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handoutMasterIdLst>
    <p:handoutMasterId r:id="rId28"/>
  </p:handoutMasterIdLst>
  <p:sldIdLst>
    <p:sldId id="289" r:id="rId2"/>
    <p:sldId id="257" r:id="rId3"/>
    <p:sldId id="306" r:id="rId4"/>
    <p:sldId id="305" r:id="rId5"/>
    <p:sldId id="272" r:id="rId6"/>
    <p:sldId id="273" r:id="rId7"/>
    <p:sldId id="277" r:id="rId8"/>
    <p:sldId id="307" r:id="rId9"/>
    <p:sldId id="286" r:id="rId10"/>
    <p:sldId id="284" r:id="rId11"/>
    <p:sldId id="275" r:id="rId12"/>
    <p:sldId id="288" r:id="rId13"/>
    <p:sldId id="287" r:id="rId14"/>
    <p:sldId id="267" r:id="rId15"/>
    <p:sldId id="302" r:id="rId16"/>
    <p:sldId id="304" r:id="rId17"/>
    <p:sldId id="292" r:id="rId18"/>
    <p:sldId id="290" r:id="rId19"/>
    <p:sldId id="291" r:id="rId20"/>
    <p:sldId id="301" r:id="rId21"/>
    <p:sldId id="278" r:id="rId22"/>
    <p:sldId id="276" r:id="rId23"/>
    <p:sldId id="308" r:id="rId24"/>
    <p:sldId id="279" r:id="rId25"/>
    <p:sldId id="30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0B4A74C-F69A-40BF-868C-AE17408811A6}">
          <p14:sldIdLst>
            <p14:sldId id="289"/>
            <p14:sldId id="257"/>
            <p14:sldId id="306"/>
            <p14:sldId id="305"/>
            <p14:sldId id="272"/>
            <p14:sldId id="273"/>
            <p14:sldId id="277"/>
            <p14:sldId id="307"/>
            <p14:sldId id="286"/>
            <p14:sldId id="284"/>
            <p14:sldId id="275"/>
            <p14:sldId id="288"/>
            <p14:sldId id="287"/>
            <p14:sldId id="267"/>
            <p14:sldId id="302"/>
            <p14:sldId id="304"/>
            <p14:sldId id="292"/>
            <p14:sldId id="290"/>
            <p14:sldId id="291"/>
            <p14:sldId id="301"/>
            <p14:sldId id="278"/>
            <p14:sldId id="276"/>
            <p14:sldId id="308"/>
            <p14:sldId id="279"/>
            <p14:sldId id="300"/>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8A159"/>
    <a:srgbClr val="112C0B"/>
    <a:srgbClr val="B92121"/>
    <a:srgbClr val="D92A2B"/>
    <a:srgbClr val="004648"/>
    <a:srgbClr val="005E60"/>
    <a:srgbClr val="00766E"/>
    <a:srgbClr val="009186"/>
    <a:srgbClr val="009BBD"/>
    <a:srgbClr val="55407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013" autoAdjust="0"/>
    <p:restoredTop sz="90770" autoAdjust="0"/>
  </p:normalViewPr>
  <p:slideViewPr>
    <p:cSldViewPr snapToGrid="0" snapToObjects="1">
      <p:cViewPr varScale="1">
        <p:scale>
          <a:sx n="104" d="100"/>
          <a:sy n="104" d="100"/>
        </p:scale>
        <p:origin x="1332" y="114"/>
      </p:cViewPr>
      <p:guideLst/>
    </p:cSldViewPr>
  </p:slideViewPr>
  <p:notesTextViewPr>
    <p:cViewPr>
      <p:scale>
        <a:sx n="3" d="2"/>
        <a:sy n="3" d="2"/>
      </p:scale>
      <p:origin x="0" y="0"/>
    </p:cViewPr>
  </p:notesTextViewPr>
  <p:sorterViewPr>
    <p:cViewPr varScale="1">
      <p:scale>
        <a:sx n="100" d="100"/>
        <a:sy n="100" d="100"/>
      </p:scale>
      <p:origin x="0" y="0"/>
    </p:cViewPr>
  </p:sorterViewPr>
  <p:notesViewPr>
    <p:cSldViewPr snapToGrid="0" snapToObjects="1" showGuides="1">
      <p:cViewPr varScale="1">
        <p:scale>
          <a:sx n="98" d="100"/>
          <a:sy n="98" d="100"/>
        </p:scale>
        <p:origin x="-3648"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08732D1-0119-4424-ADB1-6A88624C9257}" type="datetimeFigureOut">
              <a:rPr lang="en-GB" smtClean="0"/>
              <a:t>22/05/2025</a:t>
            </a:fld>
            <a:endParaRPr lang="en-GB"/>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0F026BA-B8A7-4B5A-A3B0-0B7D31088B83}" type="slidenum">
              <a:rPr lang="en-GB" smtClean="0"/>
              <a:t>‹#›</a:t>
            </a:fld>
            <a:endParaRPr lang="en-GB"/>
          </a:p>
        </p:txBody>
      </p:sp>
    </p:spTree>
    <p:extLst>
      <p:ext uri="{BB962C8B-B14F-4D97-AF65-F5344CB8AC3E}">
        <p14:creationId xmlns:p14="http://schemas.microsoft.com/office/powerpoint/2010/main" val="25941972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654FE6-3F31-4904-9137-AFF662B7D702}" type="datetimeFigureOut">
              <a:rPr lang="en-GB" smtClean="0"/>
              <a:t>22/05/2025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B9E1F4-77C1-461E-ABFF-BFE7DD57AFD2}" type="slidenum">
              <a:rPr lang="en-GB" smtClean="0"/>
              <a:t>‹#›</a:t>
            </a:fld>
            <a:endParaRPr lang="en-GB"/>
          </a:p>
        </p:txBody>
      </p:sp>
    </p:spTree>
    <p:extLst>
      <p:ext uri="{BB962C8B-B14F-4D97-AF65-F5344CB8AC3E}">
        <p14:creationId xmlns:p14="http://schemas.microsoft.com/office/powerpoint/2010/main" val="21517534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4B663F-FE7E-487F-B07F-3A770B0BE146}" type="slidenum">
              <a:rPr lang="en-GB" smtClean="0"/>
              <a:pPr/>
              <a:t>2</a:t>
            </a:fld>
            <a:endParaRPr lang="en-GB"/>
          </a:p>
        </p:txBody>
      </p:sp>
    </p:spTree>
    <p:extLst>
      <p:ext uri="{BB962C8B-B14F-4D97-AF65-F5344CB8AC3E}">
        <p14:creationId xmlns:p14="http://schemas.microsoft.com/office/powerpoint/2010/main" val="6427564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64B663F-FE7E-487F-B07F-3A770B0BE146}" type="slidenum">
              <a:rPr lang="en-GB" smtClean="0"/>
              <a:pPr/>
              <a:t>11</a:t>
            </a:fld>
            <a:endParaRPr lang="en-GB"/>
          </a:p>
        </p:txBody>
      </p:sp>
    </p:spTree>
    <p:extLst>
      <p:ext uri="{BB962C8B-B14F-4D97-AF65-F5344CB8AC3E}">
        <p14:creationId xmlns:p14="http://schemas.microsoft.com/office/powerpoint/2010/main" val="28665922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More is not better!</a:t>
            </a:r>
          </a:p>
        </p:txBody>
      </p:sp>
      <p:sp>
        <p:nvSpPr>
          <p:cNvPr id="4" name="Slide Number Placeholder 3"/>
          <p:cNvSpPr>
            <a:spLocks noGrp="1"/>
          </p:cNvSpPr>
          <p:nvPr>
            <p:ph type="sldNum" sz="quarter" idx="5"/>
          </p:nvPr>
        </p:nvSpPr>
        <p:spPr/>
        <p:txBody>
          <a:bodyPr/>
          <a:lstStyle/>
          <a:p>
            <a:fld id="{7DB9E1F4-77C1-461E-ABFF-BFE7DD57AFD2}" type="slidenum">
              <a:rPr lang="en-GB" smtClean="0"/>
              <a:t>18</a:t>
            </a:fld>
            <a:endParaRPr lang="en-GB"/>
          </a:p>
        </p:txBody>
      </p:sp>
    </p:spTree>
    <p:extLst>
      <p:ext uri="{BB962C8B-B14F-4D97-AF65-F5344CB8AC3E}">
        <p14:creationId xmlns:p14="http://schemas.microsoft.com/office/powerpoint/2010/main" val="43254252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7" name="Rectangle 6"/>
          <p:cNvSpPr/>
          <p:nvPr userDrawn="1"/>
        </p:nvSpPr>
        <p:spPr>
          <a:xfrm flipH="1">
            <a:off x="0" y="-1"/>
            <a:ext cx="12192000" cy="6858001"/>
          </a:xfrm>
          <a:prstGeom prst="rect">
            <a:avLst/>
          </a:prstGeom>
          <a:blipFill>
            <a:blip r:embed="rId2"/>
            <a:srcRect/>
            <a:stretch>
              <a:fillRect t="-45" b="-45"/>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userDrawn="1"/>
        </p:nvSpPr>
        <p:spPr>
          <a:xfrm>
            <a:off x="0" y="-2"/>
            <a:ext cx="12192000" cy="6858001"/>
          </a:xfrm>
          <a:prstGeom prst="rect">
            <a:avLst/>
          </a:prstGeom>
          <a:gradFill flip="none" rotWithShape="1">
            <a:gsLst>
              <a:gs pos="50000">
                <a:srgbClr val="0E6394">
                  <a:alpha val="45000"/>
                </a:srgbClr>
              </a:gs>
              <a:gs pos="17000">
                <a:schemeClr val="tx2">
                  <a:alpha val="45000"/>
                </a:schemeClr>
              </a:gs>
              <a:gs pos="100000">
                <a:schemeClr val="accent2">
                  <a:alpha val="45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ctrTitle"/>
          </p:nvPr>
        </p:nvSpPr>
        <p:spPr>
          <a:xfrm>
            <a:off x="3416300" y="1742900"/>
            <a:ext cx="5359400" cy="2387600"/>
          </a:xfrm>
        </p:spPr>
        <p:txBody>
          <a:bodyPr anchor="ctr">
            <a:normAutofit/>
          </a:bodyPr>
          <a:lstStyle>
            <a:lvl1pPr algn="ctr">
              <a:lnSpc>
                <a:spcPct val="100000"/>
              </a:lnSpc>
              <a:defRPr sz="5400" b="1">
                <a:solidFill>
                  <a:schemeClr val="bg1"/>
                </a:solidFill>
              </a:defRPr>
            </a:lvl1pPr>
          </a:lstStyle>
          <a:p>
            <a:r>
              <a:rPr lang="en-US"/>
              <a:t>Click to edit Master title style</a:t>
            </a:r>
            <a:endParaRPr lang="en-GB" dirty="0"/>
          </a:p>
        </p:txBody>
      </p:sp>
      <p:sp>
        <p:nvSpPr>
          <p:cNvPr id="6" name="Text Placeholder 5"/>
          <p:cNvSpPr>
            <a:spLocks noGrp="1"/>
          </p:cNvSpPr>
          <p:nvPr>
            <p:ph type="body" sz="quarter" idx="10" hasCustomPrompt="1"/>
          </p:nvPr>
        </p:nvSpPr>
        <p:spPr>
          <a:xfrm>
            <a:off x="3416398" y="4161275"/>
            <a:ext cx="5359206" cy="1079795"/>
          </a:xfrm>
          <a:prstGeom prst="rect">
            <a:avLst/>
          </a:prstGeom>
        </p:spPr>
        <p:txBody>
          <a:bodyPr anchor="ctr">
            <a:normAutofit/>
          </a:bodyPr>
          <a:lstStyle>
            <a:lvl1pPr marL="0" indent="0" algn="ctr">
              <a:buNone/>
              <a:defRPr sz="2800" b="1" baseline="0">
                <a:solidFill>
                  <a:schemeClr val="bg1"/>
                </a:solidFill>
                <a:latin typeface="+mj-lt"/>
              </a:defRPr>
            </a:lvl1pPr>
          </a:lstStyle>
          <a:p>
            <a:pPr lvl="0"/>
            <a:r>
              <a:rPr lang="en-GB" dirty="0"/>
              <a:t>Insert Text</a:t>
            </a:r>
          </a:p>
        </p:txBody>
      </p:sp>
      <p:pic>
        <p:nvPicPr>
          <p:cNvPr id="14" name="Picture 1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0"/>
            <a:ext cx="2793878" cy="1030941"/>
          </a:xfrm>
          <a:prstGeom prst="rect">
            <a:avLst/>
          </a:prstGeom>
        </p:spPr>
      </p:pic>
      <p:sp>
        <p:nvSpPr>
          <p:cNvPr id="8" name="Rectangle 7"/>
          <p:cNvSpPr/>
          <p:nvPr userDrawn="1"/>
        </p:nvSpPr>
        <p:spPr>
          <a:xfrm>
            <a:off x="3396000" y="729000"/>
            <a:ext cx="5400000" cy="5400000"/>
          </a:xfrm>
          <a:prstGeom prst="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GB" sz="2400" b="1" dirty="0">
              <a:latin typeface="+mj-lt"/>
            </a:endParaRPr>
          </a:p>
        </p:txBody>
      </p:sp>
    </p:spTree>
    <p:extLst>
      <p:ext uri="{BB962C8B-B14F-4D97-AF65-F5344CB8AC3E}">
        <p14:creationId xmlns:p14="http://schemas.microsoft.com/office/powerpoint/2010/main" val="2589495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build="p">
        <p:tmplLst>
          <p:tmpl lvl="1">
            <p:tnLst>
              <p:par>
                <p:cTn presetID="10"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Joint Client Slide">
    <p:spTree>
      <p:nvGrpSpPr>
        <p:cNvPr id="1" name=""/>
        <p:cNvGrpSpPr/>
        <p:nvPr/>
      </p:nvGrpSpPr>
      <p:grpSpPr>
        <a:xfrm>
          <a:off x="0" y="0"/>
          <a:ext cx="0" cy="0"/>
          <a:chOff x="0" y="0"/>
          <a:chExt cx="0" cy="0"/>
        </a:xfrm>
      </p:grpSpPr>
      <p:sp>
        <p:nvSpPr>
          <p:cNvPr id="7" name="Rectangle 6"/>
          <p:cNvSpPr/>
          <p:nvPr userDrawn="1"/>
        </p:nvSpPr>
        <p:spPr>
          <a:xfrm flipH="1">
            <a:off x="0" y="-1"/>
            <a:ext cx="12192000" cy="6858001"/>
          </a:xfrm>
          <a:prstGeom prst="rect">
            <a:avLst/>
          </a:prstGeom>
          <a:blipFill>
            <a:blip r:embed="rId2"/>
            <a:srcRect/>
            <a:stretch>
              <a:fillRect t="-45" b="-45"/>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userDrawn="1"/>
        </p:nvSpPr>
        <p:spPr>
          <a:xfrm>
            <a:off x="0" y="0"/>
            <a:ext cx="12192000" cy="6858000"/>
          </a:xfrm>
          <a:prstGeom prst="rect">
            <a:avLst/>
          </a:prstGeom>
          <a:gradFill flip="none" rotWithShape="1">
            <a:gsLst>
              <a:gs pos="50000">
                <a:srgbClr val="0E6394">
                  <a:alpha val="45000"/>
                </a:srgbClr>
              </a:gs>
              <a:gs pos="17000">
                <a:schemeClr val="tx2">
                  <a:alpha val="45000"/>
                </a:schemeClr>
              </a:gs>
              <a:gs pos="100000">
                <a:schemeClr val="accent2">
                  <a:alpha val="45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ctrTitle"/>
          </p:nvPr>
        </p:nvSpPr>
        <p:spPr>
          <a:xfrm>
            <a:off x="3396000" y="1742900"/>
            <a:ext cx="5400000" cy="2387600"/>
          </a:xfrm>
        </p:spPr>
        <p:txBody>
          <a:bodyPr anchor="ctr">
            <a:normAutofit/>
          </a:bodyPr>
          <a:lstStyle>
            <a:lvl1pPr algn="ctr">
              <a:lnSpc>
                <a:spcPct val="100000"/>
              </a:lnSpc>
              <a:defRPr sz="5400" b="1">
                <a:solidFill>
                  <a:schemeClr val="bg1"/>
                </a:solidFill>
              </a:defRPr>
            </a:lvl1pPr>
          </a:lstStyle>
          <a:p>
            <a:r>
              <a:rPr lang="en-US"/>
              <a:t>Click to edit Master title style</a:t>
            </a:r>
            <a:endParaRPr lang="en-GB" dirty="0"/>
          </a:p>
        </p:txBody>
      </p:sp>
      <p:sp>
        <p:nvSpPr>
          <p:cNvPr id="6" name="Text Placeholder 5"/>
          <p:cNvSpPr>
            <a:spLocks noGrp="1"/>
          </p:cNvSpPr>
          <p:nvPr>
            <p:ph type="body" sz="quarter" idx="10" hasCustomPrompt="1"/>
          </p:nvPr>
        </p:nvSpPr>
        <p:spPr>
          <a:xfrm>
            <a:off x="3396099" y="4161275"/>
            <a:ext cx="5399803" cy="1079795"/>
          </a:xfrm>
          <a:prstGeom prst="rect">
            <a:avLst/>
          </a:prstGeom>
        </p:spPr>
        <p:txBody>
          <a:bodyPr anchor="ctr">
            <a:normAutofit/>
          </a:bodyPr>
          <a:lstStyle>
            <a:lvl1pPr marL="0" indent="0" algn="ctr">
              <a:buNone/>
              <a:defRPr sz="2800" b="1" baseline="0">
                <a:solidFill>
                  <a:schemeClr val="bg1"/>
                </a:solidFill>
                <a:latin typeface="+mj-lt"/>
              </a:defRPr>
            </a:lvl1pPr>
          </a:lstStyle>
          <a:p>
            <a:pPr lvl="0"/>
            <a:r>
              <a:rPr lang="en-GB" dirty="0"/>
              <a:t>Insert Text</a:t>
            </a:r>
          </a:p>
        </p:txBody>
      </p:sp>
      <p:pic>
        <p:nvPicPr>
          <p:cNvPr id="14" name="Picture 1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0"/>
            <a:ext cx="2793878" cy="1030941"/>
          </a:xfrm>
          <a:prstGeom prst="rect">
            <a:avLst/>
          </a:prstGeom>
        </p:spPr>
      </p:pic>
      <p:sp>
        <p:nvSpPr>
          <p:cNvPr id="10" name="Rectangle 9"/>
          <p:cNvSpPr/>
          <p:nvPr userDrawn="1"/>
        </p:nvSpPr>
        <p:spPr>
          <a:xfrm>
            <a:off x="3396000" y="729000"/>
            <a:ext cx="5400000" cy="5400000"/>
          </a:xfrm>
          <a:prstGeom prst="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GB" sz="2400" b="1" dirty="0">
              <a:latin typeface="+mj-lt"/>
            </a:endParaRPr>
          </a:p>
        </p:txBody>
      </p:sp>
    </p:spTree>
    <p:extLst>
      <p:ext uri="{BB962C8B-B14F-4D97-AF65-F5344CB8AC3E}">
        <p14:creationId xmlns:p14="http://schemas.microsoft.com/office/powerpoint/2010/main" val="1258538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build="p">
        <p:tmplLst>
          <p:tmpl lvl="1">
            <p:tnLst>
              <p:par>
                <p:cTn presetID="10"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9" name="Rectangle 8"/>
          <p:cNvSpPr/>
          <p:nvPr userDrawn="1"/>
        </p:nvSpPr>
        <p:spPr>
          <a:xfrm>
            <a:off x="0" y="0"/>
            <a:ext cx="12192000" cy="6858000"/>
          </a:xfrm>
          <a:prstGeom prst="rect">
            <a:avLst/>
          </a:prstGeom>
          <a:gradFill flip="none" rotWithShape="1">
            <a:gsLst>
              <a:gs pos="37000">
                <a:schemeClr val="accent4"/>
              </a:gs>
              <a:gs pos="7000">
                <a:schemeClr val="accent4"/>
              </a:gs>
              <a:gs pos="63000">
                <a:schemeClr val="accent2"/>
              </a:gs>
              <a:gs pos="100000">
                <a:schemeClr val="accent3"/>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userDrawn="1"/>
        </p:nvSpPr>
        <p:spPr>
          <a:xfrm flipH="1">
            <a:off x="0" y="0"/>
            <a:ext cx="12190412" cy="6858000"/>
          </a:xfrm>
          <a:prstGeom prst="rect">
            <a:avLst/>
          </a:prstGeom>
          <a:blipFill dpi="0" rotWithShape="1">
            <a:blip r:embed="rId2">
              <a:alphaModFix amt="40000"/>
            </a:blip>
            <a:srcRect/>
            <a:stretch>
              <a:fillRect l="-20940" t="-1372" b="-22885"/>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b="1" dirty="0">
              <a:latin typeface="+mj-lt"/>
            </a:endParaRPr>
          </a:p>
        </p:txBody>
      </p:sp>
      <p:sp>
        <p:nvSpPr>
          <p:cNvPr id="2" name="Title 1"/>
          <p:cNvSpPr>
            <a:spLocks noGrp="1"/>
          </p:cNvSpPr>
          <p:nvPr>
            <p:ph type="ctrTitle"/>
          </p:nvPr>
        </p:nvSpPr>
        <p:spPr>
          <a:xfrm>
            <a:off x="4471876" y="2409650"/>
            <a:ext cx="7262923" cy="2387600"/>
          </a:xfrm>
        </p:spPr>
        <p:txBody>
          <a:bodyPr anchor="ctr">
            <a:noAutofit/>
          </a:bodyPr>
          <a:lstStyle>
            <a:lvl1pPr algn="r">
              <a:lnSpc>
                <a:spcPct val="100000"/>
              </a:lnSpc>
              <a:defRPr sz="8000" b="1">
                <a:solidFill>
                  <a:schemeClr val="bg1"/>
                </a:solidFill>
              </a:defRPr>
            </a:lvl1pPr>
          </a:lstStyle>
          <a:p>
            <a:r>
              <a:rPr lang="en-US"/>
              <a:t>Click to edit Master title style</a:t>
            </a:r>
            <a:endParaRPr lang="en-GB" dirty="0"/>
          </a:p>
        </p:txBody>
      </p:sp>
      <p:sp>
        <p:nvSpPr>
          <p:cNvPr id="6" name="Text Placeholder 5"/>
          <p:cNvSpPr>
            <a:spLocks noGrp="1"/>
          </p:cNvSpPr>
          <p:nvPr>
            <p:ph type="body" sz="quarter" idx="10" hasCustomPrompt="1"/>
          </p:nvPr>
        </p:nvSpPr>
        <p:spPr>
          <a:xfrm>
            <a:off x="209550" y="5562600"/>
            <a:ext cx="11525096" cy="947797"/>
          </a:xfrm>
          <a:prstGeom prst="rect">
            <a:avLst/>
          </a:prstGeom>
        </p:spPr>
        <p:txBody>
          <a:bodyPr anchor="ctr">
            <a:normAutofit/>
          </a:bodyPr>
          <a:lstStyle>
            <a:lvl1pPr marL="0" indent="0" algn="r">
              <a:buNone/>
              <a:defRPr sz="3600" b="0" baseline="0">
                <a:solidFill>
                  <a:schemeClr val="bg1"/>
                </a:solidFill>
                <a:latin typeface="+mn-lt"/>
              </a:defRPr>
            </a:lvl1pPr>
          </a:lstStyle>
          <a:p>
            <a:pPr lvl="0"/>
            <a:r>
              <a:rPr lang="en-GB" dirty="0"/>
              <a:t>Insert Text</a:t>
            </a:r>
          </a:p>
        </p:txBody>
      </p:sp>
      <p:pic>
        <p:nvPicPr>
          <p:cNvPr id="14" name="Picture 1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0"/>
            <a:ext cx="2793878" cy="1030941"/>
          </a:xfrm>
          <a:prstGeom prst="rect">
            <a:avLst/>
          </a:prstGeom>
        </p:spPr>
      </p:pic>
    </p:spTree>
    <p:extLst>
      <p:ext uri="{BB962C8B-B14F-4D97-AF65-F5344CB8AC3E}">
        <p14:creationId xmlns:p14="http://schemas.microsoft.com/office/powerpoint/2010/main" val="1715074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build="p">
        <p:tmplLst>
          <p:tmpl lvl="1">
            <p:tnLst>
              <p:par>
                <p:cTn presetID="10"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7" name="Rectangle 6"/>
          <p:cNvSpPr/>
          <p:nvPr userDrawn="1"/>
        </p:nvSpPr>
        <p:spPr>
          <a:xfrm flipH="1" flipV="1">
            <a:off x="2005010" y="-1"/>
            <a:ext cx="10185395" cy="896471"/>
          </a:xfrm>
          <a:prstGeom prst="rect">
            <a:avLst/>
          </a:prstGeom>
          <a:gradFill flip="none" rotWithShape="1">
            <a:gsLst>
              <a:gs pos="50000">
                <a:srgbClr val="0E6394"/>
              </a:gs>
              <a:gs pos="17000">
                <a:schemeClr val="bg2"/>
              </a:gs>
              <a:gs pos="100000">
                <a:schemeClr val="accent2"/>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a:xfrm>
            <a:off x="2005012" y="98984"/>
            <a:ext cx="10185400" cy="698501"/>
          </a:xfrm>
        </p:spPr>
        <p:txBody>
          <a:bodyPr>
            <a:normAutofit/>
          </a:bodyPr>
          <a:lstStyle>
            <a:lvl1pPr>
              <a:defRPr sz="2400" b="1">
                <a:solidFill>
                  <a:schemeClr val="bg1"/>
                </a:solidFill>
              </a:defRPr>
            </a:lvl1pPr>
          </a:lstStyle>
          <a:p>
            <a:r>
              <a:rPr lang="en-US"/>
              <a:t>Click to edit Master title style</a:t>
            </a:r>
            <a:endParaRPr lang="en-GB" dirty="0"/>
          </a:p>
        </p:txBody>
      </p:sp>
    </p:spTree>
    <p:extLst>
      <p:ext uri="{BB962C8B-B14F-4D97-AF65-F5344CB8AC3E}">
        <p14:creationId xmlns:p14="http://schemas.microsoft.com/office/powerpoint/2010/main" val="2398412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7537">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p:spTree>
      <p:nvGrpSpPr>
        <p:cNvPr id="1" name=""/>
        <p:cNvGrpSpPr/>
        <p:nvPr/>
      </p:nvGrpSpPr>
      <p:grpSpPr>
        <a:xfrm>
          <a:off x="0" y="0"/>
          <a:ext cx="0" cy="0"/>
          <a:chOff x="0" y="0"/>
          <a:chExt cx="0" cy="0"/>
        </a:xfrm>
      </p:grpSpPr>
      <p:sp>
        <p:nvSpPr>
          <p:cNvPr id="7" name="Rectangle 6"/>
          <p:cNvSpPr/>
          <p:nvPr userDrawn="1"/>
        </p:nvSpPr>
        <p:spPr>
          <a:xfrm flipH="1" flipV="1">
            <a:off x="2005010" y="-1"/>
            <a:ext cx="10185395" cy="896471"/>
          </a:xfrm>
          <a:prstGeom prst="rect">
            <a:avLst/>
          </a:prstGeom>
          <a:gradFill flip="none" rotWithShape="1">
            <a:gsLst>
              <a:gs pos="50000">
                <a:srgbClr val="0E6394"/>
              </a:gs>
              <a:gs pos="17000">
                <a:schemeClr val="bg2"/>
              </a:gs>
              <a:gs pos="100000">
                <a:schemeClr val="accent2"/>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a:xfrm>
            <a:off x="2005012" y="98984"/>
            <a:ext cx="10185400" cy="698501"/>
          </a:xfrm>
        </p:spPr>
        <p:txBody>
          <a:bodyPr>
            <a:normAutofit/>
          </a:bodyPr>
          <a:lstStyle>
            <a:lvl1pPr>
              <a:defRPr sz="2400" b="1">
                <a:solidFill>
                  <a:schemeClr val="bg1"/>
                </a:solidFill>
              </a:defRPr>
            </a:lvl1pPr>
          </a:lstStyle>
          <a:p>
            <a:r>
              <a:rPr lang="en-US"/>
              <a:t>Click to edit Master title style</a:t>
            </a:r>
            <a:endParaRPr lang="en-GB" dirty="0"/>
          </a:p>
        </p:txBody>
      </p:sp>
      <p:sp>
        <p:nvSpPr>
          <p:cNvPr id="4" name="Content Placeholder 3">
            <a:extLst>
              <a:ext uri="{FF2B5EF4-FFF2-40B4-BE49-F238E27FC236}">
                <a16:creationId xmlns:a16="http://schemas.microsoft.com/office/drawing/2014/main" id="{C49F0D9B-72AB-8F40-9E26-3180418DBFA6}"/>
              </a:ext>
            </a:extLst>
          </p:cNvPr>
          <p:cNvSpPr>
            <a:spLocks noGrp="1"/>
          </p:cNvSpPr>
          <p:nvPr>
            <p:ph sz="quarter" idx="10"/>
          </p:nvPr>
        </p:nvSpPr>
        <p:spPr>
          <a:xfrm>
            <a:off x="858838" y="1159611"/>
            <a:ext cx="10258928" cy="4772838"/>
          </a:xfrm>
          <a:prstGeom prst="rect">
            <a:avLst/>
          </a:prstGeo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13590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7537">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Object with Annotation">
    <p:spTree>
      <p:nvGrpSpPr>
        <p:cNvPr id="1" name=""/>
        <p:cNvGrpSpPr/>
        <p:nvPr/>
      </p:nvGrpSpPr>
      <p:grpSpPr>
        <a:xfrm>
          <a:off x="0" y="0"/>
          <a:ext cx="0" cy="0"/>
          <a:chOff x="0" y="0"/>
          <a:chExt cx="0" cy="0"/>
        </a:xfrm>
      </p:grpSpPr>
      <p:sp>
        <p:nvSpPr>
          <p:cNvPr id="7" name="Rectangle 6"/>
          <p:cNvSpPr/>
          <p:nvPr userDrawn="1"/>
        </p:nvSpPr>
        <p:spPr>
          <a:xfrm flipH="1" flipV="1">
            <a:off x="2005010" y="-1"/>
            <a:ext cx="10185395" cy="896471"/>
          </a:xfrm>
          <a:prstGeom prst="rect">
            <a:avLst/>
          </a:prstGeom>
          <a:gradFill flip="none" rotWithShape="1">
            <a:gsLst>
              <a:gs pos="50000">
                <a:srgbClr val="0E6394"/>
              </a:gs>
              <a:gs pos="17000">
                <a:schemeClr val="bg2"/>
              </a:gs>
              <a:gs pos="100000">
                <a:schemeClr val="accent2"/>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a:xfrm>
            <a:off x="2005012" y="98984"/>
            <a:ext cx="10185400" cy="698501"/>
          </a:xfrm>
        </p:spPr>
        <p:txBody>
          <a:bodyPr>
            <a:normAutofit/>
          </a:bodyPr>
          <a:lstStyle>
            <a:lvl1pPr>
              <a:defRPr sz="2400" b="1">
                <a:solidFill>
                  <a:schemeClr val="bg1"/>
                </a:solidFill>
              </a:defRPr>
            </a:lvl1pPr>
          </a:lstStyle>
          <a:p>
            <a:r>
              <a:rPr lang="en-US"/>
              <a:t>Click to edit Master title style</a:t>
            </a:r>
            <a:endParaRPr lang="en-GB" dirty="0"/>
          </a:p>
        </p:txBody>
      </p:sp>
      <p:sp>
        <p:nvSpPr>
          <p:cNvPr id="4" name="Content Placeholder 3">
            <a:extLst>
              <a:ext uri="{FF2B5EF4-FFF2-40B4-BE49-F238E27FC236}">
                <a16:creationId xmlns:a16="http://schemas.microsoft.com/office/drawing/2014/main" id="{02C548A2-FB12-2146-8076-97DCD3863562}"/>
              </a:ext>
            </a:extLst>
          </p:cNvPr>
          <p:cNvSpPr>
            <a:spLocks noGrp="1"/>
          </p:cNvSpPr>
          <p:nvPr>
            <p:ph sz="quarter" idx="10"/>
          </p:nvPr>
        </p:nvSpPr>
        <p:spPr>
          <a:xfrm>
            <a:off x="2005010" y="1315456"/>
            <a:ext cx="8897937" cy="5029588"/>
          </a:xfrm>
          <a:prstGeom prst="rect">
            <a:avLst/>
          </a:prstGeom>
        </p:spPr>
        <p:txBody>
          <a:bodyPr/>
          <a:lstStyle>
            <a:lvl1pPr marL="0" indent="0">
              <a:buNone/>
              <a:defRPr/>
            </a:lvl1pPr>
          </a:lstStyle>
          <a:p>
            <a:pPr lvl="0"/>
            <a:r>
              <a:rPr lang="en-US"/>
              <a:t>Edit Master text styles</a:t>
            </a:r>
          </a:p>
        </p:txBody>
      </p:sp>
      <p:sp>
        <p:nvSpPr>
          <p:cNvPr id="6" name="Text Placeholder 5">
            <a:extLst>
              <a:ext uri="{FF2B5EF4-FFF2-40B4-BE49-F238E27FC236}">
                <a16:creationId xmlns:a16="http://schemas.microsoft.com/office/drawing/2014/main" id="{0112DC3E-6500-494A-9C7A-53946AA11C29}"/>
              </a:ext>
            </a:extLst>
          </p:cNvPr>
          <p:cNvSpPr>
            <a:spLocks noGrp="1"/>
          </p:cNvSpPr>
          <p:nvPr>
            <p:ph type="body" sz="quarter" idx="11"/>
          </p:nvPr>
        </p:nvSpPr>
        <p:spPr>
          <a:xfrm>
            <a:off x="6019362" y="6689529"/>
            <a:ext cx="6171043" cy="168471"/>
          </a:xfrm>
          <a:prstGeom prst="rect">
            <a:avLst/>
          </a:prstGeom>
        </p:spPr>
        <p:txBody>
          <a:bodyPr/>
          <a:lstStyle>
            <a:lvl1pPr marL="0" indent="0" algn="r">
              <a:buNone/>
              <a:defRPr sz="800">
                <a:solidFill>
                  <a:schemeClr val="bg1">
                    <a:lumMod val="75000"/>
                  </a:schemeClr>
                </a:solidFill>
              </a:defRPr>
            </a:lvl1pPr>
          </a:lstStyle>
          <a:p>
            <a:pPr lvl="0"/>
            <a:r>
              <a:rPr lang="en-US"/>
              <a:t>Edit Master text styles</a:t>
            </a:r>
          </a:p>
        </p:txBody>
      </p:sp>
    </p:spTree>
    <p:extLst>
      <p:ext uri="{BB962C8B-B14F-4D97-AF65-F5344CB8AC3E}">
        <p14:creationId xmlns:p14="http://schemas.microsoft.com/office/powerpoint/2010/main" val="38149313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753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nimating TItle Bar">
    <p:spTree>
      <p:nvGrpSpPr>
        <p:cNvPr id="1" name=""/>
        <p:cNvGrpSpPr/>
        <p:nvPr/>
      </p:nvGrpSpPr>
      <p:grpSpPr>
        <a:xfrm>
          <a:off x="0" y="0"/>
          <a:ext cx="0" cy="0"/>
          <a:chOff x="0" y="0"/>
          <a:chExt cx="0" cy="0"/>
        </a:xfrm>
      </p:grpSpPr>
      <p:sp>
        <p:nvSpPr>
          <p:cNvPr id="7" name="Rectangle 6"/>
          <p:cNvSpPr/>
          <p:nvPr userDrawn="1"/>
        </p:nvSpPr>
        <p:spPr>
          <a:xfrm flipH="1" flipV="1">
            <a:off x="2005009" y="-2"/>
            <a:ext cx="10185395" cy="896472"/>
          </a:xfrm>
          <a:prstGeom prst="rect">
            <a:avLst/>
          </a:prstGeom>
          <a:gradFill flip="none" rotWithShape="1">
            <a:gsLst>
              <a:gs pos="50000">
                <a:srgbClr val="0E6394"/>
              </a:gs>
              <a:gs pos="17000">
                <a:schemeClr val="bg2"/>
              </a:gs>
              <a:gs pos="100000">
                <a:schemeClr val="accent2"/>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a:xfrm>
            <a:off x="2005012" y="98984"/>
            <a:ext cx="10185400" cy="698501"/>
          </a:xfrm>
        </p:spPr>
        <p:txBody>
          <a:bodyPr>
            <a:normAutofit/>
          </a:bodyPr>
          <a:lstStyle>
            <a:lvl1pPr>
              <a:defRPr sz="2400" b="1">
                <a:solidFill>
                  <a:schemeClr val="bg1"/>
                </a:solidFill>
              </a:defRPr>
            </a:lvl1pPr>
          </a:lstStyle>
          <a:p>
            <a:r>
              <a:rPr lang="en-US"/>
              <a:t>Click to edit Master title style</a:t>
            </a:r>
            <a:endParaRPr lang="en-GB" dirty="0"/>
          </a:p>
        </p:txBody>
      </p:sp>
    </p:spTree>
    <p:extLst>
      <p:ext uri="{BB962C8B-B14F-4D97-AF65-F5344CB8AC3E}">
        <p14:creationId xmlns:p14="http://schemas.microsoft.com/office/powerpoint/2010/main" val="37306233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right)">
                                      <p:cBhvr>
                                        <p:cTn id="7" dur="500"/>
                                        <p:tgtEl>
                                          <p:spTgt spid="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 grpId="0"/>
    </p:bldLst>
  </p:timing>
  <p:extLst>
    <p:ext uri="{DCECCB84-F9BA-43D5-87BE-67443E8EF086}">
      <p15:sldGuideLst xmlns:p15="http://schemas.microsoft.com/office/powerpoint/2012/main">
        <p15:guide id="2" pos="7" userDrawn="1">
          <p15:clr>
            <a:srgbClr val="FBAE40"/>
          </p15:clr>
        </p15:guide>
        <p15:guide id="3" pos="7537"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 Beacons of Excellence">
    <p:spTree>
      <p:nvGrpSpPr>
        <p:cNvPr id="1" name=""/>
        <p:cNvGrpSpPr/>
        <p:nvPr/>
      </p:nvGrpSpPr>
      <p:grpSpPr>
        <a:xfrm>
          <a:off x="0" y="0"/>
          <a:ext cx="0" cy="0"/>
          <a:chOff x="0" y="0"/>
          <a:chExt cx="0" cy="0"/>
        </a:xfrm>
      </p:grpSpPr>
      <p:sp>
        <p:nvSpPr>
          <p:cNvPr id="7" name="Rectangle 6"/>
          <p:cNvSpPr/>
          <p:nvPr userDrawn="1"/>
        </p:nvSpPr>
        <p:spPr>
          <a:xfrm flipH="1" flipV="1">
            <a:off x="0" y="-1"/>
            <a:ext cx="12192000" cy="6857999"/>
          </a:xfrm>
          <a:prstGeom prst="rect">
            <a:avLst/>
          </a:prstGeom>
          <a:gradFill flip="none" rotWithShape="1">
            <a:gsLst>
              <a:gs pos="50000">
                <a:srgbClr val="0E6394"/>
              </a:gs>
              <a:gs pos="17000">
                <a:srgbClr val="009BBD"/>
              </a:gs>
              <a:gs pos="100000">
                <a:srgbClr val="1B2A6B"/>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104434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8" name="Slide Number Placeholder 1"/>
          <p:cNvSpPr>
            <a:spLocks noGrp="1"/>
          </p:cNvSpPr>
          <p:nvPr>
            <p:ph type="sldNum" sz="quarter" idx="4"/>
          </p:nvPr>
        </p:nvSpPr>
        <p:spPr>
          <a:xfrm>
            <a:off x="203200" y="6489700"/>
            <a:ext cx="897467" cy="266700"/>
          </a:xfrm>
          <a:prstGeom prst="rect">
            <a:avLst/>
          </a:prstGeom>
        </p:spPr>
        <p:txBody>
          <a:bodyPr vert="horz" lIns="91440" tIns="45720" rIns="91440" bIns="45720" rtlCol="0" anchor="ctr"/>
          <a:lstStyle>
            <a:lvl1pPr algn="r">
              <a:defRPr sz="1000">
                <a:solidFill>
                  <a:schemeClr val="tx1"/>
                </a:solidFill>
              </a:defRPr>
            </a:lvl1pPr>
          </a:lstStyle>
          <a:p>
            <a:pPr algn="l"/>
            <a:r>
              <a:rPr lang="en-US" dirty="0"/>
              <a:t>Page </a:t>
            </a:r>
            <a:fld id="{BB9ACB3B-81A4-6247-87B5-FC3E0A04C89B}" type="slidenum">
              <a:rPr lang="en-US" smtClean="0"/>
              <a:pPr algn="l"/>
              <a:t>‹#›</a:t>
            </a:fld>
            <a:endParaRPr lang="en-US" dirty="0"/>
          </a:p>
        </p:txBody>
      </p:sp>
    </p:spTree>
    <p:extLst>
      <p:ext uri="{BB962C8B-B14F-4D97-AF65-F5344CB8AC3E}">
        <p14:creationId xmlns:p14="http://schemas.microsoft.com/office/powerpoint/2010/main" val="14781106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userDrawn="1"/>
        </p:nvSpPr>
        <p:spPr>
          <a:xfrm flipH="1" flipV="1">
            <a:off x="-3" y="0"/>
            <a:ext cx="12190413" cy="896471"/>
          </a:xfrm>
          <a:prstGeom prst="rect">
            <a:avLst/>
          </a:prstGeom>
          <a:gradFill flip="none" rotWithShape="1">
            <a:gsLst>
              <a:gs pos="50000">
                <a:srgbClr val="0E6394"/>
              </a:gs>
              <a:gs pos="17000">
                <a:schemeClr val="bg2"/>
              </a:gs>
              <a:gs pos="100000">
                <a:schemeClr val="accent2"/>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p:cNvSpPr/>
          <p:nvPr userDrawn="1"/>
        </p:nvSpPr>
        <p:spPr>
          <a:xfrm>
            <a:off x="2002004" y="1"/>
            <a:ext cx="10194758" cy="89647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Placeholder 1"/>
          <p:cNvSpPr>
            <a:spLocks noGrp="1"/>
          </p:cNvSpPr>
          <p:nvPr>
            <p:ph type="title"/>
          </p:nvPr>
        </p:nvSpPr>
        <p:spPr>
          <a:xfrm>
            <a:off x="2002004" y="98987"/>
            <a:ext cx="10189995" cy="698498"/>
          </a:xfrm>
          <a:prstGeom prst="rect">
            <a:avLst/>
          </a:prstGeom>
        </p:spPr>
        <p:txBody>
          <a:bodyPr vert="horz" lIns="91440" tIns="45720" rIns="91440" bIns="45720" rtlCol="0" anchor="ctr">
            <a:normAutofit/>
          </a:bodyPr>
          <a:lstStyle/>
          <a:p>
            <a:r>
              <a:rPr lang="en-US"/>
              <a:t>Click to edit Master title style</a:t>
            </a:r>
            <a:endParaRPr lang="en-GB"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4E112F-1B58-4F80-8548-230F871317D2}" type="datetimeFigureOut">
              <a:rPr lang="en-GB" smtClean="0"/>
              <a:t>22/05/2025</a:t>
            </a:fld>
            <a:endParaRPr lang="en-GB"/>
          </a:p>
        </p:txBody>
      </p:sp>
      <p:pic>
        <p:nvPicPr>
          <p:cNvPr id="10" name="Picture 9"/>
          <p:cNvPicPr>
            <a:picLocks noChangeAspect="1"/>
          </p:cNvPicPr>
          <p:nvPr userDrawn="1"/>
        </p:nvPicPr>
        <p:blipFill rotWithShape="1">
          <a:blip r:embed="rId11" cstate="print">
            <a:extLst>
              <a:ext uri="{28A0092B-C50C-407E-A947-70E740481C1C}">
                <a14:useLocalDpi xmlns:a14="http://schemas.microsoft.com/office/drawing/2010/main" val="0"/>
              </a:ext>
            </a:extLst>
          </a:blip>
          <a:srcRect/>
          <a:stretch/>
        </p:blipFill>
        <p:spPr>
          <a:xfrm>
            <a:off x="-2" y="0"/>
            <a:ext cx="1696455" cy="625991"/>
          </a:xfrm>
          <a:prstGeom prst="rect">
            <a:avLst/>
          </a:prstGeom>
        </p:spPr>
      </p:pic>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72D6D5-F6C2-4C88-B07F-0F9DC0B2C389}" type="slidenum">
              <a:rPr lang="en-GB" smtClean="0"/>
              <a:t>‹#›</a:t>
            </a:fld>
            <a:endParaRPr lang="en-GB"/>
          </a:p>
        </p:txBody>
      </p:sp>
      <p:cxnSp>
        <p:nvCxnSpPr>
          <p:cNvPr id="8" name="Straight Connector 7"/>
          <p:cNvCxnSpPr>
            <a:cxnSpLocks/>
          </p:cNvCxnSpPr>
          <p:nvPr userDrawn="1"/>
        </p:nvCxnSpPr>
        <p:spPr>
          <a:xfrm>
            <a:off x="1997242" y="0"/>
            <a:ext cx="0" cy="89647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649141"/>
      </p:ext>
    </p:extLst>
  </p:cSld>
  <p:clrMap bg1="lt1" tx1="dk1" bg2="lt2" tx2="dk2" accent1="accent1" accent2="accent2" accent3="accent3" accent4="accent4" accent5="accent5" accent6="accent6" hlink="hlink" folHlink="folHlink"/>
  <p:sldLayoutIdLst>
    <p:sldLayoutId id="2147483657" r:id="rId1"/>
    <p:sldLayoutId id="2147483661" r:id="rId2"/>
    <p:sldLayoutId id="2147483662" r:id="rId3"/>
    <p:sldLayoutId id="2147483658" r:id="rId4"/>
    <p:sldLayoutId id="2147483663" r:id="rId5"/>
    <p:sldLayoutId id="2147483664" r:id="rId6"/>
    <p:sldLayoutId id="2147483650" r:id="rId7"/>
    <p:sldLayoutId id="2147483651" r:id="rId8"/>
    <p:sldLayoutId id="2147483665" r:id="rId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2400" b="1"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hyperlink" Target="https://www.nottingham.ac.uk/studentservices/services/extenuating-circumstances.aspx" TargetMode="Externa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MSc Projects Introduction</a:t>
            </a:r>
          </a:p>
        </p:txBody>
      </p:sp>
      <p:sp>
        <p:nvSpPr>
          <p:cNvPr id="3" name="Text Placeholder 2"/>
          <p:cNvSpPr>
            <a:spLocks noGrp="1"/>
          </p:cNvSpPr>
          <p:nvPr>
            <p:ph type="body" sz="quarter" idx="10"/>
          </p:nvPr>
        </p:nvSpPr>
        <p:spPr/>
        <p:txBody>
          <a:bodyPr/>
          <a:lstStyle/>
          <a:p>
            <a:r>
              <a:rPr lang="en-GB" dirty="0" err="1"/>
              <a:t>Dr.</a:t>
            </a:r>
            <a:r>
              <a:rPr lang="en-GB" dirty="0"/>
              <a:t> Tim Muller</a:t>
            </a:r>
          </a:p>
        </p:txBody>
      </p:sp>
    </p:spTree>
    <p:extLst>
      <p:ext uri="{BB962C8B-B14F-4D97-AF65-F5344CB8AC3E}">
        <p14:creationId xmlns:p14="http://schemas.microsoft.com/office/powerpoint/2010/main" val="2854651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1F5C4-6F93-9A41-8D2E-28A88400D404}"/>
              </a:ext>
            </a:extLst>
          </p:cNvPr>
          <p:cNvSpPr>
            <a:spLocks noGrp="1"/>
          </p:cNvSpPr>
          <p:nvPr>
            <p:ph type="title"/>
          </p:nvPr>
        </p:nvSpPr>
        <p:spPr/>
        <p:txBody>
          <a:bodyPr/>
          <a:lstStyle/>
          <a:p>
            <a:r>
              <a:rPr lang="en-US" dirty="0"/>
              <a:t>Project Progress</a:t>
            </a:r>
          </a:p>
        </p:txBody>
      </p:sp>
      <p:sp>
        <p:nvSpPr>
          <p:cNvPr id="5" name="Content Placeholder 4">
            <a:extLst>
              <a:ext uri="{FF2B5EF4-FFF2-40B4-BE49-F238E27FC236}">
                <a16:creationId xmlns:a16="http://schemas.microsoft.com/office/drawing/2014/main" id="{14BFF76A-E79F-3A47-A46E-37697D8D4824}"/>
              </a:ext>
            </a:extLst>
          </p:cNvPr>
          <p:cNvSpPr>
            <a:spLocks noGrp="1"/>
          </p:cNvSpPr>
          <p:nvPr>
            <p:ph sz="quarter" idx="10"/>
          </p:nvPr>
        </p:nvSpPr>
        <p:spPr/>
        <p:txBody>
          <a:bodyPr>
            <a:normAutofit fontScale="92500" lnSpcReduction="10000"/>
          </a:bodyPr>
          <a:lstStyle/>
          <a:p>
            <a:r>
              <a:rPr lang="en-US" dirty="0"/>
              <a:t>You will typically meet </a:t>
            </a:r>
            <a:r>
              <a:rPr lang="en-US" dirty="0" smtClean="0"/>
              <a:t>weekly/fortnightly </a:t>
            </a:r>
            <a:r>
              <a:rPr lang="en-US" dirty="0"/>
              <a:t>with your supervisor for a progress update; some supervisors might arrange this differently</a:t>
            </a:r>
          </a:p>
          <a:p>
            <a:pPr lvl="1"/>
            <a:r>
              <a:rPr lang="en-US" dirty="0"/>
              <a:t>Clearly, supervisors might be unavailable in some weeks for holidays or because of conferences and external examining, and you may want to take a short break too at some point.</a:t>
            </a:r>
          </a:p>
          <a:p>
            <a:r>
              <a:rPr lang="en-US" dirty="0"/>
              <a:t>A good structure for these meetings:</a:t>
            </a:r>
          </a:p>
          <a:p>
            <a:pPr lvl="1"/>
            <a:r>
              <a:rPr lang="en-US" dirty="0"/>
              <a:t>What have you done since the last meeting?</a:t>
            </a:r>
          </a:p>
          <a:p>
            <a:pPr lvl="1"/>
            <a:r>
              <a:rPr lang="en-US" dirty="0"/>
              <a:t>What will you do in the next week or two</a:t>
            </a:r>
            <a:r>
              <a:rPr lang="en-US" dirty="0" smtClean="0"/>
              <a:t>?</a:t>
            </a:r>
          </a:p>
          <a:p>
            <a:pPr lvl="1"/>
            <a:r>
              <a:rPr lang="en-US" dirty="0" smtClean="0"/>
              <a:t>Are there any specific issues you need guidance on?</a:t>
            </a:r>
            <a:endParaRPr lang="en-US" dirty="0"/>
          </a:p>
          <a:p>
            <a:pPr lvl="1"/>
            <a:r>
              <a:rPr lang="en-US" dirty="0"/>
              <a:t>How is your work leading towards successful project completion? Do you need to move onto the next phase of the project?</a:t>
            </a:r>
          </a:p>
          <a:p>
            <a:r>
              <a:rPr lang="en-US" b="1" dirty="0" smtClean="0"/>
              <a:t>The </a:t>
            </a:r>
            <a:r>
              <a:rPr lang="en-US" b="1" dirty="0"/>
              <a:t>supervisor is not the project manager</a:t>
            </a:r>
            <a:r>
              <a:rPr lang="en-US" dirty="0"/>
              <a:t>, nor are they a detailed proofreader or debugger</a:t>
            </a:r>
          </a:p>
          <a:p>
            <a:endParaRPr lang="en-US" dirty="0"/>
          </a:p>
          <a:p>
            <a:endParaRPr lang="en-US" dirty="0"/>
          </a:p>
        </p:txBody>
      </p:sp>
      <p:sp>
        <p:nvSpPr>
          <p:cNvPr id="4" name="Slide Number Placeholder 3">
            <a:extLst>
              <a:ext uri="{FF2B5EF4-FFF2-40B4-BE49-F238E27FC236}">
                <a16:creationId xmlns:a16="http://schemas.microsoft.com/office/drawing/2014/main" id="{5F904A43-CE8E-9B45-A30A-1B2BA2116A56}"/>
              </a:ext>
            </a:extLst>
          </p:cNvPr>
          <p:cNvSpPr>
            <a:spLocks noGrp="1"/>
          </p:cNvSpPr>
          <p:nvPr>
            <p:ph type="sldNum" sz="quarter" idx="4294967295"/>
          </p:nvPr>
        </p:nvSpPr>
        <p:spPr>
          <a:xfrm>
            <a:off x="0" y="6489700"/>
            <a:ext cx="896938" cy="266700"/>
          </a:xfrm>
        </p:spPr>
        <p:txBody>
          <a:bodyPr/>
          <a:lstStyle/>
          <a:p>
            <a:pPr algn="l"/>
            <a:r>
              <a:rPr lang="en-US"/>
              <a:t>Page </a:t>
            </a:r>
            <a:fld id="{BB9ACB3B-81A4-6247-87B5-FC3E0A04C89B}" type="slidenum">
              <a:rPr lang="en-US" smtClean="0"/>
              <a:pPr algn="l"/>
              <a:t>10</a:t>
            </a:fld>
            <a:endParaRPr lang="en-US" dirty="0"/>
          </a:p>
        </p:txBody>
      </p:sp>
    </p:spTree>
    <p:extLst>
      <p:ext uri="{BB962C8B-B14F-4D97-AF65-F5344CB8AC3E}">
        <p14:creationId xmlns:p14="http://schemas.microsoft.com/office/powerpoint/2010/main" val="128342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634D1-8D1F-374C-8CBA-537B3AC359F6}"/>
              </a:ext>
            </a:extLst>
          </p:cNvPr>
          <p:cNvSpPr>
            <a:spLocks noGrp="1"/>
          </p:cNvSpPr>
          <p:nvPr>
            <p:ph type="title"/>
          </p:nvPr>
        </p:nvSpPr>
        <p:spPr/>
        <p:txBody>
          <a:bodyPr/>
          <a:lstStyle/>
          <a:p>
            <a:r>
              <a:rPr lang="en-US" dirty="0"/>
              <a:t>What Makes a Good Project?</a:t>
            </a:r>
          </a:p>
        </p:txBody>
      </p:sp>
      <p:sp>
        <p:nvSpPr>
          <p:cNvPr id="5" name="Content Placeholder 4">
            <a:extLst>
              <a:ext uri="{FF2B5EF4-FFF2-40B4-BE49-F238E27FC236}">
                <a16:creationId xmlns:a16="http://schemas.microsoft.com/office/drawing/2014/main" id="{3AF16D99-A739-1245-B8A8-A788E63FD58B}"/>
              </a:ext>
            </a:extLst>
          </p:cNvPr>
          <p:cNvSpPr>
            <a:spLocks noGrp="1"/>
          </p:cNvSpPr>
          <p:nvPr>
            <p:ph sz="quarter" idx="10"/>
          </p:nvPr>
        </p:nvSpPr>
        <p:spPr/>
        <p:txBody>
          <a:bodyPr>
            <a:normAutofit fontScale="92500" lnSpcReduction="10000"/>
          </a:bodyPr>
          <a:lstStyle/>
          <a:p>
            <a:r>
              <a:rPr lang="en-US" dirty="0"/>
              <a:t>A good project is a complete project; that is:</a:t>
            </a:r>
          </a:p>
          <a:p>
            <a:pPr lvl="1"/>
            <a:r>
              <a:rPr lang="en-US" dirty="0"/>
              <a:t>It puts the work into context, by demonstrating a good overview of research literature and current technology, and connects the work on the project to that context.</a:t>
            </a:r>
          </a:p>
          <a:p>
            <a:pPr lvl="1"/>
            <a:r>
              <a:rPr lang="en-US" dirty="0"/>
              <a:t>It shows some sophistication in design and implementation of software/experiment/investigation, engages with current technologies, and demonstrates that the approach taken in the work has been chosen carefully and applied to an appropriately professional standard.</a:t>
            </a:r>
          </a:p>
          <a:p>
            <a:pPr lvl="1"/>
            <a:r>
              <a:rPr lang="en-US" dirty="0"/>
              <a:t>It shows some innovative thought and demonstrates that you have had your own ideas.</a:t>
            </a:r>
          </a:p>
          <a:p>
            <a:pPr lvl="1"/>
            <a:r>
              <a:rPr lang="en-US" dirty="0"/>
              <a:t>It has been convincingly tested and evaluated.</a:t>
            </a:r>
          </a:p>
          <a:p>
            <a:pPr lvl="1"/>
            <a:r>
              <a:rPr lang="en-US" dirty="0"/>
              <a:t>The writeup uses professional, technical language and sets out the work systematically.</a:t>
            </a:r>
          </a:p>
          <a:p>
            <a:pPr lvl="1"/>
            <a:r>
              <a:rPr lang="en-US" dirty="0"/>
              <a:t>The portfolio of work is straightforward for someone to navigate and understand.</a:t>
            </a:r>
          </a:p>
          <a:p>
            <a:endParaRPr lang="en-US" dirty="0"/>
          </a:p>
        </p:txBody>
      </p:sp>
      <p:sp>
        <p:nvSpPr>
          <p:cNvPr id="4" name="Slide Number Placeholder 3">
            <a:extLst>
              <a:ext uri="{FF2B5EF4-FFF2-40B4-BE49-F238E27FC236}">
                <a16:creationId xmlns:a16="http://schemas.microsoft.com/office/drawing/2014/main" id="{12841DE9-4291-B64D-B6DB-3D66098220B4}"/>
              </a:ext>
            </a:extLst>
          </p:cNvPr>
          <p:cNvSpPr>
            <a:spLocks noGrp="1"/>
          </p:cNvSpPr>
          <p:nvPr>
            <p:ph type="sldNum" sz="quarter" idx="4294967295"/>
          </p:nvPr>
        </p:nvSpPr>
        <p:spPr>
          <a:xfrm>
            <a:off x="0" y="6489700"/>
            <a:ext cx="896938" cy="266700"/>
          </a:xfrm>
        </p:spPr>
        <p:txBody>
          <a:bodyPr/>
          <a:lstStyle/>
          <a:p>
            <a:pPr algn="l"/>
            <a:r>
              <a:rPr lang="en-US" dirty="0"/>
              <a:t>Page </a:t>
            </a:r>
            <a:fld id="{BB9ACB3B-81A4-6247-87B5-FC3E0A04C89B}" type="slidenum">
              <a:rPr lang="en-US" smtClean="0"/>
              <a:pPr algn="l"/>
              <a:t>11</a:t>
            </a:fld>
            <a:endParaRPr lang="en-US" dirty="0"/>
          </a:p>
        </p:txBody>
      </p:sp>
    </p:spTree>
    <p:extLst>
      <p:ext uri="{BB962C8B-B14F-4D97-AF65-F5344CB8AC3E}">
        <p14:creationId xmlns:p14="http://schemas.microsoft.com/office/powerpoint/2010/main" val="3410200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014E4-1737-6740-A7E5-62BFABDE3B1C}"/>
              </a:ext>
            </a:extLst>
          </p:cNvPr>
          <p:cNvSpPr>
            <a:spLocks noGrp="1"/>
          </p:cNvSpPr>
          <p:nvPr>
            <p:ph type="title"/>
          </p:nvPr>
        </p:nvSpPr>
        <p:spPr/>
        <p:txBody>
          <a:bodyPr/>
          <a:lstStyle/>
          <a:p>
            <a:r>
              <a:rPr lang="en-US" dirty="0"/>
              <a:t>How not to do a Good Project</a:t>
            </a:r>
          </a:p>
        </p:txBody>
      </p:sp>
      <p:sp>
        <p:nvSpPr>
          <p:cNvPr id="5" name="Content Placeholder 4">
            <a:extLst>
              <a:ext uri="{FF2B5EF4-FFF2-40B4-BE49-F238E27FC236}">
                <a16:creationId xmlns:a16="http://schemas.microsoft.com/office/drawing/2014/main" id="{F81AAE36-EA83-D54F-B7D7-AEA7DC4BCB5B}"/>
              </a:ext>
            </a:extLst>
          </p:cNvPr>
          <p:cNvSpPr>
            <a:spLocks noGrp="1"/>
          </p:cNvSpPr>
          <p:nvPr>
            <p:ph sz="quarter" idx="10"/>
          </p:nvPr>
        </p:nvSpPr>
        <p:spPr/>
        <p:txBody>
          <a:bodyPr/>
          <a:lstStyle/>
          <a:p>
            <a:r>
              <a:rPr lang="en-US" dirty="0"/>
              <a:t>Just do your own thing without showing awareness of context.</a:t>
            </a:r>
          </a:p>
          <a:p>
            <a:r>
              <a:rPr lang="en-US" dirty="0"/>
              <a:t>Merely following instructions from your supervisor without initiative or consideration</a:t>
            </a:r>
          </a:p>
          <a:p>
            <a:r>
              <a:rPr lang="en-US" dirty="0"/>
              <a:t>Writeup is just a “diary” and the portfolio of work is just everything flung together with no organization.</a:t>
            </a:r>
          </a:p>
          <a:p>
            <a:pPr lvl="1"/>
            <a:r>
              <a:rPr lang="en-US" dirty="0"/>
              <a:t>Dissertation focusses on the results of your work, not the process.</a:t>
            </a:r>
          </a:p>
          <a:p>
            <a:r>
              <a:rPr lang="en-US" dirty="0"/>
              <a:t>Spend all of your time on coding and don’t leave time for evaluation and testing.</a:t>
            </a:r>
          </a:p>
          <a:p>
            <a:r>
              <a:rPr lang="en-US" dirty="0"/>
              <a:t>Be unable to describe the limitations of the final project.</a:t>
            </a:r>
          </a:p>
        </p:txBody>
      </p:sp>
      <p:sp>
        <p:nvSpPr>
          <p:cNvPr id="4" name="Slide Number Placeholder 3">
            <a:extLst>
              <a:ext uri="{FF2B5EF4-FFF2-40B4-BE49-F238E27FC236}">
                <a16:creationId xmlns:a16="http://schemas.microsoft.com/office/drawing/2014/main" id="{620C53C1-1F9B-8A4D-9851-1E9EC29D18E2}"/>
              </a:ext>
            </a:extLst>
          </p:cNvPr>
          <p:cNvSpPr>
            <a:spLocks noGrp="1"/>
          </p:cNvSpPr>
          <p:nvPr>
            <p:ph type="sldNum" sz="quarter" idx="4294967295"/>
          </p:nvPr>
        </p:nvSpPr>
        <p:spPr>
          <a:xfrm>
            <a:off x="0" y="6489700"/>
            <a:ext cx="896938" cy="266700"/>
          </a:xfrm>
        </p:spPr>
        <p:txBody>
          <a:bodyPr/>
          <a:lstStyle/>
          <a:p>
            <a:pPr algn="l"/>
            <a:r>
              <a:rPr lang="en-US"/>
              <a:t>Page </a:t>
            </a:r>
            <a:fld id="{BB9ACB3B-81A4-6247-87B5-FC3E0A04C89B}" type="slidenum">
              <a:rPr lang="en-US" smtClean="0"/>
              <a:pPr algn="l"/>
              <a:t>12</a:t>
            </a:fld>
            <a:endParaRPr lang="en-US" dirty="0"/>
          </a:p>
        </p:txBody>
      </p:sp>
    </p:spTree>
    <p:extLst>
      <p:ext uri="{BB962C8B-B14F-4D97-AF65-F5344CB8AC3E}">
        <p14:creationId xmlns:p14="http://schemas.microsoft.com/office/powerpoint/2010/main" val="2405155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73E3F-0BB3-6140-BA58-92EC649D88F8}"/>
              </a:ext>
            </a:extLst>
          </p:cNvPr>
          <p:cNvSpPr>
            <a:spLocks noGrp="1"/>
          </p:cNvSpPr>
          <p:nvPr>
            <p:ph type="title"/>
          </p:nvPr>
        </p:nvSpPr>
        <p:spPr/>
        <p:txBody>
          <a:bodyPr/>
          <a:lstStyle/>
          <a:p>
            <a:r>
              <a:rPr lang="en-US" dirty="0"/>
              <a:t>Extensions</a:t>
            </a:r>
          </a:p>
        </p:txBody>
      </p:sp>
      <p:sp>
        <p:nvSpPr>
          <p:cNvPr id="5" name="Content Placeholder 4">
            <a:extLst>
              <a:ext uri="{FF2B5EF4-FFF2-40B4-BE49-F238E27FC236}">
                <a16:creationId xmlns:a16="http://schemas.microsoft.com/office/drawing/2014/main" id="{33783F2C-FCF2-4341-9DA9-98EEBBEBE599}"/>
              </a:ext>
            </a:extLst>
          </p:cNvPr>
          <p:cNvSpPr>
            <a:spLocks noGrp="1"/>
          </p:cNvSpPr>
          <p:nvPr>
            <p:ph sz="quarter" idx="10"/>
          </p:nvPr>
        </p:nvSpPr>
        <p:spPr/>
        <p:txBody>
          <a:bodyPr/>
          <a:lstStyle/>
          <a:p>
            <a:r>
              <a:rPr lang="en-US" dirty="0"/>
              <a:t>If you are struggling to complete your project because of factors outside your control (physical or mental illness, bereavement, family problems, homelessness, serious financial problems, etc.), then fill out an extenuating circumstances form at:</a:t>
            </a:r>
          </a:p>
          <a:p>
            <a:pPr marL="457200" lvl="1" indent="0">
              <a:buNone/>
            </a:pPr>
            <a:r>
              <a:rPr lang="en-US" dirty="0">
                <a:hlinkClick r:id="rId2"/>
              </a:rPr>
              <a:t>https://www.nottingham.ac.uk/studentservices/services/extenuating-circumstances.aspx</a:t>
            </a:r>
            <a:endParaRPr lang="en-US" dirty="0"/>
          </a:p>
          <a:p>
            <a:r>
              <a:rPr lang="en-US" dirty="0" smtClean="0"/>
              <a:t>The EC committee aims </a:t>
            </a:r>
            <a:r>
              <a:rPr lang="en-US" dirty="0"/>
              <a:t>to get back to you in a few days with a decision</a:t>
            </a:r>
            <a:r>
              <a:rPr lang="en-US" dirty="0" smtClean="0"/>
              <a:t>. However, they are very busy near the deadline!</a:t>
            </a:r>
            <a:endParaRPr lang="en-US" dirty="0"/>
          </a:p>
          <a:p>
            <a:endParaRPr lang="en-US" dirty="0"/>
          </a:p>
        </p:txBody>
      </p:sp>
      <p:sp>
        <p:nvSpPr>
          <p:cNvPr id="4" name="Slide Number Placeholder 3">
            <a:extLst>
              <a:ext uri="{FF2B5EF4-FFF2-40B4-BE49-F238E27FC236}">
                <a16:creationId xmlns:a16="http://schemas.microsoft.com/office/drawing/2014/main" id="{DE090ACD-9DA7-9145-A121-9932575FD12D}"/>
              </a:ext>
            </a:extLst>
          </p:cNvPr>
          <p:cNvSpPr>
            <a:spLocks noGrp="1"/>
          </p:cNvSpPr>
          <p:nvPr>
            <p:ph type="sldNum" sz="quarter" idx="4294967295"/>
          </p:nvPr>
        </p:nvSpPr>
        <p:spPr>
          <a:xfrm>
            <a:off x="0" y="6489700"/>
            <a:ext cx="896938" cy="266700"/>
          </a:xfrm>
        </p:spPr>
        <p:txBody>
          <a:bodyPr/>
          <a:lstStyle/>
          <a:p>
            <a:pPr algn="l"/>
            <a:r>
              <a:rPr lang="en-US"/>
              <a:t>Page </a:t>
            </a:r>
            <a:fld id="{BB9ACB3B-81A4-6247-87B5-FC3E0A04C89B}" type="slidenum">
              <a:rPr lang="en-US" smtClean="0"/>
              <a:pPr algn="l"/>
              <a:t>13</a:t>
            </a:fld>
            <a:endParaRPr lang="en-US" dirty="0"/>
          </a:p>
        </p:txBody>
      </p:sp>
    </p:spTree>
    <p:extLst>
      <p:ext uri="{BB962C8B-B14F-4D97-AF65-F5344CB8AC3E}">
        <p14:creationId xmlns:p14="http://schemas.microsoft.com/office/powerpoint/2010/main" val="2601558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A3756-4E0D-4646-BA9E-5C4F001BCAEE}"/>
              </a:ext>
            </a:extLst>
          </p:cNvPr>
          <p:cNvSpPr>
            <a:spLocks noGrp="1"/>
          </p:cNvSpPr>
          <p:nvPr>
            <p:ph type="title"/>
          </p:nvPr>
        </p:nvSpPr>
        <p:spPr/>
        <p:txBody>
          <a:bodyPr/>
          <a:lstStyle/>
          <a:p>
            <a:r>
              <a:rPr lang="en-US" dirty="0"/>
              <a:t>First Deliverable: Project Plan</a:t>
            </a:r>
          </a:p>
        </p:txBody>
      </p:sp>
      <p:sp>
        <p:nvSpPr>
          <p:cNvPr id="4" name="Content Placeholder 3">
            <a:extLst>
              <a:ext uri="{FF2B5EF4-FFF2-40B4-BE49-F238E27FC236}">
                <a16:creationId xmlns:a16="http://schemas.microsoft.com/office/drawing/2014/main" id="{12821E65-1C8B-3B4C-A979-8F638A9D54FA}"/>
              </a:ext>
            </a:extLst>
          </p:cNvPr>
          <p:cNvSpPr>
            <a:spLocks noGrp="1"/>
          </p:cNvSpPr>
          <p:nvPr>
            <p:ph sz="quarter" idx="10"/>
          </p:nvPr>
        </p:nvSpPr>
        <p:spPr/>
        <p:txBody>
          <a:bodyPr/>
          <a:lstStyle/>
          <a:p>
            <a:r>
              <a:rPr lang="en-US" dirty="0"/>
              <a:t>Early in the </a:t>
            </a:r>
            <a:r>
              <a:rPr lang="en-US" dirty="0" smtClean="0"/>
              <a:t>projects, </a:t>
            </a:r>
            <a:r>
              <a:rPr lang="en-US" dirty="0"/>
              <a:t>you need to submit a project plan (around 1000 words)</a:t>
            </a:r>
          </a:p>
          <a:p>
            <a:r>
              <a:rPr lang="en-US" dirty="0"/>
              <a:t>This counts for 10% of the mark.</a:t>
            </a:r>
          </a:p>
          <a:p>
            <a:r>
              <a:rPr lang="en-US" dirty="0"/>
              <a:t>There is a template and marking scheme on the Moodle page for projects. </a:t>
            </a:r>
          </a:p>
          <a:p>
            <a:endParaRPr lang="en-US" dirty="0"/>
          </a:p>
          <a:p>
            <a:endParaRPr lang="en-US" dirty="0"/>
          </a:p>
          <a:p>
            <a:pPr lvl="1"/>
            <a:endParaRPr lang="en-US" dirty="0"/>
          </a:p>
          <a:p>
            <a:endParaRPr lang="en-US" dirty="0"/>
          </a:p>
        </p:txBody>
      </p:sp>
      <p:sp>
        <p:nvSpPr>
          <p:cNvPr id="5" name="Slide Number Placeholder 4">
            <a:extLst>
              <a:ext uri="{FF2B5EF4-FFF2-40B4-BE49-F238E27FC236}">
                <a16:creationId xmlns:a16="http://schemas.microsoft.com/office/drawing/2014/main" id="{5A26B77B-386E-BD46-947A-A43DF46878E9}"/>
              </a:ext>
            </a:extLst>
          </p:cNvPr>
          <p:cNvSpPr>
            <a:spLocks noGrp="1"/>
          </p:cNvSpPr>
          <p:nvPr>
            <p:ph type="sldNum" sz="quarter" idx="4294967295"/>
          </p:nvPr>
        </p:nvSpPr>
        <p:spPr>
          <a:xfrm>
            <a:off x="0" y="6489700"/>
            <a:ext cx="896938" cy="266700"/>
          </a:xfrm>
        </p:spPr>
        <p:txBody>
          <a:bodyPr/>
          <a:lstStyle/>
          <a:p>
            <a:pPr algn="l"/>
            <a:r>
              <a:rPr lang="en-US"/>
              <a:t>Page </a:t>
            </a:r>
            <a:fld id="{BB9ACB3B-81A4-6247-87B5-FC3E0A04C89B}" type="slidenum">
              <a:rPr lang="en-US" smtClean="0"/>
              <a:pPr algn="l"/>
              <a:t>14</a:t>
            </a:fld>
            <a:endParaRPr lang="en-US" dirty="0"/>
          </a:p>
        </p:txBody>
      </p:sp>
    </p:spTree>
    <p:extLst>
      <p:ext uri="{BB962C8B-B14F-4D97-AF65-F5344CB8AC3E}">
        <p14:creationId xmlns:p14="http://schemas.microsoft.com/office/powerpoint/2010/main" val="1147887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61E77-423B-4B44-8731-B137EF83118F}"/>
              </a:ext>
            </a:extLst>
          </p:cNvPr>
          <p:cNvSpPr>
            <a:spLocks noGrp="1"/>
          </p:cNvSpPr>
          <p:nvPr>
            <p:ph type="title"/>
          </p:nvPr>
        </p:nvSpPr>
        <p:spPr/>
        <p:txBody>
          <a:bodyPr/>
          <a:lstStyle/>
          <a:p>
            <a:r>
              <a:rPr lang="en-US" dirty="0"/>
              <a:t>First Deliverable: Project Plan</a:t>
            </a:r>
          </a:p>
        </p:txBody>
      </p:sp>
      <p:sp>
        <p:nvSpPr>
          <p:cNvPr id="3" name="Content Placeholder 2">
            <a:extLst>
              <a:ext uri="{FF2B5EF4-FFF2-40B4-BE49-F238E27FC236}">
                <a16:creationId xmlns:a16="http://schemas.microsoft.com/office/drawing/2014/main" id="{4BFBBC8F-26D2-1944-B270-D9DAC4BC2A0D}"/>
              </a:ext>
            </a:extLst>
          </p:cNvPr>
          <p:cNvSpPr>
            <a:spLocks noGrp="1"/>
          </p:cNvSpPr>
          <p:nvPr>
            <p:ph sz="quarter" idx="10"/>
          </p:nvPr>
        </p:nvSpPr>
        <p:spPr>
          <a:xfrm>
            <a:off x="858838" y="1159610"/>
            <a:ext cx="10258928" cy="5231461"/>
          </a:xfrm>
        </p:spPr>
        <p:txBody>
          <a:bodyPr>
            <a:normAutofit fontScale="85000" lnSpcReduction="20000"/>
          </a:bodyPr>
          <a:lstStyle/>
          <a:p>
            <a:r>
              <a:rPr lang="en-GB" dirty="0"/>
              <a:t>Is there a clear statement of what the project is about?</a:t>
            </a:r>
          </a:p>
          <a:p>
            <a:r>
              <a:rPr lang="en-GB" dirty="0"/>
              <a:t>Is there an explanation of why this problem needs to be addressed / solved?</a:t>
            </a:r>
          </a:p>
          <a:p>
            <a:r>
              <a:rPr lang="en-GB" dirty="0"/>
              <a:t>Is the novelty of the proposed research substantiated with reference to related work?</a:t>
            </a:r>
          </a:p>
          <a:p>
            <a:r>
              <a:rPr lang="en-GB" dirty="0"/>
              <a:t>Is there a clear statement of how the problem is going to be addressed / solved?</a:t>
            </a:r>
          </a:p>
          <a:p>
            <a:r>
              <a:rPr lang="en-GB" dirty="0"/>
              <a:t>Are the proposed methods for addressing / solving the problem appropriate?</a:t>
            </a:r>
          </a:p>
          <a:p>
            <a:r>
              <a:rPr lang="en-GB" dirty="0"/>
              <a:t>Is there a clear statement of how the results are going to be evaluated?</a:t>
            </a:r>
          </a:p>
          <a:p>
            <a:r>
              <a:rPr lang="en-GB" dirty="0"/>
              <a:t>Is the proposed evaluation appropriate?</a:t>
            </a:r>
          </a:p>
          <a:p>
            <a:r>
              <a:rPr lang="en-GB" dirty="0"/>
              <a:t>Is there a breakdown of the research into work packages?</a:t>
            </a:r>
          </a:p>
          <a:p>
            <a:r>
              <a:rPr lang="en-GB" dirty="0"/>
              <a:t>Is this breakdown appropriate?</a:t>
            </a:r>
          </a:p>
          <a:p>
            <a:r>
              <a:rPr lang="en-GB" dirty="0"/>
              <a:t>Is there a time plan?</a:t>
            </a:r>
          </a:p>
          <a:p>
            <a:r>
              <a:rPr lang="en-GB" dirty="0"/>
              <a:t>Is the time plan realistic?</a:t>
            </a:r>
            <a:endParaRPr lang="en-US" dirty="0"/>
          </a:p>
        </p:txBody>
      </p:sp>
      <p:sp>
        <p:nvSpPr>
          <p:cNvPr id="4" name="Slide Number Placeholder 3">
            <a:extLst>
              <a:ext uri="{FF2B5EF4-FFF2-40B4-BE49-F238E27FC236}">
                <a16:creationId xmlns:a16="http://schemas.microsoft.com/office/drawing/2014/main" id="{97635912-30C7-934E-B463-F4823DFC8359}"/>
              </a:ext>
            </a:extLst>
          </p:cNvPr>
          <p:cNvSpPr txBox="1">
            <a:spLocks/>
          </p:cNvSpPr>
          <p:nvPr/>
        </p:nvSpPr>
        <p:spPr>
          <a:xfrm>
            <a:off x="0" y="6489700"/>
            <a:ext cx="896938" cy="26670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t>Page </a:t>
            </a:r>
            <a:fld id="{BB9ACB3B-81A4-6247-87B5-FC3E0A04C89B}" type="slidenum">
              <a:rPr lang="en-US" smtClean="0"/>
              <a:pPr algn="l"/>
              <a:t>15</a:t>
            </a:fld>
            <a:endParaRPr lang="en-US" dirty="0"/>
          </a:p>
        </p:txBody>
      </p:sp>
    </p:spTree>
    <p:extLst>
      <p:ext uri="{BB962C8B-B14F-4D97-AF65-F5344CB8AC3E}">
        <p14:creationId xmlns:p14="http://schemas.microsoft.com/office/powerpoint/2010/main" val="3494010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EAF72-D1F9-DC48-A739-1732E2EE925A}"/>
              </a:ext>
            </a:extLst>
          </p:cNvPr>
          <p:cNvSpPr>
            <a:spLocks noGrp="1"/>
          </p:cNvSpPr>
          <p:nvPr>
            <p:ph type="title"/>
          </p:nvPr>
        </p:nvSpPr>
        <p:spPr/>
        <p:txBody>
          <a:bodyPr/>
          <a:lstStyle/>
          <a:p>
            <a:r>
              <a:rPr lang="en-US" dirty="0"/>
              <a:t>Second Deliverable: Dissertation</a:t>
            </a:r>
          </a:p>
        </p:txBody>
      </p:sp>
      <p:sp>
        <p:nvSpPr>
          <p:cNvPr id="3" name="Content Placeholder 2">
            <a:extLst>
              <a:ext uri="{FF2B5EF4-FFF2-40B4-BE49-F238E27FC236}">
                <a16:creationId xmlns:a16="http://schemas.microsoft.com/office/drawing/2014/main" id="{FD701DB9-FA61-9345-ADF1-95AB94CD42C1}"/>
              </a:ext>
            </a:extLst>
          </p:cNvPr>
          <p:cNvSpPr>
            <a:spLocks noGrp="1"/>
          </p:cNvSpPr>
          <p:nvPr>
            <p:ph sz="quarter" idx="10"/>
          </p:nvPr>
        </p:nvSpPr>
        <p:spPr/>
        <p:txBody>
          <a:bodyPr/>
          <a:lstStyle/>
          <a:p>
            <a:r>
              <a:rPr lang="en-US" dirty="0"/>
              <a:t>Near the end (early September), you should submit your dissertation and supplementary material from your project.</a:t>
            </a:r>
          </a:p>
          <a:p>
            <a:r>
              <a:rPr lang="en-US" dirty="0"/>
              <a:t>It is good to work on the dissertation as you go: you will have the best understanding of each part of the project when you are in the middle of it.</a:t>
            </a:r>
          </a:p>
          <a:p>
            <a:pPr marL="0" indent="0">
              <a:buNone/>
            </a:pPr>
            <a:endParaRPr lang="en-US" dirty="0"/>
          </a:p>
        </p:txBody>
      </p:sp>
      <p:sp>
        <p:nvSpPr>
          <p:cNvPr id="4" name="Slide Number Placeholder 3">
            <a:extLst>
              <a:ext uri="{FF2B5EF4-FFF2-40B4-BE49-F238E27FC236}">
                <a16:creationId xmlns:a16="http://schemas.microsoft.com/office/drawing/2014/main" id="{DBFC25E4-3504-584C-BDA6-E9BC6DDE6F51}"/>
              </a:ext>
            </a:extLst>
          </p:cNvPr>
          <p:cNvSpPr txBox="1">
            <a:spLocks/>
          </p:cNvSpPr>
          <p:nvPr/>
        </p:nvSpPr>
        <p:spPr>
          <a:xfrm>
            <a:off x="0" y="6489700"/>
            <a:ext cx="896938" cy="26670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t>Page </a:t>
            </a:r>
            <a:fld id="{BB9ACB3B-81A4-6247-87B5-FC3E0A04C89B}" type="slidenum">
              <a:rPr lang="en-US" smtClean="0"/>
              <a:pPr algn="l"/>
              <a:t>16</a:t>
            </a:fld>
            <a:endParaRPr lang="en-US" dirty="0"/>
          </a:p>
        </p:txBody>
      </p:sp>
    </p:spTree>
    <p:extLst>
      <p:ext uri="{BB962C8B-B14F-4D97-AF65-F5344CB8AC3E}">
        <p14:creationId xmlns:p14="http://schemas.microsoft.com/office/powerpoint/2010/main" val="4112472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EBD27-B5B6-294D-94E2-6F1C4AD46EF9}"/>
              </a:ext>
            </a:extLst>
          </p:cNvPr>
          <p:cNvSpPr>
            <a:spLocks noGrp="1"/>
          </p:cNvSpPr>
          <p:nvPr>
            <p:ph type="title"/>
          </p:nvPr>
        </p:nvSpPr>
        <p:spPr/>
        <p:txBody>
          <a:bodyPr/>
          <a:lstStyle/>
          <a:p>
            <a:r>
              <a:rPr lang="en-US" dirty="0"/>
              <a:t>Submission: Dissertation</a:t>
            </a:r>
          </a:p>
        </p:txBody>
      </p:sp>
      <p:sp>
        <p:nvSpPr>
          <p:cNvPr id="5" name="Content Placeholder 4">
            <a:extLst>
              <a:ext uri="{FF2B5EF4-FFF2-40B4-BE49-F238E27FC236}">
                <a16:creationId xmlns:a16="http://schemas.microsoft.com/office/drawing/2014/main" id="{43B2B1C1-B3CD-4147-B7E5-7FB8A0BEB8DE}"/>
              </a:ext>
            </a:extLst>
          </p:cNvPr>
          <p:cNvSpPr>
            <a:spLocks noGrp="1"/>
          </p:cNvSpPr>
          <p:nvPr>
            <p:ph sz="quarter" idx="10"/>
          </p:nvPr>
        </p:nvSpPr>
        <p:spPr>
          <a:xfrm>
            <a:off x="875490" y="1159610"/>
            <a:ext cx="10486416" cy="5330090"/>
          </a:xfrm>
        </p:spPr>
        <p:txBody>
          <a:bodyPr>
            <a:normAutofit fontScale="77500" lnSpcReduction="20000"/>
          </a:bodyPr>
          <a:lstStyle/>
          <a:p>
            <a:r>
              <a:rPr lang="en-US" dirty="0"/>
              <a:t>Contents will vary, but could include:</a:t>
            </a:r>
          </a:p>
          <a:p>
            <a:pPr lvl="1"/>
            <a:r>
              <a:rPr lang="en-US" dirty="0"/>
              <a:t>Table of contents</a:t>
            </a:r>
          </a:p>
          <a:p>
            <a:pPr lvl="1"/>
            <a:r>
              <a:rPr lang="en-US" dirty="0"/>
              <a:t>Introduction: set out objectives and the structure of the dissertation</a:t>
            </a:r>
          </a:p>
          <a:p>
            <a:pPr lvl="1"/>
            <a:r>
              <a:rPr lang="en-US" dirty="0"/>
              <a:t>Description of the problem/topic tackled</a:t>
            </a:r>
          </a:p>
          <a:p>
            <a:pPr lvl="1"/>
            <a:r>
              <a:rPr lang="en-US" dirty="0"/>
              <a:t>Literature and technology review: context for the work</a:t>
            </a:r>
          </a:p>
          <a:p>
            <a:pPr lvl="1"/>
            <a:r>
              <a:rPr lang="en-US" dirty="0"/>
              <a:t>Scan of possible approaches and reasons for approach(</a:t>
            </a:r>
            <a:r>
              <a:rPr lang="en-US" dirty="0" err="1"/>
              <a:t>es</a:t>
            </a:r>
            <a:r>
              <a:rPr lang="en-US" dirty="0"/>
              <a:t>) taken</a:t>
            </a:r>
          </a:p>
          <a:p>
            <a:pPr lvl="1"/>
            <a:r>
              <a:rPr lang="en-US" dirty="0"/>
              <a:t>Description of the work carried out</a:t>
            </a:r>
          </a:p>
          <a:p>
            <a:pPr lvl="1"/>
            <a:r>
              <a:rPr lang="en-US" dirty="0"/>
              <a:t>Results, testing, verification</a:t>
            </a:r>
          </a:p>
          <a:p>
            <a:pPr lvl="1"/>
            <a:r>
              <a:rPr lang="en-US" dirty="0"/>
              <a:t>Summary, conclusions, evaluation: self-awareness is better than naivety here</a:t>
            </a:r>
          </a:p>
          <a:p>
            <a:pPr lvl="1"/>
            <a:r>
              <a:rPr lang="en-US" dirty="0"/>
              <a:t>Overview of future directions</a:t>
            </a:r>
          </a:p>
          <a:p>
            <a:pPr lvl="1"/>
            <a:r>
              <a:rPr lang="en-US" dirty="0"/>
              <a:t>References (in a consistent and complete format; also, </a:t>
            </a:r>
            <a:r>
              <a:rPr lang="en-GB" dirty="0"/>
              <a:t>track down and reference archival copies of material (typically full journal/proceedings references).</a:t>
            </a:r>
          </a:p>
          <a:p>
            <a:r>
              <a:rPr lang="en-US" dirty="0"/>
              <a:t>See the Moodle page for more detail, and discuss this with your supervisor.</a:t>
            </a:r>
          </a:p>
          <a:p>
            <a:r>
              <a:rPr lang="en-US" dirty="0"/>
              <a:t>Target audience: a fellow MSc student</a:t>
            </a:r>
          </a:p>
          <a:p>
            <a:r>
              <a:rPr lang="en-US" dirty="0"/>
              <a:t>The dissertation should be at most 20,000 words. More is not always better, but you should cover the ground. Many good dissertations are 10-15,000 words</a:t>
            </a:r>
          </a:p>
          <a:p>
            <a:pPr lvl="1"/>
            <a:r>
              <a:rPr lang="en-US" dirty="0"/>
              <a:t>If you think that you need a lot more than this, or a lot less, then you are probably thinking about the dissertation at the wrong granularity.</a:t>
            </a:r>
          </a:p>
          <a:p>
            <a:endParaRPr lang="en-US" dirty="0"/>
          </a:p>
        </p:txBody>
      </p:sp>
      <p:sp>
        <p:nvSpPr>
          <p:cNvPr id="4" name="Slide Number Placeholder 3">
            <a:extLst>
              <a:ext uri="{FF2B5EF4-FFF2-40B4-BE49-F238E27FC236}">
                <a16:creationId xmlns:a16="http://schemas.microsoft.com/office/drawing/2014/main" id="{22CAE94A-DA75-664B-92B3-B8F382D7E56F}"/>
              </a:ext>
            </a:extLst>
          </p:cNvPr>
          <p:cNvSpPr>
            <a:spLocks noGrp="1"/>
          </p:cNvSpPr>
          <p:nvPr>
            <p:ph type="sldNum" sz="quarter" idx="4294967295"/>
          </p:nvPr>
        </p:nvSpPr>
        <p:spPr>
          <a:xfrm>
            <a:off x="0" y="6489700"/>
            <a:ext cx="896938" cy="266700"/>
          </a:xfrm>
        </p:spPr>
        <p:txBody>
          <a:bodyPr/>
          <a:lstStyle/>
          <a:p>
            <a:pPr algn="l"/>
            <a:r>
              <a:rPr lang="en-US"/>
              <a:t>Page </a:t>
            </a:r>
            <a:fld id="{BB9ACB3B-81A4-6247-87B5-FC3E0A04C89B}" type="slidenum">
              <a:rPr lang="en-US" smtClean="0"/>
              <a:pPr algn="l"/>
              <a:t>17</a:t>
            </a:fld>
            <a:endParaRPr lang="en-US" dirty="0"/>
          </a:p>
        </p:txBody>
      </p:sp>
    </p:spTree>
    <p:extLst>
      <p:ext uri="{BB962C8B-B14F-4D97-AF65-F5344CB8AC3E}">
        <p14:creationId xmlns:p14="http://schemas.microsoft.com/office/powerpoint/2010/main" val="3024290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E9912FB-6DC9-B542-9CDA-8F171631FB99}"/>
              </a:ext>
            </a:extLst>
          </p:cNvPr>
          <p:cNvSpPr/>
          <p:nvPr/>
        </p:nvSpPr>
        <p:spPr>
          <a:xfrm>
            <a:off x="6352162" y="3346315"/>
            <a:ext cx="5214025" cy="2538919"/>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2400" b="1" dirty="0">
              <a:latin typeface="+mj-lt"/>
            </a:endParaRPr>
          </a:p>
        </p:txBody>
      </p:sp>
      <p:sp>
        <p:nvSpPr>
          <p:cNvPr id="2" name="Title 1">
            <a:extLst>
              <a:ext uri="{FF2B5EF4-FFF2-40B4-BE49-F238E27FC236}">
                <a16:creationId xmlns:a16="http://schemas.microsoft.com/office/drawing/2014/main" id="{94B513D6-4CF6-ED44-B3E6-7835C2F44E13}"/>
              </a:ext>
            </a:extLst>
          </p:cNvPr>
          <p:cNvSpPr>
            <a:spLocks noGrp="1"/>
          </p:cNvSpPr>
          <p:nvPr>
            <p:ph type="title"/>
          </p:nvPr>
        </p:nvSpPr>
        <p:spPr/>
        <p:txBody>
          <a:bodyPr/>
          <a:lstStyle/>
          <a:p>
            <a:r>
              <a:rPr lang="en-US" dirty="0"/>
              <a:t>Second Deliverable: Supplementary Material</a:t>
            </a:r>
          </a:p>
        </p:txBody>
      </p:sp>
      <p:sp>
        <p:nvSpPr>
          <p:cNvPr id="5" name="Content Placeholder 4">
            <a:extLst>
              <a:ext uri="{FF2B5EF4-FFF2-40B4-BE49-F238E27FC236}">
                <a16:creationId xmlns:a16="http://schemas.microsoft.com/office/drawing/2014/main" id="{822BE0A8-DB18-D841-B27D-2CD497D43408}"/>
              </a:ext>
            </a:extLst>
          </p:cNvPr>
          <p:cNvSpPr>
            <a:spLocks noGrp="1"/>
          </p:cNvSpPr>
          <p:nvPr>
            <p:ph sz="quarter" idx="10"/>
          </p:nvPr>
        </p:nvSpPr>
        <p:spPr>
          <a:xfrm>
            <a:off x="858838" y="1159610"/>
            <a:ext cx="10258928" cy="5513564"/>
          </a:xfrm>
        </p:spPr>
        <p:txBody>
          <a:bodyPr>
            <a:normAutofit fontScale="92500" lnSpcReduction="10000"/>
          </a:bodyPr>
          <a:lstStyle/>
          <a:p>
            <a:r>
              <a:rPr lang="en-US" dirty="0"/>
              <a:t>What is in your supplementary material will depend on your project, and you should discuss this with your supervisor:</a:t>
            </a:r>
          </a:p>
          <a:p>
            <a:pPr lvl="1"/>
            <a:r>
              <a:rPr lang="en-US" dirty="0"/>
              <a:t>Code</a:t>
            </a:r>
          </a:p>
          <a:p>
            <a:pPr lvl="2"/>
            <a:r>
              <a:rPr lang="en-US" dirty="0"/>
              <a:t>It is sometimes easier to submit a video demonstrating a complex piece of software working, rather than try to provide installation instructions</a:t>
            </a:r>
          </a:p>
          <a:p>
            <a:pPr lvl="1"/>
            <a:r>
              <a:rPr lang="en-US" dirty="0"/>
              <a:t>Background research documents</a:t>
            </a:r>
          </a:p>
          <a:p>
            <a:pPr lvl="1"/>
            <a:r>
              <a:rPr lang="en-US" dirty="0"/>
              <a:t>Ethical approval documentation</a:t>
            </a:r>
          </a:p>
          <a:p>
            <a:pPr lvl="1"/>
            <a:r>
              <a:rPr lang="en-US" dirty="0"/>
              <a:t>Designs</a:t>
            </a:r>
          </a:p>
          <a:p>
            <a:pPr lvl="1"/>
            <a:r>
              <a:rPr lang="en-US" dirty="0"/>
              <a:t>Planning documents</a:t>
            </a:r>
          </a:p>
          <a:p>
            <a:pPr lvl="1"/>
            <a:r>
              <a:rPr lang="en-US" dirty="0"/>
              <a:t>Meeting minutes</a:t>
            </a:r>
          </a:p>
          <a:p>
            <a:pPr lvl="1"/>
            <a:r>
              <a:rPr lang="en-US" dirty="0"/>
              <a:t>Test plans and results</a:t>
            </a:r>
          </a:p>
          <a:p>
            <a:pPr lvl="1"/>
            <a:r>
              <a:rPr lang="en-US" dirty="0"/>
              <a:t>Evaluations</a:t>
            </a:r>
          </a:p>
          <a:p>
            <a:pPr lvl="1"/>
            <a:r>
              <a:rPr lang="en-US" dirty="0"/>
              <a:t>User guides</a:t>
            </a:r>
          </a:p>
          <a:p>
            <a:pPr lvl="1"/>
            <a:r>
              <a:rPr lang="en-US" dirty="0"/>
              <a:t>Transcripts from user tests</a:t>
            </a:r>
          </a:p>
          <a:p>
            <a:pPr lvl="1"/>
            <a:r>
              <a:rPr lang="en-US" dirty="0"/>
              <a:t>Video or audio examples</a:t>
            </a:r>
          </a:p>
          <a:p>
            <a:pPr lvl="1"/>
            <a:r>
              <a:rPr lang="en-US" dirty="0"/>
              <a:t>Hardware that you have made</a:t>
            </a:r>
          </a:p>
          <a:p>
            <a:endParaRPr lang="en-US" dirty="0"/>
          </a:p>
          <a:p>
            <a:endParaRPr lang="en-US" dirty="0"/>
          </a:p>
        </p:txBody>
      </p:sp>
      <p:sp>
        <p:nvSpPr>
          <p:cNvPr id="4" name="Slide Number Placeholder 3">
            <a:extLst>
              <a:ext uri="{FF2B5EF4-FFF2-40B4-BE49-F238E27FC236}">
                <a16:creationId xmlns:a16="http://schemas.microsoft.com/office/drawing/2014/main" id="{87CC6672-CCBF-2E49-BBF5-E00637AE0FEC}"/>
              </a:ext>
            </a:extLst>
          </p:cNvPr>
          <p:cNvSpPr>
            <a:spLocks noGrp="1"/>
          </p:cNvSpPr>
          <p:nvPr>
            <p:ph type="sldNum" sz="quarter" idx="4294967295"/>
          </p:nvPr>
        </p:nvSpPr>
        <p:spPr>
          <a:xfrm>
            <a:off x="0" y="6489700"/>
            <a:ext cx="896938" cy="266700"/>
          </a:xfrm>
        </p:spPr>
        <p:txBody>
          <a:bodyPr/>
          <a:lstStyle/>
          <a:p>
            <a:pPr algn="l"/>
            <a:r>
              <a:rPr lang="en-US"/>
              <a:t>Page </a:t>
            </a:r>
            <a:fld id="{BB9ACB3B-81A4-6247-87B5-FC3E0A04C89B}" type="slidenum">
              <a:rPr lang="en-US" smtClean="0"/>
              <a:pPr algn="l"/>
              <a:t>18</a:t>
            </a:fld>
            <a:endParaRPr lang="en-US" dirty="0"/>
          </a:p>
        </p:txBody>
      </p:sp>
      <p:sp>
        <p:nvSpPr>
          <p:cNvPr id="6" name="TextBox 5">
            <a:extLst>
              <a:ext uri="{FF2B5EF4-FFF2-40B4-BE49-F238E27FC236}">
                <a16:creationId xmlns:a16="http://schemas.microsoft.com/office/drawing/2014/main" id="{B16F693C-77B6-2043-A43E-7A341FBD1356}"/>
              </a:ext>
            </a:extLst>
          </p:cNvPr>
          <p:cNvSpPr txBox="1"/>
          <p:nvPr/>
        </p:nvSpPr>
        <p:spPr>
          <a:xfrm>
            <a:off x="6079787" y="3577938"/>
            <a:ext cx="5342140" cy="2400657"/>
          </a:xfrm>
          <a:prstGeom prst="rect">
            <a:avLst/>
          </a:prstGeom>
          <a:noFill/>
        </p:spPr>
        <p:txBody>
          <a:bodyPr wrap="square" rtlCol="0">
            <a:spAutoFit/>
          </a:bodyPr>
          <a:lstStyle/>
          <a:p>
            <a:pPr marL="742950" lvl="1" indent="-285750">
              <a:buFont typeface="Arial" panose="020B0604020202020204" pitchFamily="34" charset="0"/>
              <a:buChar char="•"/>
            </a:pPr>
            <a:r>
              <a:rPr lang="en-US" dirty="0">
                <a:latin typeface="+mj-lt"/>
              </a:rPr>
              <a:t>If you have a large dataset or complex software, it might be better to submit a link to a repository or online file.</a:t>
            </a:r>
          </a:p>
          <a:p>
            <a:pPr marL="742950" lvl="1" indent="-285750">
              <a:buFont typeface="Arial" panose="020B0604020202020204" pitchFamily="34" charset="0"/>
              <a:buChar char="•"/>
            </a:pPr>
            <a:r>
              <a:rPr lang="en-US" dirty="0">
                <a:latin typeface="+mj-lt"/>
              </a:rPr>
              <a:t>Similarly, videos might be best uploaded to YouTube or similar, and a link provided.</a:t>
            </a:r>
          </a:p>
          <a:p>
            <a:pPr marL="742950" lvl="1" indent="-285750">
              <a:buFont typeface="Arial" panose="020B0604020202020204" pitchFamily="34" charset="0"/>
              <a:buChar char="•"/>
            </a:pPr>
            <a:r>
              <a:rPr lang="en-US" dirty="0">
                <a:latin typeface="+mj-lt"/>
              </a:rPr>
              <a:t>If you do this, make sure that you do not change the material after the deadline.</a:t>
            </a:r>
          </a:p>
          <a:p>
            <a:pPr marL="342900" indent="-342900">
              <a:buFont typeface="Arial" panose="020B0604020202020204" pitchFamily="34" charset="0"/>
              <a:buChar char="•"/>
            </a:pPr>
            <a:endParaRPr lang="en-US" sz="2400" dirty="0" err="1">
              <a:latin typeface="+mj-lt"/>
            </a:endParaRPr>
          </a:p>
        </p:txBody>
      </p:sp>
    </p:spTree>
    <p:extLst>
      <p:ext uri="{BB962C8B-B14F-4D97-AF65-F5344CB8AC3E}">
        <p14:creationId xmlns:p14="http://schemas.microsoft.com/office/powerpoint/2010/main" val="3194809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D6495-E84F-9E4A-AFE1-7A0C9DC7FEB4}"/>
              </a:ext>
            </a:extLst>
          </p:cNvPr>
          <p:cNvSpPr>
            <a:spLocks noGrp="1"/>
          </p:cNvSpPr>
          <p:nvPr>
            <p:ph type="title"/>
          </p:nvPr>
        </p:nvSpPr>
        <p:spPr/>
        <p:txBody>
          <a:bodyPr/>
          <a:lstStyle/>
          <a:p>
            <a:r>
              <a:rPr lang="en-US" dirty="0"/>
              <a:t>Third Deliverable: Presentation</a:t>
            </a:r>
          </a:p>
        </p:txBody>
      </p:sp>
      <p:sp>
        <p:nvSpPr>
          <p:cNvPr id="3" name="Content Placeholder 2">
            <a:extLst>
              <a:ext uri="{FF2B5EF4-FFF2-40B4-BE49-F238E27FC236}">
                <a16:creationId xmlns:a16="http://schemas.microsoft.com/office/drawing/2014/main" id="{BAE76EF1-AD50-674C-ABA7-DAD5C5D91AD4}"/>
              </a:ext>
            </a:extLst>
          </p:cNvPr>
          <p:cNvSpPr>
            <a:spLocks noGrp="1"/>
          </p:cNvSpPr>
          <p:nvPr>
            <p:ph sz="quarter" idx="10"/>
          </p:nvPr>
        </p:nvSpPr>
        <p:spPr>
          <a:xfrm>
            <a:off x="858838" y="1159611"/>
            <a:ext cx="10258928" cy="5516492"/>
          </a:xfrm>
        </p:spPr>
        <p:txBody>
          <a:bodyPr/>
          <a:lstStyle/>
          <a:p>
            <a:r>
              <a:rPr lang="en-US" dirty="0"/>
              <a:t>The final part of the assessment is a presentation of your work.</a:t>
            </a:r>
          </a:p>
          <a:p>
            <a:r>
              <a:rPr lang="en-US" dirty="0"/>
              <a:t>This can consist of a PowerPoint (or similar) presentation, a demo of the software, narration over a video, some combination of these or some other form of presentation.</a:t>
            </a:r>
          </a:p>
          <a:p>
            <a:r>
              <a:rPr lang="en-US" dirty="0"/>
              <a:t>In particular, focus on those aspects that are hard to convey in writing—don’t just try to summarise your dissertation</a:t>
            </a:r>
          </a:p>
          <a:p>
            <a:pPr lvl="1"/>
            <a:r>
              <a:rPr lang="en-US" dirty="0"/>
              <a:t>For example, it is better to spend time on demonstrating a visually complex interface, rather than talking through the literature/technology review.</a:t>
            </a:r>
          </a:p>
          <a:p>
            <a:r>
              <a:rPr lang="en-US" dirty="0"/>
              <a:t>It will be possible to deliver the presentation via Teams, but we aim to do most presentations face to face (if possible).</a:t>
            </a:r>
          </a:p>
        </p:txBody>
      </p:sp>
      <p:sp>
        <p:nvSpPr>
          <p:cNvPr id="4" name="Slide Number Placeholder 3">
            <a:extLst>
              <a:ext uri="{FF2B5EF4-FFF2-40B4-BE49-F238E27FC236}">
                <a16:creationId xmlns:a16="http://schemas.microsoft.com/office/drawing/2014/main" id="{29416193-23A7-E24D-BF8B-1344A48FABDD}"/>
              </a:ext>
            </a:extLst>
          </p:cNvPr>
          <p:cNvSpPr>
            <a:spLocks noGrp="1"/>
          </p:cNvSpPr>
          <p:nvPr>
            <p:ph type="sldNum" sz="quarter" idx="4294967295"/>
          </p:nvPr>
        </p:nvSpPr>
        <p:spPr>
          <a:xfrm>
            <a:off x="0" y="6489700"/>
            <a:ext cx="896938" cy="266700"/>
          </a:xfrm>
        </p:spPr>
        <p:txBody>
          <a:bodyPr/>
          <a:lstStyle/>
          <a:p>
            <a:pPr algn="l"/>
            <a:r>
              <a:rPr lang="en-US"/>
              <a:t>Page </a:t>
            </a:r>
            <a:fld id="{BB9ACB3B-81A4-6247-87B5-FC3E0A04C89B}" type="slidenum">
              <a:rPr lang="en-US" smtClean="0"/>
              <a:pPr algn="l"/>
              <a:t>19</a:t>
            </a:fld>
            <a:endParaRPr lang="en-US" dirty="0"/>
          </a:p>
        </p:txBody>
      </p:sp>
    </p:spTree>
    <p:extLst>
      <p:ext uri="{BB962C8B-B14F-4D97-AF65-F5344CB8AC3E}">
        <p14:creationId xmlns:p14="http://schemas.microsoft.com/office/powerpoint/2010/main" val="2060332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Modules: Summary</a:t>
            </a:r>
          </a:p>
        </p:txBody>
      </p:sp>
      <p:sp>
        <p:nvSpPr>
          <p:cNvPr id="6" name="Content Placeholder 5">
            <a:extLst>
              <a:ext uri="{FF2B5EF4-FFF2-40B4-BE49-F238E27FC236}">
                <a16:creationId xmlns:a16="http://schemas.microsoft.com/office/drawing/2014/main" id="{1A89DFF9-4071-DF4A-AE0E-EF159E1C04E1}"/>
              </a:ext>
            </a:extLst>
          </p:cNvPr>
          <p:cNvSpPr>
            <a:spLocks noGrp="1"/>
          </p:cNvSpPr>
          <p:nvPr>
            <p:ph sz="quarter" idx="10"/>
          </p:nvPr>
        </p:nvSpPr>
        <p:spPr>
          <a:xfrm>
            <a:off x="858838" y="1159610"/>
            <a:ext cx="10258928" cy="5330089"/>
          </a:xfrm>
        </p:spPr>
        <p:txBody>
          <a:bodyPr/>
          <a:lstStyle/>
          <a:p>
            <a:r>
              <a:rPr lang="en-US" dirty="0"/>
              <a:t>A project on a </a:t>
            </a:r>
            <a:r>
              <a:rPr lang="en-US" dirty="0" smtClean="0"/>
              <a:t>topic, mostly </a:t>
            </a:r>
            <a:r>
              <a:rPr lang="en-US" dirty="0"/>
              <a:t>between June-September </a:t>
            </a:r>
            <a:r>
              <a:rPr lang="en-US" dirty="0" smtClean="0"/>
              <a:t>2025.</a:t>
            </a:r>
            <a:endParaRPr lang="en-US" dirty="0"/>
          </a:p>
          <a:p>
            <a:r>
              <a:rPr lang="en-US" dirty="0"/>
              <a:t>The aim is for you to demonstrate your understanding of research methods apply them on a large-scale project:</a:t>
            </a:r>
          </a:p>
          <a:p>
            <a:pPr lvl="1"/>
            <a:r>
              <a:rPr lang="en-US" dirty="0"/>
              <a:t>Planning and project management</a:t>
            </a:r>
          </a:p>
          <a:p>
            <a:pPr lvl="1"/>
            <a:r>
              <a:rPr lang="en-US" dirty="0"/>
              <a:t>Analysis of a problem/question/hypothesis/idea</a:t>
            </a:r>
          </a:p>
          <a:p>
            <a:pPr lvl="1"/>
            <a:r>
              <a:rPr lang="en-US" dirty="0"/>
              <a:t>Design and implementation of a solution/analysis of that problem/question/hypothesis/idea</a:t>
            </a:r>
          </a:p>
          <a:p>
            <a:pPr lvl="1"/>
            <a:r>
              <a:rPr lang="en-US" dirty="0" err="1"/>
              <a:t>Contextualisation</a:t>
            </a:r>
            <a:r>
              <a:rPr lang="en-US" dirty="0"/>
              <a:t> within computer science (and perhaps beyond?)</a:t>
            </a:r>
          </a:p>
          <a:p>
            <a:pPr lvl="1"/>
            <a:r>
              <a:rPr lang="en-US" dirty="0"/>
              <a:t>Evaluating and reflecting on the work</a:t>
            </a:r>
          </a:p>
          <a:p>
            <a:r>
              <a:rPr lang="en-US" dirty="0"/>
              <a:t>Assessed via a plan, a dissertation with supplementary material, and a presentation.</a:t>
            </a:r>
          </a:p>
          <a:p>
            <a:endParaRPr lang="en-US" dirty="0"/>
          </a:p>
        </p:txBody>
      </p:sp>
      <p:sp>
        <p:nvSpPr>
          <p:cNvPr id="11" name="Slide Number Placeholder 3">
            <a:extLst>
              <a:ext uri="{FF2B5EF4-FFF2-40B4-BE49-F238E27FC236}">
                <a16:creationId xmlns:a16="http://schemas.microsoft.com/office/drawing/2014/main" id="{C439EF7C-F8D7-184F-AF50-1E1ED8F8AD88}"/>
              </a:ext>
            </a:extLst>
          </p:cNvPr>
          <p:cNvSpPr txBox="1">
            <a:spLocks/>
          </p:cNvSpPr>
          <p:nvPr/>
        </p:nvSpPr>
        <p:spPr>
          <a:xfrm>
            <a:off x="0" y="6489700"/>
            <a:ext cx="896938" cy="266700"/>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t>Page </a:t>
            </a:r>
            <a:fld id="{BB9ACB3B-81A4-6247-87B5-FC3E0A04C89B}" type="slidenum">
              <a:rPr lang="en-US" smtClean="0"/>
              <a:pPr algn="l"/>
              <a:t>2</a:t>
            </a:fld>
            <a:endParaRPr lang="en-US" dirty="0"/>
          </a:p>
        </p:txBody>
      </p:sp>
    </p:spTree>
    <p:extLst>
      <p:ext uri="{BB962C8B-B14F-4D97-AF65-F5344CB8AC3E}">
        <p14:creationId xmlns:p14="http://schemas.microsoft.com/office/powerpoint/2010/main" val="2824189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03F71-DB72-8D46-830F-8CD1B8B0770B}"/>
              </a:ext>
            </a:extLst>
          </p:cNvPr>
          <p:cNvSpPr>
            <a:spLocks noGrp="1"/>
          </p:cNvSpPr>
          <p:nvPr>
            <p:ph type="title"/>
          </p:nvPr>
        </p:nvSpPr>
        <p:spPr/>
        <p:txBody>
          <a:bodyPr/>
          <a:lstStyle/>
          <a:p>
            <a:r>
              <a:rPr lang="en-US" dirty="0"/>
              <a:t>Keeping Track of your Progress</a:t>
            </a:r>
          </a:p>
        </p:txBody>
      </p:sp>
      <p:sp>
        <p:nvSpPr>
          <p:cNvPr id="5" name="Content Placeholder 4">
            <a:extLst>
              <a:ext uri="{FF2B5EF4-FFF2-40B4-BE49-F238E27FC236}">
                <a16:creationId xmlns:a16="http://schemas.microsoft.com/office/drawing/2014/main" id="{EEA6F972-2260-764C-B43B-BC79660D7B6E}"/>
              </a:ext>
            </a:extLst>
          </p:cNvPr>
          <p:cNvSpPr>
            <a:spLocks noGrp="1"/>
          </p:cNvSpPr>
          <p:nvPr>
            <p:ph sz="quarter" idx="10"/>
          </p:nvPr>
        </p:nvSpPr>
        <p:spPr/>
        <p:txBody>
          <a:bodyPr/>
          <a:lstStyle/>
          <a:p>
            <a:r>
              <a:rPr lang="en-US" dirty="0"/>
              <a:t>It is useful to keep your notes about the project in a single place; call this a </a:t>
            </a:r>
            <a:r>
              <a:rPr lang="en-US" i="1" dirty="0"/>
              <a:t>log book</a:t>
            </a:r>
            <a:endParaRPr lang="en-US" dirty="0"/>
          </a:p>
          <a:p>
            <a:r>
              <a:rPr lang="en-US" dirty="0"/>
              <a:t>This could be:</a:t>
            </a:r>
          </a:p>
          <a:p>
            <a:pPr lvl="1"/>
            <a:r>
              <a:rPr lang="en-US" dirty="0"/>
              <a:t>A physical book</a:t>
            </a:r>
          </a:p>
          <a:p>
            <a:pPr lvl="1"/>
            <a:r>
              <a:rPr lang="en-US" dirty="0"/>
              <a:t>A text file on your laptop or on the cloud</a:t>
            </a:r>
          </a:p>
          <a:p>
            <a:pPr lvl="1"/>
            <a:r>
              <a:rPr lang="en-US" dirty="0"/>
              <a:t>A record in a project-management system</a:t>
            </a:r>
          </a:p>
          <a:p>
            <a:r>
              <a:rPr lang="en-US" dirty="0"/>
              <a:t>It is also potentially useful to use project management tools:</a:t>
            </a:r>
          </a:p>
          <a:p>
            <a:pPr lvl="1"/>
            <a:r>
              <a:rPr lang="en-US" dirty="0"/>
              <a:t>GANTT charts</a:t>
            </a:r>
          </a:p>
          <a:p>
            <a:pPr lvl="1"/>
            <a:r>
              <a:rPr lang="en-US" dirty="0"/>
              <a:t>Issue-tracking systems</a:t>
            </a:r>
          </a:p>
          <a:p>
            <a:pPr lvl="1"/>
            <a:r>
              <a:rPr lang="en-US" dirty="0"/>
              <a:t>Version control systems</a:t>
            </a:r>
          </a:p>
          <a:p>
            <a:pPr marL="0" indent="0">
              <a:buNone/>
            </a:pPr>
            <a:r>
              <a:rPr lang="en-US" dirty="0"/>
              <a:t>to keep track of your project work.</a:t>
            </a:r>
          </a:p>
        </p:txBody>
      </p:sp>
      <p:sp>
        <p:nvSpPr>
          <p:cNvPr id="4" name="Slide Number Placeholder 3">
            <a:extLst>
              <a:ext uri="{FF2B5EF4-FFF2-40B4-BE49-F238E27FC236}">
                <a16:creationId xmlns:a16="http://schemas.microsoft.com/office/drawing/2014/main" id="{3C02C87E-7520-074A-B16C-2FB7EE25C754}"/>
              </a:ext>
            </a:extLst>
          </p:cNvPr>
          <p:cNvSpPr>
            <a:spLocks noGrp="1"/>
          </p:cNvSpPr>
          <p:nvPr>
            <p:ph type="sldNum" sz="quarter" idx="4294967295"/>
          </p:nvPr>
        </p:nvSpPr>
        <p:spPr>
          <a:xfrm>
            <a:off x="0" y="6489700"/>
            <a:ext cx="896938" cy="266700"/>
          </a:xfrm>
        </p:spPr>
        <p:txBody>
          <a:bodyPr/>
          <a:lstStyle/>
          <a:p>
            <a:pPr algn="l"/>
            <a:r>
              <a:rPr lang="en-US"/>
              <a:t>Page </a:t>
            </a:r>
            <a:fld id="{BB9ACB3B-81A4-6247-87B5-FC3E0A04C89B}" type="slidenum">
              <a:rPr lang="en-US" smtClean="0"/>
              <a:pPr algn="l"/>
              <a:t>20</a:t>
            </a:fld>
            <a:endParaRPr lang="en-US" dirty="0"/>
          </a:p>
        </p:txBody>
      </p:sp>
    </p:spTree>
    <p:extLst>
      <p:ext uri="{BB962C8B-B14F-4D97-AF65-F5344CB8AC3E}">
        <p14:creationId xmlns:p14="http://schemas.microsoft.com/office/powerpoint/2010/main" val="990024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54B3F-75FD-624B-9D56-7F81587B03BB}"/>
              </a:ext>
            </a:extLst>
          </p:cNvPr>
          <p:cNvSpPr>
            <a:spLocks noGrp="1"/>
          </p:cNvSpPr>
          <p:nvPr>
            <p:ph type="title"/>
          </p:nvPr>
        </p:nvSpPr>
        <p:spPr/>
        <p:txBody>
          <a:bodyPr/>
          <a:lstStyle/>
          <a:p>
            <a:r>
              <a:rPr lang="en-US" dirty="0"/>
              <a:t>Marking</a:t>
            </a:r>
          </a:p>
        </p:txBody>
      </p:sp>
      <p:sp>
        <p:nvSpPr>
          <p:cNvPr id="3" name="Content Placeholder 2">
            <a:extLst>
              <a:ext uri="{FF2B5EF4-FFF2-40B4-BE49-F238E27FC236}">
                <a16:creationId xmlns:a16="http://schemas.microsoft.com/office/drawing/2014/main" id="{E4DF8E5C-2910-934E-9FD6-0B9171378F24}"/>
              </a:ext>
            </a:extLst>
          </p:cNvPr>
          <p:cNvSpPr>
            <a:spLocks noGrp="1"/>
          </p:cNvSpPr>
          <p:nvPr>
            <p:ph sz="quarter" idx="10"/>
          </p:nvPr>
        </p:nvSpPr>
        <p:spPr>
          <a:xfrm>
            <a:off x="1072846" y="1333224"/>
            <a:ext cx="10430896" cy="5156476"/>
          </a:xfrm>
        </p:spPr>
        <p:txBody>
          <a:bodyPr>
            <a:normAutofit fontScale="92500" lnSpcReduction="20000"/>
          </a:bodyPr>
          <a:lstStyle/>
          <a:p>
            <a:r>
              <a:rPr lang="en-US" dirty="0"/>
              <a:t>The marking is “holistic”—there is not a set of marks for each component, this allows us to mark a wide range of projects effectively. But, it is based around the following questions:</a:t>
            </a:r>
          </a:p>
          <a:p>
            <a:pPr lvl="1"/>
            <a:r>
              <a:rPr lang="en-US" dirty="0"/>
              <a:t>A clear statement of the aim of the project?</a:t>
            </a:r>
          </a:p>
          <a:p>
            <a:pPr lvl="1"/>
            <a:r>
              <a:rPr lang="en-US" dirty="0"/>
              <a:t>Evidence of knowledge and understanding of context?</a:t>
            </a:r>
          </a:p>
          <a:p>
            <a:pPr lvl="1"/>
            <a:r>
              <a:rPr lang="en-US" dirty="0"/>
              <a:t>A convincing motivation of the aim of the project?</a:t>
            </a:r>
          </a:p>
          <a:p>
            <a:pPr lvl="1"/>
            <a:r>
              <a:rPr lang="en-US" dirty="0"/>
              <a:t>A clear description of what has been done?</a:t>
            </a:r>
          </a:p>
          <a:p>
            <a:pPr lvl="1"/>
            <a:r>
              <a:rPr lang="en-US" dirty="0"/>
              <a:t>Evidence of a suitable technical achievement for a 3 month project?</a:t>
            </a:r>
          </a:p>
          <a:p>
            <a:pPr lvl="1"/>
            <a:r>
              <a:rPr lang="en-US" dirty="0"/>
              <a:t>A good evaluation of results</a:t>
            </a:r>
            <a:r>
              <a:rPr lang="en-US" dirty="0" smtClean="0"/>
              <a:t>? (</a:t>
            </a:r>
            <a:r>
              <a:rPr lang="en-US" i="1" dirty="0" smtClean="0"/>
              <a:t>Evidence of critical thinking</a:t>
            </a:r>
            <a:r>
              <a:rPr lang="en-US" dirty="0" smtClean="0"/>
              <a:t>)</a:t>
            </a:r>
            <a:endParaRPr lang="en-US" dirty="0"/>
          </a:p>
          <a:p>
            <a:pPr lvl="1"/>
            <a:r>
              <a:rPr lang="en-US" dirty="0"/>
              <a:t>Good technical writing?</a:t>
            </a:r>
          </a:p>
          <a:p>
            <a:pPr lvl="1"/>
            <a:r>
              <a:rPr lang="en-US" dirty="0"/>
              <a:t>Overall mark: is it a good dissertation?</a:t>
            </a:r>
          </a:p>
          <a:p>
            <a:r>
              <a:rPr lang="en-US" dirty="0"/>
              <a:t>The marking process varies from degree to degree, but basically the supervisor marks it and there is a process to moderate the marks.</a:t>
            </a:r>
          </a:p>
          <a:p>
            <a:r>
              <a:rPr lang="en-US" dirty="0"/>
              <a:t>The marks will then be looked at by an external examiner and approved by an exam board in October, so that, if successful, you can graduate in December.</a:t>
            </a:r>
          </a:p>
        </p:txBody>
      </p:sp>
      <p:sp>
        <p:nvSpPr>
          <p:cNvPr id="4" name="Slide Number Placeholder 3">
            <a:extLst>
              <a:ext uri="{FF2B5EF4-FFF2-40B4-BE49-F238E27FC236}">
                <a16:creationId xmlns:a16="http://schemas.microsoft.com/office/drawing/2014/main" id="{8DBBB1A9-AE57-5A44-AB87-40EC5608F96B}"/>
              </a:ext>
            </a:extLst>
          </p:cNvPr>
          <p:cNvSpPr>
            <a:spLocks noGrp="1"/>
          </p:cNvSpPr>
          <p:nvPr>
            <p:ph type="sldNum" sz="quarter" idx="4294967295"/>
          </p:nvPr>
        </p:nvSpPr>
        <p:spPr>
          <a:xfrm>
            <a:off x="0" y="6489700"/>
            <a:ext cx="896938" cy="266700"/>
          </a:xfrm>
        </p:spPr>
        <p:txBody>
          <a:bodyPr/>
          <a:lstStyle/>
          <a:p>
            <a:pPr algn="l"/>
            <a:r>
              <a:rPr lang="en-US"/>
              <a:t>Page </a:t>
            </a:r>
            <a:fld id="{BB9ACB3B-81A4-6247-87B5-FC3E0A04C89B}" type="slidenum">
              <a:rPr lang="en-US" smtClean="0"/>
              <a:pPr algn="l"/>
              <a:t>21</a:t>
            </a:fld>
            <a:endParaRPr lang="en-US" dirty="0"/>
          </a:p>
        </p:txBody>
      </p:sp>
    </p:spTree>
    <p:extLst>
      <p:ext uri="{BB962C8B-B14F-4D97-AF65-F5344CB8AC3E}">
        <p14:creationId xmlns:p14="http://schemas.microsoft.com/office/powerpoint/2010/main" val="476787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F9844-2690-4B41-B532-3D125892C4A2}"/>
              </a:ext>
            </a:extLst>
          </p:cNvPr>
          <p:cNvSpPr>
            <a:spLocks noGrp="1"/>
          </p:cNvSpPr>
          <p:nvPr>
            <p:ph type="title"/>
          </p:nvPr>
        </p:nvSpPr>
        <p:spPr/>
        <p:txBody>
          <a:bodyPr/>
          <a:lstStyle/>
          <a:p>
            <a:r>
              <a:rPr lang="en-US" dirty="0"/>
              <a:t>Academic Integrity</a:t>
            </a:r>
          </a:p>
        </p:txBody>
      </p:sp>
      <p:sp>
        <p:nvSpPr>
          <p:cNvPr id="5" name="Content Placeholder 4">
            <a:extLst>
              <a:ext uri="{FF2B5EF4-FFF2-40B4-BE49-F238E27FC236}">
                <a16:creationId xmlns:a16="http://schemas.microsoft.com/office/drawing/2014/main" id="{82DE012B-F1B0-F440-8E66-5B3A73E2047C}"/>
              </a:ext>
            </a:extLst>
          </p:cNvPr>
          <p:cNvSpPr>
            <a:spLocks noGrp="1"/>
          </p:cNvSpPr>
          <p:nvPr>
            <p:ph sz="quarter" idx="10"/>
          </p:nvPr>
        </p:nvSpPr>
        <p:spPr>
          <a:xfrm>
            <a:off x="858838" y="1159610"/>
            <a:ext cx="10258928" cy="5250917"/>
          </a:xfrm>
        </p:spPr>
        <p:txBody>
          <a:bodyPr>
            <a:normAutofit lnSpcReduction="10000"/>
          </a:bodyPr>
          <a:lstStyle/>
          <a:p>
            <a:r>
              <a:rPr lang="en-US" dirty="0"/>
              <a:t>Your submission should evidence that you have understood the topic and done the work on it yourself.</a:t>
            </a:r>
          </a:p>
          <a:p>
            <a:r>
              <a:rPr lang="en-US" dirty="0"/>
              <a:t>If you, for example:</a:t>
            </a:r>
          </a:p>
          <a:p>
            <a:pPr lvl="1"/>
            <a:r>
              <a:rPr lang="en-US" dirty="0"/>
              <a:t>Copy work (code, written work, diagrams, etc.) from elsewhere without reference (and quotation marks)</a:t>
            </a:r>
          </a:p>
          <a:p>
            <a:pPr lvl="1"/>
            <a:r>
              <a:rPr lang="en-US" dirty="0"/>
              <a:t>Receive excess help on the work</a:t>
            </a:r>
          </a:p>
          <a:p>
            <a:pPr lvl="1"/>
            <a:r>
              <a:rPr lang="en-US" dirty="0"/>
              <a:t>Collaborate with fellow students (without permission)</a:t>
            </a:r>
          </a:p>
          <a:p>
            <a:pPr lvl="1"/>
            <a:r>
              <a:rPr lang="en-US" dirty="0"/>
              <a:t>Pay someone else to do your </a:t>
            </a:r>
            <a:r>
              <a:rPr lang="en-US" dirty="0" smtClean="0"/>
              <a:t>work</a:t>
            </a:r>
          </a:p>
          <a:p>
            <a:pPr lvl="1"/>
            <a:r>
              <a:rPr lang="en-US" dirty="0" smtClean="0"/>
              <a:t>Get an LLM to do some/all of the work</a:t>
            </a:r>
            <a:endParaRPr lang="en-US" dirty="0"/>
          </a:p>
          <a:p>
            <a:r>
              <a:rPr lang="en-US" dirty="0"/>
              <a:t>…then we will not have the evidence that you have done the work yourself and you will be called to a disciplinary panel.</a:t>
            </a:r>
          </a:p>
          <a:p>
            <a:r>
              <a:rPr lang="en-US" dirty="0"/>
              <a:t>Ask your supervisor or the project coordinator for advice if you are uncertain.</a:t>
            </a:r>
          </a:p>
          <a:p>
            <a:endParaRPr lang="en-US" dirty="0"/>
          </a:p>
        </p:txBody>
      </p:sp>
      <p:sp>
        <p:nvSpPr>
          <p:cNvPr id="4" name="Slide Number Placeholder 3">
            <a:extLst>
              <a:ext uri="{FF2B5EF4-FFF2-40B4-BE49-F238E27FC236}">
                <a16:creationId xmlns:a16="http://schemas.microsoft.com/office/drawing/2014/main" id="{4B94DDDC-3278-3244-9154-0F3ADA4F18C3}"/>
              </a:ext>
            </a:extLst>
          </p:cNvPr>
          <p:cNvSpPr>
            <a:spLocks noGrp="1"/>
          </p:cNvSpPr>
          <p:nvPr>
            <p:ph type="sldNum" sz="quarter" idx="4294967295"/>
          </p:nvPr>
        </p:nvSpPr>
        <p:spPr>
          <a:xfrm>
            <a:off x="0" y="6489700"/>
            <a:ext cx="896938" cy="266700"/>
          </a:xfrm>
        </p:spPr>
        <p:txBody>
          <a:bodyPr/>
          <a:lstStyle/>
          <a:p>
            <a:pPr algn="l"/>
            <a:r>
              <a:rPr lang="en-US"/>
              <a:t>Page </a:t>
            </a:r>
            <a:fld id="{BB9ACB3B-81A4-6247-87B5-FC3E0A04C89B}" type="slidenum">
              <a:rPr lang="en-US" smtClean="0"/>
              <a:pPr algn="l"/>
              <a:t>22</a:t>
            </a:fld>
            <a:endParaRPr lang="en-US" dirty="0"/>
          </a:p>
        </p:txBody>
      </p:sp>
    </p:spTree>
    <p:extLst>
      <p:ext uri="{BB962C8B-B14F-4D97-AF65-F5344CB8AC3E}">
        <p14:creationId xmlns:p14="http://schemas.microsoft.com/office/powerpoint/2010/main" val="3754509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F9844-2690-4B41-B532-3D125892C4A2}"/>
              </a:ext>
            </a:extLst>
          </p:cNvPr>
          <p:cNvSpPr>
            <a:spLocks noGrp="1"/>
          </p:cNvSpPr>
          <p:nvPr>
            <p:ph type="title"/>
          </p:nvPr>
        </p:nvSpPr>
        <p:spPr/>
        <p:txBody>
          <a:bodyPr/>
          <a:lstStyle/>
          <a:p>
            <a:r>
              <a:rPr lang="en-US" dirty="0"/>
              <a:t>Academic </a:t>
            </a:r>
            <a:r>
              <a:rPr lang="en-US" dirty="0" smtClean="0"/>
              <a:t>Integrity and LLMS</a:t>
            </a:r>
            <a:endParaRPr lang="en-US" dirty="0"/>
          </a:p>
        </p:txBody>
      </p:sp>
      <p:sp>
        <p:nvSpPr>
          <p:cNvPr id="5" name="Content Placeholder 4">
            <a:extLst>
              <a:ext uri="{FF2B5EF4-FFF2-40B4-BE49-F238E27FC236}">
                <a16:creationId xmlns:a16="http://schemas.microsoft.com/office/drawing/2014/main" id="{82DE012B-F1B0-F440-8E66-5B3A73E2047C}"/>
              </a:ext>
            </a:extLst>
          </p:cNvPr>
          <p:cNvSpPr>
            <a:spLocks noGrp="1"/>
          </p:cNvSpPr>
          <p:nvPr>
            <p:ph sz="quarter" idx="10"/>
          </p:nvPr>
        </p:nvSpPr>
        <p:spPr>
          <a:xfrm>
            <a:off x="858838" y="1159610"/>
            <a:ext cx="10258928" cy="5250917"/>
          </a:xfrm>
        </p:spPr>
        <p:txBody>
          <a:bodyPr>
            <a:normAutofit/>
          </a:bodyPr>
          <a:lstStyle/>
          <a:p>
            <a:r>
              <a:rPr lang="en-US" dirty="0" smtClean="0"/>
              <a:t>LLM-based plagiarism is an increasing issues.</a:t>
            </a:r>
          </a:p>
          <a:p>
            <a:pPr lvl="1"/>
            <a:r>
              <a:rPr lang="en-US" dirty="0" smtClean="0"/>
              <a:t>Several students got caught last year </a:t>
            </a:r>
            <a:r>
              <a:rPr lang="en-US" dirty="0" err="1" smtClean="0"/>
              <a:t>plagiarising</a:t>
            </a:r>
            <a:r>
              <a:rPr lang="en-US" dirty="0" smtClean="0"/>
              <a:t> significant portions of their dissertation.</a:t>
            </a:r>
          </a:p>
          <a:p>
            <a:pPr lvl="1"/>
            <a:endParaRPr lang="en-US" dirty="0"/>
          </a:p>
          <a:p>
            <a:r>
              <a:rPr lang="en-US" dirty="0" smtClean="0"/>
              <a:t>If you simply let an LLM do all your work for you, you </a:t>
            </a:r>
            <a:r>
              <a:rPr lang="en-US" i="1" dirty="0" smtClean="0"/>
              <a:t>will</a:t>
            </a:r>
            <a:r>
              <a:rPr lang="en-US" dirty="0" smtClean="0"/>
              <a:t> get caught.</a:t>
            </a:r>
          </a:p>
          <a:p>
            <a:pPr lvl="1"/>
            <a:r>
              <a:rPr lang="en-US" i="1" dirty="0" smtClean="0"/>
              <a:t>Lightest</a:t>
            </a:r>
            <a:r>
              <a:rPr lang="en-US" dirty="0" smtClean="0"/>
              <a:t> punishment is </a:t>
            </a:r>
            <a:r>
              <a:rPr lang="en-US" dirty="0" err="1" smtClean="0"/>
              <a:t>resitting</a:t>
            </a:r>
            <a:r>
              <a:rPr lang="en-US" dirty="0" smtClean="0"/>
              <a:t> the entire project.</a:t>
            </a:r>
          </a:p>
          <a:p>
            <a:pPr lvl="1"/>
            <a:r>
              <a:rPr lang="en-US" i="1" dirty="0" smtClean="0"/>
              <a:t>Heaviest</a:t>
            </a:r>
            <a:r>
              <a:rPr lang="en-US" dirty="0" smtClean="0"/>
              <a:t> punishment is expulsion.</a:t>
            </a:r>
          </a:p>
          <a:p>
            <a:pPr lvl="1"/>
            <a:r>
              <a:rPr lang="en-US" dirty="0" smtClean="0"/>
              <a:t>You haven’t learned anything!</a:t>
            </a:r>
            <a:endParaRPr lang="en-US" dirty="0"/>
          </a:p>
          <a:p>
            <a:r>
              <a:rPr lang="en-US" dirty="0" smtClean="0"/>
              <a:t>Letting an LLM do some of your work is risky.</a:t>
            </a:r>
          </a:p>
          <a:p>
            <a:pPr lvl="1"/>
            <a:r>
              <a:rPr lang="en-US" dirty="0" smtClean="0"/>
              <a:t>If you are feeling stuck, then talk to your supervisor. Don’t consult </a:t>
            </a:r>
            <a:r>
              <a:rPr lang="en-US" dirty="0" err="1" smtClean="0"/>
              <a:t>chatGPT</a:t>
            </a:r>
            <a:r>
              <a:rPr lang="en-US" dirty="0" smtClean="0"/>
              <a:t>.</a:t>
            </a:r>
            <a:endParaRPr lang="en-US" dirty="0"/>
          </a:p>
        </p:txBody>
      </p:sp>
      <p:sp>
        <p:nvSpPr>
          <p:cNvPr id="4" name="Slide Number Placeholder 3">
            <a:extLst>
              <a:ext uri="{FF2B5EF4-FFF2-40B4-BE49-F238E27FC236}">
                <a16:creationId xmlns:a16="http://schemas.microsoft.com/office/drawing/2014/main" id="{4B94DDDC-3278-3244-9154-0F3ADA4F18C3}"/>
              </a:ext>
            </a:extLst>
          </p:cNvPr>
          <p:cNvSpPr>
            <a:spLocks noGrp="1"/>
          </p:cNvSpPr>
          <p:nvPr>
            <p:ph type="sldNum" sz="quarter" idx="4294967295"/>
          </p:nvPr>
        </p:nvSpPr>
        <p:spPr>
          <a:xfrm>
            <a:off x="0" y="6489700"/>
            <a:ext cx="896938" cy="266700"/>
          </a:xfrm>
        </p:spPr>
        <p:txBody>
          <a:bodyPr/>
          <a:lstStyle/>
          <a:p>
            <a:pPr algn="l"/>
            <a:r>
              <a:rPr lang="en-US"/>
              <a:t>Page </a:t>
            </a:r>
            <a:fld id="{BB9ACB3B-81A4-6247-87B5-FC3E0A04C89B}" type="slidenum">
              <a:rPr lang="en-US" smtClean="0"/>
              <a:pPr algn="l"/>
              <a:t>23</a:t>
            </a:fld>
            <a:endParaRPr lang="en-US" dirty="0"/>
          </a:p>
        </p:txBody>
      </p:sp>
    </p:spTree>
    <p:extLst>
      <p:ext uri="{BB962C8B-B14F-4D97-AF65-F5344CB8AC3E}">
        <p14:creationId xmlns:p14="http://schemas.microsoft.com/office/powerpoint/2010/main" val="4237193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4F9D3-DB0F-3F47-BD83-54046CA0AECA}"/>
              </a:ext>
            </a:extLst>
          </p:cNvPr>
          <p:cNvSpPr>
            <a:spLocks noGrp="1"/>
          </p:cNvSpPr>
          <p:nvPr>
            <p:ph type="title"/>
          </p:nvPr>
        </p:nvSpPr>
        <p:spPr/>
        <p:txBody>
          <a:bodyPr/>
          <a:lstStyle/>
          <a:p>
            <a:r>
              <a:rPr lang="en-US" dirty="0"/>
              <a:t>Closing</a:t>
            </a:r>
          </a:p>
        </p:txBody>
      </p:sp>
      <p:sp>
        <p:nvSpPr>
          <p:cNvPr id="5" name="Content Placeholder 4">
            <a:extLst>
              <a:ext uri="{FF2B5EF4-FFF2-40B4-BE49-F238E27FC236}">
                <a16:creationId xmlns:a16="http://schemas.microsoft.com/office/drawing/2014/main" id="{BF16BD12-210D-DB4D-A1D5-6939F6B80FA9}"/>
              </a:ext>
            </a:extLst>
          </p:cNvPr>
          <p:cNvSpPr>
            <a:spLocks noGrp="1"/>
          </p:cNvSpPr>
          <p:nvPr>
            <p:ph sz="quarter" idx="10"/>
          </p:nvPr>
        </p:nvSpPr>
        <p:spPr/>
        <p:txBody>
          <a:bodyPr/>
          <a:lstStyle/>
          <a:p>
            <a:r>
              <a:rPr lang="en-US" dirty="0"/>
              <a:t>We hope that you </a:t>
            </a:r>
            <a:r>
              <a:rPr lang="en-US" b="1" dirty="0"/>
              <a:t>enjoy</a:t>
            </a:r>
            <a:r>
              <a:rPr lang="en-US" dirty="0"/>
              <a:t> your project:</a:t>
            </a:r>
          </a:p>
          <a:p>
            <a:pPr lvl="1"/>
            <a:r>
              <a:rPr lang="en-US" dirty="0"/>
              <a:t>It is the capstone to your MSc work where you get to choose something of interest to you and develop it.</a:t>
            </a:r>
          </a:p>
          <a:p>
            <a:r>
              <a:rPr lang="en-US" dirty="0"/>
              <a:t>If you have questions look firstly at the Moodle page, in particular the </a:t>
            </a:r>
            <a:r>
              <a:rPr lang="en-US" i="1" dirty="0"/>
              <a:t>Information for Students</a:t>
            </a:r>
            <a:r>
              <a:rPr lang="en-US" dirty="0"/>
              <a:t> document.</a:t>
            </a:r>
          </a:p>
          <a:p>
            <a:r>
              <a:rPr lang="en-US" dirty="0"/>
              <a:t>If you cannot find the answer these:</a:t>
            </a:r>
          </a:p>
          <a:p>
            <a:pPr lvl="1"/>
            <a:r>
              <a:rPr lang="en-US" dirty="0"/>
              <a:t>Ask you supervisor,</a:t>
            </a:r>
          </a:p>
          <a:p>
            <a:pPr lvl="1"/>
            <a:r>
              <a:rPr lang="en-US" dirty="0"/>
              <a:t>Ask on the MSc Project Q&amp;A forum,</a:t>
            </a:r>
          </a:p>
          <a:p>
            <a:pPr lvl="1"/>
            <a:r>
              <a:rPr lang="en-US" smtClean="0"/>
              <a:t>Ask </a:t>
            </a:r>
            <a:r>
              <a:rPr lang="en-US" dirty="0"/>
              <a:t>the project coordinator (tim.muller@nottingham.ac.uk)</a:t>
            </a:r>
          </a:p>
        </p:txBody>
      </p:sp>
      <p:sp>
        <p:nvSpPr>
          <p:cNvPr id="4" name="Slide Number Placeholder 3">
            <a:extLst>
              <a:ext uri="{FF2B5EF4-FFF2-40B4-BE49-F238E27FC236}">
                <a16:creationId xmlns:a16="http://schemas.microsoft.com/office/drawing/2014/main" id="{DF402D2A-E4D2-0640-A5ED-63519216E794}"/>
              </a:ext>
            </a:extLst>
          </p:cNvPr>
          <p:cNvSpPr>
            <a:spLocks noGrp="1"/>
          </p:cNvSpPr>
          <p:nvPr>
            <p:ph type="sldNum" sz="quarter" idx="4294967295"/>
          </p:nvPr>
        </p:nvSpPr>
        <p:spPr>
          <a:xfrm>
            <a:off x="0" y="6489700"/>
            <a:ext cx="896938" cy="266700"/>
          </a:xfrm>
        </p:spPr>
        <p:txBody>
          <a:bodyPr/>
          <a:lstStyle/>
          <a:p>
            <a:pPr algn="l"/>
            <a:r>
              <a:rPr lang="en-US"/>
              <a:t>Page </a:t>
            </a:r>
            <a:fld id="{BB9ACB3B-81A4-6247-87B5-FC3E0A04C89B}" type="slidenum">
              <a:rPr lang="en-US" smtClean="0"/>
              <a:pPr algn="l"/>
              <a:t>24</a:t>
            </a:fld>
            <a:endParaRPr lang="en-US" dirty="0"/>
          </a:p>
        </p:txBody>
      </p:sp>
    </p:spTree>
    <p:extLst>
      <p:ext uri="{BB962C8B-B14F-4D97-AF65-F5344CB8AC3E}">
        <p14:creationId xmlns:p14="http://schemas.microsoft.com/office/powerpoint/2010/main" val="1752306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Thank you! Any questions?</a:t>
            </a:r>
          </a:p>
        </p:txBody>
      </p:sp>
      <p:sp>
        <p:nvSpPr>
          <p:cNvPr id="3" name="Rectangle 2"/>
          <p:cNvSpPr/>
          <p:nvPr/>
        </p:nvSpPr>
        <p:spPr>
          <a:xfrm>
            <a:off x="0" y="962616"/>
            <a:ext cx="12190412" cy="5895384"/>
          </a:xfrm>
          <a:prstGeom prst="rect">
            <a:avLst/>
          </a:prstGeom>
          <a:gradFill flip="none" rotWithShape="1">
            <a:gsLst>
              <a:gs pos="50000">
                <a:srgbClr val="0E6394"/>
              </a:gs>
              <a:gs pos="17000">
                <a:schemeClr val="bg2"/>
              </a:gs>
              <a:gs pos="100000">
                <a:schemeClr val="accent2"/>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 name="Rectangle 3"/>
          <p:cNvSpPr/>
          <p:nvPr/>
        </p:nvSpPr>
        <p:spPr>
          <a:xfrm>
            <a:off x="0" y="962616"/>
            <a:ext cx="12190412" cy="5895386"/>
          </a:xfrm>
          <a:prstGeom prst="rect">
            <a:avLst/>
          </a:prstGeom>
          <a:blipFill dpi="0" rotWithShape="1">
            <a:blip r:embed="rId2">
              <a:alphaModFix amt="20000"/>
            </a:blip>
            <a:srcRect/>
            <a:stretch>
              <a:fillRect t="-16328" b="53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06359"/>
            <a:endParaRPr lang="en-US" sz="1806" dirty="0">
              <a:solidFill>
                <a:srgbClr val="FFFFFF"/>
              </a:solidFill>
              <a:latin typeface="Calibri"/>
            </a:endParaRPr>
          </a:p>
        </p:txBody>
      </p:sp>
      <p:sp>
        <p:nvSpPr>
          <p:cNvPr id="5" name="TextBox 4">
            <a:extLst>
              <a:ext uri="{FF2B5EF4-FFF2-40B4-BE49-F238E27FC236}">
                <a16:creationId xmlns:a16="http://schemas.microsoft.com/office/drawing/2014/main" id="{9072AAF1-B2C1-2E4C-85E1-940D1A3BDFAB}"/>
              </a:ext>
            </a:extLst>
          </p:cNvPr>
          <p:cNvSpPr txBox="1"/>
          <p:nvPr/>
        </p:nvSpPr>
        <p:spPr>
          <a:xfrm>
            <a:off x="4289896" y="3079311"/>
            <a:ext cx="4669277" cy="830997"/>
          </a:xfrm>
          <a:prstGeom prst="rect">
            <a:avLst/>
          </a:prstGeom>
          <a:no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2400" dirty="0">
                <a:latin typeface="+mj-lt"/>
              </a:rPr>
              <a:t>(let me know if you don’t want your question on the recording)</a:t>
            </a:r>
          </a:p>
        </p:txBody>
      </p:sp>
    </p:spTree>
    <p:extLst>
      <p:ext uri="{BB962C8B-B14F-4D97-AF65-F5344CB8AC3E}">
        <p14:creationId xmlns:p14="http://schemas.microsoft.com/office/powerpoint/2010/main" val="1506422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F8A13-DC9E-0742-8F0B-96C662CD28A2}"/>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6EF96395-AA2B-C443-B3E9-E08711699FC7}"/>
              </a:ext>
            </a:extLst>
          </p:cNvPr>
          <p:cNvSpPr>
            <a:spLocks noGrp="1"/>
          </p:cNvSpPr>
          <p:nvPr>
            <p:ph sz="quarter" idx="10"/>
          </p:nvPr>
        </p:nvSpPr>
        <p:spPr/>
        <p:txBody>
          <a:bodyPr/>
          <a:lstStyle/>
          <a:p>
            <a:r>
              <a:rPr lang="en-GB" dirty="0"/>
              <a:t>“A student will only receive a Masters award if they have successfully  completed both the taught and dissertation/project stages of their course. A student who does not successfully complete the dissertation/project stage will be awarded a Postgraduate Diploma or Certificate if they have gained a pass mark of 50% or more in modules worth 120 credits (60 credits for the Postgraduate Certificate), or satisfy the requirements of Regulations 10 and 11.” </a:t>
            </a:r>
          </a:p>
          <a:p>
            <a:endParaRPr lang="en-GB" dirty="0"/>
          </a:p>
        </p:txBody>
      </p:sp>
    </p:spTree>
    <p:extLst>
      <p:ext uri="{BB962C8B-B14F-4D97-AF65-F5344CB8AC3E}">
        <p14:creationId xmlns:p14="http://schemas.microsoft.com/office/powerpoint/2010/main" val="340286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AC402-9F77-CE4E-BE26-AA44E779B211}"/>
              </a:ext>
            </a:extLst>
          </p:cNvPr>
          <p:cNvSpPr>
            <a:spLocks noGrp="1"/>
          </p:cNvSpPr>
          <p:nvPr>
            <p:ph type="title"/>
          </p:nvPr>
        </p:nvSpPr>
        <p:spPr/>
        <p:txBody>
          <a:bodyPr/>
          <a:lstStyle/>
          <a:p>
            <a:r>
              <a:rPr lang="en-GB" dirty="0"/>
              <a:t>Different Project Modules</a:t>
            </a:r>
          </a:p>
        </p:txBody>
      </p:sp>
      <p:graphicFrame>
        <p:nvGraphicFramePr>
          <p:cNvPr id="5" name="Table 5">
            <a:extLst>
              <a:ext uri="{FF2B5EF4-FFF2-40B4-BE49-F238E27FC236}">
                <a16:creationId xmlns:a16="http://schemas.microsoft.com/office/drawing/2014/main" id="{30EC9C80-8703-BA43-B174-A125F4AF5CF1}"/>
              </a:ext>
            </a:extLst>
          </p:cNvPr>
          <p:cNvGraphicFramePr>
            <a:graphicFrameLocks noGrp="1"/>
          </p:cNvGraphicFramePr>
          <p:nvPr>
            <p:ph sz="quarter" idx="10"/>
            <p:extLst>
              <p:ext uri="{D42A27DB-BD31-4B8C-83A1-F6EECF244321}">
                <p14:modId xmlns:p14="http://schemas.microsoft.com/office/powerpoint/2010/main" val="1518041739"/>
              </p:ext>
            </p:extLst>
          </p:nvPr>
        </p:nvGraphicFramePr>
        <p:xfrm>
          <a:off x="858838" y="1158875"/>
          <a:ext cx="10258424" cy="3302000"/>
        </p:xfrm>
        <a:graphic>
          <a:graphicData uri="http://schemas.openxmlformats.org/drawingml/2006/table">
            <a:tbl>
              <a:tblPr firstRow="1" bandRow="1">
                <a:tableStyleId>{5C22544A-7EE6-4342-B048-85BDC9FD1C3A}</a:tableStyleId>
              </a:tblPr>
              <a:tblGrid>
                <a:gridCol w="5129212">
                  <a:extLst>
                    <a:ext uri="{9D8B030D-6E8A-4147-A177-3AD203B41FA5}">
                      <a16:colId xmlns:a16="http://schemas.microsoft.com/office/drawing/2014/main" val="2518294199"/>
                    </a:ext>
                  </a:extLst>
                </a:gridCol>
                <a:gridCol w="5129212">
                  <a:extLst>
                    <a:ext uri="{9D8B030D-6E8A-4147-A177-3AD203B41FA5}">
                      <a16:colId xmlns:a16="http://schemas.microsoft.com/office/drawing/2014/main" val="384357530"/>
                    </a:ext>
                  </a:extLst>
                </a:gridCol>
              </a:tblGrid>
              <a:tr h="370840">
                <a:tc>
                  <a:txBody>
                    <a:bodyPr/>
                    <a:lstStyle/>
                    <a:p>
                      <a:r>
                        <a:rPr lang="en-GB" dirty="0">
                          <a:latin typeface="+mj-lt"/>
                        </a:rPr>
                        <a:t>Module Title</a:t>
                      </a:r>
                    </a:p>
                  </a:txBody>
                  <a:tcPr/>
                </a:tc>
                <a:tc>
                  <a:txBody>
                    <a:bodyPr/>
                    <a:lstStyle/>
                    <a:p>
                      <a:r>
                        <a:rPr lang="en-GB" dirty="0">
                          <a:latin typeface="+mj-lt"/>
                        </a:rPr>
                        <a:t>MSc Degree programme</a:t>
                      </a:r>
                    </a:p>
                  </a:txBody>
                  <a:tcPr/>
                </a:tc>
                <a:extLst>
                  <a:ext uri="{0D108BD9-81ED-4DB2-BD59-A6C34878D82A}">
                    <a16:rowId xmlns:a16="http://schemas.microsoft.com/office/drawing/2014/main" val="2527358223"/>
                  </a:ext>
                </a:extLst>
              </a:tr>
              <a:tr h="370840">
                <a:tc>
                  <a:txBody>
                    <a:bodyPr/>
                    <a:lstStyle/>
                    <a:p>
                      <a:r>
                        <a:rPr lang="en-GB" dirty="0">
                          <a:latin typeface="+mj-lt"/>
                        </a:rPr>
                        <a:t>COMP4003 Research Project in Computer Science</a:t>
                      </a:r>
                    </a:p>
                  </a:txBody>
                  <a:tcPr/>
                </a:tc>
                <a:tc>
                  <a:txBody>
                    <a:bodyPr/>
                    <a:lstStyle/>
                    <a:p>
                      <a:r>
                        <a:rPr lang="en-GB" dirty="0">
                          <a:latin typeface="+mj-lt"/>
                        </a:rPr>
                        <a:t>MSc Computer Science</a:t>
                      </a:r>
                    </a:p>
                  </a:txBody>
                  <a:tcPr/>
                </a:tc>
                <a:extLst>
                  <a:ext uri="{0D108BD9-81ED-4DB2-BD59-A6C34878D82A}">
                    <a16:rowId xmlns:a16="http://schemas.microsoft.com/office/drawing/2014/main" val="2312167706"/>
                  </a:ext>
                </a:extLst>
              </a:tr>
              <a:tr h="370840">
                <a:tc>
                  <a:txBody>
                    <a:bodyPr/>
                    <a:lstStyle/>
                    <a:p>
                      <a:r>
                        <a:rPr lang="en-GB" dirty="0">
                          <a:latin typeface="+mj-lt"/>
                        </a:rPr>
                        <a:t>COMP4026 Research Project in Computer Science (Artificial Intelligence)</a:t>
                      </a:r>
                    </a:p>
                  </a:txBody>
                  <a:tcPr/>
                </a:tc>
                <a:tc>
                  <a:txBody>
                    <a:bodyPr/>
                    <a:lstStyle/>
                    <a:p>
                      <a:r>
                        <a:rPr lang="en-GB" dirty="0">
                          <a:latin typeface="+mj-lt"/>
                        </a:rPr>
                        <a:t>MSc Computer Science</a:t>
                      </a:r>
                    </a:p>
                    <a:p>
                      <a:r>
                        <a:rPr lang="en-GB" dirty="0">
                          <a:latin typeface="+mj-lt"/>
                        </a:rPr>
                        <a:t>MSc Computer Science (Artificial Intelligence)</a:t>
                      </a:r>
                    </a:p>
                  </a:txBody>
                  <a:tcPr/>
                </a:tc>
                <a:extLst>
                  <a:ext uri="{0D108BD9-81ED-4DB2-BD59-A6C34878D82A}">
                    <a16:rowId xmlns:a16="http://schemas.microsoft.com/office/drawing/2014/main" val="2225647607"/>
                  </a:ext>
                </a:extLst>
              </a:tr>
              <a:tr h="370840">
                <a:tc>
                  <a:txBody>
                    <a:bodyPr/>
                    <a:lstStyle/>
                    <a:p>
                      <a:r>
                        <a:rPr lang="en-GB" dirty="0">
                          <a:latin typeface="+mj-lt"/>
                        </a:rPr>
                        <a:t>COMP4031 Individual Project: Human-Computer Interaction</a:t>
                      </a:r>
                    </a:p>
                  </a:txBody>
                  <a:tcPr/>
                </a:tc>
                <a:tc>
                  <a:txBody>
                    <a:bodyPr/>
                    <a:lstStyle/>
                    <a:p>
                      <a:r>
                        <a:rPr lang="en-GB" dirty="0">
                          <a:latin typeface="+mj-lt"/>
                        </a:rPr>
                        <a:t>MSc Human-Computer Interaction</a:t>
                      </a:r>
                    </a:p>
                  </a:txBody>
                  <a:tcPr/>
                </a:tc>
                <a:extLst>
                  <a:ext uri="{0D108BD9-81ED-4DB2-BD59-A6C34878D82A}">
                    <a16:rowId xmlns:a16="http://schemas.microsoft.com/office/drawing/2014/main" val="214882064"/>
                  </a:ext>
                </a:extLst>
              </a:tr>
              <a:tr h="370840">
                <a:tc>
                  <a:txBody>
                    <a:bodyPr/>
                    <a:lstStyle/>
                    <a:p>
                      <a:r>
                        <a:rPr lang="en-GB" dirty="0">
                          <a:latin typeface="+mj-lt"/>
                        </a:rPr>
                        <a:t>COMP4096: Research Project in Data Science</a:t>
                      </a:r>
                    </a:p>
                  </a:txBody>
                  <a:tcPr/>
                </a:tc>
                <a:tc>
                  <a:txBody>
                    <a:bodyPr/>
                    <a:lstStyle/>
                    <a:p>
                      <a:r>
                        <a:rPr lang="en-GB" dirty="0">
                          <a:latin typeface="+mj-lt"/>
                        </a:rPr>
                        <a:t>MSc Data Science</a:t>
                      </a:r>
                    </a:p>
                  </a:txBody>
                  <a:tcPr/>
                </a:tc>
                <a:extLst>
                  <a:ext uri="{0D108BD9-81ED-4DB2-BD59-A6C34878D82A}">
                    <a16:rowId xmlns:a16="http://schemas.microsoft.com/office/drawing/2014/main" val="1731909125"/>
                  </a:ext>
                </a:extLst>
              </a:tr>
              <a:tr h="370840">
                <a:tc>
                  <a:txBody>
                    <a:bodyPr/>
                    <a:lstStyle/>
                    <a:p>
                      <a:r>
                        <a:rPr lang="en-GB" dirty="0">
                          <a:latin typeface="+mj-lt"/>
                        </a:rPr>
                        <a:t>COMP4120: Research Project in </a:t>
                      </a:r>
                      <a:r>
                        <a:rPr lang="en-GB" dirty="0" err="1">
                          <a:latin typeface="+mj-lt"/>
                        </a:rPr>
                        <a:t>Cyberphysical</a:t>
                      </a:r>
                      <a:r>
                        <a:rPr lang="en-GB" dirty="0">
                          <a:latin typeface="+mj-lt"/>
                        </a:rPr>
                        <a:t> Systems </a:t>
                      </a:r>
                    </a:p>
                  </a:txBody>
                  <a:tcPr/>
                </a:tc>
                <a:tc>
                  <a:txBody>
                    <a:bodyPr/>
                    <a:lstStyle/>
                    <a:p>
                      <a:r>
                        <a:rPr lang="en-GB" dirty="0">
                          <a:latin typeface="+mj-lt"/>
                        </a:rPr>
                        <a:t>MSc </a:t>
                      </a:r>
                      <a:r>
                        <a:rPr lang="en-GB" dirty="0" err="1">
                          <a:latin typeface="+mj-lt"/>
                        </a:rPr>
                        <a:t>Cyberphysical</a:t>
                      </a:r>
                      <a:r>
                        <a:rPr lang="en-GB" dirty="0">
                          <a:latin typeface="+mj-lt"/>
                        </a:rPr>
                        <a:t> Systems</a:t>
                      </a:r>
                    </a:p>
                  </a:txBody>
                  <a:tcPr/>
                </a:tc>
                <a:extLst>
                  <a:ext uri="{0D108BD9-81ED-4DB2-BD59-A6C34878D82A}">
                    <a16:rowId xmlns:a16="http://schemas.microsoft.com/office/drawing/2014/main" val="209558128"/>
                  </a:ext>
                </a:extLst>
              </a:tr>
            </a:tbl>
          </a:graphicData>
        </a:graphic>
      </p:graphicFrame>
    </p:spTree>
    <p:extLst>
      <p:ext uri="{BB962C8B-B14F-4D97-AF65-F5344CB8AC3E}">
        <p14:creationId xmlns:p14="http://schemas.microsoft.com/office/powerpoint/2010/main" val="1119607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77BAA-5C24-A34E-BA91-8145C8A4BBE2}"/>
              </a:ext>
            </a:extLst>
          </p:cNvPr>
          <p:cNvSpPr>
            <a:spLocks noGrp="1"/>
          </p:cNvSpPr>
          <p:nvPr>
            <p:ph type="title"/>
          </p:nvPr>
        </p:nvSpPr>
        <p:spPr/>
        <p:txBody>
          <a:bodyPr/>
          <a:lstStyle/>
          <a:p>
            <a:r>
              <a:rPr lang="en-US" dirty="0"/>
              <a:t>Timeline</a:t>
            </a:r>
          </a:p>
        </p:txBody>
      </p:sp>
      <p:sp>
        <p:nvSpPr>
          <p:cNvPr id="5" name="Slide Number Placeholder 4">
            <a:extLst>
              <a:ext uri="{FF2B5EF4-FFF2-40B4-BE49-F238E27FC236}">
                <a16:creationId xmlns:a16="http://schemas.microsoft.com/office/drawing/2014/main" id="{58AA2D56-2DF1-BA4A-A7D6-E42D0FBCF95E}"/>
              </a:ext>
            </a:extLst>
          </p:cNvPr>
          <p:cNvSpPr>
            <a:spLocks noGrp="1"/>
          </p:cNvSpPr>
          <p:nvPr>
            <p:ph type="sldNum" sz="quarter" idx="4294967295"/>
          </p:nvPr>
        </p:nvSpPr>
        <p:spPr>
          <a:xfrm>
            <a:off x="0" y="6489700"/>
            <a:ext cx="896938" cy="266700"/>
          </a:xfrm>
        </p:spPr>
        <p:txBody>
          <a:bodyPr/>
          <a:lstStyle/>
          <a:p>
            <a:pPr algn="l"/>
            <a:r>
              <a:rPr lang="en-US"/>
              <a:t>Page </a:t>
            </a:r>
            <a:fld id="{BB9ACB3B-81A4-6247-87B5-FC3E0A04C89B}" type="slidenum">
              <a:rPr lang="en-US" smtClean="0"/>
              <a:pPr algn="l"/>
              <a:t>5</a:t>
            </a:fld>
            <a:endParaRPr lang="en-US" dirty="0"/>
          </a:p>
        </p:txBody>
      </p:sp>
      <p:graphicFrame>
        <p:nvGraphicFramePr>
          <p:cNvPr id="8" name="Table 7">
            <a:extLst>
              <a:ext uri="{FF2B5EF4-FFF2-40B4-BE49-F238E27FC236}">
                <a16:creationId xmlns:a16="http://schemas.microsoft.com/office/drawing/2014/main" id="{B834D332-EE49-2549-984F-718FCB5F6352}"/>
              </a:ext>
            </a:extLst>
          </p:cNvPr>
          <p:cNvGraphicFramePr>
            <a:graphicFrameLocks noGrp="1"/>
          </p:cNvGraphicFramePr>
          <p:nvPr>
            <p:extLst>
              <p:ext uri="{D42A27DB-BD31-4B8C-83A1-F6EECF244321}">
                <p14:modId xmlns:p14="http://schemas.microsoft.com/office/powerpoint/2010/main" val="3352806080"/>
              </p:ext>
            </p:extLst>
          </p:nvPr>
        </p:nvGraphicFramePr>
        <p:xfrm>
          <a:off x="2866423" y="2045146"/>
          <a:ext cx="6985000" cy="2970362"/>
        </p:xfrm>
        <a:graphic>
          <a:graphicData uri="http://schemas.openxmlformats.org/drawingml/2006/table">
            <a:tbl>
              <a:tblPr firstRow="1" bandRow="1">
                <a:tableStyleId>{5C22544A-7EE6-4342-B048-85BDC9FD1C3A}</a:tableStyleId>
              </a:tblPr>
              <a:tblGrid>
                <a:gridCol w="3492500">
                  <a:extLst>
                    <a:ext uri="{9D8B030D-6E8A-4147-A177-3AD203B41FA5}">
                      <a16:colId xmlns:a16="http://schemas.microsoft.com/office/drawing/2014/main" val="1625454690"/>
                    </a:ext>
                  </a:extLst>
                </a:gridCol>
                <a:gridCol w="3492500">
                  <a:extLst>
                    <a:ext uri="{9D8B030D-6E8A-4147-A177-3AD203B41FA5}">
                      <a16:colId xmlns:a16="http://schemas.microsoft.com/office/drawing/2014/main" val="2142045130"/>
                    </a:ext>
                  </a:extLst>
                </a:gridCol>
              </a:tblGrid>
              <a:tr h="372086">
                <a:tc>
                  <a:txBody>
                    <a:bodyPr/>
                    <a:lstStyle/>
                    <a:p>
                      <a:r>
                        <a:rPr lang="en-US" dirty="0">
                          <a:latin typeface="+mj-lt"/>
                        </a:rPr>
                        <a:t>What you have to do</a:t>
                      </a:r>
                    </a:p>
                  </a:txBody>
                  <a:tcPr/>
                </a:tc>
                <a:tc>
                  <a:txBody>
                    <a:bodyPr/>
                    <a:lstStyle/>
                    <a:p>
                      <a:r>
                        <a:rPr lang="en-US" dirty="0">
                          <a:latin typeface="+mj-lt"/>
                        </a:rPr>
                        <a:t>Deadline/Dates</a:t>
                      </a:r>
                    </a:p>
                  </a:txBody>
                  <a:tcPr/>
                </a:tc>
                <a:extLst>
                  <a:ext uri="{0D108BD9-81ED-4DB2-BD59-A6C34878D82A}">
                    <a16:rowId xmlns:a16="http://schemas.microsoft.com/office/drawing/2014/main" val="1140696033"/>
                  </a:ext>
                </a:extLst>
              </a:tr>
              <a:tr h="372086">
                <a:tc>
                  <a:txBody>
                    <a:bodyPr/>
                    <a:lstStyle/>
                    <a:p>
                      <a:r>
                        <a:rPr lang="en-US" dirty="0">
                          <a:latin typeface="+mj-lt"/>
                        </a:rPr>
                        <a:t>Find a project &amp; supervisor</a:t>
                      </a:r>
                    </a:p>
                  </a:txBody>
                  <a:tcPr/>
                </a:tc>
                <a:tc>
                  <a:txBody>
                    <a:bodyPr/>
                    <a:lstStyle/>
                    <a:p>
                      <a:r>
                        <a:rPr lang="en-US" dirty="0" smtClean="0">
                          <a:latin typeface="+mj-lt"/>
                        </a:rPr>
                        <a:t>Feb/March</a:t>
                      </a:r>
                      <a:endParaRPr lang="en-US" dirty="0">
                        <a:latin typeface="+mj-lt"/>
                      </a:endParaRPr>
                    </a:p>
                  </a:txBody>
                  <a:tcPr/>
                </a:tc>
                <a:extLst>
                  <a:ext uri="{0D108BD9-81ED-4DB2-BD59-A6C34878D82A}">
                    <a16:rowId xmlns:a16="http://schemas.microsoft.com/office/drawing/2014/main" val="1085676724"/>
                  </a:ext>
                </a:extLst>
              </a:tr>
              <a:tr h="372086">
                <a:tc>
                  <a:txBody>
                    <a:bodyPr/>
                    <a:lstStyle/>
                    <a:p>
                      <a:r>
                        <a:rPr lang="en-US" dirty="0">
                          <a:latin typeface="+mj-lt"/>
                        </a:rPr>
                        <a:t>Project start</a:t>
                      </a:r>
                    </a:p>
                  </a:txBody>
                  <a:tcPr/>
                </a:tc>
                <a:tc>
                  <a:txBody>
                    <a:bodyPr/>
                    <a:lstStyle/>
                    <a:p>
                      <a:r>
                        <a:rPr lang="en-US" dirty="0">
                          <a:latin typeface="+mj-lt"/>
                        </a:rPr>
                        <a:t>Early/mid June</a:t>
                      </a:r>
                    </a:p>
                  </a:txBody>
                  <a:tcPr/>
                </a:tc>
                <a:extLst>
                  <a:ext uri="{0D108BD9-81ED-4DB2-BD59-A6C34878D82A}">
                    <a16:rowId xmlns:a16="http://schemas.microsoft.com/office/drawing/2014/main" val="4289955926"/>
                  </a:ext>
                </a:extLst>
              </a:tr>
              <a:tr h="372086">
                <a:tc>
                  <a:txBody>
                    <a:bodyPr/>
                    <a:lstStyle/>
                    <a:p>
                      <a:r>
                        <a:rPr lang="en-US" dirty="0">
                          <a:latin typeface="+mj-lt"/>
                        </a:rPr>
                        <a:t>Preliminary ethics checklist</a:t>
                      </a:r>
                    </a:p>
                  </a:txBody>
                  <a:tcPr/>
                </a:tc>
                <a:tc>
                  <a:txBody>
                    <a:bodyPr/>
                    <a:lstStyle/>
                    <a:p>
                      <a:r>
                        <a:rPr lang="en-US" dirty="0">
                          <a:latin typeface="+mj-lt"/>
                        </a:rPr>
                        <a:t>Mid June</a:t>
                      </a:r>
                    </a:p>
                  </a:txBody>
                  <a:tcPr/>
                </a:tc>
                <a:extLst>
                  <a:ext uri="{0D108BD9-81ED-4DB2-BD59-A6C34878D82A}">
                    <a16:rowId xmlns:a16="http://schemas.microsoft.com/office/drawing/2014/main" val="3934650743"/>
                  </a:ext>
                </a:extLst>
              </a:tr>
              <a:tr h="260297">
                <a:tc>
                  <a:txBody>
                    <a:bodyPr/>
                    <a:lstStyle/>
                    <a:p>
                      <a:r>
                        <a:rPr lang="en-US" dirty="0">
                          <a:latin typeface="+mj-lt"/>
                        </a:rPr>
                        <a:t>Full ethics form (if needed)</a:t>
                      </a:r>
                    </a:p>
                  </a:txBody>
                  <a:tcPr/>
                </a:tc>
                <a:tc>
                  <a:txBody>
                    <a:bodyPr/>
                    <a:lstStyle/>
                    <a:p>
                      <a:r>
                        <a:rPr lang="en-US" b="1" dirty="0">
                          <a:latin typeface="+mj-lt"/>
                        </a:rPr>
                        <a:t>ASAP</a:t>
                      </a:r>
                      <a:r>
                        <a:rPr lang="en-US" dirty="0">
                          <a:latin typeface="+mj-lt"/>
                        </a:rPr>
                        <a:t> </a:t>
                      </a:r>
                      <a:r>
                        <a:rPr lang="en-US" dirty="0" smtClean="0">
                          <a:latin typeface="+mj-lt"/>
                        </a:rPr>
                        <a:t>(late June)</a:t>
                      </a:r>
                      <a:endParaRPr lang="en-US" dirty="0">
                        <a:latin typeface="+mj-lt"/>
                      </a:endParaRPr>
                    </a:p>
                  </a:txBody>
                  <a:tcPr/>
                </a:tc>
                <a:extLst>
                  <a:ext uri="{0D108BD9-81ED-4DB2-BD59-A6C34878D82A}">
                    <a16:rowId xmlns:a16="http://schemas.microsoft.com/office/drawing/2014/main" val="1549810698"/>
                  </a:ext>
                </a:extLst>
              </a:tr>
              <a:tr h="372086">
                <a:tc>
                  <a:txBody>
                    <a:bodyPr/>
                    <a:lstStyle/>
                    <a:p>
                      <a:r>
                        <a:rPr lang="en-US" dirty="0">
                          <a:latin typeface="+mj-lt"/>
                        </a:rPr>
                        <a:t>Project plan (10%)</a:t>
                      </a:r>
                    </a:p>
                  </a:txBody>
                  <a:tcPr/>
                </a:tc>
                <a:tc>
                  <a:txBody>
                    <a:bodyPr/>
                    <a:lstStyle/>
                    <a:p>
                      <a:r>
                        <a:rPr lang="en-US" dirty="0" smtClean="0">
                          <a:latin typeface="+mj-lt"/>
                        </a:rPr>
                        <a:t>Late June</a:t>
                      </a:r>
                      <a:endParaRPr lang="en-US" dirty="0">
                        <a:latin typeface="+mj-lt"/>
                      </a:endParaRPr>
                    </a:p>
                  </a:txBody>
                  <a:tcPr/>
                </a:tc>
                <a:extLst>
                  <a:ext uri="{0D108BD9-81ED-4DB2-BD59-A6C34878D82A}">
                    <a16:rowId xmlns:a16="http://schemas.microsoft.com/office/drawing/2014/main" val="527983809"/>
                  </a:ext>
                </a:extLst>
              </a:tr>
              <a:tr h="372086">
                <a:tc>
                  <a:txBody>
                    <a:bodyPr/>
                    <a:lstStyle/>
                    <a:p>
                      <a:r>
                        <a:rPr lang="en-US" dirty="0">
                          <a:latin typeface="+mj-lt"/>
                        </a:rPr>
                        <a:t>Dissertation and portfolio (80%)</a:t>
                      </a:r>
                    </a:p>
                  </a:txBody>
                  <a:tcPr/>
                </a:tc>
                <a:tc>
                  <a:txBody>
                    <a:bodyPr/>
                    <a:lstStyle/>
                    <a:p>
                      <a:r>
                        <a:rPr lang="en-US" dirty="0">
                          <a:latin typeface="+mj-lt"/>
                        </a:rPr>
                        <a:t>Early September</a:t>
                      </a:r>
                    </a:p>
                  </a:txBody>
                  <a:tcPr/>
                </a:tc>
                <a:extLst>
                  <a:ext uri="{0D108BD9-81ED-4DB2-BD59-A6C34878D82A}">
                    <a16:rowId xmlns:a16="http://schemas.microsoft.com/office/drawing/2014/main" val="4264286827"/>
                  </a:ext>
                </a:extLst>
              </a:tr>
              <a:tr h="372086">
                <a:tc>
                  <a:txBody>
                    <a:bodyPr/>
                    <a:lstStyle/>
                    <a:p>
                      <a:r>
                        <a:rPr lang="en-US" dirty="0">
                          <a:latin typeface="+mj-lt"/>
                        </a:rPr>
                        <a:t>Presentations (10%)</a:t>
                      </a:r>
                    </a:p>
                  </a:txBody>
                  <a:tcPr/>
                </a:tc>
                <a:tc>
                  <a:txBody>
                    <a:bodyPr/>
                    <a:lstStyle/>
                    <a:p>
                      <a:r>
                        <a:rPr lang="en-US" dirty="0">
                          <a:latin typeface="+mj-lt"/>
                        </a:rPr>
                        <a:t>Mid September</a:t>
                      </a:r>
                    </a:p>
                  </a:txBody>
                  <a:tcPr/>
                </a:tc>
                <a:extLst>
                  <a:ext uri="{0D108BD9-81ED-4DB2-BD59-A6C34878D82A}">
                    <a16:rowId xmlns:a16="http://schemas.microsoft.com/office/drawing/2014/main" val="244171131"/>
                  </a:ext>
                </a:extLst>
              </a:tr>
            </a:tbl>
          </a:graphicData>
        </a:graphic>
      </p:graphicFrame>
      <p:sp>
        <p:nvSpPr>
          <p:cNvPr id="6" name="Content Placeholder 2">
            <a:extLst>
              <a:ext uri="{FF2B5EF4-FFF2-40B4-BE49-F238E27FC236}">
                <a16:creationId xmlns:a16="http://schemas.microsoft.com/office/drawing/2014/main" id="{D4535251-72F9-654E-899B-C83A9C437DD5}"/>
              </a:ext>
            </a:extLst>
          </p:cNvPr>
          <p:cNvSpPr txBox="1">
            <a:spLocks/>
          </p:cNvSpPr>
          <p:nvPr/>
        </p:nvSpPr>
        <p:spPr>
          <a:xfrm>
            <a:off x="2688082" y="5385105"/>
            <a:ext cx="7341682" cy="441763"/>
          </a:xfr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latin typeface="+mj-lt"/>
              </a:rPr>
              <a:t>Precise deadlines can be found on Moodle</a:t>
            </a:r>
            <a:br>
              <a:rPr lang="en-US" dirty="0">
                <a:latin typeface="+mj-lt"/>
              </a:rPr>
            </a:br>
            <a:r>
              <a:rPr lang="en-US" dirty="0">
                <a:latin typeface="+mj-lt"/>
              </a:rPr>
              <a:t>EC’s and </a:t>
            </a:r>
            <a:r>
              <a:rPr lang="en-US" dirty="0" err="1">
                <a:latin typeface="+mj-lt"/>
              </a:rPr>
              <a:t>resits</a:t>
            </a:r>
            <a:r>
              <a:rPr lang="en-US" dirty="0">
                <a:latin typeface="+mj-lt"/>
              </a:rPr>
              <a:t> may affect your deadlines</a:t>
            </a:r>
          </a:p>
        </p:txBody>
      </p:sp>
    </p:spTree>
    <p:extLst>
      <p:ext uri="{BB962C8B-B14F-4D97-AF65-F5344CB8AC3E}">
        <p14:creationId xmlns:p14="http://schemas.microsoft.com/office/powerpoint/2010/main" val="3523646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00BD1-F619-DD44-93FC-517003664CDC}"/>
              </a:ext>
            </a:extLst>
          </p:cNvPr>
          <p:cNvSpPr>
            <a:spLocks noGrp="1"/>
          </p:cNvSpPr>
          <p:nvPr>
            <p:ph type="title"/>
          </p:nvPr>
        </p:nvSpPr>
        <p:spPr/>
        <p:txBody>
          <a:bodyPr/>
          <a:lstStyle/>
          <a:p>
            <a:r>
              <a:rPr lang="en-US" dirty="0"/>
              <a:t>What is a Project</a:t>
            </a:r>
          </a:p>
        </p:txBody>
      </p:sp>
      <p:sp>
        <p:nvSpPr>
          <p:cNvPr id="5" name="Content Placeholder 4">
            <a:extLst>
              <a:ext uri="{FF2B5EF4-FFF2-40B4-BE49-F238E27FC236}">
                <a16:creationId xmlns:a16="http://schemas.microsoft.com/office/drawing/2014/main" id="{AEF9BEFA-0920-6342-A38A-ECA4E0889C5E}"/>
              </a:ext>
            </a:extLst>
          </p:cNvPr>
          <p:cNvSpPr>
            <a:spLocks noGrp="1"/>
          </p:cNvSpPr>
          <p:nvPr>
            <p:ph sz="quarter" idx="10"/>
          </p:nvPr>
        </p:nvSpPr>
        <p:spPr/>
        <p:txBody>
          <a:bodyPr/>
          <a:lstStyle/>
          <a:p>
            <a:r>
              <a:rPr lang="en-US" dirty="0"/>
              <a:t>The project is a substantial piece of work in computer science and/or its applications, broadly construed.</a:t>
            </a:r>
          </a:p>
          <a:p>
            <a:r>
              <a:rPr lang="en-US" dirty="0"/>
              <a:t>You should draw upon the knowledge and skills that you have developed in the taught modules, </a:t>
            </a:r>
            <a:r>
              <a:rPr lang="en-US" i="1" dirty="0"/>
              <a:t>and</a:t>
            </a:r>
            <a:r>
              <a:rPr lang="en-US" dirty="0"/>
              <a:t> go a little beyond this in the area that you are working in.</a:t>
            </a:r>
          </a:p>
          <a:p>
            <a:r>
              <a:rPr lang="en-US" dirty="0"/>
              <a:t>You need to show an understanding of your work in the context of current technology and the computing research literature.</a:t>
            </a:r>
          </a:p>
        </p:txBody>
      </p:sp>
      <p:sp>
        <p:nvSpPr>
          <p:cNvPr id="4" name="Slide Number Placeholder 3">
            <a:extLst>
              <a:ext uri="{FF2B5EF4-FFF2-40B4-BE49-F238E27FC236}">
                <a16:creationId xmlns:a16="http://schemas.microsoft.com/office/drawing/2014/main" id="{590CCCD7-38D9-0F42-B6AE-F7FEFBFC13C9}"/>
              </a:ext>
            </a:extLst>
          </p:cNvPr>
          <p:cNvSpPr>
            <a:spLocks noGrp="1"/>
          </p:cNvSpPr>
          <p:nvPr>
            <p:ph type="sldNum" sz="quarter" idx="4294967295"/>
          </p:nvPr>
        </p:nvSpPr>
        <p:spPr>
          <a:xfrm>
            <a:off x="0" y="6489700"/>
            <a:ext cx="896938" cy="266700"/>
          </a:xfrm>
        </p:spPr>
        <p:txBody>
          <a:bodyPr/>
          <a:lstStyle/>
          <a:p>
            <a:pPr algn="l"/>
            <a:r>
              <a:rPr lang="en-US"/>
              <a:t>Page </a:t>
            </a:r>
            <a:fld id="{BB9ACB3B-81A4-6247-87B5-FC3E0A04C89B}" type="slidenum">
              <a:rPr lang="en-US" smtClean="0"/>
              <a:pPr algn="l"/>
              <a:t>6</a:t>
            </a:fld>
            <a:endParaRPr lang="en-US" dirty="0"/>
          </a:p>
        </p:txBody>
      </p:sp>
    </p:spTree>
    <p:extLst>
      <p:ext uri="{BB962C8B-B14F-4D97-AF65-F5344CB8AC3E}">
        <p14:creationId xmlns:p14="http://schemas.microsoft.com/office/powerpoint/2010/main" val="210695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D8425-7619-3A41-A107-745FB6DB2893}"/>
              </a:ext>
            </a:extLst>
          </p:cNvPr>
          <p:cNvSpPr>
            <a:spLocks noGrp="1"/>
          </p:cNvSpPr>
          <p:nvPr>
            <p:ph type="title"/>
          </p:nvPr>
        </p:nvSpPr>
        <p:spPr/>
        <p:txBody>
          <a:bodyPr/>
          <a:lstStyle/>
          <a:p>
            <a:r>
              <a:rPr lang="en-US" dirty="0"/>
              <a:t>A Typical Project (yours may vary)</a:t>
            </a:r>
          </a:p>
        </p:txBody>
      </p:sp>
      <p:sp>
        <p:nvSpPr>
          <p:cNvPr id="5" name="Content Placeholder 4">
            <a:extLst>
              <a:ext uri="{FF2B5EF4-FFF2-40B4-BE49-F238E27FC236}">
                <a16:creationId xmlns:a16="http://schemas.microsoft.com/office/drawing/2014/main" id="{C491858D-B59B-5A4D-A4B7-F98E1D05ED9C}"/>
              </a:ext>
            </a:extLst>
          </p:cNvPr>
          <p:cNvSpPr>
            <a:spLocks noGrp="1"/>
          </p:cNvSpPr>
          <p:nvPr>
            <p:ph sz="quarter" idx="10"/>
          </p:nvPr>
        </p:nvSpPr>
        <p:spPr>
          <a:xfrm>
            <a:off x="858838" y="1159610"/>
            <a:ext cx="10258928" cy="5330089"/>
          </a:xfrm>
        </p:spPr>
        <p:txBody>
          <a:bodyPr>
            <a:normAutofit fontScale="92500" lnSpcReduction="10000"/>
          </a:bodyPr>
          <a:lstStyle/>
          <a:p>
            <a:r>
              <a:rPr lang="en-US" dirty="0"/>
              <a:t>Identify a problem/question/hypothesis/idea and define it clearly</a:t>
            </a:r>
          </a:p>
          <a:p>
            <a:r>
              <a:rPr lang="en-US" dirty="0"/>
              <a:t>Examine existing approaches to it and related areas, by looking at the research literature and existing technologies, and explain how that has informed your project.</a:t>
            </a:r>
          </a:p>
          <a:p>
            <a:r>
              <a:rPr lang="en-US" dirty="0"/>
              <a:t>Write some software (or other approach) to tackle the problem or implement the idea, or design an experiment/investigation to answer the question or test the hypothesis</a:t>
            </a:r>
          </a:p>
          <a:p>
            <a:r>
              <a:rPr lang="en-US" dirty="0"/>
              <a:t>Test and evaluate the software/technology/investigation somehow:</a:t>
            </a:r>
          </a:p>
          <a:p>
            <a:pPr lvl="1"/>
            <a:r>
              <a:rPr lang="en-US" dirty="0"/>
              <a:t>Software testing,</a:t>
            </a:r>
          </a:p>
          <a:p>
            <a:pPr lvl="1"/>
            <a:r>
              <a:rPr lang="en-US" dirty="0"/>
              <a:t>Formal evaluation,</a:t>
            </a:r>
          </a:p>
          <a:p>
            <a:pPr lvl="1"/>
            <a:r>
              <a:rPr lang="en-US" dirty="0"/>
              <a:t>User tests, and/or</a:t>
            </a:r>
          </a:p>
          <a:p>
            <a:pPr lvl="1"/>
            <a:r>
              <a:rPr lang="en-US" dirty="0"/>
              <a:t>Statistical tests</a:t>
            </a:r>
          </a:p>
          <a:p>
            <a:r>
              <a:rPr lang="en-US" dirty="0"/>
              <a:t>Reflect on the successes and limitations of the project</a:t>
            </a:r>
          </a:p>
          <a:p>
            <a:r>
              <a:rPr lang="en-US" dirty="0"/>
              <a:t>Write a dissertation that gives an overview of the whole project.</a:t>
            </a:r>
          </a:p>
          <a:p>
            <a:endParaRPr lang="en-US" dirty="0"/>
          </a:p>
          <a:p>
            <a:endParaRPr lang="en-US" dirty="0"/>
          </a:p>
        </p:txBody>
      </p:sp>
      <p:sp>
        <p:nvSpPr>
          <p:cNvPr id="4" name="Slide Number Placeholder 3">
            <a:extLst>
              <a:ext uri="{FF2B5EF4-FFF2-40B4-BE49-F238E27FC236}">
                <a16:creationId xmlns:a16="http://schemas.microsoft.com/office/drawing/2014/main" id="{003999E4-97AD-9847-9055-2801EDF69929}"/>
              </a:ext>
            </a:extLst>
          </p:cNvPr>
          <p:cNvSpPr>
            <a:spLocks noGrp="1"/>
          </p:cNvSpPr>
          <p:nvPr>
            <p:ph type="sldNum" sz="quarter" idx="4294967295"/>
          </p:nvPr>
        </p:nvSpPr>
        <p:spPr>
          <a:xfrm>
            <a:off x="0" y="6489700"/>
            <a:ext cx="896938" cy="266700"/>
          </a:xfrm>
        </p:spPr>
        <p:txBody>
          <a:bodyPr/>
          <a:lstStyle/>
          <a:p>
            <a:pPr algn="l"/>
            <a:r>
              <a:rPr lang="en-US"/>
              <a:t>Page </a:t>
            </a:r>
            <a:fld id="{BB9ACB3B-81A4-6247-87B5-FC3E0A04C89B}" type="slidenum">
              <a:rPr lang="en-US" smtClean="0"/>
              <a:pPr algn="l"/>
              <a:t>7</a:t>
            </a:fld>
            <a:endParaRPr lang="en-US" dirty="0"/>
          </a:p>
        </p:txBody>
      </p:sp>
    </p:spTree>
    <p:extLst>
      <p:ext uri="{BB962C8B-B14F-4D97-AF65-F5344CB8AC3E}">
        <p14:creationId xmlns:p14="http://schemas.microsoft.com/office/powerpoint/2010/main" val="992969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Ethics</a:t>
            </a:r>
            <a:endParaRPr lang="en-GB" dirty="0"/>
          </a:p>
        </p:txBody>
      </p:sp>
      <p:sp>
        <p:nvSpPr>
          <p:cNvPr id="3" name="Content Placeholder 2"/>
          <p:cNvSpPr>
            <a:spLocks noGrp="1"/>
          </p:cNvSpPr>
          <p:nvPr>
            <p:ph sz="quarter" idx="10"/>
          </p:nvPr>
        </p:nvSpPr>
        <p:spPr/>
        <p:txBody>
          <a:bodyPr/>
          <a:lstStyle/>
          <a:p>
            <a:r>
              <a:rPr lang="en-GB" dirty="0" smtClean="0"/>
              <a:t>Ethics check/approval required </a:t>
            </a:r>
            <a:r>
              <a:rPr lang="en-GB" i="1" dirty="0" smtClean="0"/>
              <a:t>before</a:t>
            </a:r>
            <a:r>
              <a:rPr lang="en-GB" dirty="0" smtClean="0"/>
              <a:t> the sensitive research.</a:t>
            </a:r>
          </a:p>
          <a:p>
            <a:r>
              <a:rPr lang="en-GB" dirty="0" smtClean="0"/>
              <a:t>Preliminary ethics:</a:t>
            </a:r>
          </a:p>
          <a:p>
            <a:pPr lvl="1"/>
            <a:r>
              <a:rPr lang="en-GB" dirty="0" smtClean="0"/>
              <a:t>Determining whether there is any sensitive research:</a:t>
            </a:r>
          </a:p>
          <a:p>
            <a:pPr lvl="2"/>
            <a:r>
              <a:rPr lang="en-GB" dirty="0" smtClean="0"/>
              <a:t>Human subjects or personal data (or animal studies)</a:t>
            </a:r>
          </a:p>
          <a:p>
            <a:r>
              <a:rPr lang="en-GB" dirty="0" smtClean="0"/>
              <a:t>Full ethics </a:t>
            </a:r>
            <a:r>
              <a:rPr lang="en-GB" i="1" dirty="0" smtClean="0"/>
              <a:t>only</a:t>
            </a:r>
            <a:r>
              <a:rPr lang="en-GB" dirty="0" smtClean="0"/>
              <a:t> required if sensitive research is involved.</a:t>
            </a:r>
          </a:p>
          <a:p>
            <a:pPr lvl="1"/>
            <a:r>
              <a:rPr lang="en-GB" dirty="0" smtClean="0"/>
              <a:t>Follow instructions on Moodle page.</a:t>
            </a:r>
          </a:p>
          <a:p>
            <a:pPr lvl="1"/>
            <a:endParaRPr lang="en-GB" dirty="0"/>
          </a:p>
          <a:p>
            <a:r>
              <a:rPr lang="en-GB" dirty="0" smtClean="0"/>
              <a:t>The </a:t>
            </a:r>
            <a:r>
              <a:rPr lang="en-GB" i="1" dirty="0" smtClean="0"/>
              <a:t>approval</a:t>
            </a:r>
            <a:r>
              <a:rPr lang="en-GB" dirty="0" smtClean="0"/>
              <a:t> needs to be in place before the research is done. The Moodle status of the submission is bookkeeping.</a:t>
            </a:r>
            <a:endParaRPr lang="en-GB" i="1" dirty="0"/>
          </a:p>
        </p:txBody>
      </p:sp>
    </p:spTree>
    <p:extLst>
      <p:ext uri="{BB962C8B-B14F-4D97-AF65-F5344CB8AC3E}">
        <p14:creationId xmlns:p14="http://schemas.microsoft.com/office/powerpoint/2010/main" val="4246471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1F06C-0FD5-3E4F-AD8F-A6AB74D4CA0B}"/>
              </a:ext>
            </a:extLst>
          </p:cNvPr>
          <p:cNvSpPr>
            <a:spLocks noGrp="1"/>
          </p:cNvSpPr>
          <p:nvPr>
            <p:ph type="title"/>
          </p:nvPr>
        </p:nvSpPr>
        <p:spPr/>
        <p:txBody>
          <a:bodyPr/>
          <a:lstStyle/>
          <a:p>
            <a:r>
              <a:rPr lang="en-US" dirty="0" smtClean="0"/>
              <a:t>Equipment </a:t>
            </a:r>
            <a:r>
              <a:rPr lang="en-US" dirty="0"/>
              <a:t>and External Partners</a:t>
            </a:r>
          </a:p>
        </p:txBody>
      </p:sp>
      <p:sp>
        <p:nvSpPr>
          <p:cNvPr id="3" name="Content Placeholder 2">
            <a:extLst>
              <a:ext uri="{FF2B5EF4-FFF2-40B4-BE49-F238E27FC236}">
                <a16:creationId xmlns:a16="http://schemas.microsoft.com/office/drawing/2014/main" id="{EB614873-DCA5-5148-9389-B0B32D84AC52}"/>
              </a:ext>
            </a:extLst>
          </p:cNvPr>
          <p:cNvSpPr>
            <a:spLocks noGrp="1"/>
          </p:cNvSpPr>
          <p:nvPr>
            <p:ph sz="quarter" idx="10"/>
          </p:nvPr>
        </p:nvSpPr>
        <p:spPr>
          <a:xfrm>
            <a:off x="858838" y="1159610"/>
            <a:ext cx="10258928" cy="5596789"/>
          </a:xfrm>
        </p:spPr>
        <p:txBody>
          <a:bodyPr>
            <a:normAutofit/>
          </a:bodyPr>
          <a:lstStyle/>
          <a:p>
            <a:r>
              <a:rPr lang="en-US" dirty="0" smtClean="0"/>
              <a:t>This </a:t>
            </a:r>
            <a:r>
              <a:rPr lang="en-US" dirty="0"/>
              <a:t>year, access to equipment will be limited, so if you need it let us know early on.</a:t>
            </a:r>
          </a:p>
          <a:p>
            <a:r>
              <a:rPr lang="en-US" dirty="0"/>
              <a:t>If you need the School to subscribe to a dataset, online service, or pay for vouchers for participants, then this possible within reason, but do ask </a:t>
            </a:r>
            <a:r>
              <a:rPr lang="en-US" dirty="0" smtClean="0"/>
              <a:t>your </a:t>
            </a:r>
            <a:r>
              <a:rPr lang="en-US" dirty="0"/>
              <a:t>supervisor early on.</a:t>
            </a:r>
          </a:p>
          <a:p>
            <a:r>
              <a:rPr lang="en-US" dirty="0"/>
              <a:t>Occasionally, a project will involve collaborating with an external company, charity, etc. This is good but get IPR approvals sorted early.</a:t>
            </a:r>
          </a:p>
          <a:p>
            <a:pPr marL="0" indent="0">
              <a:buNone/>
            </a:pPr>
            <a:endParaRPr lang="en-US" dirty="0"/>
          </a:p>
        </p:txBody>
      </p:sp>
      <p:sp>
        <p:nvSpPr>
          <p:cNvPr id="4" name="Slide Number Placeholder 3">
            <a:extLst>
              <a:ext uri="{FF2B5EF4-FFF2-40B4-BE49-F238E27FC236}">
                <a16:creationId xmlns:a16="http://schemas.microsoft.com/office/drawing/2014/main" id="{4D4E1D93-753B-074B-B683-40A650556A28}"/>
              </a:ext>
            </a:extLst>
          </p:cNvPr>
          <p:cNvSpPr>
            <a:spLocks noGrp="1"/>
          </p:cNvSpPr>
          <p:nvPr>
            <p:ph type="sldNum" sz="quarter" idx="4294967295"/>
          </p:nvPr>
        </p:nvSpPr>
        <p:spPr>
          <a:xfrm>
            <a:off x="0" y="6489700"/>
            <a:ext cx="896938" cy="266700"/>
          </a:xfrm>
        </p:spPr>
        <p:txBody>
          <a:bodyPr/>
          <a:lstStyle/>
          <a:p>
            <a:pPr algn="l"/>
            <a:r>
              <a:rPr lang="en-US"/>
              <a:t>Page </a:t>
            </a:r>
            <a:fld id="{BB9ACB3B-81A4-6247-87B5-FC3E0A04C89B}" type="slidenum">
              <a:rPr lang="en-US" smtClean="0"/>
              <a:pPr algn="l"/>
              <a:t>9</a:t>
            </a:fld>
            <a:endParaRPr lang="en-US" dirty="0"/>
          </a:p>
        </p:txBody>
      </p:sp>
    </p:spTree>
    <p:extLst>
      <p:ext uri="{BB962C8B-B14F-4D97-AF65-F5344CB8AC3E}">
        <p14:creationId xmlns:p14="http://schemas.microsoft.com/office/powerpoint/2010/main" val="3926232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Notts">
      <a:dk1>
        <a:sysClr val="windowText" lastClr="000000"/>
      </a:dk1>
      <a:lt1>
        <a:sysClr val="window" lastClr="FFFFFF"/>
      </a:lt1>
      <a:dk2>
        <a:srgbClr val="007DA8"/>
      </a:dk2>
      <a:lt2>
        <a:srgbClr val="009BBD"/>
      </a:lt2>
      <a:accent1>
        <a:srgbClr val="005697"/>
      </a:accent1>
      <a:accent2>
        <a:srgbClr val="1B2A6B"/>
      </a:accent2>
      <a:accent3>
        <a:srgbClr val="191A4F"/>
      </a:accent3>
      <a:accent4>
        <a:srgbClr val="B32C76"/>
      </a:accent4>
      <a:accent5>
        <a:srgbClr val="D27826"/>
      </a:accent5>
      <a:accent6>
        <a:srgbClr val="38A159"/>
      </a:accent6>
      <a:hlink>
        <a:srgbClr val="0563C1"/>
      </a:hlink>
      <a:folHlink>
        <a:srgbClr val="954F72"/>
      </a:folHlink>
    </a:clrScheme>
    <a:fontScheme name="Arial-Times New Roman">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flip="none" rotWithShape="1">
          <a:gsLst>
            <a:gs pos="70000">
              <a:srgbClr val="00487E">
                <a:lumMod val="85000"/>
                <a:lumOff val="15000"/>
              </a:srgbClr>
            </a:gs>
            <a:gs pos="17000">
              <a:schemeClr val="accent1"/>
            </a:gs>
            <a:gs pos="100000">
              <a:schemeClr val="accent1">
                <a:lumMod val="75000"/>
              </a:schemeClr>
            </a:gs>
          </a:gsLst>
          <a:lin ang="0" scaled="1"/>
          <a:tileRect/>
        </a:gradFill>
        <a:ln>
          <a:noFill/>
        </a:ln>
      </a:spPr>
      <a:bodyPr rtlCol="0" anchor="ctr"/>
      <a:lstStyle>
        <a:defPPr algn="ctr">
          <a:defRPr sz="2400" b="1" dirty="0">
            <a:latin typeface="+mj-lt"/>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sz="2400" dirty="0" err="1" smtClean="0">
            <a:latin typeface="+mj-lt"/>
          </a:defRPr>
        </a:defPPr>
      </a:lstStyle>
    </a:txDef>
  </a:objectDefaults>
  <a:extraClrSchemeLst/>
  <a:extLst>
    <a:ext uri="{05A4C25C-085E-4340-85A3-A5531E510DB2}">
      <thm15:themeFamily xmlns:thm15="http://schemas.microsoft.com/office/thememl/2012/main" name="Presentation6" id="{A3D2834E-CE8D-084F-AB9E-7479A63A9E3F}" vid="{F55BD544-069E-7D46-8448-AE90783330B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945</TotalTime>
  <Words>2328</Words>
  <Application>Microsoft Office PowerPoint</Application>
  <PresentationFormat>Widescreen</PresentationFormat>
  <Paragraphs>238</Paragraphs>
  <Slides>25</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Times New Roman</vt:lpstr>
      <vt:lpstr>Office Theme</vt:lpstr>
      <vt:lpstr>MSc Projects Introduction</vt:lpstr>
      <vt:lpstr>Project Modules: Summary</vt:lpstr>
      <vt:lpstr>PowerPoint Presentation</vt:lpstr>
      <vt:lpstr>Different Project Modules</vt:lpstr>
      <vt:lpstr>Timeline</vt:lpstr>
      <vt:lpstr>What is a Project</vt:lpstr>
      <vt:lpstr>A Typical Project (yours may vary)</vt:lpstr>
      <vt:lpstr>Ethics</vt:lpstr>
      <vt:lpstr>Equipment and External Partners</vt:lpstr>
      <vt:lpstr>Project Progress</vt:lpstr>
      <vt:lpstr>What Makes a Good Project?</vt:lpstr>
      <vt:lpstr>How not to do a Good Project</vt:lpstr>
      <vt:lpstr>Extensions</vt:lpstr>
      <vt:lpstr>First Deliverable: Project Plan</vt:lpstr>
      <vt:lpstr>First Deliverable: Project Plan</vt:lpstr>
      <vt:lpstr>Second Deliverable: Dissertation</vt:lpstr>
      <vt:lpstr>Submission: Dissertation</vt:lpstr>
      <vt:lpstr>Second Deliverable: Supplementary Material</vt:lpstr>
      <vt:lpstr>Third Deliverable: Presentation</vt:lpstr>
      <vt:lpstr>Keeping Track of your Progress</vt:lpstr>
      <vt:lpstr>Marking</vt:lpstr>
      <vt:lpstr>Academic Integrity</vt:lpstr>
      <vt:lpstr>Academic Integrity and LLMS</vt:lpstr>
      <vt:lpstr>Closing</vt:lpstr>
      <vt:lpstr>Thank you! Any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Main Title Slide</dc:title>
  <dc:creator>Colin Johnson</dc:creator>
  <cp:lastModifiedBy>Tim Muller (staff)</cp:lastModifiedBy>
  <cp:revision>31</cp:revision>
  <dcterms:created xsi:type="dcterms:W3CDTF">2020-06-23T14:52:14Z</dcterms:created>
  <dcterms:modified xsi:type="dcterms:W3CDTF">2025-05-22T07:55:32Z</dcterms:modified>
</cp:coreProperties>
</file>