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3" r:id="rId4"/>
    <p:sldId id="264" r:id="rId5"/>
    <p:sldId id="262" r:id="rId6"/>
  </p:sldIdLst>
  <p:sldSz cx="12192000" cy="6858000"/>
  <p:notesSz cx="7053263" cy="93567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3809" autoAdjust="0"/>
  </p:normalViewPr>
  <p:slideViewPr>
    <p:cSldViewPr snapToGrid="0">
      <p:cViewPr varScale="1">
        <p:scale>
          <a:sx n="76" d="100"/>
          <a:sy n="76" d="100"/>
        </p:scale>
        <p:origin x="126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141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9461"/>
          </a:xfrm>
          <a:prstGeom prst="rect">
            <a:avLst/>
          </a:prstGeom>
        </p:spPr>
        <p:txBody>
          <a:bodyPr vert="horz" lIns="93763" tIns="46881" rIns="93763" bIns="4688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9461"/>
          </a:xfrm>
          <a:prstGeom prst="rect">
            <a:avLst/>
          </a:prstGeom>
        </p:spPr>
        <p:txBody>
          <a:bodyPr vert="horz" lIns="93763" tIns="46881" rIns="93763" bIns="46881" rtlCol="0"/>
          <a:lstStyle>
            <a:lvl1pPr algn="r">
              <a:defRPr sz="1200"/>
            </a:lvl1pPr>
          </a:lstStyle>
          <a:p>
            <a:fld id="{B5E0F9FA-843B-45CF-A196-E9AD207F710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9988"/>
            <a:ext cx="5614987" cy="3157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763" tIns="46881" rIns="93763" bIns="4688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502924"/>
            <a:ext cx="5642610" cy="3684210"/>
          </a:xfrm>
          <a:prstGeom prst="rect">
            <a:avLst/>
          </a:prstGeom>
        </p:spPr>
        <p:txBody>
          <a:bodyPr vert="horz" lIns="93763" tIns="46881" rIns="93763" bIns="4688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87265"/>
            <a:ext cx="3056414" cy="469460"/>
          </a:xfrm>
          <a:prstGeom prst="rect">
            <a:avLst/>
          </a:prstGeom>
        </p:spPr>
        <p:txBody>
          <a:bodyPr vert="horz" lIns="93763" tIns="46881" rIns="93763" bIns="4688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87265"/>
            <a:ext cx="3056414" cy="469460"/>
          </a:xfrm>
          <a:prstGeom prst="rect">
            <a:avLst/>
          </a:prstGeom>
        </p:spPr>
        <p:txBody>
          <a:bodyPr vert="horz" lIns="93763" tIns="46881" rIns="93763" bIns="46881" rtlCol="0" anchor="b"/>
          <a:lstStyle>
            <a:lvl1pPr algn="r">
              <a:defRPr sz="1200"/>
            </a:lvl1pPr>
          </a:lstStyle>
          <a:p>
            <a:fld id="{8AB4645C-F409-47B8-9593-2D4607588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2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60">
              <a:defRPr sz="25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61821" indent="-293008" defTabSz="957160">
              <a:defRPr sz="25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72032" indent="-234406" defTabSz="957160">
              <a:defRPr sz="25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40845" indent="-234406" defTabSz="957160">
              <a:defRPr sz="25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109658" indent="-234406" defTabSz="957160">
              <a:defRPr sz="25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78471" indent="-234406" defTabSz="95716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3047284" indent="-234406" defTabSz="95716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516097" indent="-234406" defTabSz="95716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984909" indent="-234406" defTabSz="95716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fld id="{FE88D140-F051-463D-9AF7-15E9222C560C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60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4645C-F409-47B8-9593-2D46075882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23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4645C-F409-47B8-9593-2D46075882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9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4645C-F409-47B8-9593-2D46075882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0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45B-5F49-487D-AFB6-04A6778E82D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48A3-1673-4579-BB31-3F535D9B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6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45B-5F49-487D-AFB6-04A6778E82D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48A3-1673-4579-BB31-3F535D9B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45B-5F49-487D-AFB6-04A6778E82D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48A3-1673-4579-BB31-3F535D9B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7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45B-5F49-487D-AFB6-04A6778E82D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48A3-1673-4579-BB31-3F535D9B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45B-5F49-487D-AFB6-04A6778E82D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48A3-1673-4579-BB31-3F535D9B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8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45B-5F49-487D-AFB6-04A6778E82D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48A3-1673-4579-BB31-3F535D9B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1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45B-5F49-487D-AFB6-04A6778E82D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48A3-1673-4579-BB31-3F535D9B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0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45B-5F49-487D-AFB6-04A6778E82D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48A3-1673-4579-BB31-3F535D9B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1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45B-5F49-487D-AFB6-04A6778E82D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48A3-1673-4579-BB31-3F535D9B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1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45B-5F49-487D-AFB6-04A6778E82D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48A3-1673-4579-BB31-3F535D9B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7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45B-5F49-487D-AFB6-04A6778E82D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48A3-1673-4579-BB31-3F535D9B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1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9445B-5F49-487D-AFB6-04A6778E82D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648A3-1673-4579-BB31-3F535D9B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nton.org/blog/universal-broadband-adoption-now-hard-work-begins?utm_campaign=Newsletters&amp;utm_source=sendgrid&amp;utm_medium=emai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cc.gov/encyclopedia/e-rate-schools-libraries-usf-progra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fcc.gov/encyclopedia/rural-health-car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0" y="195611"/>
            <a:ext cx="91440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b="1" dirty="0"/>
              <a:t>The Universal Service </a:t>
            </a:r>
            <a:r>
              <a:rPr lang="en-US" altLang="en-US" sz="4000" b="1" dirty="0" smtClean="0"/>
              <a:t>Fund</a:t>
            </a:r>
            <a:endParaRPr lang="en-US" altLang="en-US" sz="4000" b="1" dirty="0"/>
          </a:p>
        </p:txBody>
      </p:sp>
      <p:grpSp>
        <p:nvGrpSpPr>
          <p:cNvPr id="19458" name="Group 47"/>
          <p:cNvGrpSpPr>
            <a:grpSpLocks/>
          </p:cNvGrpSpPr>
          <p:nvPr/>
        </p:nvGrpSpPr>
        <p:grpSpPr bwMode="auto">
          <a:xfrm>
            <a:off x="1524001" y="999930"/>
            <a:ext cx="8926513" cy="5541962"/>
            <a:chOff x="215900" y="1083282"/>
            <a:chExt cx="8710663" cy="5710365"/>
          </a:xfrm>
        </p:grpSpPr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215900" y="1117632"/>
              <a:ext cx="3682242" cy="56760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792" tIns="46792" rIns="46792" bIns="46792" anchor="ctr"/>
            <a:lstStyle/>
            <a:p>
              <a:pPr>
                <a:defRPr/>
              </a:pPr>
              <a:endParaRPr lang="en-US" sz="1100" kern="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0" name="Text Box 5"/>
            <p:cNvSpPr txBox="1">
              <a:spLocks noChangeArrowheads="1"/>
            </p:cNvSpPr>
            <p:nvPr/>
          </p:nvSpPr>
          <p:spPr bwMode="auto">
            <a:xfrm>
              <a:off x="253079" y="1083282"/>
              <a:ext cx="3645063" cy="56792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46792" tIns="46792" rIns="46792" bIns="46792">
              <a:spAutoFit/>
            </a:bodyPr>
            <a:lstStyle/>
            <a:p>
              <a:pPr algn="just">
                <a:spcBef>
                  <a:spcPct val="50000"/>
                </a:spcBef>
                <a:buFontTx/>
                <a:buChar char="•"/>
                <a:defRPr/>
              </a:pPr>
              <a:r>
                <a:rPr lang="en-US" sz="160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 Historic commitment to universal service </a:t>
              </a:r>
            </a:p>
            <a:p>
              <a:pPr algn="just">
                <a:spcBef>
                  <a:spcPct val="50000"/>
                </a:spcBef>
                <a:buFontTx/>
                <a:buChar char="•"/>
                <a:defRPr/>
              </a:pPr>
              <a:r>
                <a:rPr lang="en-US" sz="160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 Congress expanded in Telecom Act of 1996 and adopted statutory goals:</a:t>
              </a:r>
            </a:p>
            <a:p>
              <a:pPr marL="285750" indent="-285750" algn="just">
                <a:spcBef>
                  <a:spcPct val="50000"/>
                </a:spcBef>
                <a:buFont typeface="Calibri" panose="020F0502020204030204" pitchFamily="34" charset="0"/>
                <a:buChar char="–"/>
                <a:defRPr/>
              </a:pPr>
              <a:r>
                <a:rPr lang="en-US" sz="160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Promote </a:t>
              </a:r>
              <a:r>
                <a:rPr lang="en-US" sz="1600" b="1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availability of quality services</a:t>
              </a:r>
              <a:r>
                <a:rPr lang="en-US" sz="160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 at just, reasonable &amp; affordable rates </a:t>
              </a:r>
              <a:r>
                <a:rPr lang="en-US" sz="1600" b="1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for all consumers</a:t>
              </a:r>
              <a:r>
                <a:rPr lang="en-US" sz="160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 </a:t>
              </a:r>
            </a:p>
            <a:p>
              <a:pPr marL="285750" indent="-285750" algn="just">
                <a:spcBef>
                  <a:spcPct val="50000"/>
                </a:spcBef>
                <a:buFont typeface="Calibri" panose="020F0502020204030204" pitchFamily="34" charset="0"/>
                <a:buChar char="–"/>
                <a:defRPr/>
              </a:pPr>
              <a:r>
                <a:rPr lang="en-US" sz="160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Provide </a:t>
              </a:r>
              <a:r>
                <a:rPr lang="en-US" sz="1600" b="1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nationwide</a:t>
              </a:r>
              <a:r>
                <a:rPr lang="en-US" sz="160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 access to advanced telecom and information services </a:t>
              </a:r>
            </a:p>
            <a:p>
              <a:pPr marL="285750" indent="-285750" algn="just">
                <a:spcBef>
                  <a:spcPct val="50000"/>
                </a:spcBef>
                <a:buFont typeface="Calibri" panose="020F0502020204030204" pitchFamily="34" charset="0"/>
                <a:buChar char="–"/>
                <a:defRPr/>
              </a:pPr>
              <a:r>
                <a:rPr lang="en-US" sz="160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Make such services available to all consumers, including </a:t>
              </a:r>
              <a:r>
                <a:rPr lang="en-US" sz="1600" b="1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low income </a:t>
              </a:r>
              <a:r>
                <a:rPr lang="en-US" sz="160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and those in</a:t>
              </a:r>
              <a:r>
                <a:rPr lang="en-US" sz="1600" b="1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 rural, insular, &amp; high-cost areas</a:t>
              </a:r>
              <a:r>
                <a:rPr lang="en-US" sz="160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 at rates reasonably comparable to those charged in urban areas </a:t>
              </a:r>
            </a:p>
            <a:p>
              <a:pPr marL="285750" indent="-285750" algn="just">
                <a:spcBef>
                  <a:spcPct val="50000"/>
                </a:spcBef>
                <a:buFont typeface="Calibri" panose="020F0502020204030204" pitchFamily="34" charset="0"/>
                <a:buChar char="–"/>
                <a:defRPr/>
              </a:pPr>
              <a:r>
                <a:rPr lang="en-US" sz="160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Increase access to advanced telecom services in </a:t>
              </a:r>
              <a:r>
                <a:rPr lang="en-US" sz="1600" b="1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schools, libraries &amp; rural health care facilities</a:t>
              </a:r>
              <a:r>
                <a:rPr lang="en-US" sz="160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 </a:t>
              </a:r>
            </a:p>
            <a:p>
              <a:pPr marL="285750" indent="-285750" algn="just">
                <a:spcBef>
                  <a:spcPct val="50000"/>
                </a:spcBef>
                <a:buFont typeface="Calibri" panose="020F0502020204030204" pitchFamily="34" charset="0"/>
                <a:buChar char="–"/>
                <a:defRPr/>
              </a:pPr>
              <a:r>
                <a:rPr lang="en-US" sz="160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Equitable and non-discriminatory </a:t>
              </a:r>
              <a:r>
                <a:rPr lang="en-US" sz="1600" b="1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contributions from all telecom providers</a:t>
              </a:r>
              <a:r>
                <a:rPr lang="en-US" sz="160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 to the universal service fund</a:t>
              </a:r>
            </a:p>
          </p:txBody>
        </p:sp>
        <p:sp>
          <p:nvSpPr>
            <p:cNvPr id="51" name="Rectangle 8"/>
            <p:cNvSpPr>
              <a:spLocks noChangeArrowheads="1"/>
            </p:cNvSpPr>
            <p:nvPr/>
          </p:nvSpPr>
          <p:spPr bwMode="auto">
            <a:xfrm>
              <a:off x="4393858" y="1130718"/>
              <a:ext cx="4483133" cy="83913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792" tIns="46792" rIns="46792" bIns="46792" anchor="ctr"/>
            <a:lstStyle/>
            <a:p>
              <a:pPr>
                <a:defRPr/>
              </a:pPr>
              <a:endParaRPr lang="en-US" sz="1100" kern="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4403153" y="1130718"/>
              <a:ext cx="4521860" cy="7633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46792" tIns="46792" rIns="46792" bIns="46792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b="1" dirty="0">
                  <a:solidFill>
                    <a:srgbClr val="00000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Contributions flow from telecom and interconnected VoIP providers via an assessment on their residential and business interstate end-user revenues . . .  </a:t>
              </a:r>
            </a:p>
          </p:txBody>
        </p:sp>
        <p:sp>
          <p:nvSpPr>
            <p:cNvPr id="54" name="Text Box 13"/>
            <p:cNvSpPr txBox="1">
              <a:spLocks noChangeArrowheads="1"/>
            </p:cNvSpPr>
            <p:nvPr/>
          </p:nvSpPr>
          <p:spPr bwMode="auto">
            <a:xfrm>
              <a:off x="4406251" y="2612698"/>
              <a:ext cx="4418070" cy="71577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6792" tIns="46792" rIns="46792" bIns="46792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300" b="1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. . . Into the four Universal Service Fund programs, administered by the Universal Service Administrative Co. (USAC) under FCC direction . . . </a:t>
              </a:r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4369072" y="4698266"/>
              <a:ext cx="4495526" cy="88657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792" tIns="46792" rIns="46792" bIns="46792" anchor="ctr"/>
            <a:lstStyle/>
            <a:p>
              <a:pPr>
                <a:defRPr/>
              </a:pPr>
              <a:endParaRPr lang="en-US" sz="1100" kern="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6" name="Text Box 17"/>
            <p:cNvSpPr txBox="1">
              <a:spLocks noChangeArrowheads="1"/>
            </p:cNvSpPr>
            <p:nvPr/>
          </p:nvSpPr>
          <p:spPr bwMode="auto">
            <a:xfrm>
              <a:off x="4369072" y="4840574"/>
              <a:ext cx="4507919" cy="5413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46792" tIns="46792" rIns="46792" bIns="46792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b="1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. . . Which distributes funds to eligible entities (primarily telephone companies)  to reduce cost of service</a:t>
              </a:r>
            </a:p>
          </p:txBody>
        </p:sp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4593693" y="1955130"/>
              <a:ext cx="1295058" cy="351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46792" tIns="46792" rIns="46792" bIns="46792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b="1" dirty="0">
                  <a:solidFill>
                    <a:srgbClr val="00000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Wireline</a:t>
              </a:r>
            </a:p>
          </p:txBody>
        </p:sp>
        <p:sp>
          <p:nvSpPr>
            <p:cNvPr id="58" name="Text Box 20"/>
            <p:cNvSpPr txBox="1">
              <a:spLocks noChangeArrowheads="1"/>
            </p:cNvSpPr>
            <p:nvPr/>
          </p:nvSpPr>
          <p:spPr bwMode="auto">
            <a:xfrm>
              <a:off x="5727644" y="1955130"/>
              <a:ext cx="1372514" cy="351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46792" tIns="46792" rIns="46792" bIns="46792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b="1" dirty="0">
                  <a:solidFill>
                    <a:srgbClr val="00000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Wireless</a:t>
              </a:r>
            </a:p>
          </p:txBody>
        </p:sp>
        <p:sp>
          <p:nvSpPr>
            <p:cNvPr id="59" name="Text Box 21"/>
            <p:cNvSpPr txBox="1">
              <a:spLocks noChangeArrowheads="1"/>
            </p:cNvSpPr>
            <p:nvPr/>
          </p:nvSpPr>
          <p:spPr bwMode="auto">
            <a:xfrm>
              <a:off x="6948345" y="1955130"/>
              <a:ext cx="1154090" cy="351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46792" tIns="46792" rIns="46792" bIns="46792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b="1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Cable</a:t>
              </a:r>
            </a:p>
          </p:txBody>
        </p:sp>
        <p:sp>
          <p:nvSpPr>
            <p:cNvPr id="60" name="Rectangle 23"/>
            <p:cNvSpPr>
              <a:spLocks noChangeArrowheads="1"/>
            </p:cNvSpPr>
            <p:nvPr/>
          </p:nvSpPr>
          <p:spPr bwMode="auto">
            <a:xfrm>
              <a:off x="4381465" y="3443653"/>
              <a:ext cx="1143245" cy="85222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792" tIns="46792" rIns="46792" bIns="46792" anchor="ctr"/>
            <a:lstStyle/>
            <a:p>
              <a:pPr algn="ctr">
                <a:defRPr/>
              </a:pPr>
              <a:r>
                <a:rPr lang="en-US" sz="1600" b="1" kern="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High-Cost</a:t>
              </a:r>
            </a:p>
          </p:txBody>
        </p:sp>
        <p:sp>
          <p:nvSpPr>
            <p:cNvPr id="61" name="Rectangle 24"/>
            <p:cNvSpPr>
              <a:spLocks noChangeArrowheads="1"/>
            </p:cNvSpPr>
            <p:nvPr/>
          </p:nvSpPr>
          <p:spPr bwMode="auto">
            <a:xfrm>
              <a:off x="5524711" y="3443653"/>
              <a:ext cx="1155638" cy="85222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792" tIns="46792" rIns="46792" bIns="46792" anchor="ctr"/>
            <a:lstStyle/>
            <a:p>
              <a:pPr algn="ctr">
                <a:defRPr/>
              </a:pPr>
              <a:r>
                <a:rPr lang="en-US" sz="1600" b="1" kern="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Lifeline</a:t>
              </a:r>
            </a:p>
          </p:txBody>
        </p:sp>
        <p:sp>
          <p:nvSpPr>
            <p:cNvPr id="62" name="Rectangle 25"/>
            <p:cNvSpPr>
              <a:spLocks noChangeArrowheads="1"/>
            </p:cNvSpPr>
            <p:nvPr/>
          </p:nvSpPr>
          <p:spPr bwMode="auto">
            <a:xfrm>
              <a:off x="6680349" y="3443653"/>
              <a:ext cx="1116910" cy="85222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792" tIns="46792" rIns="46792" bIns="46792" anchor="ctr"/>
            <a:lstStyle/>
            <a:p>
              <a:pPr algn="ctr">
                <a:defRPr/>
              </a:pPr>
              <a:r>
                <a:rPr lang="en-US" sz="1600" b="1" kern="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E-Rate</a:t>
              </a:r>
            </a:p>
          </p:txBody>
        </p:sp>
        <p:sp>
          <p:nvSpPr>
            <p:cNvPr id="63" name="Rectangle 26"/>
            <p:cNvSpPr>
              <a:spLocks noChangeArrowheads="1"/>
            </p:cNvSpPr>
            <p:nvPr/>
          </p:nvSpPr>
          <p:spPr bwMode="auto">
            <a:xfrm>
              <a:off x="7797259" y="3443653"/>
              <a:ext cx="1079732" cy="85222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792" tIns="46792" rIns="46792" bIns="46792" anchor="ctr"/>
            <a:lstStyle/>
            <a:p>
              <a:pPr algn="ctr">
                <a:defRPr/>
              </a:pPr>
              <a:r>
                <a:rPr lang="en-US" sz="1600" b="1" kern="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Rural</a:t>
              </a:r>
            </a:p>
            <a:p>
              <a:pPr algn="ctr">
                <a:defRPr/>
              </a:pPr>
              <a:r>
                <a:rPr lang="en-US" sz="1600" b="1" kern="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Health Care</a:t>
              </a:r>
            </a:p>
          </p:txBody>
        </p:sp>
        <p:sp>
          <p:nvSpPr>
            <p:cNvPr id="64" name="AutoShape 27"/>
            <p:cNvSpPr>
              <a:spLocks noChangeArrowheads="1"/>
            </p:cNvSpPr>
            <p:nvPr/>
          </p:nvSpPr>
          <p:spPr bwMode="auto">
            <a:xfrm>
              <a:off x="4660306" y="4343310"/>
              <a:ext cx="635136" cy="35495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99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792" tIns="46792" rIns="46792" bIns="46792" anchor="ctr"/>
            <a:lstStyle/>
            <a:p>
              <a:pPr>
                <a:defRPr/>
              </a:pPr>
              <a:endParaRPr lang="en-US" sz="1100" kern="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5" name="AutoShape 28"/>
            <p:cNvSpPr>
              <a:spLocks noChangeArrowheads="1"/>
            </p:cNvSpPr>
            <p:nvPr/>
          </p:nvSpPr>
          <p:spPr bwMode="auto">
            <a:xfrm>
              <a:off x="5778765" y="4328589"/>
              <a:ext cx="635136" cy="35822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99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792" tIns="46792" rIns="46792" bIns="46792" anchor="ctr"/>
            <a:lstStyle/>
            <a:p>
              <a:pPr>
                <a:defRPr/>
              </a:pPr>
              <a:endParaRPr lang="en-US" sz="1100" kern="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6" name="AutoShape 29"/>
            <p:cNvSpPr>
              <a:spLocks noChangeArrowheads="1"/>
            </p:cNvSpPr>
            <p:nvPr/>
          </p:nvSpPr>
          <p:spPr bwMode="auto">
            <a:xfrm>
              <a:off x="6883282" y="4318774"/>
              <a:ext cx="635136" cy="35495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99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792" tIns="46792" rIns="46792" bIns="46792" anchor="ctr"/>
            <a:lstStyle/>
            <a:p>
              <a:pPr>
                <a:defRPr/>
              </a:pPr>
              <a:endParaRPr lang="en-US" sz="1100" kern="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7" name="AutoShape 30"/>
            <p:cNvSpPr>
              <a:spLocks noChangeArrowheads="1"/>
            </p:cNvSpPr>
            <p:nvPr/>
          </p:nvSpPr>
          <p:spPr bwMode="auto">
            <a:xfrm>
              <a:off x="8026528" y="4328589"/>
              <a:ext cx="635136" cy="35822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99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792" tIns="46792" rIns="46792" bIns="46792" anchor="ctr"/>
            <a:lstStyle/>
            <a:p>
              <a:pPr>
                <a:defRPr/>
              </a:pPr>
              <a:endParaRPr lang="en-US" sz="1100" kern="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8" name="Freeform 33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 rot="5400000">
              <a:off x="6536679" y="230182"/>
              <a:ext cx="189746" cy="4385539"/>
            </a:xfrm>
            <a:custGeom>
              <a:avLst/>
              <a:gdLst>
                <a:gd name="T0" fmla="*/ 0 w 432"/>
                <a:gd name="T1" fmla="*/ 0 h 2880"/>
                <a:gd name="T2" fmla="*/ 0 w 432"/>
                <a:gd name="T3" fmla="*/ 2147483647 h 2880"/>
                <a:gd name="T4" fmla="*/ 2147483647 w 432"/>
                <a:gd name="T5" fmla="*/ 2147483647 h 2880"/>
                <a:gd name="T6" fmla="*/ 0 w 432"/>
                <a:gd name="T7" fmla="*/ 0 h 28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2880"/>
                <a:gd name="T14" fmla="*/ 432 w 432"/>
                <a:gd name="T15" fmla="*/ 2880 h 28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2880">
                  <a:moveTo>
                    <a:pt x="0" y="0"/>
                  </a:moveTo>
                  <a:lnTo>
                    <a:pt x="0" y="2880"/>
                  </a:lnTo>
                  <a:lnTo>
                    <a:pt x="432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100" kern="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9" name="Rectangle 34"/>
            <p:cNvSpPr>
              <a:spLocks noChangeArrowheads="1"/>
            </p:cNvSpPr>
            <p:nvPr/>
          </p:nvSpPr>
          <p:spPr bwMode="auto">
            <a:xfrm>
              <a:off x="4367523" y="5584836"/>
              <a:ext cx="1143245" cy="8522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792" tIns="46792" rIns="46792" bIns="46792" anchor="ctr"/>
            <a:lstStyle/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Reduces</a:t>
              </a:r>
            </a:p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costs for rural</a:t>
              </a:r>
            </a:p>
            <a:p>
              <a:pPr algn="ctr">
                <a:defRPr/>
              </a:pPr>
              <a:r>
                <a:rPr lang="en-US" sz="1100" b="1" kern="0" dirty="0" err="1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telcos</a:t>
              </a:r>
              <a:endParaRPr lang="en-US" sz="1100" b="1" kern="0" dirty="0">
                <a:solidFill>
                  <a:srgbClr val="000000"/>
                </a:solidFill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70" name="Rectangle 35"/>
            <p:cNvSpPr>
              <a:spLocks noChangeArrowheads="1"/>
            </p:cNvSpPr>
            <p:nvPr/>
          </p:nvSpPr>
          <p:spPr bwMode="auto">
            <a:xfrm>
              <a:off x="5512318" y="5584836"/>
              <a:ext cx="1154089" cy="8522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792" tIns="46792" rIns="46792" bIns="46792" anchor="ctr"/>
            <a:lstStyle/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Reduces costs</a:t>
              </a:r>
            </a:p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for low-</a:t>
              </a:r>
            </a:p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income</a:t>
              </a:r>
            </a:p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consumers</a:t>
              </a:r>
            </a:p>
          </p:txBody>
        </p:sp>
        <p:sp>
          <p:nvSpPr>
            <p:cNvPr id="71" name="Rectangle 36"/>
            <p:cNvSpPr>
              <a:spLocks noChangeArrowheads="1"/>
            </p:cNvSpPr>
            <p:nvPr/>
          </p:nvSpPr>
          <p:spPr bwMode="auto">
            <a:xfrm>
              <a:off x="6666407" y="5584836"/>
              <a:ext cx="1118460" cy="8522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792" tIns="46792" rIns="46792" bIns="46792" anchor="ctr"/>
            <a:lstStyle/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Reduces</a:t>
              </a:r>
            </a:p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costs for</a:t>
              </a:r>
            </a:p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schools and</a:t>
              </a:r>
            </a:p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libraries</a:t>
              </a:r>
            </a:p>
          </p:txBody>
        </p:sp>
        <p:sp>
          <p:nvSpPr>
            <p:cNvPr id="72" name="Rectangle 37"/>
            <p:cNvSpPr>
              <a:spLocks noChangeArrowheads="1"/>
            </p:cNvSpPr>
            <p:nvPr/>
          </p:nvSpPr>
          <p:spPr bwMode="auto">
            <a:xfrm>
              <a:off x="7846831" y="5607737"/>
              <a:ext cx="1079732" cy="85058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792" tIns="46792" rIns="46792" bIns="46792" anchor="ctr"/>
            <a:lstStyle/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Reduces</a:t>
              </a:r>
            </a:p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costs for</a:t>
              </a:r>
            </a:p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rural health</a:t>
              </a:r>
            </a:p>
            <a:p>
              <a:pPr algn="ctr">
                <a:defRPr/>
              </a:pPr>
              <a:r>
                <a:rPr lang="en-US" sz="1100" b="1" kern="0" dirty="0">
                  <a:solidFill>
                    <a:srgbClr val="000000"/>
                  </a:solidFill>
                  <a:ea typeface="ＭＳ Ｐゴシック" pitchFamily="34" charset="-128"/>
                  <a:cs typeface="Arial" charset="0"/>
                </a:rPr>
                <a:t>providers</a:t>
              </a:r>
            </a:p>
          </p:txBody>
        </p:sp>
      </p:grpSp>
      <p:sp>
        <p:nvSpPr>
          <p:cNvPr id="19459" name="Slide Number Placeholder 7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fld id="{AFC5D827-C726-4485-910C-700ADB969578}" type="slidenum">
              <a:rPr lang="en-US" altLang="en-US" sz="1200">
                <a:solidFill>
                  <a:srgbClr val="FFFFFF"/>
                </a:solidFill>
              </a:rPr>
              <a:pPr/>
              <a:t>1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87858" y="6341476"/>
            <a:ext cx="306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Source: </a:t>
            </a:r>
            <a:r>
              <a:rPr lang="en-US" dirty="0" smtClean="0"/>
              <a:t>Bryan Tramont of WBK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667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1"/>
          <p:cNvSpPr txBox="1">
            <a:spLocks noChangeArrowheads="1"/>
          </p:cNvSpPr>
          <p:nvPr/>
        </p:nvSpPr>
        <p:spPr bwMode="auto">
          <a:xfrm>
            <a:off x="1540701" y="230969"/>
            <a:ext cx="943209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3600" b="1" dirty="0">
                <a:latin typeface="+mj-lt"/>
              </a:rPr>
              <a:t> </a:t>
            </a:r>
            <a:r>
              <a:rPr lang="en-US" altLang="en-US" sz="4400" b="1" dirty="0">
                <a:latin typeface="+mj-lt"/>
              </a:rPr>
              <a:t>High Cost Fund/Connect America Fund</a:t>
            </a:r>
          </a:p>
        </p:txBody>
      </p:sp>
      <p:sp>
        <p:nvSpPr>
          <p:cNvPr id="25602" name="Rectangle 1"/>
          <p:cNvSpPr>
            <a:spLocks noChangeArrowheads="1"/>
          </p:cNvSpPr>
          <p:nvPr/>
        </p:nvSpPr>
        <p:spPr bwMode="auto">
          <a:xfrm>
            <a:off x="726509" y="1021263"/>
            <a:ext cx="10784909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n-lt"/>
              </a:rPr>
              <a:t>The Connect America Fund (CAF), formerly called the High Cost Fund, was reformed in October of 2011 to help ensure that consumers in rural, insular, and high-cost areas have access to modern communications networks capable of providing voice and broadband service, both fixed and mobile, at rates that are reasonably comparable to those in urban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n-lt"/>
              </a:rPr>
              <a:t>Note that the CAF shifted the focus </a:t>
            </a:r>
            <a:r>
              <a:rPr lang="en-US" dirty="0" smtClean="0">
                <a:latin typeface="+mn-lt"/>
              </a:rPr>
              <a:t>of universal service from supporting voice networks to supporting and expanding broadband availability</a:t>
            </a:r>
            <a:endParaRPr lang="en-US" altLang="en-US" dirty="0" smtClean="0">
              <a:latin typeface="+mn-lt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n-lt"/>
              </a:rPr>
              <a:t>Funding for the CAF was set (frozen) at $</a:t>
            </a:r>
            <a:r>
              <a:rPr lang="en-US" altLang="en-US" dirty="0">
                <a:latin typeface="+mn-lt"/>
              </a:rPr>
              <a:t>4.5 </a:t>
            </a:r>
            <a:r>
              <a:rPr lang="en-US" altLang="en-US" dirty="0" smtClean="0">
                <a:latin typeface="+mn-lt"/>
              </a:rPr>
              <a:t>billion and later, in December</a:t>
            </a:r>
            <a:r>
              <a:rPr lang="en-US" altLang="en-US" dirty="0">
                <a:latin typeface="+mn-lt"/>
              </a:rPr>
              <a:t>, 2014, the FCC </a:t>
            </a:r>
            <a:r>
              <a:rPr lang="en-US" altLang="en-US" dirty="0" smtClean="0">
                <a:latin typeface="+mn-lt"/>
              </a:rPr>
              <a:t>spelled out </a:t>
            </a:r>
            <a:r>
              <a:rPr lang="en-US" altLang="en-US" dirty="0">
                <a:latin typeface="+mn-lt"/>
              </a:rPr>
              <a:t>some key details, including that broadband would be defined at 10 </a:t>
            </a:r>
            <a:r>
              <a:rPr lang="en-US" altLang="en-US" dirty="0" smtClean="0">
                <a:latin typeface="+mn-lt"/>
              </a:rPr>
              <a:t>mbps; the total support (subsidy) available to “</a:t>
            </a:r>
            <a:r>
              <a:rPr lang="en-US" altLang="en-US" dirty="0">
                <a:latin typeface="+mn-lt"/>
              </a:rPr>
              <a:t>price cap” carriers is $1.675 billion annually for the next six years (2015-2020). </a:t>
            </a:r>
            <a:endParaRPr lang="en-US" altLang="en-US" dirty="0" smtClean="0">
              <a:latin typeface="+mn-lt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n-lt"/>
              </a:rPr>
              <a:t>Carriers were given August 27 of this year to decide whether to accept the subsidy; refusal triggered a somewhat novel “</a:t>
            </a:r>
            <a:r>
              <a:rPr lang="en-US" altLang="en-US" dirty="0">
                <a:latin typeface="+mn-lt"/>
              </a:rPr>
              <a:t>reverse </a:t>
            </a:r>
            <a:r>
              <a:rPr lang="en-US" altLang="en-US" dirty="0" smtClean="0">
                <a:latin typeface="+mn-lt"/>
              </a:rPr>
              <a:t>auction” among potential providers.</a:t>
            </a:r>
            <a:endParaRPr lang="en-US" altLang="en-US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050" y="5887234"/>
            <a:ext cx="11649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Sources: </a:t>
            </a:r>
            <a:r>
              <a:rPr lang="en-US" sz="1600" dirty="0" smtClean="0"/>
              <a:t>Bryan Tramont of WBK, Kevin </a:t>
            </a:r>
            <a:r>
              <a:rPr lang="en-US" sz="1600" dirty="0" err="1" smtClean="0"/>
              <a:t>Taglang</a:t>
            </a:r>
            <a:r>
              <a:rPr lang="en-US" sz="1600" dirty="0" smtClean="0"/>
              <a:t> (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www.benton.org/blog/universal-broadband-adoption-now-hard-work-begins?utm_campaign=Newsletters&amp;utm_source=sendgrid&amp;utm_medium=email</a:t>
            </a:r>
            <a:r>
              <a:rPr lang="en-US" sz="1600" dirty="0" smtClean="0"/>
              <a:t>), USAC (http://www.usac.org/default.aspx)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717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1"/>
          <p:cNvSpPr txBox="1">
            <a:spLocks noChangeArrowheads="1"/>
          </p:cNvSpPr>
          <p:nvPr/>
        </p:nvSpPr>
        <p:spPr bwMode="auto">
          <a:xfrm>
            <a:off x="1540701" y="168339"/>
            <a:ext cx="943209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3600" b="1" dirty="0">
                <a:latin typeface="+mj-lt"/>
              </a:rPr>
              <a:t> </a:t>
            </a:r>
            <a:r>
              <a:rPr lang="en-US" altLang="en-US" sz="4400" b="1" dirty="0" smtClean="0">
                <a:latin typeface="+mj-lt"/>
              </a:rPr>
              <a:t>The Lifeline Program</a:t>
            </a:r>
            <a:endParaRPr lang="en-US" altLang="en-US" sz="4400" b="1" dirty="0">
              <a:latin typeface="+mj-lt"/>
            </a:endParaRPr>
          </a:p>
        </p:txBody>
      </p:sp>
      <p:sp>
        <p:nvSpPr>
          <p:cNvPr id="25602" name="Rectangle 1"/>
          <p:cNvSpPr>
            <a:spLocks noChangeArrowheads="1"/>
          </p:cNvSpPr>
          <p:nvPr/>
        </p:nvSpPr>
        <p:spPr bwMode="auto">
          <a:xfrm>
            <a:off x="726509" y="921055"/>
            <a:ext cx="10246291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319088" lvl="1" indent="-319088">
              <a:buFont typeface="Verdana" panose="020B0604030504040204" pitchFamily="34" charset="0"/>
              <a:buChar char="•"/>
            </a:pPr>
            <a:r>
              <a:rPr lang="en-US" altLang="en-US" dirty="0" smtClean="0">
                <a:latin typeface="+mn-lt"/>
                <a:cs typeface="Arial" panose="020B0604020202020204" pitchFamily="34" charset="0"/>
              </a:rPr>
              <a:t>The FCC initiated the Lifeline Program in 1985 to ensure affordable telephone service for low income consumers; current rules emanate from Section 254(b) of Telecommunications of 1996 Act. </a:t>
            </a:r>
          </a:p>
          <a:p>
            <a:pPr marL="319088" lvl="1" indent="-319088">
              <a:buFont typeface="Verdana" panose="020B0604030504040204" pitchFamily="34" charset="0"/>
              <a:buChar char="•"/>
            </a:pPr>
            <a:r>
              <a:rPr lang="en-US" altLang="en-US" dirty="0" smtClean="0">
                <a:latin typeface="+mn-lt"/>
              </a:rPr>
              <a:t>The Lifeline Program is a joint federal-state effort in which states designate Eligible Telecommunications Carriers (ETCs) who in turn provide Lifeline services to eligible consumers (i.e., those with income at or above 135% of poverty level or who participate in a qualifying assistance program, </a:t>
            </a:r>
            <a:r>
              <a:rPr lang="en-US" altLang="en-US" i="1" dirty="0" smtClean="0">
                <a:latin typeface="+mn-lt"/>
              </a:rPr>
              <a:t>e.g. </a:t>
            </a:r>
            <a:r>
              <a:rPr lang="en-US" altLang="en-US" dirty="0" smtClean="0">
                <a:latin typeface="+mn-lt"/>
              </a:rPr>
              <a:t>Medicaid or SNAP; ETCs or states determine consumer eligibility; current monthly subscriber support ranges from $9.25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smtClean="0">
                <a:latin typeface="+mn-lt"/>
              </a:rPr>
              <a:t>(Basic) $34.25 (Tribal Lands).</a:t>
            </a:r>
          </a:p>
          <a:p>
            <a:pPr marL="319088" lvl="1" indent="-319088">
              <a:buFont typeface="Verdana" panose="020B0604030504040204" pitchFamily="34" charset="0"/>
              <a:buChar char="•"/>
            </a:pPr>
            <a:r>
              <a:rPr lang="en-US" altLang="en-US" dirty="0" smtClean="0">
                <a:latin typeface="+mn-lt"/>
              </a:rPr>
              <a:t>Similar to the CAF, the FCC is proposing to expand the Lifeline program to broadband while better combatting waste/fraud and not blowing up the size of the fund (Lifeline is the only USF program not subject to a cap or budget). </a:t>
            </a:r>
          </a:p>
          <a:p>
            <a:pPr marL="319088" lvl="1" indent="-319088">
              <a:buFont typeface="Verdana" panose="020B0604030504040204" pitchFamily="34" charset="0"/>
              <a:buChar char="•"/>
            </a:pP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The focus of the assigned problem is to provide input to the FCC on how it should define “fixed broadband service” under the expanded Lifeline Program.</a:t>
            </a:r>
            <a:endParaRPr lang="en-US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4713" y="6125228"/>
            <a:ext cx="10396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Sources: </a:t>
            </a:r>
            <a:r>
              <a:rPr lang="en-US" dirty="0" smtClean="0"/>
              <a:t>Bryan Tramont of WBK, </a:t>
            </a:r>
            <a:r>
              <a:rPr lang="en-US" dirty="0" smtClean="0">
                <a:effectLst/>
              </a:rPr>
              <a:t>Lifeline Reform and Modernization FNPRM (</a:t>
            </a:r>
            <a:r>
              <a:rPr lang="en-US" altLang="en-US" dirty="0" smtClean="0"/>
              <a:t>https://apps.fcc.gov/edocs_public/attachmatch/FCC-15-71A1.doc)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1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1"/>
          <p:cNvSpPr txBox="1">
            <a:spLocks noChangeArrowheads="1"/>
          </p:cNvSpPr>
          <p:nvPr/>
        </p:nvSpPr>
        <p:spPr bwMode="auto">
          <a:xfrm>
            <a:off x="1540701" y="168339"/>
            <a:ext cx="943209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3600" b="1" dirty="0">
                <a:latin typeface="+mj-lt"/>
              </a:rPr>
              <a:t> </a:t>
            </a:r>
            <a:r>
              <a:rPr lang="en-US" altLang="en-US" sz="4400" b="1" dirty="0" smtClean="0">
                <a:latin typeface="+mj-lt"/>
              </a:rPr>
              <a:t>Other USF Programs</a:t>
            </a:r>
            <a:endParaRPr lang="en-US" altLang="en-US" sz="4400" b="1" dirty="0">
              <a:latin typeface="+mj-lt"/>
            </a:endParaRPr>
          </a:p>
        </p:txBody>
      </p:sp>
      <p:sp>
        <p:nvSpPr>
          <p:cNvPr id="25602" name="Rectangle 1"/>
          <p:cNvSpPr>
            <a:spLocks noChangeArrowheads="1"/>
          </p:cNvSpPr>
          <p:nvPr/>
        </p:nvSpPr>
        <p:spPr bwMode="auto">
          <a:xfrm>
            <a:off x="726509" y="921055"/>
            <a:ext cx="10246291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319088" lvl="1" indent="-319088">
              <a:buFont typeface="Verdana" panose="020B0604030504040204" pitchFamily="34" charset="0"/>
              <a:buChar char="•"/>
            </a:pPr>
            <a:r>
              <a:rPr lang="en-US" altLang="en-US" dirty="0" smtClean="0">
                <a:latin typeface="+mn-lt"/>
                <a:cs typeface="Arial" panose="020B0604020202020204" pitchFamily="34" charset="0"/>
              </a:rPr>
              <a:t>Note that I did not address revisions to the FCC’s</a:t>
            </a:r>
            <a:r>
              <a:rPr lang="en-US" alt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+mn-lt"/>
                <a:cs typeface="Arial" panose="020B0604020202020204" pitchFamily="34" charset="0"/>
              </a:rPr>
              <a:t>other two USF programs:</a:t>
            </a:r>
          </a:p>
          <a:p>
            <a:pPr marL="719138" lvl="2" indent="-319088">
              <a:buFont typeface="Verdana" panose="020B0604030504040204" pitchFamily="34" charset="0"/>
              <a:buChar char="•"/>
            </a:pPr>
            <a:r>
              <a:rPr lang="en-US" altLang="en-US" dirty="0" smtClean="0">
                <a:latin typeface="+mn-lt"/>
                <a:cs typeface="Arial" panose="020B0604020202020204" pitchFamily="34" charset="0"/>
              </a:rPr>
              <a:t>E-rate Program which is focused on extending broadband services to schools and libraries; funding is capped at $3.9B annually.</a:t>
            </a:r>
          </a:p>
          <a:p>
            <a:pPr marL="719138" lvl="2" indent="-319088">
              <a:buFont typeface="Verdana" panose="020B0604030504040204" pitchFamily="34" charset="0"/>
              <a:buChar char="•"/>
            </a:pPr>
            <a:r>
              <a:rPr lang="en-US" altLang="en-US" dirty="0" smtClean="0">
                <a:latin typeface="+mn-lt"/>
                <a:cs typeface="Arial" panose="020B0604020202020204" pitchFamily="34" charset="0"/>
              </a:rPr>
              <a:t>Rural Health Care Program which is focusing on extending telecommunications and broadband services to Eligible Healthcare </a:t>
            </a:r>
            <a:r>
              <a:rPr lang="en-US" altLang="en-US" dirty="0">
                <a:latin typeface="+mn-lt"/>
                <a:cs typeface="Arial" panose="020B0604020202020204" pitchFamily="34" charset="0"/>
              </a:rPr>
              <a:t>P</a:t>
            </a:r>
            <a:r>
              <a:rPr lang="en-US" altLang="en-US" dirty="0" smtClean="0">
                <a:latin typeface="+mn-lt"/>
                <a:cs typeface="Arial" panose="020B0604020202020204" pitchFamily="34" charset="0"/>
              </a:rPr>
              <a:t>roviders in rural communities; funding is capped at $400M annually. </a:t>
            </a:r>
          </a:p>
          <a:p>
            <a:pPr marL="319088" lvl="1" indent="-319088">
              <a:buFont typeface="Verdana" panose="020B0604030504040204" pitchFamily="34" charset="0"/>
              <a:buChar char="•"/>
            </a:pPr>
            <a:r>
              <a:rPr lang="en-US" altLang="en-US" dirty="0" smtClean="0">
                <a:latin typeface="+mn-lt"/>
                <a:cs typeface="Arial" panose="020B0604020202020204" pitchFamily="34" charset="0"/>
              </a:rPr>
              <a:t>Additional information on the two is available at the two sources listed below.</a:t>
            </a:r>
          </a:p>
          <a:p>
            <a:pPr marL="719138" lvl="2" indent="-319088">
              <a:buFont typeface="Verdana" panose="020B0604030504040204" pitchFamily="34" charset="0"/>
              <a:buChar char="•"/>
            </a:pPr>
            <a:endParaRPr lang="en-US" altLang="en-US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04373" y="4359058"/>
            <a:ext cx="8128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Sources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www.fcc.gov/encyclopedia/e-rate-schools-libraries-usf-program</a:t>
            </a:r>
            <a:r>
              <a:rPr lang="en-US" dirty="0" smtClean="0"/>
              <a:t> and</a:t>
            </a: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www.fcc.gov/encyclopedia/rural-health-care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8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7668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Reb.wADnEKso1mzfwn3.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Widescreen</PresentationFormat>
  <Paragraphs>59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MS PGothic</vt:lpstr>
      <vt:lpstr>MS PGothic</vt:lpstr>
      <vt:lpstr>Arial</vt:lpstr>
      <vt:lpstr>Calibri</vt:lpstr>
      <vt:lpstr>Calibri Light</vt:lpstr>
      <vt:lpstr>Verdana</vt:lpstr>
      <vt:lpstr>Office Theme</vt:lpstr>
      <vt:lpstr>The Universal Service Fund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2015-10-29T20:48:18Z</dcterms:created>
  <dcterms:modified xsi:type="dcterms:W3CDTF">2015-10-30T16:41:06Z</dcterms:modified>
</cp:coreProperties>
</file>