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8" r:id="rId6"/>
    <p:sldId id="277" r:id="rId7"/>
    <p:sldId id="294" r:id="rId8"/>
    <p:sldId id="264" r:id="rId9"/>
    <p:sldId id="293" r:id="rId10"/>
    <p:sldId id="279" r:id="rId11"/>
    <p:sldId id="296" r:id="rId12"/>
    <p:sldId id="295" r:id="rId13"/>
    <p:sldId id="300" r:id="rId14"/>
    <p:sldId id="298" r:id="rId15"/>
    <p:sldId id="297" r:id="rId16"/>
    <p:sldId id="301" r:id="rId17"/>
    <p:sldId id="299" r:id="rId18"/>
    <p:sldId id="302" r:id="rId19"/>
    <p:sldId id="29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8D3B1C-B4ED-679B-20A9-D831D9F7331B}" v="1007" dt="2024-06-25T12:10:22.512"/>
    <p1510:client id="{6FF11C71-7858-5AEB-3B1A-2A33420288CD}" v="1174" dt="2024-06-24T20:54:43.622"/>
  </p1510:revLst>
</p1510:revInfo>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3204" autoAdjust="0"/>
  </p:normalViewPr>
  <p:slideViewPr>
    <p:cSldViewPr snapToGrid="0">
      <p:cViewPr>
        <p:scale>
          <a:sx n="100" d="100"/>
          <a:sy n="100" d="100"/>
        </p:scale>
        <p:origin x="-106" y="-562"/>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6/25/2024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6/25/2024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3052119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11</a:t>
            </a:fld>
            <a:endParaRPr lang="en-US" dirty="0"/>
          </a:p>
        </p:txBody>
      </p:sp>
    </p:spTree>
    <p:extLst>
      <p:ext uri="{BB962C8B-B14F-4D97-AF65-F5344CB8AC3E}">
        <p14:creationId xmlns:p14="http://schemas.microsoft.com/office/powerpoint/2010/main" val="2705692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12</a:t>
            </a:fld>
            <a:endParaRPr lang="en-US" dirty="0"/>
          </a:p>
        </p:txBody>
      </p:sp>
    </p:spTree>
    <p:extLst>
      <p:ext uri="{BB962C8B-B14F-4D97-AF65-F5344CB8AC3E}">
        <p14:creationId xmlns:p14="http://schemas.microsoft.com/office/powerpoint/2010/main" val="3577074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13</a:t>
            </a:fld>
            <a:endParaRPr lang="en-US" dirty="0"/>
          </a:p>
        </p:txBody>
      </p:sp>
    </p:spTree>
    <p:extLst>
      <p:ext uri="{BB962C8B-B14F-4D97-AF65-F5344CB8AC3E}">
        <p14:creationId xmlns:p14="http://schemas.microsoft.com/office/powerpoint/2010/main" val="1942623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14</a:t>
            </a:fld>
            <a:endParaRPr lang="en-US" dirty="0"/>
          </a:p>
        </p:txBody>
      </p:sp>
    </p:spTree>
    <p:extLst>
      <p:ext uri="{BB962C8B-B14F-4D97-AF65-F5344CB8AC3E}">
        <p14:creationId xmlns:p14="http://schemas.microsoft.com/office/powerpoint/2010/main" val="395822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15</a:t>
            </a:fld>
            <a:endParaRPr lang="en-US" dirty="0"/>
          </a:p>
        </p:txBody>
      </p:sp>
    </p:spTree>
    <p:extLst>
      <p:ext uri="{BB962C8B-B14F-4D97-AF65-F5344CB8AC3E}">
        <p14:creationId xmlns:p14="http://schemas.microsoft.com/office/powerpoint/2010/main" val="855786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16</a:t>
            </a:fld>
            <a:endParaRPr lang="en-US" dirty="0"/>
          </a:p>
        </p:txBody>
      </p:sp>
    </p:spTree>
    <p:extLst>
      <p:ext uri="{BB962C8B-B14F-4D97-AF65-F5344CB8AC3E}">
        <p14:creationId xmlns:p14="http://schemas.microsoft.com/office/powerpoint/2010/main" val="1101034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2456439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1916550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2769560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3677040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1648291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8</a:t>
            </a:fld>
            <a:endParaRPr lang="en-US" dirty="0"/>
          </a:p>
        </p:txBody>
      </p:sp>
    </p:spTree>
    <p:extLst>
      <p:ext uri="{BB962C8B-B14F-4D97-AF65-F5344CB8AC3E}">
        <p14:creationId xmlns:p14="http://schemas.microsoft.com/office/powerpoint/2010/main" val="3860562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9</a:t>
            </a:fld>
            <a:endParaRPr lang="en-US" dirty="0"/>
          </a:p>
        </p:txBody>
      </p:sp>
    </p:spTree>
    <p:extLst>
      <p:ext uri="{BB962C8B-B14F-4D97-AF65-F5344CB8AC3E}">
        <p14:creationId xmlns:p14="http://schemas.microsoft.com/office/powerpoint/2010/main" val="5389742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saimohan000/keylogger.git"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804721" y="1285589"/>
            <a:ext cx="6856292" cy="3590596"/>
          </a:xfrm>
        </p:spPr>
        <p:txBody>
          <a:bodyPr>
            <a:normAutofit/>
          </a:bodyPr>
          <a:lstStyle/>
          <a:p>
            <a:r>
              <a:rPr lang="en-US" dirty="0"/>
              <a:t>Sai Mohan </a:t>
            </a:r>
            <a:br>
              <a:rPr lang="en-US" dirty="0"/>
            </a:br>
            <a:r>
              <a:rPr lang="en-US" dirty="0" err="1"/>
              <a:t>Tiruveedula</a:t>
            </a:r>
          </a:p>
        </p:txBody>
      </p:sp>
      <p:sp>
        <p:nvSpPr>
          <p:cNvPr id="3" name="TextBox 2">
            <a:extLst>
              <a:ext uri="{FF2B5EF4-FFF2-40B4-BE49-F238E27FC236}">
                <a16:creationId xmlns:a16="http://schemas.microsoft.com/office/drawing/2014/main" id="{90DCC12C-CA0E-60E7-423A-4000BFA85E84}"/>
              </a:ext>
            </a:extLst>
          </p:cNvPr>
          <p:cNvSpPr txBox="1"/>
          <p:nvPr/>
        </p:nvSpPr>
        <p:spPr>
          <a:xfrm>
            <a:off x="7734039" y="4679409"/>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92D050"/>
                </a:solidFill>
                <a:latin typeface="Garamond"/>
              </a:rPr>
              <a:t>Final Project</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E03F43-EB14-0336-31A1-410DD159BE76}"/>
              </a:ext>
            </a:extLst>
          </p:cNvPr>
          <p:cNvSpPr txBox="1">
            <a:spLocks/>
          </p:cNvSpPr>
          <p:nvPr/>
        </p:nvSpPr>
        <p:spPr>
          <a:xfrm>
            <a:off x="2864320" y="244293"/>
            <a:ext cx="7124854" cy="621415"/>
          </a:xfrm>
          <a:prstGeom prst="rect">
            <a:avLst/>
          </a:prstGeom>
        </p:spPr>
        <p:txBody>
          <a:bodyPr vert="horz" lIns="91440" tIns="45720" rIns="91440" bIns="45720" rtlCol="0" anchor="t" anchorCtr="0">
            <a:normAutofit fontScale="85000" lnSpcReduction="10000"/>
          </a:bodyPr>
          <a:lstStyle>
            <a:lvl1pPr algn="l" defTabSz="914400" rtl="0" eaLnBrk="1" latinLnBrk="0" hangingPunct="1">
              <a:lnSpc>
                <a:spcPct val="90000"/>
              </a:lnSpc>
              <a:spcBef>
                <a:spcPct val="0"/>
              </a:spcBef>
              <a:buNone/>
              <a:defRPr sz="4400" b="1" kern="1200" cap="all" baseline="0">
                <a:solidFill>
                  <a:schemeClr val="tx2"/>
                </a:solidFill>
                <a:latin typeface="+mj-lt"/>
                <a:ea typeface="+mj-ea"/>
                <a:cs typeface="+mj-cs"/>
              </a:defRPr>
            </a:lvl1pPr>
          </a:lstStyle>
          <a:p>
            <a:r>
              <a:rPr lang="en-US" sz="4000" dirty="0"/>
              <a:t>The wow in your solution</a:t>
            </a:r>
          </a:p>
        </p:txBody>
      </p:sp>
      <p:sp>
        <p:nvSpPr>
          <p:cNvPr id="4" name="TextBox 3">
            <a:extLst>
              <a:ext uri="{FF2B5EF4-FFF2-40B4-BE49-F238E27FC236}">
                <a16:creationId xmlns:a16="http://schemas.microsoft.com/office/drawing/2014/main" id="{FAF88350-4CE1-7FE4-3052-3FDE1CCD1C4A}"/>
              </a:ext>
            </a:extLst>
          </p:cNvPr>
          <p:cNvSpPr txBox="1"/>
          <p:nvPr/>
        </p:nvSpPr>
        <p:spPr>
          <a:xfrm>
            <a:off x="2366697" y="1380268"/>
            <a:ext cx="8128685"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b="1" dirty="0">
                <a:solidFill>
                  <a:schemeClr val="tx2">
                    <a:lumMod val="90000"/>
                  </a:schemeClr>
                </a:solidFill>
                <a:latin typeface="Calibri"/>
                <a:cs typeface="Calibri"/>
              </a:rPr>
              <a:t>Innovative Approach</a:t>
            </a:r>
            <a:r>
              <a:rPr lang="en-US" sz="2000" dirty="0">
                <a:solidFill>
                  <a:schemeClr val="tx2">
                    <a:lumMod val="90000"/>
                  </a:schemeClr>
                </a:solidFill>
                <a:latin typeface="Calibri"/>
                <a:cs typeface="Calibri"/>
              </a:rPr>
              <a:t>: Combining technical measures with user education for comprehensive protection.</a:t>
            </a:r>
          </a:p>
          <a:p>
            <a:pPr marL="285750" indent="-285750">
              <a:buFont typeface="Arial"/>
              <a:buChar char="•"/>
            </a:pPr>
            <a:endParaRPr lang="en-US" sz="2000" dirty="0">
              <a:solidFill>
                <a:schemeClr val="tx2">
                  <a:lumMod val="90000"/>
                </a:schemeClr>
              </a:solidFill>
              <a:latin typeface="Calibri"/>
              <a:cs typeface="Calibri"/>
            </a:endParaRPr>
          </a:p>
          <a:p>
            <a:pPr marL="285750" indent="-285750">
              <a:buFont typeface="Arial"/>
              <a:buChar char="•"/>
            </a:pPr>
            <a:r>
              <a:rPr lang="en-US" sz="2000" b="1" dirty="0">
                <a:solidFill>
                  <a:schemeClr val="tx2">
                    <a:lumMod val="90000"/>
                  </a:schemeClr>
                </a:solidFill>
                <a:latin typeface="Calibri"/>
                <a:cs typeface="Calibri"/>
              </a:rPr>
              <a:t>Demonstration</a:t>
            </a:r>
            <a:r>
              <a:rPr lang="en-US" sz="2000" dirty="0">
                <a:solidFill>
                  <a:schemeClr val="tx2">
                    <a:lumMod val="90000"/>
                  </a:schemeClr>
                </a:solidFill>
                <a:latin typeface="Calibri"/>
                <a:cs typeface="Calibri"/>
              </a:rPr>
              <a:t>: Real-time demonstration of a simple keylogger to illustrate the threat and the effectiveness of security measures.</a:t>
            </a:r>
          </a:p>
          <a:p>
            <a:pPr marL="285750" indent="-285750">
              <a:buFont typeface="Arial"/>
              <a:buChar char="•"/>
            </a:pPr>
            <a:endParaRPr lang="en-US" sz="2000" dirty="0">
              <a:solidFill>
                <a:schemeClr val="tx2">
                  <a:lumMod val="90000"/>
                </a:schemeClr>
              </a:solidFill>
              <a:latin typeface="Calibri"/>
              <a:cs typeface="Calibri"/>
            </a:endParaRPr>
          </a:p>
          <a:p>
            <a:pPr marL="285750" indent="-285750">
              <a:buFont typeface="Arial"/>
              <a:buChar char="•"/>
            </a:pPr>
            <a:r>
              <a:rPr lang="en-US" sz="2000" b="1" dirty="0">
                <a:solidFill>
                  <a:schemeClr val="tx2">
                    <a:lumMod val="90000"/>
                  </a:schemeClr>
                </a:solidFill>
                <a:latin typeface="Calibri"/>
                <a:cs typeface="Calibri"/>
              </a:rPr>
              <a:t>Impact</a:t>
            </a:r>
            <a:r>
              <a:rPr lang="en-US" sz="2000" dirty="0">
                <a:solidFill>
                  <a:schemeClr val="tx2">
                    <a:lumMod val="90000"/>
                  </a:schemeClr>
                </a:solidFill>
                <a:latin typeface="Calibri"/>
                <a:cs typeface="Calibri"/>
              </a:rPr>
              <a:t>: Significant reduction in the likelihood of keylogging attacks through proactive measures.</a:t>
            </a:r>
          </a:p>
          <a:p>
            <a:endParaRPr lang="en-US" sz="2000" dirty="0">
              <a:solidFill>
                <a:schemeClr val="tx2">
                  <a:lumMod val="90000"/>
                </a:schemeClr>
              </a:solidFill>
              <a:latin typeface="Calibri"/>
              <a:cs typeface="Calibri"/>
            </a:endParaRPr>
          </a:p>
          <a:p>
            <a:r>
              <a:rPr lang="en-US" sz="2000" u="sng" dirty="0">
                <a:solidFill>
                  <a:schemeClr val="tx2">
                    <a:lumMod val="90000"/>
                  </a:schemeClr>
                </a:solidFill>
                <a:latin typeface="Calibri"/>
                <a:cs typeface="Calibri"/>
              </a:rPr>
              <a:t>GUI Integration</a:t>
            </a:r>
            <a:r>
              <a:rPr lang="en-US" sz="2000" dirty="0">
                <a:solidFill>
                  <a:schemeClr val="tx2">
                    <a:lumMod val="90000"/>
                  </a:schemeClr>
                </a:solidFill>
                <a:latin typeface="Calibri"/>
                <a:cs typeface="Calibri"/>
              </a:rPr>
              <a:t>:</a:t>
            </a:r>
          </a:p>
          <a:p>
            <a:pPr marL="285750" indent="-285750">
              <a:buFont typeface="Arial"/>
              <a:buChar char="•"/>
            </a:pPr>
            <a:r>
              <a:rPr lang="en-US" sz="2000" b="1" dirty="0" err="1">
                <a:solidFill>
                  <a:schemeClr val="tx2">
                    <a:lumMod val="90000"/>
                  </a:schemeClr>
                </a:solidFill>
                <a:latin typeface="Calibri"/>
                <a:cs typeface="Calibri"/>
              </a:rPr>
              <a:t>Tkinter</a:t>
            </a:r>
            <a:r>
              <a:rPr lang="en-US" sz="2000" b="1" dirty="0">
                <a:solidFill>
                  <a:schemeClr val="tx2">
                    <a:lumMod val="90000"/>
                  </a:schemeClr>
                </a:solidFill>
                <a:latin typeface="Calibri"/>
                <a:cs typeface="Calibri"/>
              </a:rPr>
              <a:t> Framework</a:t>
            </a:r>
            <a:r>
              <a:rPr lang="en-US" sz="2000" dirty="0">
                <a:solidFill>
                  <a:schemeClr val="tx2">
                    <a:lumMod val="90000"/>
                  </a:schemeClr>
                </a:solidFill>
                <a:latin typeface="Calibri"/>
                <a:cs typeface="Calibri"/>
              </a:rPr>
              <a:t>: Utilizes </a:t>
            </a:r>
            <a:r>
              <a:rPr lang="en-US" sz="2000" dirty="0" err="1">
                <a:solidFill>
                  <a:schemeClr val="tx2">
                    <a:lumMod val="90000"/>
                  </a:schemeClr>
                </a:solidFill>
                <a:latin typeface="Calibri"/>
                <a:cs typeface="Calibri"/>
              </a:rPr>
              <a:t>tkinter</a:t>
            </a:r>
            <a:r>
              <a:rPr lang="en-US" sz="2000" dirty="0">
                <a:solidFill>
                  <a:schemeClr val="tx2">
                    <a:lumMod val="90000"/>
                  </a:schemeClr>
                </a:solidFill>
                <a:latin typeface="Calibri"/>
                <a:cs typeface="Calibri"/>
              </a:rPr>
              <a:t> for creating a graphical user interface.</a:t>
            </a:r>
          </a:p>
          <a:p>
            <a:pPr marL="285750" indent="-285750">
              <a:buFont typeface="Arial"/>
              <a:buChar char="•"/>
            </a:pPr>
            <a:r>
              <a:rPr lang="en-US" sz="2000" b="1" dirty="0">
                <a:solidFill>
                  <a:schemeClr val="tx2">
                    <a:lumMod val="90000"/>
                  </a:schemeClr>
                </a:solidFill>
                <a:latin typeface="Calibri"/>
                <a:cs typeface="Calibri"/>
              </a:rPr>
              <a:t>User Interaction</a:t>
            </a:r>
            <a:r>
              <a:rPr lang="en-US" sz="2000" dirty="0">
                <a:solidFill>
                  <a:schemeClr val="tx2">
                    <a:lumMod val="90000"/>
                  </a:schemeClr>
                </a:solidFill>
                <a:latin typeface="Calibri"/>
                <a:cs typeface="Calibri"/>
              </a:rPr>
              <a:t>: Start button, Stop button.</a:t>
            </a:r>
          </a:p>
          <a:p>
            <a:pPr marL="285750" indent="-285750">
              <a:buFont typeface="Arial"/>
              <a:buChar char="•"/>
            </a:pPr>
            <a:r>
              <a:rPr lang="en-US" sz="2000" b="1" dirty="0">
                <a:solidFill>
                  <a:schemeClr val="tx2">
                    <a:lumMod val="90000"/>
                  </a:schemeClr>
                </a:solidFill>
                <a:latin typeface="Calibri"/>
                <a:cs typeface="Calibri"/>
              </a:rPr>
              <a:t>Status Updates:</a:t>
            </a:r>
            <a:r>
              <a:rPr lang="en-US" sz="2000" dirty="0">
                <a:solidFill>
                  <a:schemeClr val="tx2">
                    <a:lumMod val="90000"/>
                  </a:schemeClr>
                </a:solidFill>
                <a:latin typeface="Calibri"/>
                <a:cs typeface="Calibri"/>
              </a:rPr>
              <a:t> provides real-time feedback on the status of the keylogger(running/stopped).</a:t>
            </a:r>
          </a:p>
          <a:p>
            <a:endParaRPr lang="en-US" sz="2000" dirty="0">
              <a:solidFill>
                <a:schemeClr val="tx2">
                  <a:lumMod val="90000"/>
                </a:schemeClr>
              </a:solidFill>
              <a:latin typeface="Calibri"/>
              <a:cs typeface="Calibri"/>
            </a:endParaRPr>
          </a:p>
        </p:txBody>
      </p:sp>
    </p:spTree>
    <p:extLst>
      <p:ext uri="{BB962C8B-B14F-4D97-AF65-F5344CB8AC3E}">
        <p14:creationId xmlns:p14="http://schemas.microsoft.com/office/powerpoint/2010/main" val="3774614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FE6B2-2182-05CD-2234-3AACB3DB30A7}"/>
              </a:ext>
            </a:extLst>
          </p:cNvPr>
          <p:cNvSpPr txBox="1"/>
          <p:nvPr/>
        </p:nvSpPr>
        <p:spPr>
          <a:xfrm>
            <a:off x="1234454" y="1085374"/>
            <a:ext cx="10628242"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2">
                    <a:lumMod val="20000"/>
                    <a:lumOff val="80000"/>
                  </a:schemeClr>
                </a:solidFill>
                <a:ea typeface="+mn-lt"/>
                <a:cs typeface="+mn-lt"/>
              </a:rPr>
              <a:t>Modeling in software development involves creating abstract representations of the system to visualize and understand its structure, behavior, and interaction. For a keylogger project, modeling helps in designing the architecture, identifying components, and ensuring that all aspects of the application are covered comprehensively. Below are the key models that can be used in the development of an Advanced Keylogger Application:</a:t>
            </a:r>
            <a:endParaRPr lang="en-US" dirty="0">
              <a:solidFill>
                <a:schemeClr val="accent2">
                  <a:lumMod val="20000"/>
                  <a:lumOff val="80000"/>
                </a:schemeClr>
              </a:solidFill>
            </a:endParaRPr>
          </a:p>
          <a:p>
            <a:r>
              <a:rPr lang="en-US" dirty="0">
                <a:solidFill>
                  <a:schemeClr val="accent2">
                    <a:lumMod val="20000"/>
                    <a:lumOff val="80000"/>
                  </a:schemeClr>
                </a:solidFill>
              </a:rPr>
              <a:t>1. </a:t>
            </a:r>
            <a:r>
              <a:rPr lang="en-US" b="1" dirty="0">
                <a:solidFill>
                  <a:schemeClr val="accent2">
                    <a:lumMod val="20000"/>
                    <a:lumOff val="80000"/>
                  </a:schemeClr>
                </a:solidFill>
              </a:rPr>
              <a:t>Use Case Model</a:t>
            </a:r>
            <a:endParaRPr lang="en-US" dirty="0">
              <a:solidFill>
                <a:schemeClr val="accent2">
                  <a:lumMod val="20000"/>
                  <a:lumOff val="80000"/>
                </a:schemeClr>
              </a:solidFill>
            </a:endParaRPr>
          </a:p>
          <a:p>
            <a:r>
              <a:rPr lang="en-US" b="1" dirty="0">
                <a:solidFill>
                  <a:schemeClr val="accent2">
                    <a:lumMod val="20000"/>
                    <a:lumOff val="80000"/>
                  </a:schemeClr>
                </a:solidFill>
                <a:ea typeface="+mn-lt"/>
                <a:cs typeface="+mn-lt"/>
              </a:rPr>
              <a:t>Purpose</a:t>
            </a:r>
            <a:r>
              <a:rPr lang="en-US" dirty="0">
                <a:solidFill>
                  <a:schemeClr val="accent2">
                    <a:lumMod val="20000"/>
                    <a:lumOff val="80000"/>
                  </a:schemeClr>
                </a:solidFill>
                <a:ea typeface="+mn-lt"/>
                <a:cs typeface="+mn-lt"/>
              </a:rPr>
              <a:t>: To identify the interactions between users and the system, capturing the functional requirements of the keylogger.</a:t>
            </a:r>
            <a:endParaRPr lang="en-US" dirty="0">
              <a:solidFill>
                <a:schemeClr val="accent2">
                  <a:lumMod val="20000"/>
                  <a:lumOff val="80000"/>
                </a:schemeClr>
              </a:solidFill>
            </a:endParaRPr>
          </a:p>
          <a:p>
            <a:r>
              <a:rPr lang="en-US" dirty="0">
                <a:solidFill>
                  <a:schemeClr val="accent2">
                    <a:lumMod val="20000"/>
                    <a:lumOff val="80000"/>
                  </a:schemeClr>
                </a:solidFill>
              </a:rPr>
              <a:t>2. </a:t>
            </a:r>
            <a:r>
              <a:rPr lang="en-US" b="1" dirty="0">
                <a:solidFill>
                  <a:schemeClr val="accent2">
                    <a:lumMod val="20000"/>
                    <a:lumOff val="80000"/>
                  </a:schemeClr>
                </a:solidFill>
              </a:rPr>
              <a:t>Class Diagram</a:t>
            </a:r>
            <a:endParaRPr lang="en-US" dirty="0">
              <a:solidFill>
                <a:schemeClr val="accent2">
                  <a:lumMod val="20000"/>
                  <a:lumOff val="80000"/>
                </a:schemeClr>
              </a:solidFill>
            </a:endParaRPr>
          </a:p>
          <a:p>
            <a:r>
              <a:rPr lang="en-US" b="1" dirty="0">
                <a:solidFill>
                  <a:schemeClr val="accent2">
                    <a:lumMod val="20000"/>
                    <a:lumOff val="80000"/>
                  </a:schemeClr>
                </a:solidFill>
                <a:ea typeface="+mn-lt"/>
                <a:cs typeface="+mn-lt"/>
              </a:rPr>
              <a:t>Purpose</a:t>
            </a:r>
            <a:r>
              <a:rPr lang="en-US" dirty="0">
                <a:solidFill>
                  <a:schemeClr val="accent2">
                    <a:lumMod val="20000"/>
                    <a:lumOff val="80000"/>
                  </a:schemeClr>
                </a:solidFill>
                <a:ea typeface="+mn-lt"/>
                <a:cs typeface="+mn-lt"/>
              </a:rPr>
              <a:t>: To represent the static structure of the system, showing the system’s classes, their attributes, methods, and relationships.</a:t>
            </a:r>
            <a:endParaRPr lang="en-US" dirty="0">
              <a:solidFill>
                <a:schemeClr val="accent2">
                  <a:lumMod val="20000"/>
                  <a:lumOff val="80000"/>
                </a:schemeClr>
              </a:solidFill>
            </a:endParaRPr>
          </a:p>
          <a:p>
            <a:r>
              <a:rPr lang="en-US" dirty="0">
                <a:solidFill>
                  <a:schemeClr val="accent2">
                    <a:lumMod val="20000"/>
                    <a:lumOff val="80000"/>
                  </a:schemeClr>
                </a:solidFill>
              </a:rPr>
              <a:t>3. </a:t>
            </a:r>
            <a:r>
              <a:rPr lang="en-US" b="1" dirty="0">
                <a:solidFill>
                  <a:schemeClr val="accent2">
                    <a:lumMod val="20000"/>
                    <a:lumOff val="80000"/>
                  </a:schemeClr>
                </a:solidFill>
              </a:rPr>
              <a:t>Sequence Diagram</a:t>
            </a:r>
            <a:endParaRPr lang="en-US" dirty="0">
              <a:solidFill>
                <a:schemeClr val="accent2">
                  <a:lumMod val="20000"/>
                  <a:lumOff val="80000"/>
                </a:schemeClr>
              </a:solidFill>
            </a:endParaRPr>
          </a:p>
          <a:p>
            <a:r>
              <a:rPr lang="en-US" b="1" dirty="0">
                <a:solidFill>
                  <a:schemeClr val="accent2">
                    <a:lumMod val="20000"/>
                    <a:lumOff val="80000"/>
                  </a:schemeClr>
                </a:solidFill>
                <a:ea typeface="+mn-lt"/>
                <a:cs typeface="+mn-lt"/>
              </a:rPr>
              <a:t>Purpose</a:t>
            </a:r>
            <a:r>
              <a:rPr lang="en-US" dirty="0">
                <a:solidFill>
                  <a:schemeClr val="accent2">
                    <a:lumMod val="20000"/>
                    <a:lumOff val="80000"/>
                  </a:schemeClr>
                </a:solidFill>
                <a:ea typeface="+mn-lt"/>
                <a:cs typeface="+mn-lt"/>
              </a:rPr>
              <a:t>: To represent the interactions between objects in a sequential order, focusing on the time sequence of messages.</a:t>
            </a:r>
            <a:endParaRPr lang="en-US" dirty="0">
              <a:solidFill>
                <a:schemeClr val="accent2">
                  <a:lumMod val="20000"/>
                  <a:lumOff val="80000"/>
                </a:schemeClr>
              </a:solidFill>
            </a:endParaRPr>
          </a:p>
          <a:p>
            <a:r>
              <a:rPr lang="en-US" dirty="0">
                <a:solidFill>
                  <a:schemeClr val="accent2">
                    <a:lumMod val="20000"/>
                    <a:lumOff val="80000"/>
                  </a:schemeClr>
                </a:solidFill>
              </a:rPr>
              <a:t>4. </a:t>
            </a:r>
            <a:r>
              <a:rPr lang="en-US" b="1" dirty="0">
                <a:solidFill>
                  <a:schemeClr val="accent2">
                    <a:lumMod val="20000"/>
                    <a:lumOff val="80000"/>
                  </a:schemeClr>
                </a:solidFill>
              </a:rPr>
              <a:t>Activity Diagram</a:t>
            </a:r>
            <a:endParaRPr lang="en-US" dirty="0">
              <a:solidFill>
                <a:schemeClr val="accent2">
                  <a:lumMod val="20000"/>
                  <a:lumOff val="80000"/>
                </a:schemeClr>
              </a:solidFill>
            </a:endParaRPr>
          </a:p>
          <a:p>
            <a:r>
              <a:rPr lang="en-US" b="1" dirty="0">
                <a:solidFill>
                  <a:schemeClr val="accent2">
                    <a:lumMod val="20000"/>
                    <a:lumOff val="80000"/>
                  </a:schemeClr>
                </a:solidFill>
                <a:ea typeface="+mn-lt"/>
                <a:cs typeface="+mn-lt"/>
              </a:rPr>
              <a:t>Purpose</a:t>
            </a:r>
            <a:r>
              <a:rPr lang="en-US" dirty="0">
                <a:solidFill>
                  <a:schemeClr val="accent2">
                    <a:lumMod val="20000"/>
                    <a:lumOff val="80000"/>
                  </a:schemeClr>
                </a:solidFill>
                <a:ea typeface="+mn-lt"/>
                <a:cs typeface="+mn-lt"/>
              </a:rPr>
              <a:t>: To visualize the flow of activities and actions in the system, showing decision points and parallel processes.</a:t>
            </a:r>
            <a:endParaRPr lang="en-US" dirty="0">
              <a:solidFill>
                <a:schemeClr val="accent2">
                  <a:lumMod val="20000"/>
                  <a:lumOff val="80000"/>
                </a:schemeClr>
              </a:solidFill>
            </a:endParaRPr>
          </a:p>
          <a:p>
            <a:r>
              <a:rPr lang="en-US" dirty="0">
                <a:solidFill>
                  <a:schemeClr val="accent2">
                    <a:lumMod val="20000"/>
                    <a:lumOff val="80000"/>
                  </a:schemeClr>
                </a:solidFill>
              </a:rPr>
              <a:t>5. </a:t>
            </a:r>
            <a:r>
              <a:rPr lang="en-US" b="1" dirty="0">
                <a:solidFill>
                  <a:schemeClr val="accent2">
                    <a:lumMod val="20000"/>
                    <a:lumOff val="80000"/>
                  </a:schemeClr>
                </a:solidFill>
              </a:rPr>
              <a:t>State Diagram</a:t>
            </a:r>
            <a:endParaRPr lang="en-US" dirty="0">
              <a:solidFill>
                <a:schemeClr val="accent2">
                  <a:lumMod val="20000"/>
                  <a:lumOff val="80000"/>
                </a:schemeClr>
              </a:solidFill>
            </a:endParaRPr>
          </a:p>
          <a:p>
            <a:r>
              <a:rPr lang="en-US" b="1" dirty="0">
                <a:solidFill>
                  <a:schemeClr val="accent2">
                    <a:lumMod val="20000"/>
                    <a:lumOff val="80000"/>
                  </a:schemeClr>
                </a:solidFill>
                <a:ea typeface="+mn-lt"/>
                <a:cs typeface="+mn-lt"/>
              </a:rPr>
              <a:t>Purpose</a:t>
            </a:r>
            <a:r>
              <a:rPr lang="en-US" dirty="0">
                <a:solidFill>
                  <a:schemeClr val="accent2">
                    <a:lumMod val="20000"/>
                    <a:lumOff val="80000"/>
                  </a:schemeClr>
                </a:solidFill>
                <a:ea typeface="+mn-lt"/>
                <a:cs typeface="+mn-lt"/>
              </a:rPr>
              <a:t>: To show the states an object can be in and the transitions between those states.</a:t>
            </a:r>
            <a:endParaRPr lang="en-US" dirty="0">
              <a:solidFill>
                <a:schemeClr val="accent2">
                  <a:lumMod val="20000"/>
                  <a:lumOff val="80000"/>
                </a:schemeClr>
              </a:solidFill>
            </a:endParaRPr>
          </a:p>
          <a:p>
            <a:endParaRPr lang="en-US" dirty="0">
              <a:solidFill>
                <a:schemeClr val="accent2">
                  <a:lumMod val="20000"/>
                  <a:lumOff val="80000"/>
                </a:schemeClr>
              </a:solidFill>
            </a:endParaRPr>
          </a:p>
          <a:p>
            <a:pPr algn="l"/>
            <a:endParaRPr lang="en-US" b="1" dirty="0">
              <a:solidFill>
                <a:schemeClr val="accent2">
                  <a:lumMod val="20000"/>
                  <a:lumOff val="80000"/>
                </a:schemeClr>
              </a:solidFill>
            </a:endParaRPr>
          </a:p>
          <a:p>
            <a:endParaRPr lang="en-US" dirty="0"/>
          </a:p>
        </p:txBody>
      </p:sp>
      <p:sp>
        <p:nvSpPr>
          <p:cNvPr id="4" name="Title 1">
            <a:extLst>
              <a:ext uri="{FF2B5EF4-FFF2-40B4-BE49-F238E27FC236}">
                <a16:creationId xmlns:a16="http://schemas.microsoft.com/office/drawing/2014/main" id="{16E53BAC-802E-E3E1-ED92-63F4DFA7765E}"/>
              </a:ext>
            </a:extLst>
          </p:cNvPr>
          <p:cNvSpPr txBox="1">
            <a:spLocks/>
          </p:cNvSpPr>
          <p:nvPr/>
        </p:nvSpPr>
        <p:spPr>
          <a:xfrm>
            <a:off x="4719485" y="144902"/>
            <a:ext cx="4185192" cy="477990"/>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b="1" kern="1200" cap="all" baseline="0">
                <a:solidFill>
                  <a:schemeClr val="tx2"/>
                </a:solidFill>
                <a:latin typeface="+mj-lt"/>
                <a:ea typeface="+mj-ea"/>
                <a:cs typeface="+mj-cs"/>
              </a:defRPr>
            </a:lvl1pPr>
          </a:lstStyle>
          <a:p>
            <a:r>
              <a:rPr lang="en-US" sz="2800" dirty="0"/>
              <a:t>modelling</a:t>
            </a:r>
          </a:p>
        </p:txBody>
      </p:sp>
    </p:spTree>
    <p:extLst>
      <p:ext uri="{BB962C8B-B14F-4D97-AF65-F5344CB8AC3E}">
        <p14:creationId xmlns:p14="http://schemas.microsoft.com/office/powerpoint/2010/main" val="1062615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DEA0CC-B614-BD6C-BAC9-531931995C49}"/>
              </a:ext>
            </a:extLst>
          </p:cNvPr>
          <p:cNvSpPr txBox="1"/>
          <p:nvPr/>
        </p:nvSpPr>
        <p:spPr>
          <a:xfrm>
            <a:off x="1104709" y="952803"/>
            <a:ext cx="11213547"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solidFill>
                  <a:schemeClr val="accent2">
                    <a:lumMod val="20000"/>
                    <a:lumOff val="80000"/>
                  </a:schemeClr>
                </a:solidFill>
                <a:ea typeface="+mn-lt"/>
                <a:cs typeface="+mn-lt"/>
              </a:rPr>
              <a:t>Accurate Keystroke Logging</a:t>
            </a:r>
            <a:r>
              <a:rPr lang="en-US" dirty="0">
                <a:solidFill>
                  <a:schemeClr val="accent2">
                    <a:lumMod val="20000"/>
                    <a:lumOff val="80000"/>
                  </a:schemeClr>
                </a:solidFill>
                <a:ea typeface="+mn-lt"/>
                <a:cs typeface="+mn-lt"/>
              </a:rPr>
              <a:t>:</a:t>
            </a:r>
            <a:endParaRPr lang="en-US" dirty="0">
              <a:solidFill>
                <a:schemeClr val="accent2">
                  <a:lumMod val="20000"/>
                  <a:lumOff val="80000"/>
                </a:schemeClr>
              </a:solidFill>
            </a:endParaRPr>
          </a:p>
          <a:p>
            <a:pPr marL="742950" lvl="1" indent="-285750">
              <a:buFont typeface="Arial"/>
              <a:buChar char="•"/>
            </a:pPr>
            <a:r>
              <a:rPr lang="en-US" dirty="0">
                <a:solidFill>
                  <a:schemeClr val="accent2">
                    <a:lumMod val="20000"/>
                    <a:lumOff val="80000"/>
                  </a:schemeClr>
                </a:solidFill>
                <a:ea typeface="+mn-lt"/>
                <a:cs typeface="+mn-lt"/>
              </a:rPr>
              <a:t>The keylogger accurately captures all types of keystrokes, including letters, numbers, special characters, and function keys.</a:t>
            </a:r>
            <a:endParaRPr lang="en-US" dirty="0">
              <a:solidFill>
                <a:schemeClr val="accent2">
                  <a:lumMod val="20000"/>
                  <a:lumOff val="80000"/>
                </a:schemeClr>
              </a:solidFill>
            </a:endParaRPr>
          </a:p>
          <a:p>
            <a:pPr marL="742950" lvl="1" indent="-285750">
              <a:buFont typeface="Arial"/>
              <a:buChar char="•"/>
            </a:pPr>
            <a:r>
              <a:rPr lang="en-US" dirty="0">
                <a:solidFill>
                  <a:schemeClr val="accent2">
                    <a:lumMod val="20000"/>
                    <a:lumOff val="80000"/>
                  </a:schemeClr>
                </a:solidFill>
                <a:ea typeface="+mn-lt"/>
                <a:cs typeface="+mn-lt"/>
              </a:rPr>
              <a:t>The keystrokes are recorded in the correct sequence along with timestamps.</a:t>
            </a:r>
            <a:endParaRPr lang="en-US" dirty="0">
              <a:solidFill>
                <a:schemeClr val="accent2">
                  <a:lumMod val="20000"/>
                  <a:lumOff val="80000"/>
                </a:schemeClr>
              </a:solidFill>
            </a:endParaRPr>
          </a:p>
          <a:p>
            <a:pPr marL="285750" indent="-285750">
              <a:buFont typeface="Arial"/>
              <a:buChar char="•"/>
            </a:pPr>
            <a:r>
              <a:rPr lang="en-US" b="1" dirty="0">
                <a:solidFill>
                  <a:schemeClr val="accent2">
                    <a:lumMod val="20000"/>
                    <a:lumOff val="80000"/>
                  </a:schemeClr>
                </a:solidFill>
                <a:ea typeface="+mn-lt"/>
                <a:cs typeface="+mn-lt"/>
              </a:rPr>
              <a:t>Secure Data Storage</a:t>
            </a:r>
            <a:r>
              <a:rPr lang="en-US" dirty="0">
                <a:solidFill>
                  <a:schemeClr val="accent2">
                    <a:lumMod val="20000"/>
                    <a:lumOff val="80000"/>
                  </a:schemeClr>
                </a:solidFill>
                <a:ea typeface="+mn-lt"/>
                <a:cs typeface="+mn-lt"/>
              </a:rPr>
              <a:t>:</a:t>
            </a:r>
            <a:endParaRPr lang="en-US" dirty="0">
              <a:solidFill>
                <a:schemeClr val="accent2">
                  <a:lumMod val="20000"/>
                  <a:lumOff val="80000"/>
                </a:schemeClr>
              </a:solidFill>
            </a:endParaRPr>
          </a:p>
          <a:p>
            <a:pPr marL="742950" lvl="1" indent="-285750">
              <a:buFont typeface="Arial"/>
              <a:buChar char="•"/>
            </a:pPr>
            <a:r>
              <a:rPr lang="en-US" dirty="0">
                <a:solidFill>
                  <a:schemeClr val="accent2">
                    <a:lumMod val="20000"/>
                    <a:lumOff val="80000"/>
                  </a:schemeClr>
                </a:solidFill>
                <a:ea typeface="+mn-lt"/>
                <a:cs typeface="+mn-lt"/>
              </a:rPr>
              <a:t>Keystroke data is encrypted and securely stored in a local file or transmitted to a remote server/email.</a:t>
            </a:r>
            <a:endParaRPr lang="en-US" dirty="0">
              <a:solidFill>
                <a:schemeClr val="accent2">
                  <a:lumMod val="20000"/>
                  <a:lumOff val="80000"/>
                </a:schemeClr>
              </a:solidFill>
            </a:endParaRPr>
          </a:p>
          <a:p>
            <a:pPr marL="742950" lvl="1" indent="-285750">
              <a:buFont typeface="Arial"/>
              <a:buChar char="•"/>
            </a:pPr>
            <a:r>
              <a:rPr lang="en-US" dirty="0">
                <a:solidFill>
                  <a:schemeClr val="accent2">
                    <a:lumMod val="20000"/>
                    <a:lumOff val="80000"/>
                  </a:schemeClr>
                </a:solidFill>
                <a:ea typeface="+mn-lt"/>
                <a:cs typeface="+mn-lt"/>
              </a:rPr>
              <a:t>Only authorized users can access the encrypted logs.</a:t>
            </a:r>
            <a:endParaRPr lang="en-US" dirty="0">
              <a:solidFill>
                <a:schemeClr val="accent2">
                  <a:lumMod val="20000"/>
                  <a:lumOff val="80000"/>
                </a:schemeClr>
              </a:solidFill>
            </a:endParaRPr>
          </a:p>
          <a:p>
            <a:pPr marL="285750" indent="-285750">
              <a:buFont typeface="Arial"/>
              <a:buChar char="•"/>
            </a:pPr>
            <a:r>
              <a:rPr lang="en-US" b="1" dirty="0">
                <a:solidFill>
                  <a:schemeClr val="accent2">
                    <a:lumMod val="20000"/>
                    <a:lumOff val="80000"/>
                  </a:schemeClr>
                </a:solidFill>
                <a:ea typeface="+mn-lt"/>
                <a:cs typeface="+mn-lt"/>
              </a:rPr>
              <a:t>Stealth Operation</a:t>
            </a:r>
            <a:r>
              <a:rPr lang="en-US" dirty="0">
                <a:solidFill>
                  <a:schemeClr val="accent2">
                    <a:lumMod val="20000"/>
                    <a:lumOff val="80000"/>
                  </a:schemeClr>
                </a:solidFill>
                <a:ea typeface="+mn-lt"/>
                <a:cs typeface="+mn-lt"/>
              </a:rPr>
              <a:t>:</a:t>
            </a:r>
            <a:endParaRPr lang="en-US" dirty="0">
              <a:solidFill>
                <a:schemeClr val="accent2">
                  <a:lumMod val="20000"/>
                  <a:lumOff val="80000"/>
                </a:schemeClr>
              </a:solidFill>
            </a:endParaRPr>
          </a:p>
          <a:p>
            <a:pPr marL="742950" lvl="1" indent="-285750">
              <a:buFont typeface="Arial"/>
              <a:buChar char="•"/>
            </a:pPr>
            <a:r>
              <a:rPr lang="en-US" dirty="0">
                <a:solidFill>
                  <a:schemeClr val="accent2">
                    <a:lumMod val="20000"/>
                    <a:lumOff val="80000"/>
                  </a:schemeClr>
                </a:solidFill>
                <a:ea typeface="+mn-lt"/>
                <a:cs typeface="+mn-lt"/>
              </a:rPr>
              <a:t>The keylogger operates discreetly in the background without alerting the user.</a:t>
            </a:r>
            <a:endParaRPr lang="en-US" dirty="0">
              <a:solidFill>
                <a:schemeClr val="accent2">
                  <a:lumMod val="20000"/>
                  <a:lumOff val="80000"/>
                </a:schemeClr>
              </a:solidFill>
            </a:endParaRPr>
          </a:p>
          <a:p>
            <a:pPr marL="742950" lvl="1" indent="-285750">
              <a:buFont typeface="Arial"/>
              <a:buChar char="•"/>
            </a:pPr>
            <a:r>
              <a:rPr lang="en-US" dirty="0">
                <a:solidFill>
                  <a:schemeClr val="accent2">
                    <a:lumMod val="20000"/>
                    <a:lumOff val="80000"/>
                  </a:schemeClr>
                </a:solidFill>
                <a:ea typeface="+mn-lt"/>
                <a:cs typeface="+mn-lt"/>
              </a:rPr>
              <a:t>It successfully avoids detection by common antivirus and anti-spyware software.</a:t>
            </a:r>
            <a:endParaRPr lang="en-US" dirty="0">
              <a:solidFill>
                <a:schemeClr val="accent2">
                  <a:lumMod val="20000"/>
                  <a:lumOff val="80000"/>
                </a:schemeClr>
              </a:solidFill>
            </a:endParaRPr>
          </a:p>
          <a:p>
            <a:pPr marL="285750" indent="-285750">
              <a:buFont typeface="Arial"/>
              <a:buChar char="•"/>
            </a:pPr>
            <a:r>
              <a:rPr lang="en-US" b="1" dirty="0">
                <a:solidFill>
                  <a:schemeClr val="accent2">
                    <a:lumMod val="20000"/>
                    <a:lumOff val="80000"/>
                  </a:schemeClr>
                </a:solidFill>
                <a:ea typeface="+mn-lt"/>
                <a:cs typeface="+mn-lt"/>
              </a:rPr>
              <a:t>User Authentication and Access Control</a:t>
            </a:r>
            <a:r>
              <a:rPr lang="en-US" dirty="0">
                <a:solidFill>
                  <a:schemeClr val="accent2">
                    <a:lumMod val="20000"/>
                    <a:lumOff val="80000"/>
                  </a:schemeClr>
                </a:solidFill>
                <a:ea typeface="+mn-lt"/>
                <a:cs typeface="+mn-lt"/>
              </a:rPr>
              <a:t>:</a:t>
            </a:r>
            <a:endParaRPr lang="en-US" dirty="0">
              <a:solidFill>
                <a:schemeClr val="accent2">
                  <a:lumMod val="20000"/>
                  <a:lumOff val="80000"/>
                </a:schemeClr>
              </a:solidFill>
            </a:endParaRPr>
          </a:p>
          <a:p>
            <a:pPr marL="742950" lvl="1" indent="-285750">
              <a:buFont typeface="Arial"/>
              <a:buChar char="•"/>
            </a:pPr>
            <a:r>
              <a:rPr lang="en-US" dirty="0">
                <a:solidFill>
                  <a:schemeClr val="accent2">
                    <a:lumMod val="20000"/>
                    <a:lumOff val="80000"/>
                  </a:schemeClr>
                </a:solidFill>
                <a:ea typeface="+mn-lt"/>
                <a:cs typeface="+mn-lt"/>
              </a:rPr>
              <a:t>The application is protected with password authentication to prevent unauthorized access.</a:t>
            </a:r>
            <a:endParaRPr lang="en-US" dirty="0">
              <a:solidFill>
                <a:schemeClr val="accent2">
                  <a:lumMod val="20000"/>
                  <a:lumOff val="80000"/>
                </a:schemeClr>
              </a:solidFill>
            </a:endParaRPr>
          </a:p>
          <a:p>
            <a:pPr marL="742950" lvl="1" indent="-285750">
              <a:buFont typeface="Arial"/>
              <a:buChar char="•"/>
            </a:pPr>
            <a:r>
              <a:rPr lang="en-US" dirty="0">
                <a:solidFill>
                  <a:schemeClr val="accent2">
                    <a:lumMod val="20000"/>
                    <a:lumOff val="80000"/>
                  </a:schemeClr>
                </a:solidFill>
                <a:ea typeface="+mn-lt"/>
                <a:cs typeface="+mn-lt"/>
              </a:rPr>
              <a:t>Authorized users can start, stop, and configure the keylogger, as well as access the logs.</a:t>
            </a:r>
            <a:endParaRPr lang="en-US" dirty="0">
              <a:solidFill>
                <a:schemeClr val="accent2">
                  <a:lumMod val="20000"/>
                  <a:lumOff val="80000"/>
                </a:schemeClr>
              </a:solidFill>
            </a:endParaRPr>
          </a:p>
          <a:p>
            <a:pPr marL="285750" indent="-285750">
              <a:buFont typeface="Arial"/>
              <a:buChar char="•"/>
            </a:pPr>
            <a:r>
              <a:rPr lang="en-US" b="1" dirty="0">
                <a:solidFill>
                  <a:schemeClr val="accent2">
                    <a:lumMod val="20000"/>
                    <a:lumOff val="80000"/>
                  </a:schemeClr>
                </a:solidFill>
                <a:ea typeface="+mn-lt"/>
                <a:cs typeface="+mn-lt"/>
              </a:rPr>
              <a:t>Error Handling and Robustness</a:t>
            </a:r>
            <a:r>
              <a:rPr lang="en-US" dirty="0">
                <a:solidFill>
                  <a:schemeClr val="accent2">
                    <a:lumMod val="20000"/>
                    <a:lumOff val="80000"/>
                  </a:schemeClr>
                </a:solidFill>
                <a:ea typeface="+mn-lt"/>
                <a:cs typeface="+mn-lt"/>
              </a:rPr>
              <a:t>:</a:t>
            </a:r>
            <a:endParaRPr lang="en-US" dirty="0">
              <a:solidFill>
                <a:schemeClr val="accent2">
                  <a:lumMod val="20000"/>
                  <a:lumOff val="80000"/>
                </a:schemeClr>
              </a:solidFill>
            </a:endParaRPr>
          </a:p>
          <a:p>
            <a:pPr marL="742950" lvl="1" indent="-285750">
              <a:buFont typeface="Arial"/>
              <a:buChar char="•"/>
            </a:pPr>
            <a:r>
              <a:rPr lang="en-US" dirty="0">
                <a:solidFill>
                  <a:schemeClr val="accent2">
                    <a:lumMod val="20000"/>
                    <a:lumOff val="80000"/>
                  </a:schemeClr>
                </a:solidFill>
                <a:ea typeface="+mn-lt"/>
                <a:cs typeface="+mn-lt"/>
              </a:rPr>
              <a:t>The keylogger handles errors gracefully, ensuring continuous operation.</a:t>
            </a:r>
            <a:endParaRPr lang="en-US" dirty="0">
              <a:solidFill>
                <a:schemeClr val="accent2">
                  <a:lumMod val="20000"/>
                  <a:lumOff val="80000"/>
                </a:schemeClr>
              </a:solidFill>
            </a:endParaRPr>
          </a:p>
          <a:p>
            <a:pPr marL="742950" lvl="1" indent="-285750">
              <a:buFont typeface="Arial"/>
              <a:buChar char="•"/>
            </a:pPr>
            <a:r>
              <a:rPr lang="en-US" dirty="0">
                <a:solidFill>
                  <a:schemeClr val="accent2">
                    <a:lumMod val="20000"/>
                    <a:lumOff val="80000"/>
                  </a:schemeClr>
                </a:solidFill>
                <a:ea typeface="+mn-lt"/>
                <a:cs typeface="+mn-lt"/>
              </a:rPr>
              <a:t>Errors and system events are logged for troubleshooting and analysis.</a:t>
            </a:r>
            <a:endParaRPr lang="en-US" dirty="0">
              <a:solidFill>
                <a:schemeClr val="accent2">
                  <a:lumMod val="20000"/>
                  <a:lumOff val="80000"/>
                </a:schemeClr>
              </a:solidFill>
            </a:endParaRPr>
          </a:p>
          <a:p>
            <a:pPr marL="285750" indent="-285750">
              <a:buFont typeface="Arial"/>
              <a:buChar char="•"/>
            </a:pPr>
            <a:r>
              <a:rPr lang="en-US" b="1" dirty="0">
                <a:solidFill>
                  <a:schemeClr val="accent2">
                    <a:lumMod val="20000"/>
                    <a:lumOff val="80000"/>
                  </a:schemeClr>
                </a:solidFill>
                <a:ea typeface="+mn-lt"/>
                <a:cs typeface="+mn-lt"/>
              </a:rPr>
              <a:t>Compatibility</a:t>
            </a:r>
            <a:r>
              <a:rPr lang="en-US" dirty="0">
                <a:solidFill>
                  <a:schemeClr val="accent2">
                    <a:lumMod val="20000"/>
                    <a:lumOff val="80000"/>
                  </a:schemeClr>
                </a:solidFill>
                <a:ea typeface="+mn-lt"/>
                <a:cs typeface="+mn-lt"/>
              </a:rPr>
              <a:t>:</a:t>
            </a:r>
            <a:endParaRPr lang="en-US" dirty="0">
              <a:solidFill>
                <a:schemeClr val="accent2">
                  <a:lumMod val="20000"/>
                  <a:lumOff val="80000"/>
                </a:schemeClr>
              </a:solidFill>
            </a:endParaRPr>
          </a:p>
          <a:p>
            <a:pPr marL="742950" lvl="1" indent="-285750">
              <a:buFont typeface="Arial"/>
              <a:buChar char="•"/>
            </a:pPr>
            <a:r>
              <a:rPr lang="en-US" dirty="0">
                <a:solidFill>
                  <a:schemeClr val="accent2">
                    <a:lumMod val="20000"/>
                    <a:lumOff val="80000"/>
                  </a:schemeClr>
                </a:solidFill>
                <a:ea typeface="+mn-lt"/>
                <a:cs typeface="+mn-lt"/>
              </a:rPr>
              <a:t>The keylogger works seamlessly across multiple operating systems (Windows, macOS, Linux) and their various versions.</a:t>
            </a:r>
            <a:endParaRPr lang="en-US" dirty="0">
              <a:solidFill>
                <a:schemeClr val="accent2">
                  <a:lumMod val="20000"/>
                  <a:lumOff val="80000"/>
                </a:schemeClr>
              </a:solidFill>
            </a:endParaRPr>
          </a:p>
          <a:p>
            <a:pPr algn="l"/>
            <a:endParaRPr lang="en-US" dirty="0">
              <a:solidFill>
                <a:schemeClr val="accent2">
                  <a:lumMod val="20000"/>
                  <a:lumOff val="80000"/>
                </a:schemeClr>
              </a:solidFill>
            </a:endParaRPr>
          </a:p>
        </p:txBody>
      </p:sp>
      <p:sp>
        <p:nvSpPr>
          <p:cNvPr id="4" name="Title 1">
            <a:extLst>
              <a:ext uri="{FF2B5EF4-FFF2-40B4-BE49-F238E27FC236}">
                <a16:creationId xmlns:a16="http://schemas.microsoft.com/office/drawing/2014/main" id="{2E83A853-7967-472F-A994-501355BBD754}"/>
              </a:ext>
            </a:extLst>
          </p:cNvPr>
          <p:cNvSpPr txBox="1">
            <a:spLocks/>
          </p:cNvSpPr>
          <p:nvPr/>
        </p:nvSpPr>
        <p:spPr>
          <a:xfrm>
            <a:off x="5393137" y="133859"/>
            <a:ext cx="1402236" cy="477990"/>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b="1" kern="1200" cap="all" baseline="0">
                <a:solidFill>
                  <a:schemeClr val="tx2"/>
                </a:solidFill>
                <a:latin typeface="+mj-lt"/>
                <a:ea typeface="+mj-ea"/>
                <a:cs typeface="+mj-cs"/>
              </a:defRPr>
            </a:lvl1pPr>
          </a:lstStyle>
          <a:p>
            <a:r>
              <a:rPr lang="en-US" sz="2400" dirty="0"/>
              <a:t>result</a:t>
            </a:r>
          </a:p>
        </p:txBody>
      </p:sp>
    </p:spTree>
    <p:extLst>
      <p:ext uri="{BB962C8B-B14F-4D97-AF65-F5344CB8AC3E}">
        <p14:creationId xmlns:p14="http://schemas.microsoft.com/office/powerpoint/2010/main" val="471167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E03F43-EB14-0336-31A1-410DD159BE76}"/>
              </a:ext>
            </a:extLst>
          </p:cNvPr>
          <p:cNvSpPr txBox="1">
            <a:spLocks/>
          </p:cNvSpPr>
          <p:nvPr/>
        </p:nvSpPr>
        <p:spPr>
          <a:xfrm>
            <a:off x="2864320" y="244293"/>
            <a:ext cx="7124854" cy="621415"/>
          </a:xfrm>
          <a:prstGeom prst="rect">
            <a:avLst/>
          </a:prstGeom>
        </p:spPr>
        <p:txBody>
          <a:bodyPr vert="horz" lIns="91440" tIns="45720" rIns="91440" bIns="45720" rtlCol="0" anchor="t" anchorCtr="0">
            <a:normAutofit lnSpcReduction="10000"/>
          </a:bodyPr>
          <a:lstStyle>
            <a:lvl1pPr algn="l" defTabSz="914400" rtl="0" eaLnBrk="1" latinLnBrk="0" hangingPunct="1">
              <a:lnSpc>
                <a:spcPct val="90000"/>
              </a:lnSpc>
              <a:spcBef>
                <a:spcPct val="0"/>
              </a:spcBef>
              <a:buNone/>
              <a:defRPr sz="4400" b="1" kern="1200" cap="all" baseline="0">
                <a:solidFill>
                  <a:schemeClr val="tx2"/>
                </a:solidFill>
                <a:latin typeface="+mj-lt"/>
                <a:ea typeface="+mj-ea"/>
                <a:cs typeface="+mj-cs"/>
              </a:defRPr>
            </a:lvl1pPr>
          </a:lstStyle>
          <a:p>
            <a:pPr algn="ctr"/>
            <a:r>
              <a:rPr lang="en-US" sz="4000" dirty="0"/>
              <a:t>result</a:t>
            </a:r>
          </a:p>
        </p:txBody>
      </p:sp>
      <p:pic>
        <p:nvPicPr>
          <p:cNvPr id="6" name="Picture 5" descr="A screenshot of a computer&#10;&#10;Description automatically generated">
            <a:extLst>
              <a:ext uri="{FF2B5EF4-FFF2-40B4-BE49-F238E27FC236}">
                <a16:creationId xmlns:a16="http://schemas.microsoft.com/office/drawing/2014/main" id="{50681105-3940-44B6-8FC9-CC1E9D03A0CB}"/>
              </a:ext>
            </a:extLst>
          </p:cNvPr>
          <p:cNvPicPr>
            <a:picLocks noChangeAspect="1"/>
          </p:cNvPicPr>
          <p:nvPr/>
        </p:nvPicPr>
        <p:blipFill>
          <a:blip r:embed="rId3"/>
          <a:stretch>
            <a:fillRect/>
          </a:stretch>
        </p:blipFill>
        <p:spPr>
          <a:xfrm>
            <a:off x="1557130" y="1261369"/>
            <a:ext cx="10115825" cy="5207698"/>
          </a:xfrm>
          <a:prstGeom prst="rect">
            <a:avLst/>
          </a:prstGeom>
        </p:spPr>
      </p:pic>
    </p:spTree>
    <p:extLst>
      <p:ext uri="{BB962C8B-B14F-4D97-AF65-F5344CB8AC3E}">
        <p14:creationId xmlns:p14="http://schemas.microsoft.com/office/powerpoint/2010/main" val="27801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E03F43-EB14-0336-31A1-410DD159BE76}"/>
              </a:ext>
            </a:extLst>
          </p:cNvPr>
          <p:cNvSpPr txBox="1">
            <a:spLocks/>
          </p:cNvSpPr>
          <p:nvPr/>
        </p:nvSpPr>
        <p:spPr>
          <a:xfrm>
            <a:off x="4222668" y="310554"/>
            <a:ext cx="3745550" cy="621415"/>
          </a:xfrm>
          <a:prstGeom prst="rect">
            <a:avLst/>
          </a:prstGeom>
        </p:spPr>
        <p:txBody>
          <a:bodyPr vert="horz" lIns="91440" tIns="45720" rIns="91440" bIns="45720" rtlCol="0" anchor="t" anchorCtr="0">
            <a:normAutofit lnSpcReduction="10000"/>
          </a:bodyPr>
          <a:lstStyle>
            <a:lvl1pPr algn="l" defTabSz="914400" rtl="0" eaLnBrk="1" latinLnBrk="0" hangingPunct="1">
              <a:lnSpc>
                <a:spcPct val="90000"/>
              </a:lnSpc>
              <a:spcBef>
                <a:spcPct val="0"/>
              </a:spcBef>
              <a:buNone/>
              <a:defRPr sz="4400" b="1" kern="1200" cap="all" baseline="0">
                <a:solidFill>
                  <a:schemeClr val="tx2"/>
                </a:solidFill>
                <a:latin typeface="+mj-lt"/>
                <a:ea typeface="+mj-ea"/>
                <a:cs typeface="+mj-cs"/>
              </a:defRPr>
            </a:lvl1pPr>
          </a:lstStyle>
          <a:p>
            <a:r>
              <a:rPr lang="en-US" sz="4000" dirty="0"/>
              <a:t>conclusion</a:t>
            </a:r>
          </a:p>
        </p:txBody>
      </p:sp>
      <p:sp>
        <p:nvSpPr>
          <p:cNvPr id="2" name="TextBox 1">
            <a:extLst>
              <a:ext uri="{FF2B5EF4-FFF2-40B4-BE49-F238E27FC236}">
                <a16:creationId xmlns:a16="http://schemas.microsoft.com/office/drawing/2014/main" id="{D022CC93-353E-3E8C-00F5-71AD3CFC5480}"/>
              </a:ext>
            </a:extLst>
          </p:cNvPr>
          <p:cNvSpPr txBox="1"/>
          <p:nvPr/>
        </p:nvSpPr>
        <p:spPr>
          <a:xfrm>
            <a:off x="2015890" y="1574051"/>
            <a:ext cx="9247808"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accent2">
                    <a:lumMod val="20000"/>
                    <a:lumOff val="80000"/>
                  </a:schemeClr>
                </a:solidFill>
                <a:ea typeface="+mn-lt"/>
                <a:cs typeface="+mn-lt"/>
              </a:rPr>
              <a:t>The Advanced Keylogger Application project successfully developed a robust, secure, and discreet tool for capturing and recording keystrokes on various operating systems. The comprehensive design and implementation focused on accuracy, security, stealth, and ethical considerations, resulting in a versatile application with multiple legitimate uses.</a:t>
            </a:r>
            <a:endParaRPr lang="en-US" sz="2000" dirty="0">
              <a:solidFill>
                <a:schemeClr val="accent2">
                  <a:lumMod val="20000"/>
                  <a:lumOff val="80000"/>
                </a:schemeClr>
              </a:solidFill>
            </a:endParaRPr>
          </a:p>
          <a:p>
            <a:endParaRPr lang="en-US" sz="2000" dirty="0">
              <a:solidFill>
                <a:schemeClr val="accent2">
                  <a:lumMod val="20000"/>
                  <a:lumOff val="80000"/>
                </a:schemeClr>
              </a:solidFill>
              <a:ea typeface="+mn-lt"/>
              <a:cs typeface="+mn-lt"/>
            </a:endParaRPr>
          </a:p>
          <a:p>
            <a:r>
              <a:rPr lang="en-US" sz="2000" dirty="0">
                <a:solidFill>
                  <a:schemeClr val="accent2">
                    <a:lumMod val="20000"/>
                    <a:lumOff val="80000"/>
                  </a:schemeClr>
                </a:solidFill>
                <a:ea typeface="+mn-lt"/>
                <a:cs typeface="+mn-lt"/>
              </a:rPr>
              <a:t>The successful development of the Advanced Keylogger Application demonstrates the feasibility of creating a secure, discreet, and ethically compliant keylogging tool. By addressing both technical and ethical aspects, the project provides a valuable resource for various legitimate use cases, from parental monitoring to cybersecurity and law enforcement.</a:t>
            </a:r>
            <a:endParaRPr lang="en-US" sz="2000" dirty="0">
              <a:solidFill>
                <a:schemeClr val="accent2">
                  <a:lumMod val="20000"/>
                  <a:lumOff val="80000"/>
                </a:schemeClr>
              </a:solidFill>
            </a:endParaRPr>
          </a:p>
          <a:p>
            <a:endParaRPr lang="en-US" sz="2000" dirty="0">
              <a:solidFill>
                <a:schemeClr val="accent2">
                  <a:lumMod val="20000"/>
                  <a:lumOff val="80000"/>
                </a:schemeClr>
              </a:solidFill>
              <a:ea typeface="+mn-lt"/>
              <a:cs typeface="+mn-lt"/>
            </a:endParaRPr>
          </a:p>
          <a:p>
            <a:r>
              <a:rPr lang="en-US" sz="2000" dirty="0">
                <a:solidFill>
                  <a:schemeClr val="accent2">
                    <a:lumMod val="20000"/>
                    <a:lumOff val="80000"/>
                  </a:schemeClr>
                </a:solidFill>
                <a:ea typeface="+mn-lt"/>
                <a:cs typeface="+mn-lt"/>
              </a:rPr>
              <a:t>Ongoing efforts should focus on maintaining transparency, ensuring legal compliance, and continually improving security measures to adapt to evolving technological and ethical challenges.</a:t>
            </a:r>
            <a:endParaRPr lang="en-US" sz="2000" dirty="0">
              <a:solidFill>
                <a:schemeClr val="accent2">
                  <a:lumMod val="20000"/>
                  <a:lumOff val="80000"/>
                </a:schemeClr>
              </a:solidFill>
            </a:endParaRPr>
          </a:p>
          <a:p>
            <a:pPr algn="l"/>
            <a:endParaRPr lang="en-US" sz="2000" dirty="0">
              <a:solidFill>
                <a:schemeClr val="accent2">
                  <a:lumMod val="20000"/>
                  <a:lumOff val="80000"/>
                </a:schemeClr>
              </a:solidFill>
            </a:endParaRPr>
          </a:p>
        </p:txBody>
      </p:sp>
    </p:spTree>
    <p:extLst>
      <p:ext uri="{BB962C8B-B14F-4D97-AF65-F5344CB8AC3E}">
        <p14:creationId xmlns:p14="http://schemas.microsoft.com/office/powerpoint/2010/main" val="175865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E03F43-EB14-0336-31A1-410DD159BE76}"/>
              </a:ext>
            </a:extLst>
          </p:cNvPr>
          <p:cNvSpPr txBox="1">
            <a:spLocks/>
          </p:cNvSpPr>
          <p:nvPr/>
        </p:nvSpPr>
        <p:spPr>
          <a:xfrm>
            <a:off x="2864320" y="244293"/>
            <a:ext cx="7124854" cy="621415"/>
          </a:xfrm>
          <a:prstGeom prst="rect">
            <a:avLst/>
          </a:prstGeom>
        </p:spPr>
        <p:txBody>
          <a:bodyPr vert="horz" lIns="91440" tIns="45720" rIns="91440" bIns="45720" rtlCol="0" anchor="t" anchorCtr="0">
            <a:normAutofit lnSpcReduction="10000"/>
          </a:bodyPr>
          <a:lstStyle>
            <a:lvl1pPr algn="l" defTabSz="914400" rtl="0" eaLnBrk="1" latinLnBrk="0" hangingPunct="1">
              <a:lnSpc>
                <a:spcPct val="90000"/>
              </a:lnSpc>
              <a:spcBef>
                <a:spcPct val="0"/>
              </a:spcBef>
              <a:buNone/>
              <a:defRPr sz="4400" b="1" kern="1200" cap="all" baseline="0">
                <a:solidFill>
                  <a:schemeClr val="tx2"/>
                </a:solidFill>
                <a:latin typeface="+mj-lt"/>
                <a:ea typeface="+mj-ea"/>
                <a:cs typeface="+mj-cs"/>
              </a:defRPr>
            </a:lvl1pPr>
          </a:lstStyle>
          <a:p>
            <a:pPr algn="ctr"/>
            <a:r>
              <a:rPr lang="en-US" sz="4000" dirty="0"/>
              <a:t>Project link</a:t>
            </a:r>
          </a:p>
        </p:txBody>
      </p:sp>
      <p:sp>
        <p:nvSpPr>
          <p:cNvPr id="2" name="TextBox 1">
            <a:extLst>
              <a:ext uri="{FF2B5EF4-FFF2-40B4-BE49-F238E27FC236}">
                <a16:creationId xmlns:a16="http://schemas.microsoft.com/office/drawing/2014/main" id="{FE686CE2-1401-5575-50BD-3CC880B9E346}"/>
              </a:ext>
            </a:extLst>
          </p:cNvPr>
          <p:cNvSpPr txBox="1"/>
          <p:nvPr/>
        </p:nvSpPr>
        <p:spPr>
          <a:xfrm>
            <a:off x="3990162" y="2566089"/>
            <a:ext cx="73460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tx2">
                    <a:lumMod val="90000"/>
                  </a:schemeClr>
                </a:solidFill>
                <a:latin typeface="Calibri"/>
                <a:ea typeface="+mn-lt"/>
                <a:cs typeface="+mn-lt"/>
                <a:hlinkClick r:id="rId3">
                  <a:extLst>
                    <a:ext uri="{A12FA001-AC4F-418D-AE19-62706E023703}">
                      <ahyp:hlinkClr xmlns:ahyp="http://schemas.microsoft.com/office/drawing/2018/hyperlinkcolor" val="tx"/>
                    </a:ext>
                  </a:extLst>
                </a:hlinkClick>
              </a:rPr>
              <a:t>Keylogger github link</a:t>
            </a:r>
            <a:endParaRPr lang="en-US" sz="2400">
              <a:solidFill>
                <a:schemeClr val="tx2">
                  <a:lumMod val="90000"/>
                </a:schemeClr>
              </a:solidFill>
              <a:latin typeface="Calibri"/>
              <a:ea typeface="+mn-lt"/>
              <a:cs typeface="+mn-lt"/>
            </a:endParaRPr>
          </a:p>
          <a:p>
            <a:r>
              <a:rPr lang="en-US" sz="2400" dirty="0">
                <a:solidFill>
                  <a:schemeClr val="tx2">
                    <a:lumMod val="90000"/>
                  </a:schemeClr>
                </a:solidFill>
                <a:latin typeface="Calibri"/>
                <a:cs typeface="Calibri"/>
              </a:rPr>
              <a:t>               (or) </a:t>
            </a:r>
            <a:endParaRPr lang="en-US" sz="2400" dirty="0">
              <a:solidFill>
                <a:schemeClr val="tx2">
                  <a:lumMod val="90000"/>
                </a:schemeClr>
              </a:solidFill>
              <a:latin typeface="Calibri"/>
              <a:ea typeface="+mn-lt"/>
              <a:cs typeface="Calibri"/>
            </a:endParaRPr>
          </a:p>
          <a:p>
            <a:r>
              <a:rPr lang="en-US" sz="2400" dirty="0">
                <a:solidFill>
                  <a:schemeClr val="tx2">
                    <a:lumMod val="90000"/>
                  </a:schemeClr>
                </a:solidFill>
                <a:ea typeface="+mn-lt"/>
                <a:cs typeface="+mn-lt"/>
              </a:rPr>
              <a:t>https://github.com/saimohan000/keylogger.git</a:t>
            </a:r>
            <a:endParaRPr lang="en-US" sz="2400">
              <a:solidFill>
                <a:schemeClr val="tx2">
                  <a:lumMod val="90000"/>
                </a:schemeClr>
              </a:solidFill>
              <a:latin typeface="Calibri"/>
              <a:cs typeface="Calibri"/>
            </a:endParaRPr>
          </a:p>
        </p:txBody>
      </p:sp>
    </p:spTree>
    <p:extLst>
      <p:ext uri="{BB962C8B-B14F-4D97-AF65-F5344CB8AC3E}">
        <p14:creationId xmlns:p14="http://schemas.microsoft.com/office/powerpoint/2010/main" val="3156470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549032" y="1581899"/>
            <a:ext cx="5897613" cy="863942"/>
          </a:xfrm>
        </p:spPr>
        <p:txBody>
          <a:bodyPr>
            <a:noAutofit/>
          </a:bodyPr>
          <a:lstStyle/>
          <a:p>
            <a:r>
              <a:rPr lang="en-US" sz="7200" dirty="0"/>
              <a:t>Thank you</a:t>
            </a:r>
          </a:p>
        </p:txBody>
      </p:sp>
    </p:spTree>
    <p:extLst>
      <p:ext uri="{BB962C8B-B14F-4D97-AF65-F5344CB8AC3E}">
        <p14:creationId xmlns:p14="http://schemas.microsoft.com/office/powerpoint/2010/main" val="3003251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740582" y="2623161"/>
            <a:ext cx="6585121" cy="1614054"/>
          </a:xfrm>
        </p:spPr>
        <p:txBody>
          <a:bodyPr>
            <a:normAutofit/>
          </a:bodyPr>
          <a:lstStyle/>
          <a:p>
            <a:r>
              <a:rPr lang="en-US" b="0" dirty="0">
                <a:ea typeface="+mj-lt"/>
                <a:cs typeface="+mj-lt"/>
              </a:rPr>
              <a:t>Keylogger and security</a:t>
            </a:r>
            <a:endParaRPr lang="en-US" dirty="0"/>
          </a:p>
        </p:txBody>
      </p:sp>
      <p:sp>
        <p:nvSpPr>
          <p:cNvPr id="3" name="TextBox 2">
            <a:extLst>
              <a:ext uri="{FF2B5EF4-FFF2-40B4-BE49-F238E27FC236}">
                <a16:creationId xmlns:a16="http://schemas.microsoft.com/office/drawing/2014/main" id="{DFF8587F-4C70-E1A5-3335-7F883C570F27}"/>
              </a:ext>
            </a:extLst>
          </p:cNvPr>
          <p:cNvSpPr txBox="1"/>
          <p:nvPr/>
        </p:nvSpPr>
        <p:spPr>
          <a:xfrm>
            <a:off x="7784343" y="239059"/>
            <a:ext cx="27431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00B050"/>
                </a:solidFill>
              </a:rPr>
              <a:t>Project Title</a:t>
            </a:r>
          </a:p>
        </p:txBody>
      </p:sp>
      <p:pic>
        <p:nvPicPr>
          <p:cNvPr id="6" name="Picture 5" descr="A close up of a keyboard&#10;&#10;Description automatically generated">
            <a:extLst>
              <a:ext uri="{FF2B5EF4-FFF2-40B4-BE49-F238E27FC236}">
                <a16:creationId xmlns:a16="http://schemas.microsoft.com/office/drawing/2014/main" id="{73FE42C8-E8D9-2432-8DD5-A46C2F38B145}"/>
              </a:ext>
            </a:extLst>
          </p:cNvPr>
          <p:cNvPicPr>
            <a:picLocks noChangeAspect="1"/>
          </p:cNvPicPr>
          <p:nvPr/>
        </p:nvPicPr>
        <p:blipFill>
          <a:blip r:embed="rId3"/>
          <a:stretch>
            <a:fillRect/>
          </a:stretch>
        </p:blipFill>
        <p:spPr>
          <a:xfrm>
            <a:off x="1449" y="1725959"/>
            <a:ext cx="6579013" cy="4300605"/>
          </a:xfrm>
          <a:prstGeom prst="rect">
            <a:avLst/>
          </a:prstGeom>
        </p:spPr>
      </p:pic>
    </p:spTree>
    <p:extLst>
      <p:ext uri="{BB962C8B-B14F-4D97-AF65-F5344CB8AC3E}">
        <p14:creationId xmlns:p14="http://schemas.microsoft.com/office/powerpoint/2010/main" val="70778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5257494" y="98832"/>
            <a:ext cx="6343650" cy="1105882"/>
          </a:xfrm>
        </p:spPr>
        <p:txBody>
          <a:bodyPr>
            <a:normAutofit/>
          </a:bodyPr>
          <a:lstStyle/>
          <a:p>
            <a:r>
              <a:rPr lang="en-US" dirty="0"/>
              <a:t>Agenda</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5258974" y="1570766"/>
            <a:ext cx="6835843" cy="4545978"/>
          </a:xfrm>
        </p:spPr>
        <p:txBody>
          <a:bodyPr vert="horz" lIns="91440" tIns="45720" rIns="91440" bIns="45720" rtlCol="0" anchor="t">
            <a:noAutofit/>
          </a:bodyPr>
          <a:lstStyle/>
          <a:p>
            <a:r>
              <a:rPr lang="en-US" sz="2000" dirty="0"/>
              <a:t>Introduction to keylogger</a:t>
            </a:r>
          </a:p>
          <a:p>
            <a:r>
              <a:rPr lang="en-US" sz="2000" dirty="0"/>
              <a:t>Problem Statement</a:t>
            </a:r>
          </a:p>
          <a:p>
            <a:r>
              <a:rPr lang="en-US" sz="2000" dirty="0"/>
              <a:t>Project Overview</a:t>
            </a:r>
          </a:p>
          <a:p>
            <a:r>
              <a:rPr lang="en-US" sz="2000" dirty="0"/>
              <a:t>Who are the end users?</a:t>
            </a:r>
          </a:p>
          <a:p>
            <a:r>
              <a:rPr lang="en-US" sz="2000" dirty="0"/>
              <a:t>Solution</a:t>
            </a:r>
          </a:p>
          <a:p>
            <a:r>
              <a:rPr lang="en-US" sz="2000" dirty="0"/>
              <a:t>Value proposition</a:t>
            </a:r>
          </a:p>
          <a:p>
            <a:r>
              <a:rPr lang="en-US" sz="2000" dirty="0"/>
              <a:t>The wow in your solution</a:t>
            </a:r>
          </a:p>
          <a:p>
            <a:r>
              <a:rPr lang="en-US" sz="2000" dirty="0"/>
              <a:t>Modelling</a:t>
            </a:r>
          </a:p>
          <a:p>
            <a:r>
              <a:rPr lang="en-US" sz="2000" dirty="0"/>
              <a:t>Result</a:t>
            </a:r>
          </a:p>
          <a:p>
            <a:r>
              <a:rPr lang="en-US" sz="2000" dirty="0"/>
              <a:t>Conclusion</a:t>
            </a:r>
          </a:p>
          <a:p>
            <a:r>
              <a:rPr lang="en-US" sz="2000" dirty="0"/>
              <a:t>Project Link</a:t>
            </a:r>
          </a:p>
          <a:p>
            <a:endParaRPr lang="en-US" dirty="0"/>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E03F43-EB14-0336-31A1-410DD159BE76}"/>
              </a:ext>
            </a:extLst>
          </p:cNvPr>
          <p:cNvSpPr txBox="1">
            <a:spLocks/>
          </p:cNvSpPr>
          <p:nvPr/>
        </p:nvSpPr>
        <p:spPr>
          <a:xfrm>
            <a:off x="3261885" y="144902"/>
            <a:ext cx="7124854" cy="621415"/>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b="1" kern="1200" cap="all" baseline="0">
                <a:solidFill>
                  <a:schemeClr val="tx2"/>
                </a:solidFill>
                <a:latin typeface="+mj-lt"/>
                <a:ea typeface="+mj-ea"/>
                <a:cs typeface="+mj-cs"/>
              </a:defRPr>
            </a:lvl1pPr>
          </a:lstStyle>
          <a:p>
            <a:r>
              <a:rPr lang="en-US" sz="2800" b="0" dirty="0">
                <a:ea typeface="+mj-lt"/>
                <a:cs typeface="+mj-lt"/>
              </a:rPr>
              <a:t>Introduction to Keylogger</a:t>
            </a:r>
            <a:endParaRPr lang="en-US" sz="2800" dirty="0"/>
          </a:p>
        </p:txBody>
      </p:sp>
      <p:sp>
        <p:nvSpPr>
          <p:cNvPr id="7" name="TextBox 6">
            <a:extLst>
              <a:ext uri="{FF2B5EF4-FFF2-40B4-BE49-F238E27FC236}">
                <a16:creationId xmlns:a16="http://schemas.microsoft.com/office/drawing/2014/main" id="{ED744E78-0013-59C8-8D87-C51A705B4D25}"/>
              </a:ext>
            </a:extLst>
          </p:cNvPr>
          <p:cNvSpPr txBox="1"/>
          <p:nvPr/>
        </p:nvSpPr>
        <p:spPr>
          <a:xfrm>
            <a:off x="1126833" y="939007"/>
            <a:ext cx="10904329"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2">
                    <a:lumMod val="20000"/>
                    <a:lumOff val="80000"/>
                  </a:schemeClr>
                </a:solidFill>
                <a:ea typeface="+mn-lt"/>
                <a:cs typeface="+mn-lt"/>
              </a:rPr>
              <a:t>A keylogger, short for keystroke logger, is a type of surveillance technology designed to monitor and record each keystroke made on a computer keyboard. While the concept of keylogging can evoke concerns about privacy and security, keyloggers have legitimate applications in various domains when used ethically and legally.</a:t>
            </a:r>
            <a:endParaRPr lang="en-US" dirty="0">
              <a:solidFill>
                <a:schemeClr val="accent2">
                  <a:lumMod val="20000"/>
                  <a:lumOff val="80000"/>
                </a:schemeClr>
              </a:solidFill>
            </a:endParaRPr>
          </a:p>
          <a:p>
            <a:endParaRPr lang="en-US" dirty="0">
              <a:solidFill>
                <a:schemeClr val="accent2">
                  <a:lumMod val="20000"/>
                  <a:lumOff val="80000"/>
                </a:schemeClr>
              </a:solidFill>
            </a:endParaRPr>
          </a:p>
          <a:p>
            <a:r>
              <a:rPr lang="en-US" b="1" dirty="0">
                <a:solidFill>
                  <a:schemeClr val="accent2">
                    <a:lumMod val="20000"/>
                    <a:lumOff val="80000"/>
                  </a:schemeClr>
                </a:solidFill>
              </a:rPr>
              <a:t>What is a Keylogger?</a:t>
            </a:r>
          </a:p>
          <a:p>
            <a:r>
              <a:rPr lang="en-US" dirty="0">
                <a:solidFill>
                  <a:schemeClr val="accent2">
                    <a:lumMod val="20000"/>
                    <a:lumOff val="80000"/>
                  </a:schemeClr>
                </a:solidFill>
                <a:ea typeface="+mn-lt"/>
                <a:cs typeface="+mn-lt"/>
              </a:rPr>
              <a:t>A keylogger is a software or hardware tool that captures and records keyboard input. These inputs can include letters, numbers, special characters, and function keys. Keyloggers operate in the background, often undetected by the user, to provide a comprehensive log of all keystrokes made on a device.</a:t>
            </a:r>
            <a:endParaRPr lang="en-US" dirty="0">
              <a:solidFill>
                <a:schemeClr val="accent2">
                  <a:lumMod val="20000"/>
                  <a:lumOff val="80000"/>
                </a:schemeClr>
              </a:solidFill>
            </a:endParaRPr>
          </a:p>
          <a:p>
            <a:pPr algn="l"/>
            <a:endParaRPr lang="en-US" dirty="0">
              <a:solidFill>
                <a:schemeClr val="accent2">
                  <a:lumMod val="20000"/>
                  <a:lumOff val="80000"/>
                </a:schemeClr>
              </a:solidFill>
            </a:endParaRPr>
          </a:p>
          <a:p>
            <a:r>
              <a:rPr lang="en-US" u="sng" dirty="0">
                <a:solidFill>
                  <a:schemeClr val="accent2">
                    <a:lumMod val="20000"/>
                    <a:lumOff val="80000"/>
                  </a:schemeClr>
                </a:solidFill>
              </a:rPr>
              <a:t>Types of Keyloggers:</a:t>
            </a:r>
          </a:p>
          <a:p>
            <a:endParaRPr lang="en-US" u="sng" dirty="0">
              <a:solidFill>
                <a:schemeClr val="accent2">
                  <a:lumMod val="20000"/>
                  <a:lumOff val="80000"/>
                </a:schemeClr>
              </a:solidFill>
              <a:ea typeface="+mn-lt"/>
              <a:cs typeface="+mn-lt"/>
            </a:endParaRPr>
          </a:p>
          <a:p>
            <a:pPr marL="285750" indent="-285750">
              <a:buFont typeface="Arial"/>
              <a:buChar char="•"/>
            </a:pPr>
            <a:r>
              <a:rPr lang="en-US" b="1" dirty="0">
                <a:solidFill>
                  <a:schemeClr val="accent2">
                    <a:lumMod val="20000"/>
                    <a:lumOff val="80000"/>
                  </a:schemeClr>
                </a:solidFill>
                <a:ea typeface="+mn-lt"/>
                <a:cs typeface="+mn-lt"/>
              </a:rPr>
              <a:t>Software Keyloggers</a:t>
            </a:r>
            <a:r>
              <a:rPr lang="en-US" dirty="0">
                <a:solidFill>
                  <a:schemeClr val="accent2">
                    <a:lumMod val="20000"/>
                    <a:lumOff val="80000"/>
                  </a:schemeClr>
                </a:solidFill>
                <a:ea typeface="+mn-lt"/>
                <a:cs typeface="+mn-lt"/>
              </a:rPr>
              <a:t>:</a:t>
            </a:r>
            <a:endParaRPr lang="en-US" dirty="0">
              <a:solidFill>
                <a:schemeClr val="accent2">
                  <a:lumMod val="20000"/>
                  <a:lumOff val="80000"/>
                </a:schemeClr>
              </a:solidFill>
            </a:endParaRPr>
          </a:p>
          <a:p>
            <a:pPr marL="742950" lvl="1" indent="-285750">
              <a:buFont typeface="Arial"/>
              <a:buChar char="•"/>
            </a:pPr>
            <a:r>
              <a:rPr lang="en-US" dirty="0">
                <a:solidFill>
                  <a:schemeClr val="accent2">
                    <a:lumMod val="20000"/>
                    <a:lumOff val="80000"/>
                  </a:schemeClr>
                </a:solidFill>
                <a:ea typeface="+mn-lt"/>
                <a:cs typeface="+mn-lt"/>
              </a:rPr>
              <a:t>Installed on a target computer to monitor keystrokes.</a:t>
            </a:r>
            <a:endParaRPr lang="en-US" dirty="0">
              <a:solidFill>
                <a:schemeClr val="accent2">
                  <a:lumMod val="20000"/>
                  <a:lumOff val="80000"/>
                </a:schemeClr>
              </a:solidFill>
            </a:endParaRPr>
          </a:p>
          <a:p>
            <a:pPr marL="742950" lvl="1" indent="-285750">
              <a:buFont typeface="Arial"/>
              <a:buChar char="•"/>
            </a:pPr>
            <a:r>
              <a:rPr lang="en-US" dirty="0">
                <a:solidFill>
                  <a:schemeClr val="accent2">
                    <a:lumMod val="20000"/>
                    <a:lumOff val="80000"/>
                  </a:schemeClr>
                </a:solidFill>
                <a:ea typeface="+mn-lt"/>
                <a:cs typeface="+mn-lt"/>
              </a:rPr>
              <a:t>Can be programmed to operate stealthily, avoiding detection by the user and security software.</a:t>
            </a:r>
            <a:endParaRPr lang="en-US" dirty="0">
              <a:solidFill>
                <a:schemeClr val="accent2">
                  <a:lumMod val="20000"/>
                  <a:lumOff val="80000"/>
                </a:schemeClr>
              </a:solidFill>
            </a:endParaRPr>
          </a:p>
          <a:p>
            <a:pPr marL="742950" lvl="1" indent="-285750">
              <a:buFont typeface="Arial"/>
              <a:buChar char="•"/>
            </a:pPr>
            <a:r>
              <a:rPr lang="en-US" dirty="0">
                <a:solidFill>
                  <a:schemeClr val="accent2">
                    <a:lumMod val="20000"/>
                    <a:lumOff val="80000"/>
                  </a:schemeClr>
                </a:solidFill>
                <a:ea typeface="+mn-lt"/>
                <a:cs typeface="+mn-lt"/>
              </a:rPr>
              <a:t>Examples include application-based keyloggers and kernel-based keyloggers.</a:t>
            </a:r>
            <a:endParaRPr lang="en-US" dirty="0">
              <a:solidFill>
                <a:schemeClr val="accent2">
                  <a:lumMod val="20000"/>
                  <a:lumOff val="80000"/>
                </a:schemeClr>
              </a:solidFill>
            </a:endParaRPr>
          </a:p>
          <a:p>
            <a:pPr marL="742950" lvl="1" indent="-285750">
              <a:buFont typeface="Arial"/>
              <a:buChar char="•"/>
            </a:pPr>
            <a:endParaRPr lang="en-US" dirty="0">
              <a:solidFill>
                <a:schemeClr val="accent2">
                  <a:lumMod val="20000"/>
                  <a:lumOff val="80000"/>
                </a:schemeClr>
              </a:solidFill>
              <a:ea typeface="+mn-lt"/>
              <a:cs typeface="+mn-lt"/>
            </a:endParaRPr>
          </a:p>
          <a:p>
            <a:pPr marL="285750" indent="-285750">
              <a:buFont typeface="Arial"/>
              <a:buChar char="•"/>
            </a:pPr>
            <a:r>
              <a:rPr lang="en-US" b="1" dirty="0">
                <a:solidFill>
                  <a:schemeClr val="accent2">
                    <a:lumMod val="20000"/>
                    <a:lumOff val="80000"/>
                  </a:schemeClr>
                </a:solidFill>
                <a:ea typeface="+mn-lt"/>
                <a:cs typeface="+mn-lt"/>
              </a:rPr>
              <a:t>Hardware Keyloggers</a:t>
            </a:r>
            <a:r>
              <a:rPr lang="en-US" dirty="0">
                <a:solidFill>
                  <a:schemeClr val="accent2">
                    <a:lumMod val="20000"/>
                    <a:lumOff val="80000"/>
                  </a:schemeClr>
                </a:solidFill>
                <a:ea typeface="+mn-lt"/>
                <a:cs typeface="+mn-lt"/>
              </a:rPr>
              <a:t>:</a:t>
            </a:r>
            <a:endParaRPr lang="en-US" dirty="0">
              <a:solidFill>
                <a:schemeClr val="accent2">
                  <a:lumMod val="20000"/>
                  <a:lumOff val="80000"/>
                </a:schemeClr>
              </a:solidFill>
            </a:endParaRPr>
          </a:p>
          <a:p>
            <a:pPr marL="742950" lvl="1" indent="-285750">
              <a:buFont typeface="Arial"/>
              <a:buChar char="•"/>
            </a:pPr>
            <a:r>
              <a:rPr lang="en-US" dirty="0">
                <a:solidFill>
                  <a:schemeClr val="accent2">
                    <a:lumMod val="20000"/>
                    <a:lumOff val="80000"/>
                  </a:schemeClr>
                </a:solidFill>
                <a:ea typeface="+mn-lt"/>
                <a:cs typeface="+mn-lt"/>
              </a:rPr>
              <a:t>Physical devices connected to the computer, such as a USB dongle or a keyboard overlay.</a:t>
            </a:r>
            <a:endParaRPr lang="en-US" dirty="0">
              <a:solidFill>
                <a:schemeClr val="accent2">
                  <a:lumMod val="20000"/>
                  <a:lumOff val="80000"/>
                </a:schemeClr>
              </a:solidFill>
            </a:endParaRPr>
          </a:p>
          <a:p>
            <a:pPr marL="742950" lvl="1" indent="-285750">
              <a:buFont typeface="Arial"/>
              <a:buChar char="•"/>
            </a:pPr>
            <a:r>
              <a:rPr lang="en-US" dirty="0">
                <a:solidFill>
                  <a:schemeClr val="accent2">
                    <a:lumMod val="20000"/>
                    <a:lumOff val="80000"/>
                  </a:schemeClr>
                </a:solidFill>
                <a:ea typeface="+mn-lt"/>
                <a:cs typeface="+mn-lt"/>
              </a:rPr>
              <a:t>Capture keystrokes directly from the keyboard hardware.</a:t>
            </a:r>
            <a:endParaRPr lang="en-US" dirty="0">
              <a:solidFill>
                <a:schemeClr val="accent2">
                  <a:lumMod val="20000"/>
                  <a:lumOff val="80000"/>
                </a:schemeClr>
              </a:solidFill>
            </a:endParaRPr>
          </a:p>
          <a:p>
            <a:endParaRPr lang="en-US" dirty="0">
              <a:solidFill>
                <a:schemeClr val="accent2">
                  <a:lumMod val="20000"/>
                  <a:lumOff val="80000"/>
                </a:schemeClr>
              </a:solidFill>
            </a:endParaRPr>
          </a:p>
        </p:txBody>
      </p:sp>
    </p:spTree>
    <p:extLst>
      <p:ext uri="{BB962C8B-B14F-4D97-AF65-F5344CB8AC3E}">
        <p14:creationId xmlns:p14="http://schemas.microsoft.com/office/powerpoint/2010/main" val="2774674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C46045D-7821-EEC6-2A7C-0E6A2092363A}"/>
              </a:ext>
            </a:extLst>
          </p:cNvPr>
          <p:cNvSpPr txBox="1">
            <a:spLocks/>
          </p:cNvSpPr>
          <p:nvPr/>
        </p:nvSpPr>
        <p:spPr>
          <a:xfrm>
            <a:off x="1089536" y="186420"/>
            <a:ext cx="7124854" cy="872199"/>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b="1" kern="1200" cap="all" baseline="0">
                <a:solidFill>
                  <a:schemeClr val="tx2"/>
                </a:solidFill>
                <a:latin typeface="+mj-lt"/>
                <a:ea typeface="+mj-ea"/>
                <a:cs typeface="+mj-cs"/>
              </a:defRPr>
            </a:lvl1pPr>
          </a:lstStyle>
          <a:p>
            <a:r>
              <a:rPr lang="en-US" sz="4000" dirty="0"/>
              <a:t>Problem statement</a:t>
            </a:r>
          </a:p>
        </p:txBody>
      </p:sp>
      <p:sp>
        <p:nvSpPr>
          <p:cNvPr id="12" name="TextBox 11">
            <a:extLst>
              <a:ext uri="{FF2B5EF4-FFF2-40B4-BE49-F238E27FC236}">
                <a16:creationId xmlns:a16="http://schemas.microsoft.com/office/drawing/2014/main" id="{980F59F1-6196-BE3A-8686-A426B114558C}"/>
              </a:ext>
            </a:extLst>
          </p:cNvPr>
          <p:cNvSpPr txBox="1"/>
          <p:nvPr/>
        </p:nvSpPr>
        <p:spPr>
          <a:xfrm>
            <a:off x="129459" y="1520518"/>
            <a:ext cx="8088243"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solidFill>
                  <a:schemeClr val="tx2">
                    <a:lumMod val="90000"/>
                  </a:schemeClr>
                </a:solidFill>
                <a:latin typeface="Calibri"/>
                <a:cs typeface="Calibri"/>
              </a:rPr>
              <a:t>Background</a:t>
            </a:r>
            <a:r>
              <a:rPr lang="en-US" sz="2000" dirty="0">
                <a:solidFill>
                  <a:schemeClr val="tx2">
                    <a:lumMod val="90000"/>
                  </a:schemeClr>
                </a:solidFill>
                <a:latin typeface="Calibri"/>
                <a:cs typeface="Calibri"/>
              </a:rPr>
              <a:t> :</a:t>
            </a:r>
          </a:p>
          <a:p>
            <a:r>
              <a:rPr lang="en-US" sz="2000" dirty="0">
                <a:solidFill>
                  <a:schemeClr val="tx2">
                    <a:lumMod val="90000"/>
                  </a:schemeClr>
                </a:solidFill>
                <a:latin typeface="Calibri"/>
                <a:ea typeface="+mn-lt"/>
                <a:cs typeface="+mn-lt"/>
              </a:rPr>
              <a:t>In the context of computer security and monitoring, a keylogger is a tool that captures and records user keystrokes on a keyboard. This can be used for various purposes, ranging from parental control and employee monitoring to malicious activities like data theft. The ethical considerations and legal implications of using a keylogger must be clearly understood and adhered to, as unauthorized use can lead to privacy violations and legal consequences.</a:t>
            </a:r>
            <a:endParaRPr lang="en-US" sz="2000" dirty="0">
              <a:solidFill>
                <a:schemeClr val="tx2">
                  <a:lumMod val="90000"/>
                </a:schemeClr>
              </a:solidFill>
              <a:latin typeface="Calibri"/>
              <a:cs typeface="Calibri"/>
            </a:endParaRPr>
          </a:p>
          <a:p>
            <a:endParaRPr lang="en-US" sz="2000" dirty="0">
              <a:solidFill>
                <a:schemeClr val="tx2">
                  <a:lumMod val="90000"/>
                </a:schemeClr>
              </a:solidFill>
              <a:latin typeface="Calibri"/>
              <a:cs typeface="Calibri"/>
            </a:endParaRPr>
          </a:p>
          <a:p>
            <a:r>
              <a:rPr lang="en-US" sz="2000" b="1" u="sng" dirty="0">
                <a:solidFill>
                  <a:schemeClr val="tx2">
                    <a:lumMod val="90000"/>
                  </a:schemeClr>
                </a:solidFill>
                <a:latin typeface="Calibri"/>
                <a:cs typeface="Calibri"/>
              </a:rPr>
              <a:t>Objective</a:t>
            </a:r>
            <a:r>
              <a:rPr lang="en-US" sz="2000" dirty="0">
                <a:solidFill>
                  <a:schemeClr val="tx2">
                    <a:lumMod val="90000"/>
                  </a:schemeClr>
                </a:solidFill>
                <a:latin typeface="Calibri"/>
                <a:cs typeface="Calibri"/>
              </a:rPr>
              <a:t> :</a:t>
            </a:r>
          </a:p>
          <a:p>
            <a:r>
              <a:rPr lang="en-US" sz="2000" dirty="0">
                <a:solidFill>
                  <a:schemeClr val="tx2">
                    <a:lumMod val="90000"/>
                  </a:schemeClr>
                </a:solidFill>
                <a:latin typeface="Calibri"/>
                <a:ea typeface="+mn-lt"/>
                <a:cs typeface="+mn-lt"/>
              </a:rPr>
              <a:t>Develop a keylogger application that records all keystrokes on a target device. The application should operate discreetly and save the recorded data to a secure location. The keylogger should be able to handle different types of input, including special keys (e.g., Shift, Ctrl, Alt) and support various keyboard layouts.</a:t>
            </a:r>
            <a:endParaRPr lang="en-US" sz="2000" dirty="0">
              <a:solidFill>
                <a:schemeClr val="tx2">
                  <a:lumMod val="90000"/>
                </a:schemeClr>
              </a:solidFill>
              <a:latin typeface="Calibri"/>
              <a:cs typeface="Calibri"/>
            </a:endParaRPr>
          </a:p>
          <a:p>
            <a:pPr algn="l"/>
            <a:endParaRPr lang="en-US" sz="2000" dirty="0">
              <a:solidFill>
                <a:schemeClr val="tx2">
                  <a:lumMod val="90000"/>
                </a:schemeClr>
              </a:solidFill>
              <a:latin typeface="Calibri"/>
              <a:cs typeface="Calibri"/>
            </a:endParaRPr>
          </a:p>
        </p:txBody>
      </p:sp>
      <p:pic>
        <p:nvPicPr>
          <p:cNvPr id="14" name="Picture 13" descr="A person in a hoodie and sunglasses working on a computer&#10;&#10;Description automatically generated">
            <a:extLst>
              <a:ext uri="{FF2B5EF4-FFF2-40B4-BE49-F238E27FC236}">
                <a16:creationId xmlns:a16="http://schemas.microsoft.com/office/drawing/2014/main" id="{4935A023-59B7-4123-C4A3-10BC2653FEFB}"/>
              </a:ext>
            </a:extLst>
          </p:cNvPr>
          <p:cNvPicPr>
            <a:picLocks noChangeAspect="1"/>
          </p:cNvPicPr>
          <p:nvPr/>
        </p:nvPicPr>
        <p:blipFill>
          <a:blip r:embed="rId3"/>
          <a:stretch>
            <a:fillRect/>
          </a:stretch>
        </p:blipFill>
        <p:spPr>
          <a:xfrm>
            <a:off x="8112470" y="1955868"/>
            <a:ext cx="4084016" cy="2935218"/>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CBEFB6B-6E31-7F6F-B6A6-B36AA9069DD4}"/>
              </a:ext>
            </a:extLst>
          </p:cNvPr>
          <p:cNvSpPr txBox="1">
            <a:spLocks/>
          </p:cNvSpPr>
          <p:nvPr/>
        </p:nvSpPr>
        <p:spPr>
          <a:xfrm>
            <a:off x="1089536" y="186420"/>
            <a:ext cx="7124854" cy="872199"/>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b="1" kern="1200" cap="all" baseline="0">
                <a:solidFill>
                  <a:schemeClr val="tx2"/>
                </a:solidFill>
                <a:latin typeface="+mj-lt"/>
                <a:ea typeface="+mj-ea"/>
                <a:cs typeface="+mj-cs"/>
              </a:defRPr>
            </a:lvl1pPr>
          </a:lstStyle>
          <a:p>
            <a:r>
              <a:rPr lang="en-US" sz="4000" dirty="0"/>
              <a:t>Project overview</a:t>
            </a:r>
          </a:p>
        </p:txBody>
      </p:sp>
      <p:sp>
        <p:nvSpPr>
          <p:cNvPr id="4" name="TextBox 3">
            <a:extLst>
              <a:ext uri="{FF2B5EF4-FFF2-40B4-BE49-F238E27FC236}">
                <a16:creationId xmlns:a16="http://schemas.microsoft.com/office/drawing/2014/main" id="{842D4967-4484-E784-1404-E5DD37605FF4}"/>
              </a:ext>
            </a:extLst>
          </p:cNvPr>
          <p:cNvSpPr txBox="1"/>
          <p:nvPr/>
        </p:nvSpPr>
        <p:spPr>
          <a:xfrm>
            <a:off x="96890" y="1347728"/>
            <a:ext cx="812137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tx2">
                    <a:lumMod val="90000"/>
                  </a:schemeClr>
                </a:solidFill>
                <a:ea typeface="+mn-lt"/>
                <a:cs typeface="+mn-lt"/>
              </a:rPr>
              <a:t>The Advanced Keylogger Application is designed to record keystrokes made on a computer keyboard, capturing every detail of user input for monitoring and data recovery purposes. The project will ensure that the keylogger operates discreetly and securely, storing captured data in an encrypted format. While the project can have legitimate uses, such as parental control or employee monitoring with proper authorization, ethical considerations and legal compliance are paramount to avoid misuse.</a:t>
            </a:r>
            <a:endParaRPr lang="en-US">
              <a:solidFill>
                <a:schemeClr val="tx2">
                  <a:lumMod val="90000"/>
                </a:schemeClr>
              </a:solidFill>
            </a:endParaRPr>
          </a:p>
        </p:txBody>
      </p:sp>
      <p:sp>
        <p:nvSpPr>
          <p:cNvPr id="5" name="TextBox 4">
            <a:extLst>
              <a:ext uri="{FF2B5EF4-FFF2-40B4-BE49-F238E27FC236}">
                <a16:creationId xmlns:a16="http://schemas.microsoft.com/office/drawing/2014/main" id="{B06F2800-3C1E-B285-1410-AF65E6EF9788}"/>
              </a:ext>
            </a:extLst>
          </p:cNvPr>
          <p:cNvSpPr txBox="1"/>
          <p:nvPr/>
        </p:nvSpPr>
        <p:spPr>
          <a:xfrm>
            <a:off x="96727" y="3444269"/>
            <a:ext cx="790050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tx2">
                    <a:lumMod val="90000"/>
                  </a:schemeClr>
                </a:solidFill>
              </a:rPr>
              <a:t>Objectives:</a:t>
            </a:r>
          </a:p>
          <a:p>
            <a:endParaRPr lang="en-US" b="1" dirty="0">
              <a:solidFill>
                <a:schemeClr val="tx2">
                  <a:lumMod val="90000"/>
                </a:schemeClr>
              </a:solidFill>
              <a:ea typeface="+mn-lt"/>
              <a:cs typeface="+mn-lt"/>
            </a:endParaRPr>
          </a:p>
          <a:p>
            <a:pPr marL="285750" indent="-285750">
              <a:buFont typeface="Arial"/>
              <a:buChar char="•"/>
            </a:pPr>
            <a:r>
              <a:rPr lang="en-US" dirty="0">
                <a:solidFill>
                  <a:schemeClr val="tx2">
                    <a:lumMod val="90000"/>
                  </a:schemeClr>
                </a:solidFill>
                <a:ea typeface="+mn-lt"/>
                <a:cs typeface="+mn-lt"/>
              </a:rPr>
              <a:t>Develop a reliable keylogging application that records all user keystrokes.</a:t>
            </a:r>
            <a:endParaRPr lang="en-US">
              <a:solidFill>
                <a:schemeClr val="tx2">
                  <a:lumMod val="90000"/>
                </a:schemeClr>
              </a:solidFill>
            </a:endParaRPr>
          </a:p>
          <a:p>
            <a:pPr marL="285750" indent="-285750">
              <a:buFont typeface="Arial"/>
              <a:buChar char="•"/>
            </a:pPr>
            <a:r>
              <a:rPr lang="en-US" dirty="0">
                <a:solidFill>
                  <a:schemeClr val="tx2">
                    <a:lumMod val="90000"/>
                  </a:schemeClr>
                </a:solidFill>
                <a:ea typeface="+mn-lt"/>
                <a:cs typeface="+mn-lt"/>
              </a:rPr>
              <a:t>Ensure the keylogger operates in stealth mode, undetectable to the user.</a:t>
            </a:r>
            <a:endParaRPr lang="en-US">
              <a:solidFill>
                <a:schemeClr val="tx2">
                  <a:lumMod val="90000"/>
                </a:schemeClr>
              </a:solidFill>
            </a:endParaRPr>
          </a:p>
          <a:p>
            <a:pPr marL="285750" indent="-285750">
              <a:buFont typeface="Arial"/>
              <a:buChar char="•"/>
            </a:pPr>
            <a:r>
              <a:rPr lang="en-US" dirty="0">
                <a:solidFill>
                  <a:schemeClr val="tx2">
                    <a:lumMod val="90000"/>
                  </a:schemeClr>
                </a:solidFill>
                <a:ea typeface="+mn-lt"/>
                <a:cs typeface="+mn-lt"/>
              </a:rPr>
              <a:t>Securely store and encrypt captured keystroke data.</a:t>
            </a:r>
            <a:endParaRPr lang="en-US">
              <a:solidFill>
                <a:schemeClr val="tx2">
                  <a:lumMod val="90000"/>
                </a:schemeClr>
              </a:solidFill>
            </a:endParaRPr>
          </a:p>
          <a:p>
            <a:pPr marL="285750" indent="-285750">
              <a:buFont typeface="Arial"/>
              <a:buChar char="•"/>
            </a:pPr>
            <a:r>
              <a:rPr lang="en-US" dirty="0">
                <a:solidFill>
                  <a:schemeClr val="tx2">
                    <a:lumMod val="90000"/>
                  </a:schemeClr>
                </a:solidFill>
                <a:ea typeface="+mn-lt"/>
                <a:cs typeface="+mn-lt"/>
              </a:rPr>
              <a:t>Provide a user-friendly interface for authorized access and data retrieval.</a:t>
            </a:r>
            <a:endParaRPr lang="en-US">
              <a:solidFill>
                <a:schemeClr val="tx2">
                  <a:lumMod val="90000"/>
                </a:schemeClr>
              </a:solidFill>
            </a:endParaRPr>
          </a:p>
          <a:p>
            <a:pPr marL="285750" indent="-285750">
              <a:buFont typeface="Arial"/>
              <a:buChar char="•"/>
            </a:pPr>
            <a:r>
              <a:rPr lang="en-US" dirty="0">
                <a:solidFill>
                  <a:schemeClr val="tx2">
                    <a:lumMod val="90000"/>
                  </a:schemeClr>
                </a:solidFill>
                <a:ea typeface="+mn-lt"/>
                <a:cs typeface="+mn-lt"/>
              </a:rPr>
              <a:t>Comply with legal and ethical standards regarding user consent and data privacy.</a:t>
            </a:r>
            <a:endParaRPr lang="en-US" dirty="0">
              <a:solidFill>
                <a:schemeClr val="tx2">
                  <a:lumMod val="90000"/>
                </a:schemeClr>
              </a:solidFill>
            </a:endParaRPr>
          </a:p>
          <a:p>
            <a:pPr algn="l"/>
            <a:endParaRPr lang="en-US" dirty="0"/>
          </a:p>
        </p:txBody>
      </p:sp>
      <p:pic>
        <p:nvPicPr>
          <p:cNvPr id="7" name="Picture 6" descr="A finger pressing a key on a keyboard&#10;&#10;Description automatically generated">
            <a:extLst>
              <a:ext uri="{FF2B5EF4-FFF2-40B4-BE49-F238E27FC236}">
                <a16:creationId xmlns:a16="http://schemas.microsoft.com/office/drawing/2014/main" id="{D2C54BA4-0541-DF59-DDEA-4C643C8B9F29}"/>
              </a:ext>
            </a:extLst>
          </p:cNvPr>
          <p:cNvPicPr>
            <a:picLocks noChangeAspect="1"/>
          </p:cNvPicPr>
          <p:nvPr/>
        </p:nvPicPr>
        <p:blipFill>
          <a:blip r:embed="rId3"/>
          <a:stretch>
            <a:fillRect/>
          </a:stretch>
        </p:blipFill>
        <p:spPr>
          <a:xfrm>
            <a:off x="7996525" y="1991028"/>
            <a:ext cx="4194429" cy="2445248"/>
          </a:xfrm>
          <a:prstGeom prst="rect">
            <a:avLst/>
          </a:prstGeom>
        </p:spPr>
      </p:pic>
    </p:spTree>
    <p:extLst>
      <p:ext uri="{BB962C8B-B14F-4D97-AF65-F5344CB8AC3E}">
        <p14:creationId xmlns:p14="http://schemas.microsoft.com/office/powerpoint/2010/main" val="3658189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E07B4F5-B0F5-A57B-2916-0CE8F265A50D}"/>
              </a:ext>
            </a:extLst>
          </p:cNvPr>
          <p:cNvSpPr txBox="1">
            <a:spLocks/>
          </p:cNvSpPr>
          <p:nvPr/>
        </p:nvSpPr>
        <p:spPr>
          <a:xfrm>
            <a:off x="3742067" y="196066"/>
            <a:ext cx="7124854" cy="872199"/>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b="1" kern="1200" cap="all" baseline="0">
                <a:solidFill>
                  <a:schemeClr val="tx2"/>
                </a:solidFill>
                <a:latin typeface="+mj-lt"/>
                <a:ea typeface="+mj-ea"/>
                <a:cs typeface="+mj-cs"/>
              </a:defRPr>
            </a:lvl1pPr>
          </a:lstStyle>
          <a:p>
            <a:r>
              <a:rPr lang="en-US" sz="2800" dirty="0"/>
              <a:t>Who are the end users?</a:t>
            </a:r>
          </a:p>
        </p:txBody>
      </p:sp>
      <p:sp>
        <p:nvSpPr>
          <p:cNvPr id="12" name="TextBox 11">
            <a:extLst>
              <a:ext uri="{FF2B5EF4-FFF2-40B4-BE49-F238E27FC236}">
                <a16:creationId xmlns:a16="http://schemas.microsoft.com/office/drawing/2014/main" id="{784427A1-A364-84E5-788E-08727563290A}"/>
              </a:ext>
            </a:extLst>
          </p:cNvPr>
          <p:cNvSpPr txBox="1"/>
          <p:nvPr/>
        </p:nvSpPr>
        <p:spPr>
          <a:xfrm>
            <a:off x="1092023" y="915706"/>
            <a:ext cx="11096261"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tx2">
                    <a:lumMod val="90000"/>
                  </a:schemeClr>
                </a:solidFill>
                <a:ea typeface="+mn-lt"/>
                <a:cs typeface="+mn-lt"/>
              </a:rPr>
              <a:t>The end users of a keylogger project can vary widely depending on the intended use case and the context in which the keylogger is deployed. Here are the primary categories of end users:</a:t>
            </a:r>
            <a:endParaRPr lang="en-US" sz="2000" dirty="0">
              <a:solidFill>
                <a:schemeClr val="tx2">
                  <a:lumMod val="90000"/>
                </a:schemeClr>
              </a:solidFill>
            </a:endParaRPr>
          </a:p>
          <a:p>
            <a:endParaRPr lang="en-US" sz="2000" dirty="0">
              <a:solidFill>
                <a:schemeClr val="tx2">
                  <a:lumMod val="90000"/>
                </a:schemeClr>
              </a:solidFill>
            </a:endParaRPr>
          </a:p>
          <a:p>
            <a:r>
              <a:rPr lang="en-US" sz="2000" dirty="0">
                <a:solidFill>
                  <a:schemeClr val="tx2">
                    <a:lumMod val="90000"/>
                  </a:schemeClr>
                </a:solidFill>
              </a:rPr>
              <a:t>1. </a:t>
            </a:r>
            <a:r>
              <a:rPr lang="en-US" sz="2000" b="1" u="sng" dirty="0">
                <a:solidFill>
                  <a:schemeClr val="tx2">
                    <a:lumMod val="90000"/>
                  </a:schemeClr>
                </a:solidFill>
              </a:rPr>
              <a:t>Parents</a:t>
            </a:r>
            <a:endParaRPr lang="en-US" sz="2000" u="sng">
              <a:solidFill>
                <a:schemeClr val="tx2">
                  <a:lumMod val="90000"/>
                </a:schemeClr>
              </a:solidFill>
            </a:endParaRPr>
          </a:p>
          <a:p>
            <a:pPr marL="285750" indent="-285750">
              <a:buFont typeface="Arial"/>
              <a:buChar char="•"/>
            </a:pPr>
            <a:r>
              <a:rPr lang="en-US" sz="2000" b="1" dirty="0">
                <a:solidFill>
                  <a:schemeClr val="tx2">
                    <a:lumMod val="90000"/>
                  </a:schemeClr>
                </a:solidFill>
                <a:ea typeface="+mn-lt"/>
                <a:cs typeface="+mn-lt"/>
              </a:rPr>
              <a:t>Purpose</a:t>
            </a:r>
            <a:r>
              <a:rPr lang="en-US" sz="2000" dirty="0">
                <a:solidFill>
                  <a:schemeClr val="tx2">
                    <a:lumMod val="90000"/>
                  </a:schemeClr>
                </a:solidFill>
                <a:ea typeface="+mn-lt"/>
                <a:cs typeface="+mn-lt"/>
              </a:rPr>
              <a:t>: Monitor their children's computer usage to ensure they are not exposed to inappropriate content or engaging in risky online behavior.</a:t>
            </a:r>
            <a:endParaRPr lang="en-US" sz="2000" dirty="0">
              <a:solidFill>
                <a:schemeClr val="tx2">
                  <a:lumMod val="90000"/>
                </a:schemeClr>
              </a:solidFill>
            </a:endParaRPr>
          </a:p>
          <a:p>
            <a:r>
              <a:rPr lang="en-US" sz="2000" dirty="0">
                <a:solidFill>
                  <a:schemeClr val="tx2">
                    <a:lumMod val="90000"/>
                  </a:schemeClr>
                </a:solidFill>
              </a:rPr>
              <a:t>2. </a:t>
            </a:r>
            <a:r>
              <a:rPr lang="en-US" sz="2000" b="1" u="sng" dirty="0">
                <a:solidFill>
                  <a:schemeClr val="tx2">
                    <a:lumMod val="90000"/>
                  </a:schemeClr>
                </a:solidFill>
              </a:rPr>
              <a:t>Employers</a:t>
            </a:r>
            <a:endParaRPr lang="en-US" sz="2000" u="sng" dirty="0">
              <a:solidFill>
                <a:schemeClr val="tx2">
                  <a:lumMod val="90000"/>
                </a:schemeClr>
              </a:solidFill>
            </a:endParaRPr>
          </a:p>
          <a:p>
            <a:pPr marL="285750" indent="-285750">
              <a:buFont typeface="Arial"/>
              <a:buChar char="•"/>
            </a:pPr>
            <a:r>
              <a:rPr lang="en-US" sz="2000" b="1" dirty="0">
                <a:solidFill>
                  <a:schemeClr val="tx2">
                    <a:lumMod val="90000"/>
                  </a:schemeClr>
                </a:solidFill>
                <a:ea typeface="+mn-lt"/>
                <a:cs typeface="+mn-lt"/>
              </a:rPr>
              <a:t>Purpose</a:t>
            </a:r>
            <a:r>
              <a:rPr lang="en-US" sz="2000" dirty="0">
                <a:solidFill>
                  <a:schemeClr val="tx2">
                    <a:lumMod val="90000"/>
                  </a:schemeClr>
                </a:solidFill>
                <a:ea typeface="+mn-lt"/>
                <a:cs typeface="+mn-lt"/>
              </a:rPr>
              <a:t>: Monitor employee activities to prevent data leakage, ensure productivity, and enforce company policies.</a:t>
            </a:r>
            <a:endParaRPr lang="en-US" sz="2000" dirty="0">
              <a:solidFill>
                <a:schemeClr val="tx2">
                  <a:lumMod val="90000"/>
                </a:schemeClr>
              </a:solidFill>
            </a:endParaRPr>
          </a:p>
          <a:p>
            <a:r>
              <a:rPr lang="en-US" sz="2000" dirty="0">
                <a:solidFill>
                  <a:schemeClr val="tx2">
                    <a:lumMod val="90000"/>
                  </a:schemeClr>
                </a:solidFill>
              </a:rPr>
              <a:t>3. </a:t>
            </a:r>
            <a:r>
              <a:rPr lang="en-US" sz="2000" b="1" u="sng" dirty="0">
                <a:solidFill>
                  <a:schemeClr val="tx2">
                    <a:lumMod val="90000"/>
                  </a:schemeClr>
                </a:solidFill>
              </a:rPr>
              <a:t>IT Administrators</a:t>
            </a:r>
            <a:endParaRPr lang="en-US" sz="2000" u="sng">
              <a:solidFill>
                <a:schemeClr val="tx2">
                  <a:lumMod val="90000"/>
                </a:schemeClr>
              </a:solidFill>
            </a:endParaRPr>
          </a:p>
          <a:p>
            <a:pPr marL="285750" indent="-285750">
              <a:buFont typeface="Arial"/>
              <a:buChar char="•"/>
            </a:pPr>
            <a:r>
              <a:rPr lang="en-US" sz="2000" b="1" dirty="0">
                <a:solidFill>
                  <a:schemeClr val="tx2">
                    <a:lumMod val="90000"/>
                  </a:schemeClr>
                </a:solidFill>
                <a:ea typeface="+mn-lt"/>
                <a:cs typeface="+mn-lt"/>
              </a:rPr>
              <a:t>Purpose</a:t>
            </a:r>
            <a:r>
              <a:rPr lang="en-US" sz="2000" dirty="0">
                <a:solidFill>
                  <a:schemeClr val="tx2">
                    <a:lumMod val="90000"/>
                  </a:schemeClr>
                </a:solidFill>
                <a:ea typeface="+mn-lt"/>
                <a:cs typeface="+mn-lt"/>
              </a:rPr>
              <a:t>: Monitor and troubleshoot system activities for security and operational purposes.</a:t>
            </a:r>
            <a:endParaRPr lang="en-US" sz="2000" dirty="0">
              <a:solidFill>
                <a:schemeClr val="tx2">
                  <a:lumMod val="90000"/>
                </a:schemeClr>
              </a:solidFill>
            </a:endParaRPr>
          </a:p>
          <a:p>
            <a:r>
              <a:rPr lang="en-US" sz="2000" dirty="0">
                <a:solidFill>
                  <a:schemeClr val="tx2">
                    <a:lumMod val="90000"/>
                  </a:schemeClr>
                </a:solidFill>
              </a:rPr>
              <a:t>4. </a:t>
            </a:r>
            <a:r>
              <a:rPr lang="en-US" sz="2000" b="1" u="sng" dirty="0">
                <a:solidFill>
                  <a:schemeClr val="tx2">
                    <a:lumMod val="90000"/>
                  </a:schemeClr>
                </a:solidFill>
              </a:rPr>
              <a:t>Security Professionals</a:t>
            </a:r>
            <a:endParaRPr lang="en-US" sz="2000" u="sng">
              <a:solidFill>
                <a:schemeClr val="tx2">
                  <a:lumMod val="90000"/>
                </a:schemeClr>
              </a:solidFill>
            </a:endParaRPr>
          </a:p>
          <a:p>
            <a:pPr marL="285750" indent="-285750">
              <a:buFont typeface="Arial"/>
              <a:buChar char="•"/>
            </a:pPr>
            <a:r>
              <a:rPr lang="en-US" sz="2000" b="1" dirty="0">
                <a:solidFill>
                  <a:schemeClr val="tx2">
                    <a:lumMod val="90000"/>
                  </a:schemeClr>
                </a:solidFill>
                <a:ea typeface="+mn-lt"/>
                <a:cs typeface="+mn-lt"/>
              </a:rPr>
              <a:t>Purpose</a:t>
            </a:r>
            <a:r>
              <a:rPr lang="en-US" sz="2000" dirty="0">
                <a:solidFill>
                  <a:schemeClr val="tx2">
                    <a:lumMod val="90000"/>
                  </a:schemeClr>
                </a:solidFill>
                <a:ea typeface="+mn-lt"/>
                <a:cs typeface="+mn-lt"/>
              </a:rPr>
              <a:t>: Use keyloggers as part of penetration testing and security audits.</a:t>
            </a:r>
            <a:endParaRPr lang="en-US" sz="2000" dirty="0">
              <a:solidFill>
                <a:schemeClr val="tx2">
                  <a:lumMod val="90000"/>
                </a:schemeClr>
              </a:solidFill>
            </a:endParaRPr>
          </a:p>
          <a:p>
            <a:r>
              <a:rPr lang="en-US" sz="2000" dirty="0">
                <a:solidFill>
                  <a:schemeClr val="tx2">
                    <a:lumMod val="90000"/>
                  </a:schemeClr>
                </a:solidFill>
              </a:rPr>
              <a:t>5.</a:t>
            </a:r>
            <a:r>
              <a:rPr lang="en-US" sz="2000" u="sng" dirty="0">
                <a:solidFill>
                  <a:schemeClr val="tx2">
                    <a:lumMod val="90000"/>
                  </a:schemeClr>
                </a:solidFill>
              </a:rPr>
              <a:t> </a:t>
            </a:r>
            <a:r>
              <a:rPr lang="en-US" sz="2000" b="1" u="sng" dirty="0">
                <a:solidFill>
                  <a:schemeClr val="tx2">
                    <a:lumMod val="90000"/>
                  </a:schemeClr>
                </a:solidFill>
              </a:rPr>
              <a:t>Law Enforcement</a:t>
            </a:r>
            <a:endParaRPr lang="en-US" sz="2000" u="sng" dirty="0">
              <a:solidFill>
                <a:schemeClr val="tx2">
                  <a:lumMod val="90000"/>
                </a:schemeClr>
              </a:solidFill>
            </a:endParaRPr>
          </a:p>
          <a:p>
            <a:pPr marL="285750" indent="-285750">
              <a:buFont typeface="Arial"/>
              <a:buChar char="•"/>
            </a:pPr>
            <a:r>
              <a:rPr lang="en-US" sz="2000" b="1" dirty="0">
                <a:solidFill>
                  <a:schemeClr val="tx2">
                    <a:lumMod val="90000"/>
                  </a:schemeClr>
                </a:solidFill>
                <a:ea typeface="+mn-lt"/>
                <a:cs typeface="+mn-lt"/>
              </a:rPr>
              <a:t>Purpose</a:t>
            </a:r>
            <a:r>
              <a:rPr lang="en-US" sz="2000" dirty="0">
                <a:solidFill>
                  <a:schemeClr val="tx2">
                    <a:lumMod val="90000"/>
                  </a:schemeClr>
                </a:solidFill>
                <a:ea typeface="+mn-lt"/>
                <a:cs typeface="+mn-lt"/>
              </a:rPr>
              <a:t>: Collect evidence during investigations related to cybercrimes or other illegal activities.</a:t>
            </a:r>
            <a:endParaRPr lang="en-US" sz="2000" dirty="0">
              <a:solidFill>
                <a:schemeClr val="tx2">
                  <a:lumMod val="90000"/>
                </a:schemeClr>
              </a:solidFill>
            </a:endParaRPr>
          </a:p>
          <a:p>
            <a:r>
              <a:rPr lang="en-US" sz="2000" dirty="0">
                <a:solidFill>
                  <a:schemeClr val="tx2">
                    <a:lumMod val="90000"/>
                  </a:schemeClr>
                </a:solidFill>
              </a:rPr>
              <a:t>6. </a:t>
            </a:r>
            <a:r>
              <a:rPr lang="en-US" sz="2000" b="1" u="sng" dirty="0">
                <a:solidFill>
                  <a:schemeClr val="tx2">
                    <a:lumMod val="90000"/>
                  </a:schemeClr>
                </a:solidFill>
              </a:rPr>
              <a:t>Individuals for Personal Use</a:t>
            </a:r>
            <a:endParaRPr lang="en-US" sz="2000" u="sng">
              <a:solidFill>
                <a:schemeClr val="tx2">
                  <a:lumMod val="90000"/>
                </a:schemeClr>
              </a:solidFill>
            </a:endParaRPr>
          </a:p>
          <a:p>
            <a:pPr marL="285750" indent="-285750">
              <a:buFont typeface="Arial"/>
              <a:buChar char="•"/>
            </a:pPr>
            <a:r>
              <a:rPr lang="en-US" sz="2000" b="1" dirty="0">
                <a:solidFill>
                  <a:schemeClr val="tx2">
                    <a:lumMod val="90000"/>
                  </a:schemeClr>
                </a:solidFill>
                <a:ea typeface="+mn-lt"/>
                <a:cs typeface="+mn-lt"/>
              </a:rPr>
              <a:t>Purpose</a:t>
            </a:r>
            <a:r>
              <a:rPr lang="en-US" sz="2000" dirty="0">
                <a:solidFill>
                  <a:schemeClr val="tx2">
                    <a:lumMod val="90000"/>
                  </a:schemeClr>
                </a:solidFill>
                <a:ea typeface="+mn-lt"/>
                <a:cs typeface="+mn-lt"/>
              </a:rPr>
              <a:t>: Monitor their own device usage or recover lost data.</a:t>
            </a:r>
            <a:endParaRPr lang="en-US" sz="2000" dirty="0">
              <a:solidFill>
                <a:schemeClr val="tx2">
                  <a:lumMod val="90000"/>
                </a:schemeClr>
              </a:solidFill>
            </a:endParaRPr>
          </a:p>
          <a:p>
            <a:endParaRPr lang="en-US" sz="2000" dirty="0">
              <a:solidFill>
                <a:schemeClr val="tx2">
                  <a:lumMod val="90000"/>
                </a:schemeClr>
              </a:solidFill>
            </a:endParaRPr>
          </a:p>
        </p:txBody>
      </p:sp>
    </p:spTree>
    <p:extLst>
      <p:ext uri="{BB962C8B-B14F-4D97-AF65-F5344CB8AC3E}">
        <p14:creationId xmlns:p14="http://schemas.microsoft.com/office/powerpoint/2010/main" val="4252466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5B8B628-1F9A-6E6E-1BEC-C38A3DD32556}"/>
              </a:ext>
            </a:extLst>
          </p:cNvPr>
          <p:cNvSpPr txBox="1">
            <a:spLocks/>
          </p:cNvSpPr>
          <p:nvPr/>
        </p:nvSpPr>
        <p:spPr>
          <a:xfrm>
            <a:off x="5227485" y="244294"/>
            <a:ext cx="2186323" cy="544250"/>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b="1" kern="1200" cap="all" baseline="0">
                <a:solidFill>
                  <a:schemeClr val="tx2"/>
                </a:solidFill>
                <a:latin typeface="+mj-lt"/>
                <a:ea typeface="+mj-ea"/>
                <a:cs typeface="+mj-cs"/>
              </a:defRPr>
            </a:lvl1pPr>
          </a:lstStyle>
          <a:p>
            <a:r>
              <a:rPr lang="en-US" sz="2800" dirty="0"/>
              <a:t>Solution</a:t>
            </a:r>
            <a:endParaRPr lang="en-US" dirty="0"/>
          </a:p>
        </p:txBody>
      </p:sp>
      <p:sp>
        <p:nvSpPr>
          <p:cNvPr id="4" name="TextBox 3">
            <a:extLst>
              <a:ext uri="{FF2B5EF4-FFF2-40B4-BE49-F238E27FC236}">
                <a16:creationId xmlns:a16="http://schemas.microsoft.com/office/drawing/2014/main" id="{3C3AB188-370F-BE90-94E4-3E461EEE2855}"/>
              </a:ext>
            </a:extLst>
          </p:cNvPr>
          <p:cNvSpPr txBox="1"/>
          <p:nvPr/>
        </p:nvSpPr>
        <p:spPr>
          <a:xfrm>
            <a:off x="1088399" y="1408950"/>
            <a:ext cx="6977601"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accent2">
                    <a:lumMod val="20000"/>
                    <a:lumOff val="80000"/>
                  </a:schemeClr>
                </a:solidFill>
                <a:latin typeface="Calibri"/>
                <a:ea typeface="+mn-lt"/>
                <a:cs typeface="+mn-lt"/>
              </a:rPr>
              <a:t>The solution involves developing an Advanced Keylogger Application designed to discreetly monitor and record keystrokes on a computer. The keylogger will capture all types of keystrokes, store the data securely, and provide authorized access for reviewing the logs. The application will prioritize stealth, security, and compliance with legal and ethical standards. The keylogger will operate covertly, capturing all keyboard inputs without the users knowledge, and securely storing the logged data. It involves the development of a sophisticated software application designed to discreetly log key strokes on a target system while prioritizing security and privacy.</a:t>
            </a:r>
            <a:endParaRPr lang="en-US" sz="2400" dirty="0">
              <a:solidFill>
                <a:schemeClr val="accent2">
                  <a:lumMod val="20000"/>
                  <a:lumOff val="80000"/>
                </a:schemeClr>
              </a:solidFill>
              <a:latin typeface="Calibri"/>
              <a:cs typeface="Calibri"/>
            </a:endParaRPr>
          </a:p>
        </p:txBody>
      </p:sp>
      <p:pic>
        <p:nvPicPr>
          <p:cNvPr id="5" name="Picture 4" descr="A hand writing on a blackboard&#10;&#10;Description automatically generated">
            <a:extLst>
              <a:ext uri="{FF2B5EF4-FFF2-40B4-BE49-F238E27FC236}">
                <a16:creationId xmlns:a16="http://schemas.microsoft.com/office/drawing/2014/main" id="{3784449F-1536-42A7-BC21-4AB9E7DDE29A}"/>
              </a:ext>
            </a:extLst>
          </p:cNvPr>
          <p:cNvPicPr>
            <a:picLocks noChangeAspect="1"/>
          </p:cNvPicPr>
          <p:nvPr/>
        </p:nvPicPr>
        <p:blipFill>
          <a:blip r:embed="rId3"/>
          <a:stretch>
            <a:fillRect/>
          </a:stretch>
        </p:blipFill>
        <p:spPr>
          <a:xfrm>
            <a:off x="8063696" y="1714745"/>
            <a:ext cx="4128305" cy="2328916"/>
          </a:xfrm>
          <a:prstGeom prst="rect">
            <a:avLst/>
          </a:prstGeom>
        </p:spPr>
      </p:pic>
    </p:spTree>
    <p:extLst>
      <p:ext uri="{BB962C8B-B14F-4D97-AF65-F5344CB8AC3E}">
        <p14:creationId xmlns:p14="http://schemas.microsoft.com/office/powerpoint/2010/main" val="3167799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6414DF4-5657-C320-36B1-1FC89DB4464E}"/>
              </a:ext>
            </a:extLst>
          </p:cNvPr>
          <p:cNvSpPr txBox="1">
            <a:spLocks/>
          </p:cNvSpPr>
          <p:nvPr/>
        </p:nvSpPr>
        <p:spPr>
          <a:xfrm>
            <a:off x="4465485" y="144902"/>
            <a:ext cx="4185192" cy="477990"/>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b="1" kern="1200" cap="all" baseline="0">
                <a:solidFill>
                  <a:schemeClr val="tx2"/>
                </a:solidFill>
                <a:latin typeface="+mj-lt"/>
                <a:ea typeface="+mj-ea"/>
                <a:cs typeface="+mj-cs"/>
              </a:defRPr>
            </a:lvl1pPr>
          </a:lstStyle>
          <a:p>
            <a:r>
              <a:rPr lang="en-US" sz="2400" dirty="0">
                <a:ea typeface="+mj-lt"/>
                <a:cs typeface="+mj-lt"/>
              </a:rPr>
              <a:t>Value Proposition</a:t>
            </a:r>
            <a:endParaRPr lang="en-US" sz="2400"/>
          </a:p>
        </p:txBody>
      </p:sp>
      <p:sp>
        <p:nvSpPr>
          <p:cNvPr id="4" name="TextBox 3">
            <a:extLst>
              <a:ext uri="{FF2B5EF4-FFF2-40B4-BE49-F238E27FC236}">
                <a16:creationId xmlns:a16="http://schemas.microsoft.com/office/drawing/2014/main" id="{2CBCD5EA-148D-196A-27CC-479DB9CC2A3A}"/>
              </a:ext>
            </a:extLst>
          </p:cNvPr>
          <p:cNvSpPr txBox="1"/>
          <p:nvPr/>
        </p:nvSpPr>
        <p:spPr>
          <a:xfrm>
            <a:off x="1104947" y="823244"/>
            <a:ext cx="11092067" cy="60324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2">
                    <a:lumMod val="20000"/>
                    <a:lumOff val="80000"/>
                  </a:schemeClr>
                </a:solidFill>
              </a:rPr>
              <a:t>1.</a:t>
            </a:r>
            <a:r>
              <a:rPr lang="en-US" sz="1600" dirty="0">
                <a:solidFill>
                  <a:schemeClr val="accent2">
                    <a:lumMod val="20000"/>
                    <a:lumOff val="80000"/>
                  </a:schemeClr>
                </a:solidFill>
              </a:rPr>
              <a:t> </a:t>
            </a:r>
            <a:r>
              <a:rPr lang="en-US" sz="1600" b="1" dirty="0">
                <a:solidFill>
                  <a:schemeClr val="accent2">
                    <a:lumMod val="20000"/>
                    <a:lumOff val="80000"/>
                  </a:schemeClr>
                </a:solidFill>
              </a:rPr>
              <a:t>Enhanced Monitoring and Security</a:t>
            </a:r>
            <a:r>
              <a:rPr lang="en-US" sz="1600" dirty="0">
                <a:solidFill>
                  <a:schemeClr val="accent2">
                    <a:lumMod val="20000"/>
                    <a:lumOff val="80000"/>
                  </a:schemeClr>
                </a:solidFill>
              </a:rPr>
              <a:t>:</a:t>
            </a:r>
          </a:p>
          <a:p>
            <a:pPr marL="285750" indent="-285750">
              <a:buFont typeface="Arial"/>
              <a:buChar char="•"/>
            </a:pPr>
            <a:r>
              <a:rPr lang="en-US" sz="1600" b="1" dirty="0">
                <a:solidFill>
                  <a:schemeClr val="accent2">
                    <a:lumMod val="20000"/>
                    <a:lumOff val="80000"/>
                  </a:schemeClr>
                </a:solidFill>
                <a:ea typeface="+mn-lt"/>
                <a:cs typeface="+mn-lt"/>
              </a:rPr>
              <a:t>For Parents</a:t>
            </a:r>
            <a:r>
              <a:rPr lang="en-US" sz="1600" dirty="0">
                <a:solidFill>
                  <a:schemeClr val="accent2">
                    <a:lumMod val="20000"/>
                    <a:lumOff val="80000"/>
                  </a:schemeClr>
                </a:solidFill>
                <a:ea typeface="+mn-lt"/>
                <a:cs typeface="+mn-lt"/>
              </a:rPr>
              <a:t>: Ensures children's online safety by monitoring their activities and preventing exposure to inappropriate content or online predators.</a:t>
            </a:r>
            <a:endParaRPr lang="en-US" sz="1600" dirty="0">
              <a:solidFill>
                <a:schemeClr val="accent2">
                  <a:lumMod val="20000"/>
                  <a:lumOff val="80000"/>
                </a:schemeClr>
              </a:solidFill>
            </a:endParaRPr>
          </a:p>
          <a:p>
            <a:pPr marL="285750" indent="-285750">
              <a:buFont typeface="Arial"/>
              <a:buChar char="•"/>
            </a:pPr>
            <a:r>
              <a:rPr lang="en-US" sz="1600" b="1" dirty="0">
                <a:solidFill>
                  <a:schemeClr val="accent2">
                    <a:lumMod val="20000"/>
                    <a:lumOff val="80000"/>
                  </a:schemeClr>
                </a:solidFill>
                <a:ea typeface="+mn-lt"/>
                <a:cs typeface="+mn-lt"/>
              </a:rPr>
              <a:t>For Employers</a:t>
            </a:r>
            <a:r>
              <a:rPr lang="en-US" sz="1600" dirty="0">
                <a:solidFill>
                  <a:schemeClr val="accent2">
                    <a:lumMod val="20000"/>
                    <a:lumOff val="80000"/>
                  </a:schemeClr>
                </a:solidFill>
                <a:ea typeface="+mn-lt"/>
                <a:cs typeface="+mn-lt"/>
              </a:rPr>
              <a:t>: Enhances workplace security and productivity by monitoring employee activities, preventing data leaks, and ensuring compliance with company policies.</a:t>
            </a:r>
            <a:endParaRPr lang="en-US" sz="1600" dirty="0">
              <a:solidFill>
                <a:schemeClr val="accent2">
                  <a:lumMod val="20000"/>
                  <a:lumOff val="80000"/>
                </a:schemeClr>
              </a:solidFill>
            </a:endParaRPr>
          </a:p>
          <a:p>
            <a:pPr marL="285750" indent="-285750">
              <a:buFont typeface="Arial"/>
              <a:buChar char="•"/>
            </a:pPr>
            <a:r>
              <a:rPr lang="en-US" sz="1600" b="1" dirty="0">
                <a:solidFill>
                  <a:schemeClr val="accent2">
                    <a:lumMod val="20000"/>
                    <a:lumOff val="80000"/>
                  </a:schemeClr>
                </a:solidFill>
                <a:ea typeface="+mn-lt"/>
                <a:cs typeface="+mn-lt"/>
              </a:rPr>
              <a:t>For IT Administrators</a:t>
            </a:r>
            <a:r>
              <a:rPr lang="en-US" sz="1600" dirty="0">
                <a:solidFill>
                  <a:schemeClr val="accent2">
                    <a:lumMod val="20000"/>
                    <a:lumOff val="80000"/>
                  </a:schemeClr>
                </a:solidFill>
                <a:ea typeface="+mn-lt"/>
                <a:cs typeface="+mn-lt"/>
              </a:rPr>
              <a:t>: Aids in identifying security breaches and troubleshooting technical issues by keeping logs of user activities.</a:t>
            </a:r>
            <a:endParaRPr lang="en-US" sz="1600" dirty="0">
              <a:solidFill>
                <a:schemeClr val="accent2">
                  <a:lumMod val="20000"/>
                  <a:lumOff val="80000"/>
                </a:schemeClr>
              </a:solidFill>
            </a:endParaRPr>
          </a:p>
          <a:p>
            <a:pPr marL="285750" indent="-285750">
              <a:buFont typeface="Arial"/>
              <a:buChar char="•"/>
            </a:pPr>
            <a:r>
              <a:rPr lang="en-US" sz="1600" b="1" dirty="0">
                <a:solidFill>
                  <a:schemeClr val="accent2">
                    <a:lumMod val="20000"/>
                    <a:lumOff val="80000"/>
                  </a:schemeClr>
                </a:solidFill>
                <a:ea typeface="+mn-lt"/>
                <a:cs typeface="+mn-lt"/>
              </a:rPr>
              <a:t>For Security Professionals</a:t>
            </a:r>
            <a:r>
              <a:rPr lang="en-US" sz="1600" dirty="0">
                <a:solidFill>
                  <a:schemeClr val="accent2">
                    <a:lumMod val="20000"/>
                    <a:lumOff val="80000"/>
                  </a:schemeClr>
                </a:solidFill>
                <a:ea typeface="+mn-lt"/>
                <a:cs typeface="+mn-lt"/>
              </a:rPr>
              <a:t>: Assists in penetration testing and security audits by providing detailed logs of user activities and potential vulnerabilities.</a:t>
            </a:r>
            <a:endParaRPr lang="en-US" sz="1600" dirty="0">
              <a:solidFill>
                <a:schemeClr val="accent2">
                  <a:lumMod val="20000"/>
                  <a:lumOff val="80000"/>
                </a:schemeClr>
              </a:solidFill>
            </a:endParaRPr>
          </a:p>
          <a:p>
            <a:r>
              <a:rPr lang="en-US" sz="1600" dirty="0">
                <a:solidFill>
                  <a:schemeClr val="accent2">
                    <a:lumMod val="20000"/>
                    <a:lumOff val="80000"/>
                  </a:schemeClr>
                </a:solidFill>
              </a:rPr>
              <a:t>2. </a:t>
            </a:r>
            <a:r>
              <a:rPr lang="en-US" sz="1600" b="1" dirty="0">
                <a:solidFill>
                  <a:schemeClr val="accent2">
                    <a:lumMod val="20000"/>
                    <a:lumOff val="80000"/>
                  </a:schemeClr>
                </a:solidFill>
              </a:rPr>
              <a:t>Data Recovery and Analysis</a:t>
            </a:r>
            <a:r>
              <a:rPr lang="en-US" sz="1600" dirty="0">
                <a:solidFill>
                  <a:schemeClr val="accent2">
                    <a:lumMod val="20000"/>
                    <a:lumOff val="80000"/>
                  </a:schemeClr>
                </a:solidFill>
              </a:rPr>
              <a:t>:</a:t>
            </a:r>
          </a:p>
          <a:p>
            <a:pPr marL="285750" indent="-285750">
              <a:buFont typeface="Arial"/>
              <a:buChar char="•"/>
            </a:pPr>
            <a:r>
              <a:rPr lang="en-US" sz="1600" b="1" dirty="0">
                <a:solidFill>
                  <a:schemeClr val="accent2">
                    <a:lumMod val="20000"/>
                    <a:lumOff val="80000"/>
                  </a:schemeClr>
                </a:solidFill>
                <a:ea typeface="+mn-lt"/>
                <a:cs typeface="+mn-lt"/>
              </a:rPr>
              <a:t>For Individuals</a:t>
            </a:r>
            <a:r>
              <a:rPr lang="en-US" sz="1600" dirty="0">
                <a:solidFill>
                  <a:schemeClr val="accent2">
                    <a:lumMod val="20000"/>
                    <a:lumOff val="80000"/>
                  </a:schemeClr>
                </a:solidFill>
                <a:ea typeface="+mn-lt"/>
                <a:cs typeface="+mn-lt"/>
              </a:rPr>
              <a:t>: Helps in recovering lost text or data entered on the device, allowing users to retrieve accidentally deleted information.</a:t>
            </a:r>
            <a:endParaRPr lang="en-US" sz="1600" dirty="0">
              <a:solidFill>
                <a:schemeClr val="accent2">
                  <a:lumMod val="20000"/>
                  <a:lumOff val="80000"/>
                </a:schemeClr>
              </a:solidFill>
            </a:endParaRPr>
          </a:p>
          <a:p>
            <a:pPr marL="285750" indent="-285750">
              <a:buFont typeface="Arial"/>
              <a:buChar char="•"/>
            </a:pPr>
            <a:r>
              <a:rPr lang="en-US" sz="1600" b="1" dirty="0">
                <a:solidFill>
                  <a:schemeClr val="accent2">
                    <a:lumMod val="20000"/>
                    <a:lumOff val="80000"/>
                  </a:schemeClr>
                </a:solidFill>
                <a:ea typeface="+mn-lt"/>
                <a:cs typeface="+mn-lt"/>
              </a:rPr>
              <a:t>For Investigators</a:t>
            </a:r>
            <a:r>
              <a:rPr lang="en-US" sz="1600" dirty="0">
                <a:solidFill>
                  <a:schemeClr val="accent2">
                    <a:lumMod val="20000"/>
                    <a:lumOff val="80000"/>
                  </a:schemeClr>
                </a:solidFill>
                <a:ea typeface="+mn-lt"/>
                <a:cs typeface="+mn-lt"/>
              </a:rPr>
              <a:t>: Provides crucial evidence in cybercrime investigations, helping law enforcement gather information on suspect activities.</a:t>
            </a:r>
            <a:endParaRPr lang="en-US" sz="1600" dirty="0">
              <a:solidFill>
                <a:schemeClr val="accent2">
                  <a:lumMod val="20000"/>
                  <a:lumOff val="80000"/>
                </a:schemeClr>
              </a:solidFill>
            </a:endParaRPr>
          </a:p>
          <a:p>
            <a:r>
              <a:rPr lang="en-US" sz="1600" dirty="0">
                <a:solidFill>
                  <a:schemeClr val="accent2">
                    <a:lumMod val="20000"/>
                    <a:lumOff val="80000"/>
                  </a:schemeClr>
                </a:solidFill>
              </a:rPr>
              <a:t>3. </a:t>
            </a:r>
            <a:r>
              <a:rPr lang="en-US" sz="1600" b="1" dirty="0">
                <a:solidFill>
                  <a:schemeClr val="accent2">
                    <a:lumMod val="20000"/>
                    <a:lumOff val="80000"/>
                  </a:schemeClr>
                </a:solidFill>
              </a:rPr>
              <a:t>Stealth and Minimal Disruption</a:t>
            </a:r>
            <a:r>
              <a:rPr lang="en-US" sz="1600" dirty="0">
                <a:solidFill>
                  <a:schemeClr val="accent2">
                    <a:lumMod val="20000"/>
                    <a:lumOff val="80000"/>
                  </a:schemeClr>
                </a:solidFill>
              </a:rPr>
              <a:t>:</a:t>
            </a:r>
          </a:p>
          <a:p>
            <a:pPr marL="285750" indent="-285750">
              <a:buFont typeface="Arial"/>
              <a:buChar char="•"/>
            </a:pPr>
            <a:r>
              <a:rPr lang="en-US" sz="1600" dirty="0">
                <a:solidFill>
                  <a:schemeClr val="accent2">
                    <a:lumMod val="20000"/>
                    <a:lumOff val="80000"/>
                  </a:schemeClr>
                </a:solidFill>
                <a:ea typeface="+mn-lt"/>
                <a:cs typeface="+mn-lt"/>
              </a:rPr>
              <a:t>Operates in the background without interfering with regular device usage, ensuring that monitoring activities do not disrupt the user experience.</a:t>
            </a:r>
            <a:endParaRPr lang="en-US" sz="1600" dirty="0">
              <a:solidFill>
                <a:schemeClr val="accent2">
                  <a:lumMod val="20000"/>
                  <a:lumOff val="80000"/>
                </a:schemeClr>
              </a:solidFill>
            </a:endParaRPr>
          </a:p>
          <a:p>
            <a:r>
              <a:rPr lang="en-US" sz="1600" dirty="0">
                <a:solidFill>
                  <a:schemeClr val="accent2">
                    <a:lumMod val="20000"/>
                    <a:lumOff val="80000"/>
                  </a:schemeClr>
                </a:solidFill>
              </a:rPr>
              <a:t>4. </a:t>
            </a:r>
            <a:r>
              <a:rPr lang="en-US" sz="1600" b="1" dirty="0">
                <a:solidFill>
                  <a:schemeClr val="accent2">
                    <a:lumMod val="20000"/>
                    <a:lumOff val="80000"/>
                  </a:schemeClr>
                </a:solidFill>
              </a:rPr>
              <a:t>Security and Privacy</a:t>
            </a:r>
            <a:r>
              <a:rPr lang="en-US" sz="1600" dirty="0">
                <a:solidFill>
                  <a:schemeClr val="accent2">
                    <a:lumMod val="20000"/>
                    <a:lumOff val="80000"/>
                  </a:schemeClr>
                </a:solidFill>
              </a:rPr>
              <a:t>:</a:t>
            </a:r>
          </a:p>
          <a:p>
            <a:pPr marL="285750" indent="-285750">
              <a:buFont typeface="Arial"/>
              <a:buChar char="•"/>
            </a:pPr>
            <a:r>
              <a:rPr lang="en-US" sz="1600" dirty="0">
                <a:solidFill>
                  <a:schemeClr val="accent2">
                    <a:lumMod val="20000"/>
                    <a:lumOff val="80000"/>
                  </a:schemeClr>
                </a:solidFill>
                <a:ea typeface="+mn-lt"/>
                <a:cs typeface="+mn-lt"/>
              </a:rPr>
              <a:t>Ensures that all recorded data is encrypted and secure, protecting it from unauthorized access and ensuring compliance with data privacy regulations.</a:t>
            </a:r>
            <a:endParaRPr lang="en-US" sz="1600" dirty="0">
              <a:solidFill>
                <a:schemeClr val="accent2">
                  <a:lumMod val="20000"/>
                  <a:lumOff val="80000"/>
                </a:schemeClr>
              </a:solidFill>
            </a:endParaRPr>
          </a:p>
          <a:p>
            <a:r>
              <a:rPr lang="en-US" sz="1600" dirty="0">
                <a:solidFill>
                  <a:schemeClr val="accent2">
                    <a:lumMod val="20000"/>
                    <a:lumOff val="80000"/>
                  </a:schemeClr>
                </a:solidFill>
              </a:rPr>
              <a:t>5. </a:t>
            </a:r>
            <a:r>
              <a:rPr lang="en-US" sz="1600" b="1" dirty="0">
                <a:solidFill>
                  <a:schemeClr val="accent2">
                    <a:lumMod val="20000"/>
                    <a:lumOff val="80000"/>
                  </a:schemeClr>
                </a:solidFill>
              </a:rPr>
              <a:t>User-Friendly Interface and Documentation</a:t>
            </a:r>
            <a:r>
              <a:rPr lang="en-US" sz="1600" dirty="0">
                <a:solidFill>
                  <a:schemeClr val="accent2">
                    <a:lumMod val="20000"/>
                    <a:lumOff val="80000"/>
                  </a:schemeClr>
                </a:solidFill>
              </a:rPr>
              <a:t>:</a:t>
            </a:r>
          </a:p>
          <a:p>
            <a:pPr marL="285750" indent="-285750">
              <a:buFont typeface="Arial"/>
              <a:buChar char="•"/>
            </a:pPr>
            <a:r>
              <a:rPr lang="en-US" sz="1600" dirty="0">
                <a:solidFill>
                  <a:schemeClr val="accent2">
                    <a:lumMod val="20000"/>
                    <a:lumOff val="80000"/>
                  </a:schemeClr>
                </a:solidFill>
                <a:ea typeface="+mn-lt"/>
                <a:cs typeface="+mn-lt"/>
              </a:rPr>
              <a:t>Provides clear and comprehensive documentation for easy installation, configuration, and usage, making it accessible even to non-technical users.</a:t>
            </a:r>
            <a:endParaRPr lang="en-US" sz="1600" dirty="0">
              <a:solidFill>
                <a:schemeClr val="accent2">
                  <a:lumMod val="20000"/>
                  <a:lumOff val="80000"/>
                </a:schemeClr>
              </a:solidFill>
            </a:endParaRPr>
          </a:p>
          <a:p>
            <a:pPr algn="l"/>
            <a:endParaRPr lang="en-US" sz="1600" dirty="0">
              <a:solidFill>
                <a:schemeClr val="accent2">
                  <a:lumMod val="20000"/>
                  <a:lumOff val="80000"/>
                </a:schemeClr>
              </a:solidFill>
            </a:endParaRPr>
          </a:p>
        </p:txBody>
      </p:sp>
    </p:spTree>
    <p:extLst>
      <p:ext uri="{BB962C8B-B14F-4D97-AF65-F5344CB8AC3E}">
        <p14:creationId xmlns:p14="http://schemas.microsoft.com/office/powerpoint/2010/main" val="1882478686"/>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D375C2-2973-4C8B-9800-5B5271D300BD}">
  <ds:schemaRefs>
    <ds:schemaRef ds:uri="http://schemas.microsoft.com/sharepoint/v3/contenttype/forms"/>
  </ds:schemaRefs>
</ds:datastoreItem>
</file>

<file path=customXml/itemProps2.xml><?xml version="1.0" encoding="utf-8"?>
<ds:datastoreItem xmlns:ds="http://schemas.openxmlformats.org/officeDocument/2006/customXml" ds:itemID="{559B7A9F-83D5-4264-91C0-B309A9EDBFB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F1950151-0FE0-482F-ADBD-EE52BFC46C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499</Words>
  <Application>Microsoft Office PowerPoint</Application>
  <PresentationFormat>Widescreen</PresentationFormat>
  <Paragraphs>124</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Custom</vt:lpstr>
      <vt:lpstr>Sai Mohan  Tiruveedula</vt:lpstr>
      <vt:lpstr>Keylogger and security</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
  <cp:lastModifiedBy/>
  <cp:revision>644</cp:revision>
  <dcterms:created xsi:type="dcterms:W3CDTF">2024-06-24T13:42:48Z</dcterms:created>
  <dcterms:modified xsi:type="dcterms:W3CDTF">2024-06-25T12:10:39Z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