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71" r:id="rId6"/>
    <p:sldId id="276" r:id="rId7"/>
    <p:sldId id="272" r:id="rId8"/>
    <p:sldId id="273" r:id="rId9"/>
    <p:sldId id="277" r:id="rId10"/>
    <p:sldId id="274" r:id="rId11"/>
    <p:sldId id="275"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Modal_analysi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r>
              <a:rPr lang="en-US" sz="2800" dirty="0">
                <a:latin typeface="Times New Roman" panose="02020603050405020304" pitchFamily="18" charset="0"/>
                <a:cs typeface="Times New Roman" panose="02020603050405020304" pitchFamily="18" charset="0"/>
              </a:rPr>
              <a:t> </a:t>
            </a:r>
            <a:r>
              <a:rPr lang="en-US" sz="2800" b="1" dirty="0">
                <a:solidFill>
                  <a:schemeClr val="accent1">
                    <a:lumMod val="75000"/>
                  </a:schemeClr>
                </a:solidFill>
                <a:latin typeface="Times New Roman" panose="02020603050405020304" pitchFamily="18" charset="0"/>
                <a:cs typeface="Times New Roman" panose="02020603050405020304" pitchFamily="18" charset="0"/>
              </a:rPr>
              <a:t>DESIGN AND SIMULATION OF A MATERIALS IN COMSOL SOFTWARE</a:t>
            </a:r>
            <a:br>
              <a:rPr lang="en-US" sz="2800" b="1" dirty="0">
                <a:solidFill>
                  <a:schemeClr val="accent1">
                    <a:lumMod val="75000"/>
                  </a:schemeClr>
                </a:solidFill>
                <a:latin typeface="Times New Roman" panose="02020603050405020304" pitchFamily="18" charset="0"/>
                <a:cs typeface="Times New Roman" panose="02020603050405020304" pitchFamily="18" charset="0"/>
              </a:rPr>
            </a:br>
            <a:br>
              <a:rPr lang="en-US" sz="28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EC5512- SUMMER INTERNSHIP/SUMMER PROJECT(JULY-DEC 2023)</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solidFill>
                  <a:schemeClr val="accent1">
                    <a:lumMod val="75000"/>
                  </a:schemeClr>
                </a:solidFill>
                <a:latin typeface="Times New Roman" panose="02020603050405020304" pitchFamily="18" charset="0"/>
                <a:cs typeface="Times New Roman" panose="02020603050405020304" pitchFamily="18" charset="0"/>
              </a:rPr>
              <a:t>TEAM MEMBERS:</a:t>
            </a:r>
            <a:br>
              <a:rPr lang="en-US" sz="28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GOVINDA RAJ.S (2021105318)</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SAIMOHAN.R </a:t>
            </a:r>
            <a:r>
              <a:rPr lang="en-US" sz="2800" b="1">
                <a:latin typeface="Times New Roman" panose="02020603050405020304" pitchFamily="18" charset="0"/>
                <a:cs typeface="Times New Roman" panose="02020603050405020304" pitchFamily="18" charset="0"/>
              </a:rPr>
              <a:t>(2021105328</a:t>
            </a:r>
            <a:r>
              <a:rPr lang="en-US" sz="2800" b="1"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44179" y="4754880"/>
            <a:ext cx="5524827" cy="1361439"/>
          </a:xfrm>
        </p:spPr>
        <p:txBody>
          <a:bodyPr>
            <a:normAutofit fontScale="70000" lnSpcReduction="20000"/>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GUIDED BY:</a:t>
            </a:r>
          </a:p>
          <a:p>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DR.S.SHANMUGAPRIYA </a:t>
            </a:r>
          </a:p>
          <a:p>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ASSISTANT PROFESSOR/ECE</a:t>
            </a:r>
          </a:p>
          <a:p>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AD79-0D3A-8F86-060B-3262315B8293}"/>
              </a:ext>
            </a:extLst>
          </p:cNvPr>
          <p:cNvSpPr txBox="1"/>
          <p:nvPr/>
        </p:nvSpPr>
        <p:spPr>
          <a:xfrm>
            <a:off x="264160" y="304800"/>
            <a:ext cx="7487920" cy="3970318"/>
          </a:xfrm>
          <a:prstGeom prst="rect">
            <a:avLst/>
          </a:prstGeom>
          <a:noFill/>
        </p:spPr>
        <p:txBody>
          <a:bodyPr wrap="square" rtlCol="0">
            <a:spAutoFit/>
          </a:bodyPr>
          <a:lstStyle/>
          <a:p>
            <a:r>
              <a:rPr lang="en-IN" sz="2400" b="1" kern="100" dirty="0">
                <a:solidFill>
                  <a:schemeClr val="accent1">
                    <a:lumMod val="75000"/>
                  </a:schemeClr>
                </a:solidFill>
                <a:effectLst/>
                <a:latin typeface="Times New Roman" panose="02020603050405020304" pitchFamily="18" charset="0"/>
                <a:ea typeface="Times New Roman" panose="02020603050405020304" pitchFamily="18" charset="0"/>
              </a:rPr>
              <a:t>MODEL INPUTS</a:t>
            </a:r>
            <a:r>
              <a:rPr lang="en-IN" sz="1800" b="1" kern="100" dirty="0">
                <a:solidFill>
                  <a:schemeClr val="accent1">
                    <a:lumMod val="75000"/>
                  </a:schemeClr>
                </a:solidFill>
                <a:effectLst/>
                <a:latin typeface="Times New Roman" panose="02020603050405020304" pitchFamily="18" charset="0"/>
                <a:ea typeface="Times New Roman" panose="02020603050405020304" pitchFamily="18" charset="0"/>
              </a:rPr>
              <a:t>:</a:t>
            </a:r>
          </a:p>
          <a:p>
            <a:endParaRPr lang="en-IN" b="1" kern="100" dirty="0">
              <a:solidFill>
                <a:schemeClr val="accent1">
                  <a:lumMod val="75000"/>
                </a:schemeClr>
              </a:solidFill>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Ø"/>
            </a:pPr>
            <a:r>
              <a:rPr lang="en-IN" sz="2400" b="1" kern="100" dirty="0">
                <a:effectLst/>
                <a:latin typeface="Times New Roman" panose="02020603050405020304" pitchFamily="18" charset="0"/>
                <a:ea typeface="Times New Roman" panose="02020603050405020304" pitchFamily="18" charset="0"/>
              </a:rPr>
              <a:t>The Input For Designing The  Rectangular Waveguide Are </a:t>
            </a:r>
            <a:r>
              <a:rPr lang="en-IN" sz="2400" b="1" kern="100" dirty="0">
                <a:latin typeface="Times New Roman" panose="02020603050405020304" pitchFamily="18" charset="0"/>
                <a:ea typeface="Times New Roman" panose="02020603050405020304" pitchFamily="18" charset="0"/>
              </a:rPr>
              <a:t>Temperature  And Pressure. </a:t>
            </a:r>
          </a:p>
          <a:p>
            <a:pPr marL="342900" indent="-342900">
              <a:buFont typeface="Wingdings" panose="05000000000000000000" pitchFamily="2" charset="2"/>
              <a:buChar char="Ø"/>
            </a:pPr>
            <a:r>
              <a:rPr lang="en-IN" sz="2400" b="1" kern="100" dirty="0">
                <a:latin typeface="Times New Roman" panose="02020603050405020304" pitchFamily="18" charset="0"/>
                <a:ea typeface="Times New Roman" panose="02020603050405020304" pitchFamily="18" charset="0"/>
              </a:rPr>
              <a:t>The Default Setting Is Given In </a:t>
            </a:r>
            <a:r>
              <a:rPr lang="en-IN" sz="2400" b="1" kern="100" dirty="0">
                <a:effectLst/>
                <a:latin typeface="Times New Roman" panose="02020603050405020304" pitchFamily="18" charset="0"/>
                <a:ea typeface="Times New Roman" panose="02020603050405020304" pitchFamily="18" charset="0"/>
              </a:rPr>
              <a:t>The </a:t>
            </a:r>
            <a:r>
              <a:rPr lang="en-IN" sz="2400" b="1" kern="100" dirty="0">
                <a:latin typeface="Times New Roman" panose="02020603050405020304" pitchFamily="18" charset="0"/>
                <a:ea typeface="Times New Roman" panose="02020603050405020304" pitchFamily="18" charset="0"/>
              </a:rPr>
              <a:t>Comsol Software </a:t>
            </a:r>
          </a:p>
          <a:p>
            <a:pPr marL="342900" indent="-342900">
              <a:buFont typeface="Wingdings" panose="05000000000000000000" pitchFamily="2" charset="2"/>
              <a:buChar char="Ø"/>
            </a:pPr>
            <a:r>
              <a:rPr lang="en-IN" sz="2400" b="1" kern="100" dirty="0">
                <a:latin typeface="Times New Roman" panose="02020603050405020304" pitchFamily="18" charset="0"/>
                <a:ea typeface="Times New Roman" panose="02020603050405020304" pitchFamily="18" charset="0"/>
              </a:rPr>
              <a:t>Where The User Can Change According </a:t>
            </a:r>
            <a:r>
              <a:rPr lang="en-IN" sz="2400" b="1" kern="100" dirty="0">
                <a:effectLst/>
                <a:latin typeface="Times New Roman" panose="02020603050405020304" pitchFamily="18" charset="0"/>
                <a:ea typeface="Times New Roman" panose="02020603050405020304" pitchFamily="18" charset="0"/>
              </a:rPr>
              <a:t>To The</a:t>
            </a:r>
            <a:r>
              <a:rPr lang="en-IN" sz="2400" b="1" kern="100" dirty="0">
                <a:latin typeface="Times New Roman" panose="02020603050405020304" pitchFamily="18" charset="0"/>
                <a:ea typeface="Times New Roman" panose="02020603050405020304" pitchFamily="18" charset="0"/>
              </a:rPr>
              <a:t>ir</a:t>
            </a:r>
          </a:p>
          <a:p>
            <a:r>
              <a:rPr lang="en-IN" sz="2400" b="1" kern="100" dirty="0">
                <a:latin typeface="Times New Roman" panose="02020603050405020304" pitchFamily="18" charset="0"/>
                <a:ea typeface="Times New Roman" panose="02020603050405020304" pitchFamily="18" charset="0"/>
              </a:rPr>
              <a:t>     Convenience. </a:t>
            </a:r>
          </a:p>
          <a:p>
            <a:pPr marL="342900" indent="-342900">
              <a:buFont typeface="Wingdings" panose="05000000000000000000" pitchFamily="2" charset="2"/>
              <a:buChar char="Ø"/>
            </a:pPr>
            <a:r>
              <a:rPr lang="en-IN" sz="2400" b="1" kern="100" dirty="0">
                <a:latin typeface="Times New Roman" panose="02020603050405020304" pitchFamily="18" charset="0"/>
                <a:ea typeface="Times New Roman" panose="02020603050405020304" pitchFamily="18" charset="0"/>
              </a:rPr>
              <a:t>For Different Materials The Input </a:t>
            </a:r>
            <a:r>
              <a:rPr lang="en-IN" sz="2400" b="1" kern="100" dirty="0">
                <a:effectLst/>
                <a:latin typeface="Times New Roman" panose="02020603050405020304" pitchFamily="18" charset="0"/>
                <a:ea typeface="Times New Roman" panose="02020603050405020304" pitchFamily="18" charset="0"/>
              </a:rPr>
              <a:t>Selected </a:t>
            </a:r>
            <a:r>
              <a:rPr lang="en-IN" sz="2400" b="1" kern="100" dirty="0">
                <a:latin typeface="Times New Roman" panose="02020603050405020304" pitchFamily="18" charset="0"/>
                <a:ea typeface="Times New Roman" panose="02020603050405020304" pitchFamily="18" charset="0"/>
              </a:rPr>
              <a:t>Can Be</a:t>
            </a:r>
          </a:p>
          <a:p>
            <a:r>
              <a:rPr lang="en-IN" sz="2400" b="1" kern="100" dirty="0">
                <a:latin typeface="Times New Roman" panose="02020603050405020304" pitchFamily="18" charset="0"/>
                <a:ea typeface="Times New Roman" panose="02020603050405020304" pitchFamily="18" charset="0"/>
              </a:rPr>
              <a:t>     Changed.</a:t>
            </a:r>
            <a:endParaRPr lang="en-IN" sz="2400" b="1" kern="100" dirty="0">
              <a:effectLst/>
              <a:latin typeface="Times New Roman" panose="02020603050405020304" pitchFamily="18" charset="0"/>
              <a:ea typeface="Times New Roman" panose="02020603050405020304" pitchFamily="18" charset="0"/>
            </a:endParaRPr>
          </a:p>
          <a:p>
            <a:endParaRPr lang="en-IN" sz="24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59994125-84C8-81D0-06C1-0EB600B0599F}"/>
              </a:ext>
            </a:extLst>
          </p:cNvPr>
          <p:cNvPicPr>
            <a:picLocks noChangeAspect="1"/>
          </p:cNvPicPr>
          <p:nvPr/>
        </p:nvPicPr>
        <p:blipFill>
          <a:blip r:embed="rId2"/>
          <a:stretch>
            <a:fillRect/>
          </a:stretch>
        </p:blipFill>
        <p:spPr>
          <a:xfrm>
            <a:off x="7752080" y="731520"/>
            <a:ext cx="4003040" cy="4339650"/>
          </a:xfrm>
          <a:prstGeom prst="rect">
            <a:avLst/>
          </a:prstGeom>
        </p:spPr>
      </p:pic>
    </p:spTree>
    <p:extLst>
      <p:ext uri="{BB962C8B-B14F-4D97-AF65-F5344CB8AC3E}">
        <p14:creationId xmlns:p14="http://schemas.microsoft.com/office/powerpoint/2010/main" val="398325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97E78F-932C-C17A-C45C-17E6194512CD}"/>
              </a:ext>
            </a:extLst>
          </p:cNvPr>
          <p:cNvSpPr txBox="1"/>
          <p:nvPr/>
        </p:nvSpPr>
        <p:spPr>
          <a:xfrm>
            <a:off x="213360" y="284480"/>
            <a:ext cx="11297920" cy="6574364"/>
          </a:xfrm>
          <a:prstGeom prst="rect">
            <a:avLst/>
          </a:prstGeom>
          <a:noFill/>
        </p:spPr>
        <p:txBody>
          <a:bodyPr wrap="square" rtlCol="0">
            <a:spAutoFit/>
          </a:bodyPr>
          <a:lstStyle/>
          <a:p>
            <a:pPr marL="6350" marR="93980" indent="-6350" algn="just">
              <a:lnSpc>
                <a:spcPct val="103000"/>
              </a:lnSpc>
              <a:spcAft>
                <a:spcPts val="65"/>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2800" kern="100" dirty="0">
              <a:solidFill>
                <a:schemeClr val="accent1">
                  <a:lumMod val="75000"/>
                </a:schemeClr>
              </a:solidFill>
              <a:effectLst/>
              <a:latin typeface="Times New Roman" panose="02020603050405020304" pitchFamily="18" charset="0"/>
              <a:ea typeface="Times New Roman" panose="02020603050405020304" pitchFamily="18" charset="0"/>
            </a:endParaRPr>
          </a:p>
          <a:p>
            <a:r>
              <a:rPr lang="en-IN" sz="2800" b="1" dirty="0">
                <a:solidFill>
                  <a:schemeClr val="accent1">
                    <a:lumMod val="75000"/>
                  </a:schemeClr>
                </a:solidFill>
                <a:effectLst/>
                <a:latin typeface="Times New Roman" panose="02020603050405020304" pitchFamily="18" charset="0"/>
                <a:ea typeface="Times New Roman" panose="02020603050405020304" pitchFamily="18" charset="0"/>
              </a:rPr>
              <a:t>MATERIALS TO DESIGN RECTANGULAR WAVEGUIDE:</a:t>
            </a:r>
          </a:p>
          <a:p>
            <a:endParaRPr lang="en-IN" sz="2800" b="1" dirty="0">
              <a:solidFill>
                <a:schemeClr val="accent1">
                  <a:lumMod val="75000"/>
                </a:schemeClr>
              </a:solidFill>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Ø"/>
            </a:pPr>
            <a:r>
              <a:rPr lang="en-IN" sz="2800" dirty="0">
                <a:effectLst/>
                <a:latin typeface="Times New Roman" panose="02020603050405020304" pitchFamily="18" charset="0"/>
                <a:ea typeface="Times New Roman" panose="02020603050405020304" pitchFamily="18" charset="0"/>
              </a:rPr>
              <a:t>The Material Used To Design Rectangular Wave</a:t>
            </a:r>
          </a:p>
          <a:p>
            <a:r>
              <a:rPr lang="en-IN" sz="2800" dirty="0">
                <a:latin typeface="Times New Roman" panose="02020603050405020304" pitchFamily="18" charset="0"/>
                <a:ea typeface="Times New Roman" panose="02020603050405020304" pitchFamily="18" charset="0"/>
              </a:rPr>
              <a:t>      Guide Is Air And Aluminum.</a:t>
            </a:r>
          </a:p>
          <a:p>
            <a:pPr marL="457200" indent="-457200">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rPr>
              <a:t>According to the design material selection in the </a:t>
            </a:r>
          </a:p>
          <a:p>
            <a:r>
              <a:rPr lang="en-IN" sz="2800" dirty="0">
                <a:effectLst/>
                <a:latin typeface="Times New Roman" panose="02020603050405020304" pitchFamily="18" charset="0"/>
                <a:ea typeface="Times New Roman" panose="02020603050405020304" pitchFamily="18" charset="0"/>
              </a:rPr>
              <a:t>     Comsol can also be altered.</a:t>
            </a:r>
          </a:p>
          <a:p>
            <a:endParaRPr lang="en-IN" sz="2800" dirty="0">
              <a:latin typeface="Times New Roman" panose="02020603050405020304" pitchFamily="18" charset="0"/>
              <a:ea typeface="Times New Roman" panose="02020603050405020304" pitchFamily="18" charset="0"/>
            </a:endParaRPr>
          </a:p>
          <a:p>
            <a:pPr marL="6350" marR="93980" indent="-6350" algn="just">
              <a:lnSpc>
                <a:spcPct val="103000"/>
              </a:lnSpc>
              <a:spcBef>
                <a:spcPts val="900"/>
              </a:spcBef>
              <a:spcAft>
                <a:spcPts val="900"/>
              </a:spcAft>
            </a:pPr>
            <a:r>
              <a:rPr lang="en-IN" sz="2800" b="1" i="0" kern="100" spc="1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PHYSICS SETTINGS:</a:t>
            </a:r>
            <a:endParaRPr lang="en-IN" sz="2800" b="1" i="1" kern="100" dirty="0">
              <a:solidFill>
                <a:schemeClr val="accent1">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IN" sz="2400" spc="10" dirty="0">
                <a:solidFill>
                  <a:srgbClr val="333333"/>
                </a:solidFill>
                <a:effectLst/>
                <a:latin typeface="Times New Roman" panose="02020603050405020304" pitchFamily="18" charset="0"/>
                <a:ea typeface="Times New Roman" panose="02020603050405020304" pitchFamily="18" charset="0"/>
              </a:rPr>
              <a:t>The Goal Is To Find A Wave That Is Propagating In The Out-of-plane Direction. To Do So Using The Electromagnetic Waves, Frequency Domain  Physics Interface In 2D, Open The Setting Window For The Physics Interface And Make Sure The Three Component Vector  Option Is Selected In The Component  Section.</a:t>
            </a:r>
            <a:endParaRPr lang="en-IN" sz="2400" dirty="0">
              <a:effectLst/>
              <a:latin typeface="Times New Roman" panose="02020603050405020304" pitchFamily="18" charset="0"/>
              <a:ea typeface="Times New Roman" panose="02020603050405020304" pitchFamily="18" charset="0"/>
            </a:endParaRPr>
          </a:p>
          <a:p>
            <a:endParaRPr lang="en-IN" sz="2800" dirty="0">
              <a:effectLst/>
              <a:latin typeface="Times New Roman" panose="02020603050405020304" pitchFamily="18" charset="0"/>
              <a:ea typeface="Times New Roman" panose="02020603050405020304" pitchFamily="18" charset="0"/>
            </a:endParaRPr>
          </a:p>
          <a:p>
            <a:endParaRPr lang="en-IN" sz="2800" dirty="0">
              <a:solidFill>
                <a:schemeClr val="accent1">
                  <a:lumMod val="75000"/>
                </a:schemeClr>
              </a:solidFill>
            </a:endParaRPr>
          </a:p>
        </p:txBody>
      </p:sp>
      <p:pic>
        <p:nvPicPr>
          <p:cNvPr id="3" name="Picture 2">
            <a:extLst>
              <a:ext uri="{FF2B5EF4-FFF2-40B4-BE49-F238E27FC236}">
                <a16:creationId xmlns:a16="http://schemas.microsoft.com/office/drawing/2014/main" id="{8E8FE7D3-4F26-50C3-89C5-57B4EB8D413C}"/>
              </a:ext>
            </a:extLst>
          </p:cNvPr>
          <p:cNvPicPr>
            <a:picLocks noChangeAspect="1"/>
          </p:cNvPicPr>
          <p:nvPr/>
        </p:nvPicPr>
        <p:blipFill>
          <a:blip r:embed="rId2"/>
          <a:stretch>
            <a:fillRect/>
          </a:stretch>
        </p:blipFill>
        <p:spPr>
          <a:xfrm>
            <a:off x="7975600" y="1203960"/>
            <a:ext cx="3799840" cy="2225040"/>
          </a:xfrm>
          <a:prstGeom prst="rect">
            <a:avLst/>
          </a:prstGeom>
        </p:spPr>
      </p:pic>
    </p:spTree>
    <p:extLst>
      <p:ext uri="{BB962C8B-B14F-4D97-AF65-F5344CB8AC3E}">
        <p14:creationId xmlns:p14="http://schemas.microsoft.com/office/powerpoint/2010/main" val="296293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30556E-6FAF-04D9-6A01-80CEDFEDD50A}"/>
              </a:ext>
            </a:extLst>
          </p:cNvPr>
          <p:cNvSpPr txBox="1"/>
          <p:nvPr/>
        </p:nvSpPr>
        <p:spPr>
          <a:xfrm>
            <a:off x="203200" y="233680"/>
            <a:ext cx="7284720" cy="6155531"/>
          </a:xfrm>
          <a:prstGeom prst="rect">
            <a:avLst/>
          </a:prstGeom>
          <a:noFill/>
        </p:spPr>
        <p:txBody>
          <a:bodyPr wrap="square" rtlCol="0">
            <a:spAutoFit/>
          </a:bodyPr>
          <a:lstStyle/>
          <a:p>
            <a:pPr>
              <a:spcAft>
                <a:spcPts val="1200"/>
              </a:spcAft>
            </a:pPr>
            <a:r>
              <a:rPr lang="en-IN" sz="2800" b="1" spc="10" dirty="0">
                <a:solidFill>
                  <a:schemeClr val="accent1">
                    <a:lumMod val="75000"/>
                  </a:schemeClr>
                </a:solidFill>
                <a:effectLst/>
                <a:latin typeface="Times New Roman" panose="02020603050405020304" pitchFamily="18" charset="0"/>
                <a:ea typeface="Times New Roman" panose="02020603050405020304" pitchFamily="18" charset="0"/>
              </a:rPr>
              <a:t>MESH AND STUDY SETTING:</a:t>
            </a:r>
            <a:endParaRPr lang="en-IN" sz="2800" dirty="0">
              <a:solidFill>
                <a:schemeClr val="accent1">
                  <a:lumMod val="75000"/>
                </a:schemeClr>
              </a:solidFill>
              <a:effectLst/>
              <a:latin typeface="Times New Roman" panose="02020603050405020304" pitchFamily="18" charset="0"/>
              <a:ea typeface="Times New Roman" panose="02020603050405020304" pitchFamily="18" charset="0"/>
            </a:endParaRPr>
          </a:p>
          <a:p>
            <a:pPr marL="342900" indent="-342900">
              <a:spcAft>
                <a:spcPts val="1200"/>
              </a:spcAft>
              <a:buFont typeface="Wingdings" panose="05000000000000000000" pitchFamily="2" charset="2"/>
              <a:buChar char="Ø"/>
            </a:pPr>
            <a:r>
              <a:rPr lang="en-IN" spc="1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Variant Of The Mode Analysis Is Study Settings For Electromagnetics. By Default, The Effective Mode Index Transform Is Selected, Which Is Usually The Best Choice For Electromagnetic Waves. With Such A Transform, You Can Assume That The So-called Effective Index Of Mode Will Be Used As A Declarative Characteristic Of The Mode.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Ø"/>
            </a:pPr>
            <a:r>
              <a:rPr lang="en-IN" spc="1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The Mode Analysis Frequency Field, You Should Enter The Frequency At Which You Want To Find Resonant Modes. As You Can See Below, The Next Study Setting Listed Is Mode Search Method. If Manual Search Is Selected Here, You Should Set The Initial Guess In Terms Of The Effective Index Of Mode In The Search For Modes Around Field And The Desired Number Of Modes. The Solver Will Search For Modes Near That Guess And Return The Expected Number Of Different Modes If Possible. For The Region Search, You Should Specify The Approximate Number Of Modes And The Region Of The Complex Effective Index.</a:t>
            </a:r>
          </a:p>
          <a:p>
            <a:pPr marL="342900" indent="-342900">
              <a:spcAft>
                <a:spcPts val="1200"/>
              </a:spcAft>
              <a:buFont typeface="Wingdings" panose="05000000000000000000" pitchFamily="2" charset="2"/>
              <a:buChar char="Ø"/>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87FB7724-494E-849A-4093-21513311BEC9}"/>
              </a:ext>
            </a:extLst>
          </p:cNvPr>
          <p:cNvPicPr>
            <a:picLocks noChangeAspect="1"/>
          </p:cNvPicPr>
          <p:nvPr/>
        </p:nvPicPr>
        <p:blipFill>
          <a:blip r:embed="rId2"/>
          <a:stretch>
            <a:fillRect/>
          </a:stretch>
        </p:blipFill>
        <p:spPr>
          <a:xfrm>
            <a:off x="7487920" y="1087121"/>
            <a:ext cx="4277360" cy="4297680"/>
          </a:xfrm>
          <a:prstGeom prst="rect">
            <a:avLst/>
          </a:prstGeom>
        </p:spPr>
      </p:pic>
    </p:spTree>
    <p:extLst>
      <p:ext uri="{BB962C8B-B14F-4D97-AF65-F5344CB8AC3E}">
        <p14:creationId xmlns:p14="http://schemas.microsoft.com/office/powerpoint/2010/main" val="129500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559433-F34C-F9CF-8887-681B979BB887}"/>
              </a:ext>
            </a:extLst>
          </p:cNvPr>
          <p:cNvSpPr txBox="1"/>
          <p:nvPr/>
        </p:nvSpPr>
        <p:spPr>
          <a:xfrm>
            <a:off x="111760" y="438666"/>
            <a:ext cx="5984240" cy="5638980"/>
          </a:xfrm>
          <a:prstGeom prst="rect">
            <a:avLst/>
          </a:prstGeom>
          <a:noFill/>
        </p:spPr>
        <p:txBody>
          <a:bodyPr wrap="square" rtlCol="0">
            <a:spAutoFit/>
          </a:bodyPr>
          <a:lstStyle/>
          <a:p>
            <a:r>
              <a:rPr lang="en-IN" sz="2800" b="1" dirty="0">
                <a:solidFill>
                  <a:schemeClr val="accent1">
                    <a:lumMod val="75000"/>
                  </a:schemeClr>
                </a:solidFill>
              </a:rPr>
              <a:t>STUDY:</a:t>
            </a:r>
          </a:p>
          <a:p>
            <a:endParaRPr lang="en-IN" sz="2800" b="1" dirty="0">
              <a:solidFill>
                <a:schemeClr val="accent1">
                  <a:lumMod val="75000"/>
                </a:schemeClr>
              </a:solidFill>
            </a:endParaRPr>
          </a:p>
          <a:p>
            <a:pPr algn="ctr"/>
            <a:r>
              <a:rPr lang="en-IN" sz="2000" kern="100" dirty="0">
                <a:solidFill>
                  <a:srgbClr val="000000"/>
                </a:solidFill>
                <a:effectLst/>
                <a:latin typeface="Times New Roman" panose="02020603050405020304" pitchFamily="18" charset="0"/>
                <a:ea typeface="Times New Roman" panose="02020603050405020304" pitchFamily="18" charset="0"/>
              </a:rPr>
              <a:t>      The above displayed option should be choosen              and process the material for next stage.</a:t>
            </a:r>
          </a:p>
          <a:p>
            <a:pPr algn="ct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457200" marR="93980" indent="-6350" algn="just">
              <a:lnSpc>
                <a:spcPct val="103000"/>
              </a:lnSpc>
              <a:spcAft>
                <a:spcPts val="65"/>
              </a:spcAft>
            </a:pPr>
            <a:r>
              <a:rPr lang="en-IN" sz="2000" kern="100" dirty="0">
                <a:solidFill>
                  <a:srgbClr val="000000"/>
                </a:solidFill>
                <a:effectLst/>
                <a:latin typeface="Times New Roman" panose="02020603050405020304" pitchFamily="18" charset="0"/>
                <a:ea typeface="Times New Roman" panose="02020603050405020304" pitchFamily="18" charset="0"/>
              </a:rPr>
              <a:t>      Step1: boundary mode analysis</a:t>
            </a:r>
          </a:p>
          <a:p>
            <a:pPr marL="457200" marR="93980" indent="-6350" algn="just">
              <a:lnSpc>
                <a:spcPct val="103000"/>
              </a:lnSpc>
              <a:spcAft>
                <a:spcPts val="65"/>
              </a:spcAft>
            </a:pPr>
            <a:r>
              <a:rPr lang="en-IN" sz="2000" kern="100" dirty="0">
                <a:solidFill>
                  <a:srgbClr val="000000"/>
                </a:solidFill>
                <a:effectLst/>
                <a:latin typeface="Times New Roman" panose="02020603050405020304" pitchFamily="18" charset="0"/>
                <a:ea typeface="Times New Roman" panose="02020603050405020304" pitchFamily="18" charset="0"/>
              </a:rPr>
              <a:t>      Step 2: boundary mode analysis 1</a:t>
            </a:r>
          </a:p>
          <a:p>
            <a:pPr marL="457200" marR="93980" indent="-6350" algn="just">
              <a:lnSpc>
                <a:spcPct val="103000"/>
              </a:lnSpc>
              <a:spcAft>
                <a:spcPts val="65"/>
              </a:spcAft>
            </a:pPr>
            <a:r>
              <a:rPr lang="en-IN" sz="2000" kern="100" dirty="0">
                <a:solidFill>
                  <a:srgbClr val="000000"/>
                </a:solidFill>
                <a:effectLst/>
                <a:latin typeface="Times New Roman" panose="02020603050405020304" pitchFamily="18" charset="0"/>
                <a:ea typeface="Times New Roman" panose="02020603050405020304" pitchFamily="18" charset="0"/>
              </a:rPr>
              <a:t>      Step 3: frequency domain</a:t>
            </a:r>
          </a:p>
          <a:p>
            <a:pPr marL="457200" marR="93980" indent="-6350" algn="just">
              <a:lnSpc>
                <a:spcPct val="103000"/>
              </a:lnSpc>
              <a:spcAft>
                <a:spcPts val="65"/>
              </a:spcAft>
            </a:pP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793750" marR="93980" indent="-342900">
              <a:lnSpc>
                <a:spcPct val="103000"/>
              </a:lnSpc>
              <a:spcAft>
                <a:spcPts val="65"/>
              </a:spcAft>
              <a:buFont typeface="Wingdings" panose="05000000000000000000" pitchFamily="2" charset="2"/>
              <a:buChar char="Ø"/>
            </a:pPr>
            <a:r>
              <a:rPr lang="en-IN" sz="2000" kern="100" dirty="0">
                <a:solidFill>
                  <a:srgbClr val="000000"/>
                </a:solidFill>
                <a:effectLst/>
                <a:latin typeface="Times New Roman" panose="02020603050405020304" pitchFamily="18" charset="0"/>
                <a:ea typeface="Times New Roman" panose="02020603050405020304" pitchFamily="18" charset="0"/>
              </a:rPr>
              <a:t>After this study process derived values of the particular material will be displayed by clicking on the results we can observe the derived value. </a:t>
            </a:r>
          </a:p>
          <a:p>
            <a:pPr marL="6350" marR="93980" indent="-6350">
              <a:lnSpc>
                <a:spcPct val="107000"/>
              </a:lnSpc>
              <a:spcAft>
                <a:spcPts val="800"/>
              </a:spcAft>
            </a:pPr>
            <a:r>
              <a:rPr lang="en-IN" sz="2000" kern="100" dirty="0">
                <a:solidFill>
                  <a:srgbClr val="000000"/>
                </a:solidFill>
                <a:effectLst/>
                <a:latin typeface="Times New Roman" panose="02020603050405020304" pitchFamily="18" charset="0"/>
                <a:ea typeface="Calibri" panose="020F0502020204030204" pitchFamily="34" charset="0"/>
              </a:rPr>
              <a:t> </a:t>
            </a:r>
            <a:endParaRPr lang="en-IN" sz="2000" kern="100" dirty="0">
              <a:solidFill>
                <a:srgbClr val="000000"/>
              </a:solidFill>
              <a:effectLst/>
              <a:latin typeface="Times New Roman" panose="02020603050405020304" pitchFamily="18" charset="0"/>
              <a:ea typeface="Times New Roman" panose="02020603050405020304" pitchFamily="18" charset="0"/>
            </a:endParaRPr>
          </a:p>
          <a:p>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sz="3200" dirty="0">
              <a:solidFill>
                <a:schemeClr val="accent1">
                  <a:lumMod val="75000"/>
                </a:schemeClr>
              </a:solidFill>
            </a:endParaRPr>
          </a:p>
          <a:p>
            <a:endParaRPr lang="en-IN" dirty="0"/>
          </a:p>
        </p:txBody>
      </p:sp>
      <p:pic>
        <p:nvPicPr>
          <p:cNvPr id="3" name="Picture 2">
            <a:extLst>
              <a:ext uri="{FF2B5EF4-FFF2-40B4-BE49-F238E27FC236}">
                <a16:creationId xmlns:a16="http://schemas.microsoft.com/office/drawing/2014/main" id="{F06FDB39-808B-0639-0C0D-FDE55CAE52E3}"/>
              </a:ext>
            </a:extLst>
          </p:cNvPr>
          <p:cNvPicPr>
            <a:picLocks noChangeAspect="1"/>
          </p:cNvPicPr>
          <p:nvPr/>
        </p:nvPicPr>
        <p:blipFill>
          <a:blip r:embed="rId2"/>
          <a:stretch>
            <a:fillRect/>
          </a:stretch>
        </p:blipFill>
        <p:spPr>
          <a:xfrm>
            <a:off x="6412865" y="869553"/>
            <a:ext cx="4324350" cy="4019550"/>
          </a:xfrm>
          <a:prstGeom prst="rect">
            <a:avLst/>
          </a:prstGeom>
        </p:spPr>
      </p:pic>
    </p:spTree>
    <p:extLst>
      <p:ext uri="{BB962C8B-B14F-4D97-AF65-F5344CB8AC3E}">
        <p14:creationId xmlns:p14="http://schemas.microsoft.com/office/powerpoint/2010/main" val="365291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080A1-A03E-01E2-8927-C5FAA1F722F1}"/>
              </a:ext>
            </a:extLst>
          </p:cNvPr>
          <p:cNvSpPr txBox="1"/>
          <p:nvPr/>
        </p:nvSpPr>
        <p:spPr>
          <a:xfrm>
            <a:off x="314960" y="386080"/>
            <a:ext cx="11470640" cy="6067174"/>
          </a:xfrm>
          <a:prstGeom prst="rect">
            <a:avLst/>
          </a:prstGeom>
          <a:noFill/>
        </p:spPr>
        <p:txBody>
          <a:bodyPr wrap="square" rtlCol="0">
            <a:spAutoFit/>
          </a:bodyPr>
          <a:lstStyle/>
          <a:p>
            <a:r>
              <a:rPr lang="en-IN" sz="2800" b="1" kern="100" dirty="0">
                <a:solidFill>
                  <a:schemeClr val="accent1">
                    <a:lumMod val="75000"/>
                  </a:schemeClr>
                </a:solidFill>
                <a:effectLst/>
                <a:latin typeface="Times New Roman" panose="02020603050405020304" pitchFamily="18" charset="0"/>
                <a:ea typeface="Times New Roman" panose="02020603050405020304" pitchFamily="18" charset="0"/>
              </a:rPr>
              <a:t>Derived values:</a:t>
            </a:r>
          </a:p>
          <a:p>
            <a:endParaRPr lang="en-IN" b="1" kern="100" dirty="0">
              <a:solidFill>
                <a:srgbClr val="000000"/>
              </a:solidFill>
              <a:latin typeface="Times New Roman" panose="02020603050405020304" pitchFamily="18" charset="0"/>
              <a:ea typeface="Times New Roman" panose="02020603050405020304" pitchFamily="18" charset="0"/>
            </a:endParaRPr>
          </a:p>
          <a:p>
            <a:endParaRPr lang="en-IN" sz="1800" b="1" kern="100" dirty="0">
              <a:solidFill>
                <a:srgbClr val="000000"/>
              </a:solidFill>
              <a:effectLst/>
              <a:latin typeface="Times New Roman" panose="02020603050405020304" pitchFamily="18" charset="0"/>
              <a:ea typeface="Times New Roman" panose="02020603050405020304" pitchFamily="18" charset="0"/>
            </a:endParaRPr>
          </a:p>
          <a:p>
            <a:endParaRPr lang="en-IN" b="1" kern="100" dirty="0">
              <a:solidFill>
                <a:srgbClr val="000000"/>
              </a:solidFill>
              <a:latin typeface="Times New Roman" panose="02020603050405020304" pitchFamily="18" charset="0"/>
              <a:ea typeface="Times New Roman" panose="02020603050405020304" pitchFamily="18" charset="0"/>
            </a:endParaRPr>
          </a:p>
          <a:p>
            <a:endParaRPr lang="en-IN" sz="1800" b="1" kern="100" dirty="0">
              <a:solidFill>
                <a:srgbClr val="000000"/>
              </a:solidFill>
              <a:effectLst/>
              <a:latin typeface="Times New Roman" panose="02020603050405020304" pitchFamily="18" charset="0"/>
              <a:ea typeface="Times New Roman" panose="02020603050405020304" pitchFamily="18" charset="0"/>
            </a:endParaRPr>
          </a:p>
          <a:p>
            <a:endParaRPr lang="en-IN" b="1" kern="100" dirty="0">
              <a:solidFill>
                <a:srgbClr val="000000"/>
              </a:solidFill>
              <a:latin typeface="Times New Roman" panose="02020603050405020304" pitchFamily="18" charset="0"/>
              <a:ea typeface="Times New Roman" panose="02020603050405020304" pitchFamily="18" charset="0"/>
            </a:endParaRPr>
          </a:p>
          <a:p>
            <a:endParaRPr lang="en-IN" sz="1800" b="1" kern="100" dirty="0">
              <a:solidFill>
                <a:srgbClr val="000000"/>
              </a:solidFill>
              <a:effectLst/>
              <a:latin typeface="Times New Roman" panose="02020603050405020304" pitchFamily="18" charset="0"/>
              <a:ea typeface="Times New Roman" panose="02020603050405020304" pitchFamily="18" charset="0"/>
            </a:endParaRPr>
          </a:p>
          <a:p>
            <a:endParaRPr lang="en-IN" b="1" kern="100" dirty="0">
              <a:solidFill>
                <a:srgbClr val="000000"/>
              </a:solidFill>
              <a:latin typeface="Times New Roman" panose="02020603050405020304" pitchFamily="18" charset="0"/>
              <a:ea typeface="Times New Roman" panose="02020603050405020304" pitchFamily="18" charset="0"/>
            </a:endParaRPr>
          </a:p>
          <a:p>
            <a:pPr marL="6350" marR="93980" indent="-6350" algn="ctr">
              <a:lnSpc>
                <a:spcPct val="103000"/>
              </a:lnSpc>
              <a:spcAft>
                <a:spcPts val="65"/>
              </a:spcAft>
            </a:pPr>
            <a:endParaRPr lang="en-IN" b="1" kern="100" dirty="0">
              <a:solidFill>
                <a:srgbClr val="000000"/>
              </a:solidFill>
              <a:latin typeface="Times New Roman" panose="02020603050405020304" pitchFamily="18" charset="0"/>
              <a:ea typeface="Times New Roman" panose="02020603050405020304" pitchFamily="18" charset="0"/>
            </a:endParaRPr>
          </a:p>
          <a:p>
            <a:pPr marL="6350" marR="93980" indent="-6350" algn="ctr">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ctr">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ctr">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ctr">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93980" indent="-342900">
              <a:lnSpc>
                <a:spcPct val="103000"/>
              </a:lnSpc>
              <a:spcAft>
                <a:spcPts val="65"/>
              </a:spcAft>
              <a:buFont typeface="Wingdings" panose="05000000000000000000" pitchFamily="2" charset="2"/>
              <a:buChar char="Ø"/>
            </a:pPr>
            <a:r>
              <a:rPr lang="en-IN" sz="2400" kern="100" dirty="0">
                <a:solidFill>
                  <a:srgbClr val="000000"/>
                </a:solidFill>
                <a:effectLst/>
                <a:latin typeface="Times New Roman" panose="02020603050405020304" pitchFamily="18" charset="0"/>
                <a:ea typeface="Times New Roman" panose="02020603050405020304" pitchFamily="18" charset="0"/>
              </a:rPr>
              <a:t>The above mensioned values are the effective index and propagation constant </a:t>
            </a:r>
          </a:p>
          <a:p>
            <a:pPr marL="6350" marR="93980" indent="-6350" algn="l">
              <a:lnSpc>
                <a:spcPct val="103000"/>
              </a:lnSpc>
              <a:spcAft>
                <a:spcPts val="65"/>
              </a:spcAft>
            </a:pPr>
            <a:r>
              <a:rPr lang="en-IN" sz="2400" kern="100" dirty="0">
                <a:solidFill>
                  <a:srgbClr val="000000"/>
                </a:solidFill>
                <a:effectLst/>
                <a:latin typeface="Times New Roman" panose="02020603050405020304" pitchFamily="18" charset="0"/>
                <a:ea typeface="Times New Roman" panose="02020603050405020304" pitchFamily="18" charset="0"/>
              </a:rPr>
              <a:t>  Of the rectangular wave guide</a:t>
            </a:r>
          </a:p>
          <a:p>
            <a:pPr marL="342900" marR="93980" indent="-342900" algn="l">
              <a:lnSpc>
                <a:spcPct val="103000"/>
              </a:lnSpc>
              <a:spcAft>
                <a:spcPts val="65"/>
              </a:spcAft>
              <a:buFont typeface="Wingdings" panose="05000000000000000000" pitchFamily="2" charset="2"/>
              <a:buChar char="Ø"/>
            </a:pPr>
            <a:r>
              <a:rPr lang="en-IN" sz="2400" kern="100" dirty="0">
                <a:solidFill>
                  <a:srgbClr val="000000"/>
                </a:solidFill>
                <a:latin typeface="Times New Roman" panose="02020603050405020304" pitchFamily="18" charset="0"/>
                <a:ea typeface="Times New Roman" panose="02020603050405020304" pitchFamily="18" charset="0"/>
              </a:rPr>
              <a:t>After this we can analyse the electric field and magnetic field in the rectangular wave guide , graphical representation can be seen through this software.</a:t>
            </a:r>
            <a:endParaRPr lang="en-IN" sz="2400" kern="100" dirty="0">
              <a:solidFill>
                <a:srgbClr val="000000"/>
              </a:solidFill>
              <a:effectLst/>
              <a:latin typeface="Times New Roman" panose="02020603050405020304" pitchFamily="18" charset="0"/>
              <a:ea typeface="Times New Roman" panose="02020603050405020304" pitchFamily="18" charset="0"/>
            </a:endParaRPr>
          </a:p>
          <a:p>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18FFA8C7-8E44-B602-8F44-FFBC8591FEDF}"/>
              </a:ext>
            </a:extLst>
          </p:cNvPr>
          <p:cNvPicPr>
            <a:picLocks noChangeAspect="1"/>
          </p:cNvPicPr>
          <p:nvPr/>
        </p:nvPicPr>
        <p:blipFill>
          <a:blip r:embed="rId2"/>
          <a:stretch>
            <a:fillRect/>
          </a:stretch>
        </p:blipFill>
        <p:spPr>
          <a:xfrm>
            <a:off x="2374264" y="1191894"/>
            <a:ext cx="5682616" cy="2736074"/>
          </a:xfrm>
          <a:prstGeom prst="rect">
            <a:avLst/>
          </a:prstGeom>
        </p:spPr>
      </p:pic>
    </p:spTree>
    <p:extLst>
      <p:ext uri="{BB962C8B-B14F-4D97-AF65-F5344CB8AC3E}">
        <p14:creationId xmlns:p14="http://schemas.microsoft.com/office/powerpoint/2010/main" val="286663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8A7F7C-3835-9547-B21C-F09B73423464}"/>
              </a:ext>
            </a:extLst>
          </p:cNvPr>
          <p:cNvSpPr txBox="1"/>
          <p:nvPr/>
        </p:nvSpPr>
        <p:spPr>
          <a:xfrm>
            <a:off x="162561" y="172438"/>
            <a:ext cx="11541760" cy="4562403"/>
          </a:xfrm>
          <a:prstGeom prst="rect">
            <a:avLst/>
          </a:prstGeom>
          <a:noFill/>
        </p:spPr>
        <p:txBody>
          <a:bodyPr wrap="square" rtlCol="0">
            <a:spAutoFit/>
          </a:bodyPr>
          <a:lstStyle/>
          <a:p>
            <a:pPr marL="6350" marR="93980" indent="-6350">
              <a:lnSpc>
                <a:spcPct val="103000"/>
              </a:lnSpc>
              <a:spcAft>
                <a:spcPts val="65"/>
              </a:spcAft>
            </a:pPr>
            <a:r>
              <a:rPr lang="en-IN" sz="2800" b="1" kern="100" dirty="0">
                <a:solidFill>
                  <a:schemeClr val="accent1">
                    <a:lumMod val="75000"/>
                  </a:schemeClr>
                </a:solidFill>
                <a:effectLst/>
                <a:latin typeface="Times New Roman" panose="02020603050405020304" pitchFamily="18" charset="0"/>
                <a:ea typeface="Times New Roman" panose="02020603050405020304" pitchFamily="18" charset="0"/>
              </a:rPr>
              <a:t>RESULT:                                                     </a:t>
            </a:r>
            <a:r>
              <a:rPr lang="en-IN" sz="2000" b="1" kern="100" dirty="0">
                <a:solidFill>
                  <a:schemeClr val="accent1">
                    <a:lumMod val="75000"/>
                  </a:schemeClr>
                </a:solidFill>
                <a:effectLst/>
                <a:latin typeface="Times New Roman" panose="02020603050405020304" pitchFamily="18" charset="0"/>
                <a:ea typeface="Times New Roman" panose="02020603050405020304" pitchFamily="18" charset="0"/>
              </a:rPr>
              <a:t>GRAPHICAL REPRESENTATION:</a:t>
            </a:r>
          </a:p>
          <a:p>
            <a:pPr marL="6350" marR="93980" indent="-6350" algn="l">
              <a:lnSpc>
                <a:spcPct val="103000"/>
              </a:lnSpc>
              <a:spcAft>
                <a:spcPts val="65"/>
              </a:spcAft>
            </a:pPr>
            <a:endParaRPr lang="en-IN" sz="2800" kern="100" dirty="0">
              <a:solidFill>
                <a:schemeClr val="accent1">
                  <a:lumMod val="75000"/>
                </a:schemeClr>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r>
              <a:rPr lang="en-IN" sz="2000" kern="100" dirty="0">
                <a:solidFill>
                  <a:srgbClr val="000000"/>
                </a:solidFill>
                <a:effectLst/>
                <a:latin typeface="Times New Roman" panose="02020603050405020304" pitchFamily="18" charset="0"/>
                <a:ea typeface="Times New Roman" panose="02020603050405020304" pitchFamily="18" charset="0"/>
              </a:rPr>
              <a:t> This shows the flow of electric field in the medium</a:t>
            </a: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nSpc>
                <a:spcPct val="103000"/>
              </a:lnSpc>
              <a:spcAft>
                <a:spcPts val="65"/>
              </a:spcAft>
            </a:pPr>
            <a:endParaRPr lang="en-IN" kern="100" dirty="0">
              <a:solidFill>
                <a:schemeClr val="accent1">
                  <a:lumMod val="75000"/>
                </a:schemeClr>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pic>
        <p:nvPicPr>
          <p:cNvPr id="3" name="Picture 2">
            <a:extLst>
              <a:ext uri="{FF2B5EF4-FFF2-40B4-BE49-F238E27FC236}">
                <a16:creationId xmlns:a16="http://schemas.microsoft.com/office/drawing/2014/main" id="{573D4AF4-1BB3-DC0B-841B-A6111B080C16}"/>
              </a:ext>
            </a:extLst>
          </p:cNvPr>
          <p:cNvPicPr>
            <a:picLocks noChangeAspect="1"/>
          </p:cNvPicPr>
          <p:nvPr/>
        </p:nvPicPr>
        <p:blipFill>
          <a:blip r:embed="rId2"/>
          <a:stretch>
            <a:fillRect/>
          </a:stretch>
        </p:blipFill>
        <p:spPr>
          <a:xfrm>
            <a:off x="162561" y="2453640"/>
            <a:ext cx="5527039" cy="2880360"/>
          </a:xfrm>
          <a:prstGeom prst="rect">
            <a:avLst/>
          </a:prstGeom>
        </p:spPr>
      </p:pic>
      <p:pic>
        <p:nvPicPr>
          <p:cNvPr id="4" name="Picture 3">
            <a:extLst>
              <a:ext uri="{FF2B5EF4-FFF2-40B4-BE49-F238E27FC236}">
                <a16:creationId xmlns:a16="http://schemas.microsoft.com/office/drawing/2014/main" id="{82955CD3-A628-CDFB-0833-3B6B10A7D6B3}"/>
              </a:ext>
            </a:extLst>
          </p:cNvPr>
          <p:cNvPicPr>
            <a:picLocks noChangeAspect="1"/>
          </p:cNvPicPr>
          <p:nvPr/>
        </p:nvPicPr>
        <p:blipFill>
          <a:blip r:embed="rId3"/>
          <a:stretch>
            <a:fillRect/>
          </a:stretch>
        </p:blipFill>
        <p:spPr>
          <a:xfrm>
            <a:off x="6634480" y="2453640"/>
            <a:ext cx="5232400" cy="2880360"/>
          </a:xfrm>
          <a:prstGeom prst="rect">
            <a:avLst/>
          </a:prstGeom>
        </p:spPr>
      </p:pic>
      <p:cxnSp>
        <p:nvCxnSpPr>
          <p:cNvPr id="8" name="Straight Connector 7">
            <a:extLst>
              <a:ext uri="{FF2B5EF4-FFF2-40B4-BE49-F238E27FC236}">
                <a16:creationId xmlns:a16="http://schemas.microsoft.com/office/drawing/2014/main" id="{A97939A1-7F1F-E7F8-3EA7-D39E9BD2E9C7}"/>
              </a:ext>
            </a:extLst>
          </p:cNvPr>
          <p:cNvCxnSpPr/>
          <p:nvPr/>
        </p:nvCxnSpPr>
        <p:spPr>
          <a:xfrm>
            <a:off x="6096000" y="81280"/>
            <a:ext cx="0" cy="63601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88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6569D-B093-B9D8-C0E3-D3EE6C3665E6}"/>
              </a:ext>
            </a:extLst>
          </p:cNvPr>
          <p:cNvSpPr txBox="1"/>
          <p:nvPr/>
        </p:nvSpPr>
        <p:spPr>
          <a:xfrm>
            <a:off x="304800" y="355600"/>
            <a:ext cx="11663680" cy="7556107"/>
          </a:xfrm>
          <a:prstGeom prst="rect">
            <a:avLst/>
          </a:prstGeom>
          <a:noFill/>
        </p:spPr>
        <p:txBody>
          <a:bodyPr wrap="square" rtlCol="0">
            <a:spAutoFit/>
          </a:bodyPr>
          <a:lstStyle/>
          <a:p>
            <a:pPr algn="ctr"/>
            <a:r>
              <a:rPr lang="en-IN" sz="1800" b="1" kern="100" dirty="0">
                <a:solidFill>
                  <a:srgbClr val="000000"/>
                </a:solidFill>
                <a:effectLst/>
                <a:latin typeface="Times New Roman" panose="02020603050405020304" pitchFamily="18" charset="0"/>
                <a:ea typeface="Times New Roman" panose="02020603050405020304" pitchFamily="18" charset="0"/>
              </a:rPr>
              <a:t> </a:t>
            </a:r>
            <a:r>
              <a:rPr lang="en-IN" sz="3200" kern="100" dirty="0">
                <a:solidFill>
                  <a:schemeClr val="accent1">
                    <a:lumMod val="75000"/>
                  </a:schemeClr>
                </a:solidFill>
                <a:effectLst/>
                <a:latin typeface="Times New Roman" panose="02020603050405020304" pitchFamily="18" charset="0"/>
                <a:ea typeface="Times New Roman" panose="02020603050405020304" pitchFamily="18" charset="0"/>
              </a:rPr>
              <a:t>DESIGN AND SIMULATION OF PHOTONIC CRYSTAL  </a:t>
            </a:r>
          </a:p>
          <a:p>
            <a:pPr algn="ctr"/>
            <a:endParaRPr lang="en-IN" sz="2400" kern="100" dirty="0">
              <a:solidFill>
                <a:schemeClr val="accent1">
                  <a:lumMod val="75000"/>
                </a:schemeClr>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r>
              <a:rPr lang="en-IN" sz="2400" b="1" kern="100" dirty="0">
                <a:solidFill>
                  <a:srgbClr val="000000"/>
                </a:solidFill>
                <a:effectLst/>
                <a:latin typeface="Times New Roman" panose="02020603050405020304" pitchFamily="18" charset="0"/>
                <a:ea typeface="Times New Roman" panose="02020603050405020304" pitchFamily="18" charset="0"/>
              </a:rPr>
              <a:t>PHOTONIC CRYSTAL:</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93980" lvl="0" indent="-342900" algn="just">
              <a:lnSpc>
                <a:spcPct val="103000"/>
              </a:lnSpc>
              <a:spcBef>
                <a:spcPts val="200"/>
              </a:spcBef>
              <a:spcAft>
                <a:spcPts val="1500"/>
              </a:spcAft>
              <a:buFont typeface="Wingdings" panose="05000000000000000000" pitchFamily="2" charset="2"/>
              <a:buChar char="Ø"/>
            </a:pPr>
            <a:r>
              <a:rPr lang="en-IN" sz="1800" kern="100" spc="10" dirty="0">
                <a:solidFill>
                  <a:srgbClr val="585858"/>
                </a:solidFill>
                <a:effectLst/>
                <a:latin typeface="Times New Roman" panose="02020603050405020304" pitchFamily="18" charset="0"/>
                <a:ea typeface="Times New Roman" panose="02020603050405020304" pitchFamily="18" charset="0"/>
                <a:cs typeface="Times New Roman" panose="02020603050405020304" pitchFamily="18" charset="0"/>
              </a:rPr>
              <a:t>Photonic Crystal Devices Are Periodic Structures Of Alternating Layers Of Materials With Different Refractive Indices. Waveguides That Are Confined Inside Of A Photonic Crystal Can Have Very Sharp Low-loss Bends, Which May Enable An Increase In Integration Density Of Several Orders Of Magnitude. This Is A Study Of A Photonic Crystal Waveguide. </a:t>
            </a:r>
            <a:endParaRPr lang="en-IN" sz="1800"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93980" lvl="0" indent="-342900" algn="just">
              <a:lnSpc>
                <a:spcPct val="103000"/>
              </a:lnSpc>
              <a:spcBef>
                <a:spcPts val="200"/>
              </a:spcBef>
              <a:spcAft>
                <a:spcPts val="1500"/>
              </a:spcAft>
              <a:buFont typeface="Wingdings" panose="05000000000000000000" pitchFamily="2" charset="2"/>
              <a:buChar char="Ø"/>
            </a:pPr>
            <a:r>
              <a:rPr lang="en-IN" sz="1800" kern="100" spc="10" dirty="0">
                <a:solidFill>
                  <a:srgbClr val="585858"/>
                </a:solidFill>
                <a:effectLst/>
                <a:latin typeface="Times New Roman" panose="02020603050405020304" pitchFamily="18" charset="0"/>
                <a:ea typeface="Times New Roman" panose="02020603050405020304" pitchFamily="18" charset="0"/>
                <a:cs typeface="Times New Roman" panose="02020603050405020304" pitchFamily="18" charset="0"/>
              </a:rPr>
              <a:t>The Crystal Features A Grid Of Gaas Pillars. Depending On The Distance Between The Pillars, Waves Within A Certain Frequency Range Will Be Reflected Instead Of Propagating Through The Crystal. This Frequency Range Is Called The Photonic Band Gap.</a:t>
            </a:r>
            <a:endParaRPr lang="en-IN" sz="1800"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93980" lvl="0" indent="-342900" algn="just">
              <a:lnSpc>
                <a:spcPct val="103000"/>
              </a:lnSpc>
              <a:spcBef>
                <a:spcPts val="200"/>
              </a:spcBef>
              <a:spcAft>
                <a:spcPts val="1500"/>
              </a:spcAft>
              <a:buFont typeface="Wingdings" panose="05000000000000000000" pitchFamily="2" charset="2"/>
              <a:buChar char="Ø"/>
            </a:pPr>
            <a:r>
              <a:rPr lang="en-IN" sz="1800" kern="100" spc="10" dirty="0">
                <a:solidFill>
                  <a:srgbClr val="585858"/>
                </a:solidFill>
                <a:effectLst/>
                <a:latin typeface="Times New Roman" panose="02020603050405020304" pitchFamily="18" charset="0"/>
                <a:ea typeface="Times New Roman" panose="02020603050405020304" pitchFamily="18" charset="0"/>
                <a:cs typeface="Times New Roman" panose="02020603050405020304" pitchFamily="18" charset="0"/>
              </a:rPr>
              <a:t>When Some Of The Gaas Pillars In The Crystal Structure Are Removed, A Guide For The Frequencies Within The Band Gap Is Created. Light Can Then Propagate Along The Outlined Guide Geometry</a:t>
            </a:r>
            <a:r>
              <a:rPr lang="en-IN" sz="1800" b="1" kern="100" spc="10" dirty="0">
                <a:solidFill>
                  <a:srgbClr val="585858"/>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lvl="0" indent="-285750">
              <a:spcAft>
                <a:spcPts val="12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Photonic crystal is a low-loss periodic dielectric medium constructed using a periodic array of microscopic air holes that run along the entire fiber length.</a:t>
            </a:r>
            <a:endParaRPr lang="en-IN" dirty="0">
              <a:effectLst/>
              <a:latin typeface="Times New Roman" panose="02020603050405020304" pitchFamily="18" charset="0"/>
              <a:ea typeface="Times New Roman" panose="02020603050405020304" pitchFamily="18" charset="0"/>
            </a:endParaRPr>
          </a:p>
          <a:p>
            <a:pPr marL="457200">
              <a:spcAft>
                <a:spcPts val="1200"/>
              </a:spcAft>
            </a:pPr>
            <a:r>
              <a:rPr lang="en-IN" spc="10" dirty="0">
                <a:solidFill>
                  <a:srgbClr val="585858"/>
                </a:solidFill>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93980" lvl="0" indent="-342900" algn="just">
              <a:lnSpc>
                <a:spcPct val="103000"/>
              </a:lnSpc>
              <a:spcBef>
                <a:spcPts val="200"/>
              </a:spcBef>
              <a:spcAft>
                <a:spcPts val="1500"/>
              </a:spcAft>
              <a:buFont typeface="Wingdings" panose="05000000000000000000" pitchFamily="2" charset="2"/>
              <a:buChar char="Ø"/>
            </a:pPr>
            <a:endPar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Ø"/>
            </a:pPr>
            <a:endParaRPr lang="en-IN" sz="3200" kern="1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2579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36061-128F-518C-99AD-216171945376}"/>
              </a:ext>
            </a:extLst>
          </p:cNvPr>
          <p:cNvSpPr txBox="1"/>
          <p:nvPr/>
        </p:nvSpPr>
        <p:spPr>
          <a:xfrm>
            <a:off x="264160" y="345440"/>
            <a:ext cx="11724640" cy="5834611"/>
          </a:xfrm>
          <a:prstGeom prst="rect">
            <a:avLst/>
          </a:prstGeom>
          <a:noFill/>
        </p:spPr>
        <p:txBody>
          <a:bodyPr wrap="square" rtlCol="0">
            <a:spAutoFit/>
          </a:bodyPr>
          <a:lstStyle/>
          <a:p>
            <a:r>
              <a:rPr lang="en-IN" sz="2400" b="1" spc="10" dirty="0">
                <a:solidFill>
                  <a:schemeClr val="accent1">
                    <a:lumMod val="75000"/>
                  </a:schemeClr>
                </a:solidFill>
                <a:effectLst/>
                <a:latin typeface="Times New Roman" panose="02020603050405020304" pitchFamily="18" charset="0"/>
                <a:ea typeface="Times New Roman" panose="02020603050405020304" pitchFamily="18" charset="0"/>
              </a:rPr>
              <a:t>PARAMETERS TO DESIGN PHOTONIC CRYSTAL:</a:t>
            </a:r>
          </a:p>
          <a:p>
            <a:endParaRPr lang="en-IN" b="1" spc="10" dirty="0">
              <a:solidFill>
                <a:srgbClr val="000000"/>
              </a:solidFill>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Ø"/>
            </a:pPr>
            <a:r>
              <a:rPr lang="en-IN" sz="2000" spc="10" dirty="0">
                <a:effectLst/>
                <a:latin typeface="Times New Roman" panose="02020603050405020304" pitchFamily="18" charset="0"/>
                <a:ea typeface="Times New Roman" panose="02020603050405020304" pitchFamily="18" charset="0"/>
              </a:rPr>
              <a:t> Here Pitch And Diameter Are The Main Parameters Use To Design </a:t>
            </a:r>
          </a:p>
          <a:p>
            <a:r>
              <a:rPr lang="en-IN" sz="2000" spc="10" dirty="0">
                <a:latin typeface="Times New Roman" panose="02020603050405020304" pitchFamily="18" charset="0"/>
                <a:ea typeface="Times New Roman" panose="02020603050405020304" pitchFamily="18" charset="0"/>
              </a:rPr>
              <a:t>        A Photonic Crystal</a:t>
            </a:r>
            <a:endParaRPr lang="en-IN" sz="2000" spc="10" dirty="0">
              <a:effectLst/>
              <a:latin typeface="Times New Roman" panose="02020603050405020304" pitchFamily="18" charset="0"/>
              <a:ea typeface="Times New Roman" panose="02020603050405020304" pitchFamily="18" charset="0"/>
            </a:endParaRPr>
          </a:p>
          <a:p>
            <a:endParaRPr lang="en-IN" b="1" spc="10" dirty="0">
              <a:solidFill>
                <a:srgbClr val="000000"/>
              </a:solidFill>
              <a:latin typeface="Times New Roman" panose="02020603050405020304" pitchFamily="18" charset="0"/>
              <a:ea typeface="Times New Roman" panose="02020603050405020304" pitchFamily="18" charset="0"/>
            </a:endParaRPr>
          </a:p>
          <a:p>
            <a:endParaRPr lang="en-IN" sz="1800" b="1" spc="10" dirty="0">
              <a:solidFill>
                <a:srgbClr val="000000"/>
              </a:solidFill>
              <a:effectLst/>
              <a:latin typeface="Times New Roman" panose="02020603050405020304" pitchFamily="18" charset="0"/>
              <a:ea typeface="Times New Roman" panose="02020603050405020304" pitchFamily="18" charset="0"/>
            </a:endParaRPr>
          </a:p>
          <a:p>
            <a:endParaRPr lang="en-IN" b="1" spc="10" dirty="0">
              <a:solidFill>
                <a:srgbClr val="000000"/>
              </a:solidFill>
              <a:latin typeface="Times New Roman" panose="02020603050405020304" pitchFamily="18" charset="0"/>
              <a:ea typeface="Times New Roman" panose="02020603050405020304" pitchFamily="18" charset="0"/>
            </a:endParaRPr>
          </a:p>
          <a:p>
            <a:endParaRPr lang="en-IN" sz="1800" b="1" spc="10" dirty="0">
              <a:solidFill>
                <a:srgbClr val="000000"/>
              </a:solidFill>
              <a:effectLst/>
              <a:latin typeface="Times New Roman" panose="02020603050405020304" pitchFamily="18" charset="0"/>
              <a:ea typeface="Times New Roman" panose="02020603050405020304" pitchFamily="18" charset="0"/>
            </a:endParaRPr>
          </a:p>
          <a:p>
            <a:endParaRPr lang="en-IN" b="1" spc="10" dirty="0">
              <a:solidFill>
                <a:srgbClr val="000000"/>
              </a:solidFill>
              <a:latin typeface="Times New Roman" panose="02020603050405020304" pitchFamily="18" charset="0"/>
              <a:ea typeface="Times New Roman" panose="02020603050405020304" pitchFamily="18" charset="0"/>
            </a:endParaRPr>
          </a:p>
          <a:p>
            <a:pPr marL="6350" marR="93980" indent="-6350" algn="just">
              <a:lnSpc>
                <a:spcPct val="103000"/>
              </a:lnSpc>
              <a:spcAft>
                <a:spcPts val="6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2400" b="1" kern="100" dirty="0">
                <a:solidFill>
                  <a:schemeClr val="accent1">
                    <a:lumMod val="75000"/>
                  </a:schemeClr>
                </a:solidFill>
                <a:effectLst/>
                <a:latin typeface="Times New Roman" panose="02020603050405020304" pitchFamily="18" charset="0"/>
                <a:ea typeface="Times New Roman" panose="02020603050405020304" pitchFamily="18" charset="0"/>
              </a:rPr>
              <a:t>MODEL INPUT  REQUIRED TO DESIGN A MATERIAL:</a:t>
            </a:r>
          </a:p>
          <a:p>
            <a:pPr marL="6350" marR="93980" indent="-6350" algn="just">
              <a:lnSpc>
                <a:spcPct val="103000"/>
              </a:lnSpc>
              <a:spcAft>
                <a:spcPts val="65"/>
              </a:spcAft>
            </a:pPr>
            <a:endParaRPr lang="en-IN" sz="2400" b="1" kern="100" dirty="0">
              <a:solidFill>
                <a:schemeClr val="accent1">
                  <a:lumMod val="75000"/>
                </a:schemeClr>
              </a:solidFill>
              <a:effectLst/>
              <a:latin typeface="Times New Roman" panose="02020603050405020304" pitchFamily="18" charset="0"/>
              <a:ea typeface="Times New Roman" panose="02020603050405020304" pitchFamily="18" charset="0"/>
            </a:endParaRPr>
          </a:p>
          <a:p>
            <a:pPr marL="342900" marR="93980" indent="-342900" algn="just">
              <a:lnSpc>
                <a:spcPct val="103000"/>
              </a:lnSpc>
              <a:spcAft>
                <a:spcPts val="65"/>
              </a:spcAft>
              <a:buFont typeface="Wingdings" panose="05000000000000000000" pitchFamily="2" charset="2"/>
              <a:buChar char="Ø"/>
            </a:pPr>
            <a:r>
              <a:rPr lang="en-IN" sz="2400" kern="100" dirty="0">
                <a:solidFill>
                  <a:schemeClr val="tx1">
                    <a:lumMod val="65000"/>
                    <a:lumOff val="35000"/>
                  </a:schemeClr>
                </a:solidFill>
                <a:latin typeface="Times New Roman" panose="02020603050405020304" pitchFamily="18" charset="0"/>
                <a:ea typeface="Times New Roman" panose="02020603050405020304" pitchFamily="18" charset="0"/>
              </a:rPr>
              <a:t>The Main Input For Designing The Photonic Crystal Is </a:t>
            </a:r>
          </a:p>
          <a:p>
            <a:pPr marL="6350" marR="93980" indent="-6350" algn="just">
              <a:lnSpc>
                <a:spcPct val="103000"/>
              </a:lnSpc>
              <a:spcAft>
                <a:spcPts val="65"/>
              </a:spcAft>
            </a:pPr>
            <a:r>
              <a:rPr lang="en-IN" sz="2400" kern="100" dirty="0">
                <a:solidFill>
                  <a:schemeClr val="tx1">
                    <a:lumMod val="65000"/>
                    <a:lumOff val="35000"/>
                  </a:schemeClr>
                </a:solidFill>
                <a:effectLst/>
                <a:latin typeface="Times New Roman" panose="02020603050405020304" pitchFamily="18" charset="0"/>
                <a:ea typeface="Times New Roman" panose="02020603050405020304" pitchFamily="18" charset="0"/>
              </a:rPr>
              <a:t>     The Same As The Rectangular Wave Guide Both The </a:t>
            </a:r>
          </a:p>
          <a:p>
            <a:pPr marL="6350" marR="93980" indent="-6350" algn="just">
              <a:lnSpc>
                <a:spcPct val="103000"/>
              </a:lnSpc>
              <a:spcAft>
                <a:spcPts val="65"/>
              </a:spcAft>
            </a:pPr>
            <a:r>
              <a:rPr lang="en-IN" sz="2400" kern="100" dirty="0">
                <a:solidFill>
                  <a:schemeClr val="tx1">
                    <a:lumMod val="65000"/>
                    <a:lumOff val="35000"/>
                  </a:schemeClr>
                </a:solidFill>
                <a:latin typeface="Times New Roman" panose="02020603050405020304" pitchFamily="18" charset="0"/>
                <a:ea typeface="Times New Roman" panose="02020603050405020304" pitchFamily="18" charset="0"/>
              </a:rPr>
              <a:t>     Temperature And Pressure Is Used</a:t>
            </a:r>
            <a:r>
              <a:rPr lang="en-IN" sz="2400" b="1" kern="100" dirty="0">
                <a:solidFill>
                  <a:schemeClr val="tx1">
                    <a:lumMod val="65000"/>
                    <a:lumOff val="35000"/>
                  </a:schemeClr>
                </a:solidFill>
                <a:latin typeface="Times New Roman" panose="02020603050405020304" pitchFamily="18" charset="0"/>
                <a:ea typeface="Times New Roman" panose="02020603050405020304" pitchFamily="18" charset="0"/>
              </a:rPr>
              <a:t>.</a:t>
            </a:r>
            <a:endParaRPr lang="en-IN" sz="2400" b="1" kern="1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6350" marR="93980" indent="-6350" algn="just">
              <a:lnSpc>
                <a:spcPct val="103000"/>
              </a:lnSpc>
              <a:spcAft>
                <a:spcPts val="65"/>
              </a:spcAft>
            </a:pPr>
            <a:endParaRPr lang="en-IN" sz="1800" kern="1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endParaRPr lang="en-IN" sz="1800" b="1" spc="10" dirty="0">
              <a:solidFill>
                <a:srgbClr val="000000"/>
              </a:solidFill>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CAA69FEE-C763-86BA-9F68-EBEECFBD413F}"/>
              </a:ext>
            </a:extLst>
          </p:cNvPr>
          <p:cNvPicPr>
            <a:picLocks noChangeAspect="1"/>
          </p:cNvPicPr>
          <p:nvPr/>
        </p:nvPicPr>
        <p:blipFill>
          <a:blip r:embed="rId2"/>
          <a:stretch>
            <a:fillRect/>
          </a:stretch>
        </p:blipFill>
        <p:spPr>
          <a:xfrm>
            <a:off x="8012430" y="1233537"/>
            <a:ext cx="3340100" cy="1187450"/>
          </a:xfrm>
          <a:prstGeom prst="rect">
            <a:avLst/>
          </a:prstGeom>
        </p:spPr>
      </p:pic>
      <p:pic>
        <p:nvPicPr>
          <p:cNvPr id="4" name="Picture 3">
            <a:extLst>
              <a:ext uri="{FF2B5EF4-FFF2-40B4-BE49-F238E27FC236}">
                <a16:creationId xmlns:a16="http://schemas.microsoft.com/office/drawing/2014/main" id="{12D2767D-20F3-B7E9-3959-033A6B33EAE2}"/>
              </a:ext>
            </a:extLst>
          </p:cNvPr>
          <p:cNvPicPr>
            <a:picLocks noChangeAspect="1"/>
          </p:cNvPicPr>
          <p:nvPr/>
        </p:nvPicPr>
        <p:blipFill>
          <a:blip r:embed="rId3"/>
          <a:stretch>
            <a:fillRect/>
          </a:stretch>
        </p:blipFill>
        <p:spPr>
          <a:xfrm>
            <a:off x="8093710" y="3704054"/>
            <a:ext cx="3333750" cy="1752600"/>
          </a:xfrm>
          <a:prstGeom prst="rect">
            <a:avLst/>
          </a:prstGeom>
        </p:spPr>
      </p:pic>
    </p:spTree>
    <p:extLst>
      <p:ext uri="{BB962C8B-B14F-4D97-AF65-F5344CB8AC3E}">
        <p14:creationId xmlns:p14="http://schemas.microsoft.com/office/powerpoint/2010/main" val="2072863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C0B73A-DBE0-F7D9-A98A-5799DDED8DE3}"/>
              </a:ext>
            </a:extLst>
          </p:cNvPr>
          <p:cNvSpPr txBox="1"/>
          <p:nvPr/>
        </p:nvSpPr>
        <p:spPr>
          <a:xfrm>
            <a:off x="182880" y="193040"/>
            <a:ext cx="11582400" cy="7296421"/>
          </a:xfrm>
          <a:prstGeom prst="rect">
            <a:avLst/>
          </a:prstGeom>
          <a:noFill/>
        </p:spPr>
        <p:txBody>
          <a:bodyPr wrap="square" rtlCol="0">
            <a:spAutoFit/>
          </a:bodyPr>
          <a:lstStyle/>
          <a:p>
            <a:pPr marL="6350" marR="93980" indent="-6350" algn="l">
              <a:lnSpc>
                <a:spcPct val="103000"/>
              </a:lnSpc>
              <a:spcAft>
                <a:spcPts val="65"/>
              </a:spcAft>
            </a:pPr>
            <a:r>
              <a:rPr lang="en-IN" sz="2400" kern="100" dirty="0">
                <a:solidFill>
                  <a:schemeClr val="accent1">
                    <a:lumMod val="75000"/>
                  </a:schemeClr>
                </a:solidFill>
                <a:effectLst/>
                <a:latin typeface="Times New Roman" panose="02020603050405020304" pitchFamily="18" charset="0"/>
                <a:ea typeface="Times New Roman" panose="02020603050405020304" pitchFamily="18" charset="0"/>
              </a:rPr>
              <a:t> ELECTROMAGNETIC WAVE FREQUENCY </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r>
              <a:rPr lang="en-IN" sz="1800" kern="100" dirty="0">
                <a:solidFill>
                  <a:srgbClr val="000000"/>
                </a:solidFill>
                <a:effectLst/>
                <a:latin typeface="Times New Roman" panose="02020603050405020304" pitchFamily="18" charset="0"/>
                <a:ea typeface="Times New Roman" panose="02020603050405020304" pitchFamily="18" charset="0"/>
              </a:rPr>
              <a:t>By Electromagnetic Wave Frequency The Photonic Crystal Will Be In The Above Mentioned Form.</a:t>
            </a: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r>
              <a:rPr lang="en-IN" sz="1800" b="1" kern="100" dirty="0">
                <a:solidFill>
                  <a:schemeClr val="accent1">
                    <a:lumMod val="75000"/>
                  </a:schemeClr>
                </a:solidFill>
                <a:effectLst/>
                <a:latin typeface="Times New Roman" panose="02020603050405020304" pitchFamily="18" charset="0"/>
                <a:ea typeface="Times New Roman" panose="02020603050405020304" pitchFamily="18" charset="0"/>
              </a:rPr>
              <a:t>MESH AND STUDY:</a:t>
            </a:r>
            <a:endParaRPr lang="en-IN" sz="1800" kern="100" dirty="0">
              <a:solidFill>
                <a:schemeClr val="accent1">
                  <a:lumMod val="75000"/>
                </a:schemeClr>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93980" lvl="0" indent="-342900" algn="l">
              <a:lnSpc>
                <a:spcPct val="103000"/>
              </a:lnSpc>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Times New Roman" panose="02020603050405020304" pitchFamily="18" charset="0"/>
              </a:rPr>
              <a:t>After Mesh State Study State Will Be Applied It Contains Both Mode Analysis And Solver Configuration.</a:t>
            </a:r>
          </a:p>
          <a:p>
            <a:pPr marL="342900" marR="93980" lvl="0" indent="-342900" algn="l">
              <a:lnSpc>
                <a:spcPct val="103000"/>
              </a:lnSpc>
              <a:spcAft>
                <a:spcPts val="65"/>
              </a:spcAft>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Times New Roman" panose="02020603050405020304" pitchFamily="18" charset="0"/>
              </a:rPr>
              <a:t>Choose An Appropriate Solver Simulation As The Frequency Domain Or Time Domain Solver, Depending On Your Requirements.</a:t>
            </a: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l">
              <a:lnSpc>
                <a:spcPct val="103000"/>
              </a:lnSpc>
              <a:spcAft>
                <a:spcPts val="6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6350" marR="93980" indent="-6350" algn="l">
              <a:lnSpc>
                <a:spcPct val="103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4FD13FBF-685D-10DD-3D12-5B4158EC397C}"/>
              </a:ext>
            </a:extLst>
          </p:cNvPr>
          <p:cNvPicPr>
            <a:picLocks noChangeAspect="1"/>
          </p:cNvPicPr>
          <p:nvPr/>
        </p:nvPicPr>
        <p:blipFill>
          <a:blip r:embed="rId2"/>
          <a:stretch>
            <a:fillRect/>
          </a:stretch>
        </p:blipFill>
        <p:spPr>
          <a:xfrm>
            <a:off x="3199766" y="742261"/>
            <a:ext cx="5041892" cy="3128699"/>
          </a:xfrm>
          <a:prstGeom prst="rect">
            <a:avLst/>
          </a:prstGeom>
        </p:spPr>
      </p:pic>
    </p:spTree>
    <p:extLst>
      <p:ext uri="{BB962C8B-B14F-4D97-AF65-F5344CB8AC3E}">
        <p14:creationId xmlns:p14="http://schemas.microsoft.com/office/powerpoint/2010/main" val="43722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E06A7-FC3F-BE72-A0F7-B6199E87E2A2}"/>
              </a:ext>
            </a:extLst>
          </p:cNvPr>
          <p:cNvSpPr txBox="1"/>
          <p:nvPr/>
        </p:nvSpPr>
        <p:spPr>
          <a:xfrm>
            <a:off x="457200" y="243840"/>
            <a:ext cx="6053140" cy="5847755"/>
          </a:xfrm>
          <a:prstGeom prst="rect">
            <a:avLst/>
          </a:prstGeom>
          <a:noFill/>
        </p:spPr>
        <p:txBody>
          <a:bodyPr wrap="square" rtlCol="0">
            <a:spAutoFit/>
          </a:bodyPr>
          <a:lstStyle/>
          <a:p>
            <a:r>
              <a:rPr lang="en-IN" sz="2800" dirty="0">
                <a:solidFill>
                  <a:schemeClr val="accent1">
                    <a:lumMod val="75000"/>
                  </a:schemeClr>
                </a:solidFill>
                <a:latin typeface="Times New Roman" panose="02020603050405020304" pitchFamily="18" charset="0"/>
                <a:cs typeface="Times New Roman" panose="02020603050405020304" pitchFamily="18" charset="0"/>
              </a:rPr>
              <a:t>MESH:</a:t>
            </a:r>
          </a:p>
          <a:p>
            <a:r>
              <a:rPr lang="en-IN" sz="2800" dirty="0">
                <a:solidFill>
                  <a:schemeClr val="accent1">
                    <a:lumMod val="75000"/>
                  </a:schemeClr>
                </a:solidFill>
              </a:rPr>
              <a:t>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By This Process The Photonic Crystal Will Be Divided Into Tiny Parts So We Can Calculate  The Heat Transfer From One Part And The Other Can Be Multiplied</a:t>
            </a:r>
            <a:r>
              <a:rPr lang="en-IN" sz="2400" dirty="0">
                <a:solidFill>
                  <a:schemeClr val="accent1">
                    <a:lumMod val="75000"/>
                  </a:schemeClr>
                </a:solidFill>
              </a:rPr>
              <a:t>.</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After This Process Study Process Can Be Done By The Mode Analysis And Solver Configuration . Then The Final Result Can Be Observed.</a:t>
            </a:r>
          </a:p>
          <a:p>
            <a:endParaRPr lang="en-IN" sz="2400" dirty="0">
              <a:solidFill>
                <a:schemeClr val="accent1">
                  <a:lumMod val="75000"/>
                </a:schemeClr>
              </a:solidFill>
            </a:endParaRPr>
          </a:p>
          <a:p>
            <a:endParaRPr lang="en-IN" sz="2800" dirty="0">
              <a:solidFill>
                <a:schemeClr val="accent1">
                  <a:lumMod val="75000"/>
                </a:schemeClr>
              </a:solidFill>
            </a:endParaRPr>
          </a:p>
          <a:p>
            <a:r>
              <a:rPr lang="en-IN" sz="2800" dirty="0">
                <a:solidFill>
                  <a:schemeClr val="accent1">
                    <a:lumMod val="75000"/>
                  </a:schemeClr>
                </a:solidFill>
              </a:rPr>
              <a:t> </a:t>
            </a:r>
            <a:endParaRPr lang="en-IN" sz="2800" dirty="0"/>
          </a:p>
          <a:p>
            <a:endParaRPr lang="en-IN" sz="2800" dirty="0">
              <a:solidFill>
                <a:schemeClr val="accent1">
                  <a:lumMod val="75000"/>
                </a:schemeClr>
              </a:solidFill>
            </a:endParaRPr>
          </a:p>
          <a:p>
            <a:endParaRPr lang="en-IN" dirty="0"/>
          </a:p>
        </p:txBody>
      </p:sp>
      <p:pic>
        <p:nvPicPr>
          <p:cNvPr id="5" name="Picture 4">
            <a:extLst>
              <a:ext uri="{FF2B5EF4-FFF2-40B4-BE49-F238E27FC236}">
                <a16:creationId xmlns:a16="http://schemas.microsoft.com/office/drawing/2014/main" id="{EBA9CB17-1BB2-B2F8-D664-8E3033EC7D4C}"/>
              </a:ext>
            </a:extLst>
          </p:cNvPr>
          <p:cNvPicPr>
            <a:picLocks noChangeAspect="1"/>
          </p:cNvPicPr>
          <p:nvPr/>
        </p:nvPicPr>
        <p:blipFill>
          <a:blip r:embed="rId2"/>
          <a:stretch>
            <a:fillRect/>
          </a:stretch>
        </p:blipFill>
        <p:spPr>
          <a:xfrm>
            <a:off x="6865940" y="1032411"/>
            <a:ext cx="4515480" cy="3543795"/>
          </a:xfrm>
          <a:prstGeom prst="rect">
            <a:avLst/>
          </a:prstGeom>
        </p:spPr>
      </p:pic>
    </p:spTree>
    <p:extLst>
      <p:ext uri="{BB962C8B-B14F-4D97-AF65-F5344CB8AC3E}">
        <p14:creationId xmlns:p14="http://schemas.microsoft.com/office/powerpoint/2010/main" val="381206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49E08-4C2D-C281-108F-8394A831A9C7}"/>
              </a:ext>
            </a:extLst>
          </p:cNvPr>
          <p:cNvSpPr txBox="1"/>
          <p:nvPr/>
        </p:nvSpPr>
        <p:spPr>
          <a:xfrm>
            <a:off x="304800" y="365760"/>
            <a:ext cx="11633200" cy="6001643"/>
          </a:xfrm>
          <a:prstGeom prst="rect">
            <a:avLst/>
          </a:prstGeom>
          <a:noFill/>
        </p:spPr>
        <p:txBody>
          <a:bodyPr wrap="square" rtlCol="0">
            <a:spAutoFit/>
          </a:bodyPr>
          <a:lstStyle/>
          <a:p>
            <a:pPr algn="ctr"/>
            <a:r>
              <a:rPr lang="en-IN" sz="4000" dirty="0">
                <a:solidFill>
                  <a:schemeClr val="accent1">
                    <a:lumMod val="75000"/>
                  </a:schemeClr>
                </a:solidFill>
                <a:latin typeface="Times New Roman" panose="02020603050405020304" pitchFamily="18" charset="0"/>
                <a:cs typeface="Times New Roman" panose="02020603050405020304" pitchFamily="18" charset="0"/>
              </a:rPr>
              <a:t>BASICS OF COMSOL SOFTWARE</a:t>
            </a:r>
          </a:p>
          <a:p>
            <a:pPr algn="ct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buSzPct val="100000"/>
              <a:buFont typeface="Wingdings" panose="05000000000000000000" pitchFamily="2" charset="2"/>
              <a:buChar char="Ø"/>
            </a:pPr>
            <a:r>
              <a:rPr lang="en-US" sz="2800" dirty="0"/>
              <a:t> </a:t>
            </a:r>
            <a:r>
              <a:rPr lang="en-US" sz="2800" dirty="0">
                <a:latin typeface="Times New Roman" panose="02020603050405020304" pitchFamily="18" charset="0"/>
                <a:cs typeface="Times New Roman" panose="02020603050405020304" pitchFamily="18" charset="0"/>
              </a:rPr>
              <a:t>COMSOL Multiphysics is a software package that can be used to create and solve models involving different physics domains, such as mechanics, acoustics, electromagnetics, fluid dynamics, heat transfer, and more. It can be applied to various fields of engineering, science, and industry.</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use COMSOL Multiphysics, you need to follow these basic steps:</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Define the geometry of your model </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Choose the physics interfaces and equations </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Specify the material properties and boundary conditions </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 Mesh the geometry and solve the model </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Analyze and visualize the results </a:t>
            </a:r>
          </a:p>
          <a:p>
            <a:pPr marL="342900" indent="-342900">
              <a:buFont typeface="Wingdings" panose="05000000000000000000" pitchFamily="2" charset="2"/>
              <a:buChar char="Ø"/>
            </a:pP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0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06B692-C0B0-D5D2-BDC6-D50440021314}"/>
              </a:ext>
            </a:extLst>
          </p:cNvPr>
          <p:cNvSpPr txBox="1"/>
          <p:nvPr/>
        </p:nvSpPr>
        <p:spPr>
          <a:xfrm>
            <a:off x="136633" y="359787"/>
            <a:ext cx="11929243" cy="5170646"/>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DERIVER VALUE                                                            FLOW OF ELECTRIC FIELD</a:t>
            </a:r>
          </a:p>
          <a:p>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Above Values Are The Appropriate Value</a:t>
            </a:r>
          </a:p>
          <a:p>
            <a:r>
              <a:rPr lang="en-IN" sz="2400" dirty="0">
                <a:latin typeface="Times New Roman" panose="02020603050405020304" pitchFamily="18" charset="0"/>
                <a:cs typeface="Times New Roman" panose="02020603050405020304" pitchFamily="18" charset="0"/>
              </a:rPr>
              <a:t> Of The Photonic Crystal Fiber</a:t>
            </a:r>
          </a:p>
          <a:p>
            <a:pPr algn="ct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659D80A-2EAE-CCA2-C045-28BCC9291EC1}"/>
              </a:ext>
            </a:extLst>
          </p:cNvPr>
          <p:cNvPicPr>
            <a:picLocks noChangeAspect="1"/>
          </p:cNvPicPr>
          <p:nvPr/>
        </p:nvPicPr>
        <p:blipFill>
          <a:blip r:embed="rId2"/>
          <a:stretch>
            <a:fillRect/>
          </a:stretch>
        </p:blipFill>
        <p:spPr>
          <a:xfrm>
            <a:off x="483788" y="1414910"/>
            <a:ext cx="5086382" cy="2330549"/>
          </a:xfrm>
          <a:prstGeom prst="rect">
            <a:avLst/>
          </a:prstGeom>
        </p:spPr>
      </p:pic>
      <p:pic>
        <p:nvPicPr>
          <p:cNvPr id="6" name="Picture 5">
            <a:extLst>
              <a:ext uri="{FF2B5EF4-FFF2-40B4-BE49-F238E27FC236}">
                <a16:creationId xmlns:a16="http://schemas.microsoft.com/office/drawing/2014/main" id="{6236C755-F360-772B-72FB-A67C44B551B9}"/>
              </a:ext>
            </a:extLst>
          </p:cNvPr>
          <p:cNvPicPr>
            <a:picLocks noChangeAspect="1"/>
          </p:cNvPicPr>
          <p:nvPr/>
        </p:nvPicPr>
        <p:blipFill>
          <a:blip r:embed="rId3"/>
          <a:stretch>
            <a:fillRect/>
          </a:stretch>
        </p:blipFill>
        <p:spPr>
          <a:xfrm>
            <a:off x="7105618" y="1414910"/>
            <a:ext cx="5086382" cy="2487799"/>
          </a:xfrm>
          <a:prstGeom prst="rect">
            <a:avLst/>
          </a:prstGeom>
        </p:spPr>
      </p:pic>
      <p:cxnSp>
        <p:nvCxnSpPr>
          <p:cNvPr id="8" name="Straight Connector 7">
            <a:extLst>
              <a:ext uri="{FF2B5EF4-FFF2-40B4-BE49-F238E27FC236}">
                <a16:creationId xmlns:a16="http://schemas.microsoft.com/office/drawing/2014/main" id="{05791196-F7ED-F4FA-8154-C7189AB2CB3A}"/>
              </a:ext>
            </a:extLst>
          </p:cNvPr>
          <p:cNvCxnSpPr>
            <a:stCxn id="2" idx="0"/>
            <a:endCxn id="2" idx="2"/>
          </p:cNvCxnSpPr>
          <p:nvPr/>
        </p:nvCxnSpPr>
        <p:spPr>
          <a:xfrm>
            <a:off x="6101255" y="359787"/>
            <a:ext cx="0" cy="51706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7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949A4-C0D3-5C8B-123D-B7D82D6CFFB5}"/>
              </a:ext>
            </a:extLst>
          </p:cNvPr>
          <p:cNvSpPr txBox="1"/>
          <p:nvPr/>
        </p:nvSpPr>
        <p:spPr>
          <a:xfrm>
            <a:off x="172720" y="264160"/>
            <a:ext cx="11755120" cy="5663089"/>
          </a:xfrm>
          <a:prstGeom prst="rect">
            <a:avLst/>
          </a:prstGeom>
          <a:noFill/>
        </p:spPr>
        <p:txBody>
          <a:bodyPr wrap="square" rtlCol="0">
            <a:spAutoFit/>
          </a:bodyPr>
          <a:lstStyle/>
          <a:p>
            <a:r>
              <a:rPr lang="en-IN" sz="3200" dirty="0">
                <a:solidFill>
                  <a:schemeClr val="accent1">
                    <a:lumMod val="75000"/>
                  </a:schemeClr>
                </a:solidFill>
                <a:latin typeface="Times New Roman" panose="02020603050405020304" pitchFamily="18" charset="0"/>
                <a:cs typeface="Times New Roman" panose="02020603050405020304" pitchFamily="18" charset="0"/>
              </a:rPr>
              <a:t>RESULT:                                          </a:t>
            </a:r>
            <a:r>
              <a:rPr lang="en-IN" sz="2800" dirty="0">
                <a:solidFill>
                  <a:schemeClr val="accent1">
                    <a:lumMod val="75000"/>
                  </a:schemeClr>
                </a:solidFill>
                <a:latin typeface="Times New Roman" panose="02020603050405020304" pitchFamily="18" charset="0"/>
                <a:cs typeface="Times New Roman" panose="02020603050405020304" pitchFamily="18" charset="0"/>
              </a:rPr>
              <a:t>GRAPHICAL REPRESENTATION</a:t>
            </a: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By Changing The Effective Mode Index The Electric </a:t>
            </a:r>
          </a:p>
          <a:p>
            <a:r>
              <a:rPr lang="en-IN" sz="2000" dirty="0">
                <a:latin typeface="Times New Roman" panose="02020603050405020304" pitchFamily="18" charset="0"/>
                <a:cs typeface="Times New Roman" panose="02020603050405020304" pitchFamily="18" charset="0"/>
              </a:rPr>
              <a:t>Field Can Be Changed . The Above Picture Is The </a:t>
            </a:r>
          </a:p>
          <a:p>
            <a:r>
              <a:rPr lang="en-IN" sz="2000" dirty="0">
                <a:latin typeface="Times New Roman" panose="02020603050405020304" pitchFamily="18" charset="0"/>
                <a:cs typeface="Times New Roman" panose="02020603050405020304" pitchFamily="18" charset="0"/>
              </a:rPr>
              <a:t>Electric Field Flow For Another Effective Index.</a:t>
            </a:r>
          </a:p>
          <a:p>
            <a:endParaRPr lang="en-IN" dirty="0"/>
          </a:p>
        </p:txBody>
      </p:sp>
      <p:pic>
        <p:nvPicPr>
          <p:cNvPr id="4" name="Picture 3">
            <a:extLst>
              <a:ext uri="{FF2B5EF4-FFF2-40B4-BE49-F238E27FC236}">
                <a16:creationId xmlns:a16="http://schemas.microsoft.com/office/drawing/2014/main" id="{3960B363-56AA-CAAD-94AA-BC23DFFF6F7E}"/>
              </a:ext>
            </a:extLst>
          </p:cNvPr>
          <p:cNvPicPr>
            <a:picLocks noChangeAspect="1"/>
          </p:cNvPicPr>
          <p:nvPr/>
        </p:nvPicPr>
        <p:blipFill>
          <a:blip r:embed="rId2"/>
          <a:stretch>
            <a:fillRect/>
          </a:stretch>
        </p:blipFill>
        <p:spPr>
          <a:xfrm>
            <a:off x="576266" y="1278333"/>
            <a:ext cx="4496427" cy="2734057"/>
          </a:xfrm>
          <a:prstGeom prst="rect">
            <a:avLst/>
          </a:prstGeom>
        </p:spPr>
      </p:pic>
      <p:cxnSp>
        <p:nvCxnSpPr>
          <p:cNvPr id="6" name="Straight Connector 5">
            <a:extLst>
              <a:ext uri="{FF2B5EF4-FFF2-40B4-BE49-F238E27FC236}">
                <a16:creationId xmlns:a16="http://schemas.microsoft.com/office/drawing/2014/main" id="{BD49DDF4-F970-9D1B-A5FC-F4B4506FEC4F}"/>
              </a:ext>
            </a:extLst>
          </p:cNvPr>
          <p:cNvCxnSpPr>
            <a:stCxn id="2" idx="0"/>
            <a:endCxn id="2" idx="2"/>
          </p:cNvCxnSpPr>
          <p:nvPr/>
        </p:nvCxnSpPr>
        <p:spPr>
          <a:xfrm>
            <a:off x="6050280" y="264160"/>
            <a:ext cx="0" cy="5663089"/>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207469B-05C9-2474-667F-B1B6CEA52799}"/>
              </a:ext>
            </a:extLst>
          </p:cNvPr>
          <p:cNvPicPr>
            <a:picLocks noChangeAspect="1"/>
          </p:cNvPicPr>
          <p:nvPr/>
        </p:nvPicPr>
        <p:blipFill>
          <a:blip r:embed="rId3"/>
          <a:stretch>
            <a:fillRect/>
          </a:stretch>
        </p:blipFill>
        <p:spPr>
          <a:xfrm>
            <a:off x="6844349" y="1278334"/>
            <a:ext cx="4553585" cy="2734057"/>
          </a:xfrm>
          <a:prstGeom prst="rect">
            <a:avLst/>
          </a:prstGeom>
        </p:spPr>
      </p:pic>
    </p:spTree>
    <p:extLst>
      <p:ext uri="{BB962C8B-B14F-4D97-AF65-F5344CB8AC3E}">
        <p14:creationId xmlns:p14="http://schemas.microsoft.com/office/powerpoint/2010/main" val="3637642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DFD166-DACF-6052-AAA1-CF8ABDF143CA}"/>
              </a:ext>
            </a:extLst>
          </p:cNvPr>
          <p:cNvSpPr txBox="1"/>
          <p:nvPr/>
        </p:nvSpPr>
        <p:spPr>
          <a:xfrm>
            <a:off x="0" y="2746772"/>
            <a:ext cx="12192000" cy="830997"/>
          </a:xfrm>
          <a:prstGeom prst="rect">
            <a:avLst/>
          </a:prstGeom>
          <a:noFill/>
        </p:spPr>
        <p:txBody>
          <a:bodyPr wrap="square" rtlCol="0">
            <a:spAutoFit/>
          </a:bodyPr>
          <a:lstStyle/>
          <a:p>
            <a:pPr algn="ctr"/>
            <a:r>
              <a:rPr lang="en-IN" sz="4800" dirty="0">
                <a:solidFill>
                  <a:schemeClr val="accent1">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6896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FE6A32-F931-07D6-09D7-C04A480EAFB7}"/>
              </a:ext>
            </a:extLst>
          </p:cNvPr>
          <p:cNvSpPr txBox="1"/>
          <p:nvPr/>
        </p:nvSpPr>
        <p:spPr>
          <a:xfrm>
            <a:off x="223520" y="345440"/>
            <a:ext cx="11734800" cy="5262979"/>
          </a:xfrm>
          <a:prstGeom prst="rect">
            <a:avLst/>
          </a:prstGeom>
          <a:noFill/>
        </p:spPr>
        <p:txBody>
          <a:bodyPr wrap="squar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GEOMETRY:</a:t>
            </a:r>
          </a:p>
          <a:p>
            <a:endParaRPr lang="en-US"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the Geometry toolbar, click Circle.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In the Settings window for Circle, locate the Size and Shape section.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In the Radius text field, type 0.5. 4 Click Build All Objects.</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MATERIAL:</a:t>
            </a:r>
          </a:p>
          <a:p>
            <a:endParaRPr lang="en-US"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Go to the Add Material window.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the tree, select Built-in&gt;Copper.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Click Add to Component in the window toolbar.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the Home toolbar, click Add Material to close the Add Material window</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58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227B3-A651-687A-103E-51BE6054C3C1}"/>
              </a:ext>
            </a:extLst>
          </p:cNvPr>
          <p:cNvSpPr txBox="1"/>
          <p:nvPr/>
        </p:nvSpPr>
        <p:spPr>
          <a:xfrm>
            <a:off x="294640" y="426720"/>
            <a:ext cx="11592560" cy="1138773"/>
          </a:xfrm>
          <a:prstGeom prst="rect">
            <a:avLst/>
          </a:prstGeom>
          <a:noFill/>
        </p:spPr>
        <p:txBody>
          <a:bodyPr wrap="square" rtlCol="0">
            <a:spAutoFit/>
          </a:bodyPr>
          <a:lstStyle/>
          <a:p>
            <a:pPr algn="ctr"/>
            <a:r>
              <a:rPr lang="en-IN" sz="3600" dirty="0">
                <a:solidFill>
                  <a:schemeClr val="accent1">
                    <a:lumMod val="75000"/>
                  </a:schemeClr>
                </a:solidFill>
              </a:rPr>
              <a:t>PARAMETERS</a:t>
            </a:r>
          </a:p>
          <a:p>
            <a:pPr algn="ctr"/>
            <a:endParaRPr lang="en-IN" sz="3200" dirty="0">
              <a:solidFill>
                <a:schemeClr val="accent1">
                  <a:lumMod val="75000"/>
                </a:schemeClr>
              </a:solidFill>
            </a:endParaRPr>
          </a:p>
        </p:txBody>
      </p:sp>
      <p:pic>
        <p:nvPicPr>
          <p:cNvPr id="4" name="Picture 3">
            <a:extLst>
              <a:ext uri="{FF2B5EF4-FFF2-40B4-BE49-F238E27FC236}">
                <a16:creationId xmlns:a16="http://schemas.microsoft.com/office/drawing/2014/main" id="{4FC81EFD-1395-D5BC-959D-4CFC06FBF31C}"/>
              </a:ext>
            </a:extLst>
          </p:cNvPr>
          <p:cNvPicPr>
            <a:picLocks noChangeAspect="1"/>
          </p:cNvPicPr>
          <p:nvPr/>
        </p:nvPicPr>
        <p:blipFill>
          <a:blip r:embed="rId2"/>
          <a:stretch>
            <a:fillRect/>
          </a:stretch>
        </p:blipFill>
        <p:spPr>
          <a:xfrm>
            <a:off x="1714713" y="1279096"/>
            <a:ext cx="9573802" cy="4258104"/>
          </a:xfrm>
          <a:prstGeom prst="rect">
            <a:avLst/>
          </a:prstGeom>
        </p:spPr>
      </p:pic>
    </p:spTree>
    <p:extLst>
      <p:ext uri="{BB962C8B-B14F-4D97-AF65-F5344CB8AC3E}">
        <p14:creationId xmlns:p14="http://schemas.microsoft.com/office/powerpoint/2010/main" val="238799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50E58-34BC-6010-2FB1-B45426C00340}"/>
              </a:ext>
            </a:extLst>
          </p:cNvPr>
          <p:cNvSpPr txBox="1"/>
          <p:nvPr/>
        </p:nvSpPr>
        <p:spPr>
          <a:xfrm>
            <a:off x="284480" y="355600"/>
            <a:ext cx="11623040" cy="7501413"/>
          </a:xfrm>
          <a:prstGeom prst="rect">
            <a:avLst/>
          </a:prstGeom>
          <a:noFill/>
        </p:spPr>
        <p:txBody>
          <a:bodyPr wrap="square" rtlCol="0">
            <a:spAutoFit/>
          </a:bodyPr>
          <a:lstStyle/>
          <a:p>
            <a:pPr algn="ctr"/>
            <a:r>
              <a:rPr lang="en-IN" sz="2800" dirty="0">
                <a:solidFill>
                  <a:schemeClr val="accent1">
                    <a:lumMod val="75000"/>
                  </a:schemeClr>
                </a:solidFill>
                <a:latin typeface="Times New Roman" panose="02020603050405020304" pitchFamily="18" charset="0"/>
                <a:cs typeface="Times New Roman" panose="02020603050405020304" pitchFamily="18" charset="0"/>
              </a:rPr>
              <a:t>MESH OF SILICON RIB</a:t>
            </a: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marL="285750" marR="93980" lvl="0" indent="-285750" algn="just">
              <a:lnSpc>
                <a:spcPct val="103000"/>
              </a:lnSpc>
              <a:buFont typeface="Wingdings" panose="05000000000000000000" pitchFamily="2" charset="2"/>
              <a:buChar char="Ø"/>
            </a:pPr>
            <a:r>
              <a:rPr lang="en-IN" sz="2000" kern="100" dirty="0">
                <a:solidFill>
                  <a:srgbClr val="000000"/>
                </a:solidFill>
                <a:effectLst/>
                <a:latin typeface="Times New Roman" panose="02020603050405020304" pitchFamily="18" charset="0"/>
                <a:ea typeface="Times New Roman" panose="02020603050405020304" pitchFamily="18" charset="0"/>
              </a:rPr>
              <a:t>After selecting required parameters and materials mesh  process will be introduced to the particular material (silicon rib)</a:t>
            </a:r>
          </a:p>
          <a:p>
            <a:pPr marL="457200" marR="93980" indent="-6350" algn="just">
              <a:lnSpc>
                <a:spcPct val="103000"/>
              </a:lnSpc>
            </a:pPr>
            <a:r>
              <a:rPr lang="en-IN" sz="2000" kern="100" dirty="0">
                <a:solidFill>
                  <a:srgbClr val="000000"/>
                </a:solidFill>
                <a:effectLst/>
                <a:latin typeface="Times New Roman" panose="02020603050405020304" pitchFamily="18" charset="0"/>
                <a:ea typeface="Times New Roman" panose="02020603050405020304" pitchFamily="18" charset="0"/>
              </a:rPr>
              <a:t> </a:t>
            </a:r>
          </a:p>
          <a:p>
            <a:pPr marL="285750" marR="93980" lvl="0" indent="-285750" algn="just">
              <a:lnSpc>
                <a:spcPct val="103000"/>
              </a:lnSpc>
              <a:spcAft>
                <a:spcPts val="65"/>
              </a:spcAft>
              <a:buFont typeface="Wingdings" panose="05000000000000000000" pitchFamily="2" charset="2"/>
              <a:buChar char="Ø"/>
            </a:pPr>
            <a:r>
              <a:rPr lang="en-IN" sz="2000" kern="100" dirty="0">
                <a:solidFill>
                  <a:srgbClr val="000000"/>
                </a:solidFill>
                <a:effectLst/>
                <a:latin typeface="Times New Roman" panose="02020603050405020304" pitchFamily="18" charset="0"/>
                <a:ea typeface="Times New Roman" panose="02020603050405020304" pitchFamily="18" charset="0"/>
              </a:rPr>
              <a:t>After mesh process steady step will be implemented</a:t>
            </a:r>
          </a:p>
          <a:p>
            <a:pPr marL="457200" marR="93980" indent="-6350" algn="just">
              <a:lnSpc>
                <a:spcPct val="103000"/>
              </a:lnSpc>
              <a:spcAft>
                <a:spcPts val="65"/>
              </a:spcAft>
            </a:pPr>
            <a:r>
              <a:rPr lang="en-IN" sz="2000" kern="100" dirty="0">
                <a:solidFill>
                  <a:srgbClr val="000000"/>
                </a:solidFill>
                <a:effectLst/>
                <a:latin typeface="Times New Roman" panose="02020603050405020304" pitchFamily="18" charset="0"/>
                <a:ea typeface="Times New Roman" panose="02020603050405020304" pitchFamily="18" charset="0"/>
              </a:rPr>
              <a:t>Step1: boundary mode analysis</a:t>
            </a:r>
          </a:p>
          <a:p>
            <a:pPr marL="457200" marR="93980" indent="-6350" algn="just">
              <a:lnSpc>
                <a:spcPct val="103000"/>
              </a:lnSpc>
              <a:spcAft>
                <a:spcPts val="65"/>
              </a:spcAft>
            </a:pPr>
            <a:r>
              <a:rPr lang="en-IN" sz="2000" kern="100" dirty="0">
                <a:solidFill>
                  <a:srgbClr val="000000"/>
                </a:solidFill>
                <a:effectLst/>
                <a:latin typeface="Times New Roman" panose="02020603050405020304" pitchFamily="18" charset="0"/>
                <a:ea typeface="Times New Roman" panose="02020603050405020304" pitchFamily="18" charset="0"/>
              </a:rPr>
              <a:t>Step 2: boundary mode analysis 1</a:t>
            </a:r>
          </a:p>
          <a:p>
            <a:pPr marL="457200" marR="93980" indent="-6350" algn="just">
              <a:lnSpc>
                <a:spcPct val="103000"/>
              </a:lnSpc>
              <a:spcAft>
                <a:spcPts val="65"/>
              </a:spcAft>
            </a:pPr>
            <a:r>
              <a:rPr lang="en-IN" sz="2000" kern="100" dirty="0">
                <a:solidFill>
                  <a:srgbClr val="000000"/>
                </a:solidFill>
                <a:effectLst/>
                <a:latin typeface="Times New Roman" panose="02020603050405020304" pitchFamily="18" charset="0"/>
                <a:ea typeface="Times New Roman" panose="02020603050405020304" pitchFamily="18" charset="0"/>
              </a:rPr>
              <a:t>Step 3: frequency domain</a:t>
            </a:r>
          </a:p>
          <a:p>
            <a:pPr marL="6350" marR="93980" indent="-6350" algn="l">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E3EA866-5D5C-94A7-3E8F-0D84BCF7BF0D}"/>
              </a:ext>
            </a:extLst>
          </p:cNvPr>
          <p:cNvPicPr>
            <a:picLocks noChangeAspect="1"/>
          </p:cNvPicPr>
          <p:nvPr/>
        </p:nvPicPr>
        <p:blipFill>
          <a:blip r:embed="rId2"/>
          <a:stretch>
            <a:fillRect/>
          </a:stretch>
        </p:blipFill>
        <p:spPr>
          <a:xfrm>
            <a:off x="2702560" y="853440"/>
            <a:ext cx="5120640" cy="2609557"/>
          </a:xfrm>
          <a:prstGeom prst="rect">
            <a:avLst/>
          </a:prstGeom>
        </p:spPr>
      </p:pic>
    </p:spTree>
    <p:extLst>
      <p:ext uri="{BB962C8B-B14F-4D97-AF65-F5344CB8AC3E}">
        <p14:creationId xmlns:p14="http://schemas.microsoft.com/office/powerpoint/2010/main" val="199725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FA5D8B-58DC-4282-5835-2188FA46345A}"/>
              </a:ext>
            </a:extLst>
          </p:cNvPr>
          <p:cNvSpPr txBox="1"/>
          <p:nvPr/>
        </p:nvSpPr>
        <p:spPr>
          <a:xfrm>
            <a:off x="330200" y="440137"/>
            <a:ext cx="11795760" cy="4893647"/>
          </a:xfrm>
          <a:prstGeom prst="rect">
            <a:avLst/>
          </a:prstGeom>
          <a:noFill/>
        </p:spPr>
        <p:txBody>
          <a:bodyPr wrap="square" rtlCol="0">
            <a:spAutoFit/>
          </a:bodyPr>
          <a:lstStyle/>
          <a:p>
            <a:r>
              <a:rPr lang="en-IN" sz="3200" dirty="0">
                <a:solidFill>
                  <a:schemeClr val="accent1">
                    <a:lumMod val="75000"/>
                  </a:schemeClr>
                </a:solidFill>
                <a:latin typeface="Times New Roman" panose="02020603050405020304" pitchFamily="18" charset="0"/>
                <a:cs typeface="Times New Roman" panose="02020603050405020304" pitchFamily="18" charset="0"/>
              </a:rPr>
              <a:t>BOUNDARY MODE ANALYSIS</a:t>
            </a:r>
            <a:r>
              <a:rPr lang="en-IN" sz="2800" dirty="0">
                <a:solidFill>
                  <a:schemeClr val="accent1">
                    <a:lumMod val="75000"/>
                  </a:schemeClr>
                </a:solidFill>
                <a:latin typeface="Times New Roman" panose="02020603050405020304" pitchFamily="18" charset="0"/>
                <a:cs typeface="Times New Roman" panose="02020603050405020304" pitchFamily="18" charset="0"/>
              </a:rPr>
              <a:t>:</a:t>
            </a: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After Completing The </a:t>
            </a:r>
          </a:p>
          <a:p>
            <a:r>
              <a:rPr lang="en-IN" sz="2800" dirty="0">
                <a:latin typeface="Times New Roman" panose="02020603050405020304" pitchFamily="18" charset="0"/>
                <a:cs typeface="Times New Roman" panose="02020603050405020304" pitchFamily="18" charset="0"/>
              </a:rPr>
              <a:t>Boundary Mode Analysis </a:t>
            </a:r>
          </a:p>
          <a:p>
            <a:r>
              <a:rPr lang="en-IN" sz="2800" dirty="0">
                <a:latin typeface="Times New Roman" panose="02020603050405020304" pitchFamily="18" charset="0"/>
                <a:cs typeface="Times New Roman" panose="02020603050405020304" pitchFamily="18" charset="0"/>
              </a:rPr>
              <a:t>Frequency Domain And </a:t>
            </a:r>
          </a:p>
          <a:p>
            <a:r>
              <a:rPr lang="en-IN" sz="2800" dirty="0">
                <a:latin typeface="Times New Roman" panose="02020603050405020304" pitchFamily="18" charset="0"/>
                <a:cs typeface="Times New Roman" panose="02020603050405020304" pitchFamily="18" charset="0"/>
              </a:rPr>
              <a:t>Solver Configuration </a:t>
            </a:r>
          </a:p>
          <a:p>
            <a:r>
              <a:rPr lang="en-IN" sz="2800" dirty="0">
                <a:latin typeface="Times New Roman" panose="02020603050405020304" pitchFamily="18" charset="0"/>
                <a:cs typeface="Times New Roman" panose="02020603050405020304" pitchFamily="18" charset="0"/>
              </a:rPr>
              <a:t>Should Be Done By </a:t>
            </a:r>
          </a:p>
          <a:p>
            <a:r>
              <a:rPr lang="en-IN" sz="2800" dirty="0">
                <a:latin typeface="Times New Roman" panose="02020603050405020304" pitchFamily="18" charset="0"/>
                <a:cs typeface="Times New Roman" panose="02020603050405020304" pitchFamily="18" charset="0"/>
              </a:rPr>
              <a:t>Selecting Particular</a:t>
            </a:r>
          </a:p>
          <a:p>
            <a:r>
              <a:rPr lang="en-IN" sz="2800" dirty="0">
                <a:latin typeface="Times New Roman" panose="02020603050405020304" pitchFamily="18" charset="0"/>
                <a:cs typeface="Times New Roman" panose="02020603050405020304" pitchFamily="18" charset="0"/>
              </a:rPr>
              <a:t>Option And Then Derived </a:t>
            </a:r>
          </a:p>
          <a:p>
            <a:r>
              <a:rPr lang="en-IN" sz="2800" dirty="0">
                <a:latin typeface="Times New Roman" panose="02020603050405020304" pitchFamily="18" charset="0"/>
                <a:cs typeface="Times New Roman" panose="02020603050405020304" pitchFamily="18" charset="0"/>
              </a:rPr>
              <a:t>Value Will Be Observed.</a:t>
            </a: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DBB7CE-8E4F-9AB4-2FE4-3B49974680EA}"/>
              </a:ext>
            </a:extLst>
          </p:cNvPr>
          <p:cNvPicPr>
            <a:picLocks noChangeAspect="1"/>
          </p:cNvPicPr>
          <p:nvPr/>
        </p:nvPicPr>
        <p:blipFill>
          <a:blip r:embed="rId2"/>
          <a:stretch>
            <a:fillRect/>
          </a:stretch>
        </p:blipFill>
        <p:spPr>
          <a:xfrm>
            <a:off x="6228080" y="1524216"/>
            <a:ext cx="4917440" cy="4263525"/>
          </a:xfrm>
          <a:prstGeom prst="rect">
            <a:avLst/>
          </a:prstGeom>
        </p:spPr>
      </p:pic>
    </p:spTree>
    <p:extLst>
      <p:ext uri="{BB962C8B-B14F-4D97-AF65-F5344CB8AC3E}">
        <p14:creationId xmlns:p14="http://schemas.microsoft.com/office/powerpoint/2010/main" val="321379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8F970-4086-476F-C15F-6694EB278B53}"/>
              </a:ext>
            </a:extLst>
          </p:cNvPr>
          <p:cNvSpPr txBox="1"/>
          <p:nvPr/>
        </p:nvSpPr>
        <p:spPr>
          <a:xfrm>
            <a:off x="223520" y="264160"/>
            <a:ext cx="11744960" cy="5180457"/>
          </a:xfrm>
          <a:prstGeom prst="rect">
            <a:avLst/>
          </a:prstGeom>
          <a:noFill/>
        </p:spPr>
        <p:txBody>
          <a:bodyPr wrap="square" rtlCol="0">
            <a:spAutoFit/>
          </a:bodyPr>
          <a:lstStyle/>
          <a:p>
            <a:pPr marL="342900" marR="93980" lvl="0" indent="-342900" algn="ctr">
              <a:lnSpc>
                <a:spcPct val="107000"/>
              </a:lnSpc>
              <a:buFont typeface="Symbol" panose="05050102010706020507" pitchFamily="18" charset="2"/>
              <a:buChar char=""/>
            </a:pPr>
            <a:r>
              <a:rPr lang="en-IN" sz="3200" kern="100" dirty="0">
                <a:solidFill>
                  <a:srgbClr val="000000"/>
                </a:solidFill>
                <a:effectLst/>
                <a:latin typeface="Times New Roman" panose="02020603050405020304" pitchFamily="18" charset="0"/>
                <a:ea typeface="Times New Roman" panose="02020603050405020304" pitchFamily="18" charset="0"/>
              </a:rPr>
              <a:t>After the mesh and study process the derived value of the material will be </a:t>
            </a:r>
          </a:p>
          <a:p>
            <a:pPr marL="342900" marR="93980" lvl="0" indent="-342900" algn="ctr">
              <a:lnSpc>
                <a:spcPct val="107000"/>
              </a:lnSpc>
              <a:buFont typeface="Symbol" panose="05050102010706020507" pitchFamily="18" charset="2"/>
              <a:buChar char=""/>
            </a:pP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342900" marR="93980" lvl="0" indent="-342900" algn="ctr">
              <a:lnSpc>
                <a:spcPct val="107000"/>
              </a:lnSpc>
              <a:buFont typeface="Symbol" panose="05050102010706020507" pitchFamily="18" charset="2"/>
              <a:buChar char=""/>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457200" marR="93980" indent="-6350" algn="just">
              <a:lnSpc>
                <a:spcPct val="107000"/>
              </a:lnSpc>
              <a:spcAft>
                <a:spcPts val="6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457200" marR="93980" indent="-6350" algn="just">
              <a:lnSpc>
                <a:spcPct val="107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457200" marR="93980" indent="-6350" algn="just">
              <a:lnSpc>
                <a:spcPct val="107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457200" marR="93980" indent="-6350" algn="just">
              <a:lnSpc>
                <a:spcPct val="107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457200" marR="93980" indent="-6350" algn="just">
              <a:lnSpc>
                <a:spcPct val="107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457200" marR="93980" indent="-6350" algn="just">
              <a:lnSpc>
                <a:spcPct val="107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L="457200" marR="93980" indent="-6350" algn="just">
              <a:lnSpc>
                <a:spcPct val="107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457200" marR="93980" indent="-6350" algn="just">
              <a:lnSpc>
                <a:spcPct val="107000"/>
              </a:lnSpc>
              <a:spcAft>
                <a:spcPts val="65"/>
              </a:spcAft>
            </a:pPr>
            <a:endParaRPr lang="en-IN" kern="100" dirty="0">
              <a:solidFill>
                <a:srgbClr val="000000"/>
              </a:solidFill>
              <a:latin typeface="Times New Roman" panose="02020603050405020304" pitchFamily="18" charset="0"/>
              <a:ea typeface="Times New Roman" panose="02020603050405020304" pitchFamily="18" charset="0"/>
            </a:endParaRPr>
          </a:p>
          <a:p>
            <a:pPr marR="93980" lvl="0">
              <a:lnSpc>
                <a:spcPct val="107000"/>
              </a:lnSpc>
            </a:pPr>
            <a:endParaRPr lang="en-IN" sz="2800" kern="100" dirty="0">
              <a:solidFill>
                <a:srgbClr val="000000"/>
              </a:solidFill>
              <a:effectLst/>
              <a:latin typeface="Times New Roman" panose="02020603050405020304" pitchFamily="18" charset="0"/>
              <a:ea typeface="Times New Roman" panose="02020603050405020304" pitchFamily="18" charset="0"/>
            </a:endParaRPr>
          </a:p>
          <a:p>
            <a:pPr marL="457200" marR="93980" indent="-6350" algn="just">
              <a:lnSpc>
                <a:spcPct val="107000"/>
              </a:lnSpc>
              <a:spcAft>
                <a:spcPts val="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3" name="Table 3">
            <a:extLst>
              <a:ext uri="{FF2B5EF4-FFF2-40B4-BE49-F238E27FC236}">
                <a16:creationId xmlns:a16="http://schemas.microsoft.com/office/drawing/2014/main" id="{D8CAA261-93BC-CC55-9080-23C4C0D33502}"/>
              </a:ext>
            </a:extLst>
          </p:cNvPr>
          <p:cNvGraphicFramePr>
            <a:graphicFrameLocks noGrp="1"/>
          </p:cNvGraphicFramePr>
          <p:nvPr>
            <p:extLst>
              <p:ext uri="{D42A27DB-BD31-4B8C-83A1-F6EECF244321}">
                <p14:modId xmlns:p14="http://schemas.microsoft.com/office/powerpoint/2010/main" val="3978054376"/>
              </p:ext>
            </p:extLst>
          </p:nvPr>
        </p:nvGraphicFramePr>
        <p:xfrm>
          <a:off x="2225040" y="1584959"/>
          <a:ext cx="7934960" cy="3859655"/>
        </p:xfrm>
        <a:graphic>
          <a:graphicData uri="http://schemas.openxmlformats.org/drawingml/2006/table">
            <a:tbl>
              <a:tblPr firstRow="1" bandRow="1">
                <a:tableStyleId>{5C22544A-7EE6-4342-B048-85BDC9FD1C3A}</a:tableStyleId>
              </a:tblPr>
              <a:tblGrid>
                <a:gridCol w="3967480">
                  <a:extLst>
                    <a:ext uri="{9D8B030D-6E8A-4147-A177-3AD203B41FA5}">
                      <a16:colId xmlns:a16="http://schemas.microsoft.com/office/drawing/2014/main" val="4144978462"/>
                    </a:ext>
                  </a:extLst>
                </a:gridCol>
                <a:gridCol w="3967480">
                  <a:extLst>
                    <a:ext uri="{9D8B030D-6E8A-4147-A177-3AD203B41FA5}">
                      <a16:colId xmlns:a16="http://schemas.microsoft.com/office/drawing/2014/main" val="3624546993"/>
                    </a:ext>
                  </a:extLst>
                </a:gridCol>
              </a:tblGrid>
              <a:tr h="77193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24616304"/>
                  </a:ext>
                </a:extLst>
              </a:tr>
              <a:tr h="771931">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Frequency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193.41hz</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8742817"/>
                  </a:ext>
                </a:extLst>
              </a:tr>
              <a:tr h="771931">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Reflectance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4.7264E-2D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2592623"/>
                  </a:ext>
                </a:extLst>
              </a:tr>
              <a:tr h="771931">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Transmitance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3543086802"/>
                  </a:ext>
                </a:extLst>
              </a:tr>
              <a:tr h="771931">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Absorptance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13856E-13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842852"/>
                  </a:ext>
                </a:extLst>
              </a:tr>
            </a:tbl>
          </a:graphicData>
        </a:graphic>
      </p:graphicFrame>
    </p:spTree>
    <p:extLst>
      <p:ext uri="{BB962C8B-B14F-4D97-AF65-F5344CB8AC3E}">
        <p14:creationId xmlns:p14="http://schemas.microsoft.com/office/powerpoint/2010/main" val="305101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4DCA18-1CFB-D735-C3CD-3B0CCF02279D}"/>
              </a:ext>
            </a:extLst>
          </p:cNvPr>
          <p:cNvSpPr txBox="1"/>
          <p:nvPr/>
        </p:nvSpPr>
        <p:spPr>
          <a:xfrm>
            <a:off x="223520" y="164684"/>
            <a:ext cx="11734800" cy="6401753"/>
          </a:xfrm>
          <a:prstGeom prst="rect">
            <a:avLst/>
          </a:prstGeom>
          <a:noFill/>
        </p:spPr>
        <p:txBody>
          <a:bodyPr wrap="square" rtlCol="0">
            <a:spAutoFit/>
          </a:bodyPr>
          <a:lstStyle/>
          <a:p>
            <a:r>
              <a:rPr lang="en-IN" sz="2800" b="1" kern="100" dirty="0">
                <a:solidFill>
                  <a:schemeClr val="accent1">
                    <a:lumMod val="75000"/>
                  </a:schemeClr>
                </a:solidFill>
                <a:effectLst/>
                <a:latin typeface="Times New Roman" panose="02020603050405020304" pitchFamily="18" charset="0"/>
                <a:ea typeface="Times New Roman" panose="02020603050405020304" pitchFamily="18" charset="0"/>
              </a:rPr>
              <a:t>RESULT : [Electric field]</a:t>
            </a:r>
          </a:p>
          <a:p>
            <a:endParaRPr lang="en-IN" sz="2800" b="1" kern="100" dirty="0">
              <a:solidFill>
                <a:schemeClr val="accent1">
                  <a:lumMod val="75000"/>
                </a:schemeClr>
              </a:solidFill>
              <a:latin typeface="Times New Roman" panose="02020603050405020304" pitchFamily="18" charset="0"/>
              <a:ea typeface="Times New Roman" panose="02020603050405020304" pitchFamily="18" charset="0"/>
            </a:endParaRPr>
          </a:p>
          <a:p>
            <a:endParaRPr lang="en-IN" sz="2800" b="1" kern="100" dirty="0">
              <a:solidFill>
                <a:schemeClr val="accent1">
                  <a:lumMod val="75000"/>
                </a:schemeClr>
              </a:solidFill>
              <a:effectLst/>
              <a:latin typeface="Times New Roman" panose="02020603050405020304" pitchFamily="18" charset="0"/>
              <a:ea typeface="Times New Roman" panose="02020603050405020304" pitchFamily="18" charset="0"/>
            </a:endParaRPr>
          </a:p>
          <a:p>
            <a:endParaRPr lang="en-IN" sz="2800" b="1" kern="100" dirty="0">
              <a:solidFill>
                <a:schemeClr val="accent1">
                  <a:lumMod val="75000"/>
                </a:schemeClr>
              </a:solidFill>
              <a:latin typeface="Times New Roman" panose="02020603050405020304" pitchFamily="18" charset="0"/>
              <a:ea typeface="Times New Roman" panose="02020603050405020304" pitchFamily="18" charset="0"/>
            </a:endParaRPr>
          </a:p>
          <a:p>
            <a:endParaRPr lang="en-IN" sz="2800" b="1" kern="100" dirty="0">
              <a:solidFill>
                <a:schemeClr val="accent1">
                  <a:lumMod val="75000"/>
                </a:schemeClr>
              </a:solidFill>
              <a:effectLst/>
              <a:latin typeface="Times New Roman" panose="02020603050405020304" pitchFamily="18" charset="0"/>
              <a:ea typeface="Times New Roman" panose="02020603050405020304" pitchFamily="18" charset="0"/>
            </a:endParaRPr>
          </a:p>
          <a:p>
            <a:endParaRPr lang="en-IN" sz="2800" b="1" kern="100" dirty="0">
              <a:solidFill>
                <a:schemeClr val="accent1">
                  <a:lumMod val="75000"/>
                </a:schemeClr>
              </a:solidFill>
              <a:latin typeface="Times New Roman" panose="02020603050405020304" pitchFamily="18" charset="0"/>
              <a:ea typeface="Times New Roman" panose="02020603050405020304" pitchFamily="18" charset="0"/>
            </a:endParaRPr>
          </a:p>
          <a:p>
            <a:endParaRPr lang="en-IN" sz="2800" b="1" kern="100" dirty="0">
              <a:solidFill>
                <a:schemeClr val="accent1">
                  <a:lumMod val="75000"/>
                </a:schemeClr>
              </a:solidFill>
              <a:effectLst/>
              <a:latin typeface="Times New Roman" panose="02020603050405020304" pitchFamily="18" charset="0"/>
              <a:ea typeface="Times New Roman" panose="02020603050405020304" pitchFamily="18" charset="0"/>
            </a:endParaRPr>
          </a:p>
          <a:p>
            <a:endParaRPr lang="en-IN" sz="2800" b="1" kern="100" dirty="0">
              <a:solidFill>
                <a:schemeClr val="accent1">
                  <a:lumMod val="75000"/>
                </a:schemeClr>
              </a:solidFill>
              <a:latin typeface="Times New Roman" panose="02020603050405020304" pitchFamily="18" charset="0"/>
              <a:ea typeface="Times New Roman" panose="02020603050405020304" pitchFamily="18" charset="0"/>
            </a:endParaRPr>
          </a:p>
          <a:p>
            <a:endParaRPr lang="en-IN" sz="2800" b="1" kern="100" dirty="0">
              <a:solidFill>
                <a:schemeClr val="accent1">
                  <a:lumMod val="75000"/>
                </a:schemeClr>
              </a:solidFill>
              <a:effectLst/>
              <a:latin typeface="Times New Roman" panose="02020603050405020304" pitchFamily="18" charset="0"/>
              <a:ea typeface="Times New Roman" panose="02020603050405020304" pitchFamily="18" charset="0"/>
            </a:endParaRPr>
          </a:p>
          <a:p>
            <a:endParaRPr lang="en-IN" sz="2800" b="1" kern="100" dirty="0">
              <a:solidFill>
                <a:schemeClr val="accent1">
                  <a:lumMod val="75000"/>
                </a:schemeClr>
              </a:solidFill>
              <a:latin typeface="Times New Roman" panose="02020603050405020304" pitchFamily="18" charset="0"/>
              <a:ea typeface="Times New Roman" panose="02020603050405020304" pitchFamily="18" charset="0"/>
            </a:endParaRPr>
          </a:p>
          <a:p>
            <a:r>
              <a:rPr lang="en-IN" sz="2800" b="1" kern="100" dirty="0">
                <a:solidFill>
                  <a:schemeClr val="accent1">
                    <a:lumMod val="75000"/>
                  </a:schemeClr>
                </a:solidFill>
                <a:latin typeface="Times New Roman" panose="02020603050405020304" pitchFamily="18" charset="0"/>
                <a:ea typeface="Times New Roman" panose="02020603050405020304" pitchFamily="18" charset="0"/>
              </a:rPr>
              <a:t>    </a:t>
            </a:r>
          </a:p>
          <a:p>
            <a:r>
              <a:rPr lang="en-IN" sz="2400" b="1" kern="100" dirty="0">
                <a:effectLst/>
                <a:latin typeface="Times New Roman" panose="02020603050405020304" pitchFamily="18" charset="0"/>
                <a:ea typeface="Times New Roman" panose="02020603050405020304" pitchFamily="18" charset="0"/>
              </a:rPr>
              <a:t>THIS SHOWS THE FLOW OF ELECTRIC FIELD  IN THE PARTICULAR MEDIUM. RESULT CAN BE CHANGED ACCORDING TO THE INPUT  AND DIFFERENT PARAMETERS .</a:t>
            </a:r>
            <a:endParaRPr lang="en-IN" sz="2400" kern="1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19C01BC-C5C8-4A2D-8BAD-A92128E34412}"/>
              </a:ext>
            </a:extLst>
          </p:cNvPr>
          <p:cNvPicPr>
            <a:picLocks noChangeAspect="1"/>
          </p:cNvPicPr>
          <p:nvPr/>
        </p:nvPicPr>
        <p:blipFill>
          <a:blip r:embed="rId2"/>
          <a:stretch>
            <a:fillRect/>
          </a:stretch>
        </p:blipFill>
        <p:spPr>
          <a:xfrm>
            <a:off x="416561" y="995681"/>
            <a:ext cx="5476240" cy="3545840"/>
          </a:xfrm>
          <a:prstGeom prst="rect">
            <a:avLst/>
          </a:prstGeom>
        </p:spPr>
      </p:pic>
      <p:pic>
        <p:nvPicPr>
          <p:cNvPr id="5" name="Picture 4">
            <a:extLst>
              <a:ext uri="{FF2B5EF4-FFF2-40B4-BE49-F238E27FC236}">
                <a16:creationId xmlns:a16="http://schemas.microsoft.com/office/drawing/2014/main" id="{896D0351-7DEA-4C54-5B29-316AE9748776}"/>
              </a:ext>
            </a:extLst>
          </p:cNvPr>
          <p:cNvPicPr>
            <a:picLocks noChangeAspect="1"/>
          </p:cNvPicPr>
          <p:nvPr/>
        </p:nvPicPr>
        <p:blipFill>
          <a:blip r:embed="rId3"/>
          <a:stretch>
            <a:fillRect/>
          </a:stretch>
        </p:blipFill>
        <p:spPr>
          <a:xfrm>
            <a:off x="6421120" y="995681"/>
            <a:ext cx="5242560" cy="3545840"/>
          </a:xfrm>
          <a:prstGeom prst="rect">
            <a:avLst/>
          </a:prstGeom>
        </p:spPr>
      </p:pic>
    </p:spTree>
    <p:extLst>
      <p:ext uri="{BB962C8B-B14F-4D97-AF65-F5344CB8AC3E}">
        <p14:creationId xmlns:p14="http://schemas.microsoft.com/office/powerpoint/2010/main" val="70304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82FE3-30B6-9DC2-D965-3894C1F07871}"/>
              </a:ext>
            </a:extLst>
          </p:cNvPr>
          <p:cNvSpPr txBox="1"/>
          <p:nvPr/>
        </p:nvSpPr>
        <p:spPr>
          <a:xfrm>
            <a:off x="213360" y="304800"/>
            <a:ext cx="11744960" cy="6739024"/>
          </a:xfrm>
          <a:prstGeom prst="rect">
            <a:avLst/>
          </a:prstGeom>
          <a:noFill/>
        </p:spPr>
        <p:txBody>
          <a:bodyPr wrap="square" rtlCol="0">
            <a:spAutoFit/>
          </a:bodyPr>
          <a:lstStyle/>
          <a:p>
            <a:pPr marL="6350" marR="93980" indent="-6350" algn="ctr">
              <a:lnSpc>
                <a:spcPct val="103000"/>
              </a:lnSpc>
              <a:spcAft>
                <a:spcPts val="65"/>
              </a:spcAft>
            </a:pPr>
            <a:r>
              <a:rPr lang="en-IN" sz="1800" b="1" kern="100" dirty="0">
                <a:solidFill>
                  <a:schemeClr val="accent1">
                    <a:lumMod val="75000"/>
                  </a:schemeClr>
                </a:solidFill>
                <a:effectLst/>
                <a:latin typeface="Times New Roman" panose="02020603050405020304" pitchFamily="18" charset="0"/>
                <a:ea typeface="Times New Roman" panose="02020603050405020304" pitchFamily="18" charset="0"/>
              </a:rPr>
              <a:t>  </a:t>
            </a:r>
            <a:r>
              <a:rPr lang="en-IN" sz="3200" b="1" kern="100" dirty="0">
                <a:solidFill>
                  <a:schemeClr val="accent1">
                    <a:lumMod val="75000"/>
                  </a:schemeClr>
                </a:solidFill>
                <a:effectLst/>
                <a:latin typeface="Times New Roman" panose="02020603050405020304" pitchFamily="18" charset="0"/>
                <a:ea typeface="Times New Roman" panose="02020603050405020304" pitchFamily="18" charset="0"/>
              </a:rPr>
              <a:t>DESIGN AND SIMULATION OF RECTANGULAR</a:t>
            </a:r>
          </a:p>
          <a:p>
            <a:pPr marL="6350" marR="93980" indent="-6350" algn="ctr">
              <a:lnSpc>
                <a:spcPct val="103000"/>
              </a:lnSpc>
              <a:spcAft>
                <a:spcPts val="65"/>
              </a:spcAft>
            </a:pPr>
            <a:r>
              <a:rPr lang="en-IN" sz="3200" b="1" kern="100" dirty="0">
                <a:solidFill>
                  <a:schemeClr val="accent1">
                    <a:lumMod val="75000"/>
                  </a:schemeClr>
                </a:solidFill>
                <a:effectLst/>
                <a:latin typeface="Times New Roman" panose="02020603050405020304" pitchFamily="18" charset="0"/>
                <a:ea typeface="Times New Roman" panose="02020603050405020304" pitchFamily="18" charset="0"/>
              </a:rPr>
              <a:t>    WAVE GUIDE   </a:t>
            </a:r>
          </a:p>
          <a:p>
            <a:pPr marL="6350" marR="93980" indent="-6350" algn="ctr">
              <a:lnSpc>
                <a:spcPct val="103000"/>
              </a:lnSpc>
              <a:spcAft>
                <a:spcPts val="65"/>
              </a:spcAft>
            </a:pPr>
            <a:endParaRPr lang="en-IN" sz="3200" b="1" kern="100" dirty="0">
              <a:solidFill>
                <a:schemeClr val="accent1">
                  <a:lumMod val="75000"/>
                </a:schemeClr>
              </a:solidFill>
              <a:latin typeface="Times New Roman" panose="02020603050405020304" pitchFamily="18" charset="0"/>
              <a:ea typeface="Times New Roman" panose="02020603050405020304" pitchFamily="18" charset="0"/>
            </a:endParaRPr>
          </a:p>
          <a:p>
            <a:pPr marL="6350" marR="93980" indent="-6350" algn="just">
              <a:lnSpc>
                <a:spcPct val="103000"/>
              </a:lnSpc>
              <a:spcAft>
                <a:spcPts val="65"/>
              </a:spcAft>
            </a:pPr>
            <a:r>
              <a:rPr lang="en-IN" sz="1800" b="1" kern="100" dirty="0">
                <a:solidFill>
                  <a:srgbClr val="000000"/>
                </a:solidFill>
                <a:effectLst/>
                <a:latin typeface="Times New Roman" panose="02020603050405020304" pitchFamily="18" charset="0"/>
                <a:ea typeface="Times New Roman" panose="02020603050405020304" pitchFamily="18" charset="0"/>
              </a:rPr>
              <a:t>MODE ANALYSIS:</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93980" indent="-6350" algn="just">
              <a:lnSpc>
                <a:spcPct val="103000"/>
              </a:lnSpc>
              <a:spcAft>
                <a:spcPts val="65"/>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285750" indent="-285750">
              <a:spcAft>
                <a:spcPts val="1200"/>
              </a:spcAft>
              <a:buFont typeface="Wingdings" panose="05000000000000000000" pitchFamily="2" charset="2"/>
              <a:buChar char="Ø"/>
            </a:pPr>
            <a:r>
              <a:rPr lang="en-IN" sz="2000" spc="10" dirty="0">
                <a:solidFill>
                  <a:srgbClr val="333333"/>
                </a:solidFill>
                <a:effectLst/>
                <a:latin typeface="Times New Roman" panose="02020603050405020304" pitchFamily="18" charset="0"/>
                <a:ea typeface="Times New Roman" panose="02020603050405020304" pitchFamily="18" charset="0"/>
              </a:rPr>
              <a:t>When analyzing an arbitrary 3D waveguide structure, it is important to understand which types of electromagnetic waves are allowed to propagate at a given frequency. These wave regimes are determined by the resonant modes, which can be excited in a 2D transverse cross section of a waveguide.</a:t>
            </a:r>
            <a:endParaRPr lang="en-IN" sz="2000" dirty="0">
              <a:effectLst/>
              <a:latin typeface="Times New Roman" panose="02020603050405020304" pitchFamily="18" charset="0"/>
              <a:ea typeface="Times New Roman" panose="02020603050405020304" pitchFamily="18" charset="0"/>
            </a:endParaRPr>
          </a:p>
          <a:p>
            <a:pPr marL="285750" indent="-285750">
              <a:spcAft>
                <a:spcPts val="1200"/>
              </a:spcAft>
              <a:buFont typeface="Wingdings" panose="05000000000000000000" pitchFamily="2" charset="2"/>
              <a:buChar char="Ø"/>
            </a:pPr>
            <a:r>
              <a:rPr lang="en-IN" sz="2000" spc="10" dirty="0">
                <a:solidFill>
                  <a:srgbClr val="333333"/>
                </a:solidFill>
                <a:effectLst/>
                <a:latin typeface="Times New Roman" panose="02020603050405020304" pitchFamily="18" charset="0"/>
                <a:ea typeface="Times New Roman" panose="02020603050405020304" pitchFamily="18" charset="0"/>
              </a:rPr>
              <a:t> Such modes can be fully described by the global complex-valued propagation constants and the space distributions of all three components of electric field (so-called mode shape). Transmission regimes in waveguides with a constant cross section can be defined completely based on these electromagnetic characteristics.</a:t>
            </a:r>
            <a:endParaRPr lang="en-IN" sz="20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IN" sz="2000" spc="10" dirty="0">
                <a:solidFill>
                  <a:srgbClr val="333333"/>
                </a:solidFill>
                <a:effectLst/>
                <a:latin typeface="Times New Roman" panose="02020603050405020304" pitchFamily="18" charset="0"/>
                <a:ea typeface="Times New Roman" panose="02020603050405020304" pitchFamily="18" charset="0"/>
              </a:rPr>
              <a:t>Mode analysis should not be confused with the more general </a:t>
            </a:r>
            <a:r>
              <a:rPr lang="en-IN" sz="2000" spc="1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modal analysis</a:t>
            </a:r>
            <a:r>
              <a:rPr lang="en-IN" sz="2000" spc="10" dirty="0">
                <a:solidFill>
                  <a:srgbClr val="000000"/>
                </a:solidFill>
                <a:effectLst/>
                <a:latin typeface="Times New Roman" panose="02020603050405020304" pitchFamily="18" charset="0"/>
                <a:ea typeface="Times New Roman" panose="02020603050405020304" pitchFamily="18" charset="0"/>
              </a:rPr>
              <a:t>.</a:t>
            </a:r>
            <a:r>
              <a:rPr lang="en-IN" sz="2000" spc="10" dirty="0">
                <a:solidFill>
                  <a:srgbClr val="333333"/>
                </a:solidFill>
                <a:effectLst/>
                <a:latin typeface="Times New Roman" panose="02020603050405020304" pitchFamily="18" charset="0"/>
                <a:ea typeface="Times New Roman" panose="02020603050405020304" pitchFamily="18" charset="0"/>
              </a:rPr>
              <a:t> The latter is referred to as eigen frequency and can be used for finding resonant or natural modes and eigenfrequencies in a system of any possible dimension, including 2D, 2D axisymmetric, and 3D.</a:t>
            </a:r>
            <a:endParaRPr lang="en-IN" sz="2000" dirty="0">
              <a:effectLst/>
              <a:latin typeface="Times New Roman" panose="02020603050405020304" pitchFamily="18" charset="0"/>
              <a:ea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a:p>
            <a:pPr marL="6350" marR="93980" indent="-6350" algn="ctr">
              <a:lnSpc>
                <a:spcPct val="103000"/>
              </a:lnSpc>
              <a:spcAft>
                <a:spcPts val="65"/>
              </a:spcAft>
            </a:pPr>
            <a:endParaRPr lang="en-IN" sz="3200" kern="100" dirty="0">
              <a:solidFill>
                <a:schemeClr val="accent1">
                  <a:lumMod val="7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0288411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{F5D23BB3-B692-44D6-8055-49C04F595815}tf33845126_win32</Template>
  <TotalTime>207</TotalTime>
  <Words>1382</Words>
  <Application>Microsoft Office PowerPoint</Application>
  <PresentationFormat>Widescreen</PresentationFormat>
  <Paragraphs>232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Bookman Old Style</vt:lpstr>
      <vt:lpstr>Calibri</vt:lpstr>
      <vt:lpstr>Calibri Light</vt:lpstr>
      <vt:lpstr>Franklin Gothic Book</vt:lpstr>
      <vt:lpstr>Symbol</vt:lpstr>
      <vt:lpstr>Times New Roman</vt:lpstr>
      <vt:lpstr>Wingdings</vt:lpstr>
      <vt:lpstr>1_RetrospectVTI</vt:lpstr>
      <vt:lpstr> DESIGN AND SIMULATION OF A MATERIALS IN COMSOL SOFTWARE  EC5512- SUMMER INTERNSHIP/SUMMER PROJECT(JULY-DEC 2023)  TEAM MEMBERS: GOVINDA RAJ.S (2021105318) SAIMOHAN.R (2021105328)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SIMULATION OF A MATERIALS IN COMSOL SOFTWARE  EC5512- SUMMER INTERNSHIP/SUMMER PROJECT(JULY-DEC 2023)  TEAM MEMBERS: GOVINDA RAJ.S (2021105318) SAIMOHAN.R (2021106328)</dc:title>
  <dc:creator>Govinda Raj S</dc:creator>
  <cp:lastModifiedBy>kannansaimohan2003@outlook.com</cp:lastModifiedBy>
  <cp:revision>2</cp:revision>
  <dcterms:created xsi:type="dcterms:W3CDTF">2023-09-08T15:27:25Z</dcterms:created>
  <dcterms:modified xsi:type="dcterms:W3CDTF">2023-10-23T16:22:45Z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