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Nunito Sans Condensed" charset="1" panose="00000000000000000000"/>
      <p:regular r:id="rId18"/>
    </p:embeddedFont>
    <p:embeddedFont>
      <p:font typeface="Cormorant Garamond Bold Italics" charset="1" panose="00000800000000000000"/>
      <p:regular r:id="rId19"/>
    </p:embeddedFont>
    <p:embeddedFont>
      <p:font typeface="Quicksand" charset="1" panose="00000000000000000000"/>
      <p:regular r:id="rId20"/>
    </p:embeddedFont>
    <p:embeddedFont>
      <p:font typeface="Canva Sans" charset="1" panose="020B0503030501040103"/>
      <p:regular r:id="rId21"/>
    </p:embeddedFont>
    <p:embeddedFont>
      <p:font typeface="Quicksand Bold" charset="1" panose="00000000000000000000"/>
      <p:regular r:id="rId22"/>
    </p:embeddedFont>
    <p:embeddedFont>
      <p:font typeface="DM Sans Bold" charset="1" panose="000000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jpeg" Type="http://schemas.openxmlformats.org/officeDocument/2006/relationships/image"/><Relationship Id="rId3" Target="../media/image23.jpeg" Type="http://schemas.openxmlformats.org/officeDocument/2006/relationships/image"/><Relationship Id="rId4" Target="../media/image24.jpe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 Id="rId4" Target="../media/image1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2450060" y="4956213"/>
            <a:ext cx="14337293" cy="1377949"/>
          </a:xfrm>
          <a:prstGeom prst="rect">
            <a:avLst/>
          </a:prstGeom>
        </p:spPr>
        <p:txBody>
          <a:bodyPr anchor="t" rtlCol="false" tIns="0" lIns="0" bIns="0" rIns="0">
            <a:spAutoFit/>
          </a:bodyPr>
          <a:lstStyle/>
          <a:p>
            <a:pPr algn="ctr" marL="0" indent="0" lvl="0">
              <a:lnSpc>
                <a:spcPts val="11200"/>
              </a:lnSpc>
              <a:spcBef>
                <a:spcPct val="0"/>
              </a:spcBef>
            </a:pPr>
            <a:r>
              <a:rPr lang="en-US" sz="8000">
                <a:solidFill>
                  <a:srgbClr val="0F4662"/>
                </a:solidFill>
                <a:latin typeface="Nunito Sans Condensed"/>
                <a:ea typeface="Nunito Sans Condensed"/>
                <a:cs typeface="Nunito Sans Condensed"/>
                <a:sym typeface="Nunito Sans Condensed"/>
              </a:rPr>
              <a:t>Predicting individual driving habits</a:t>
            </a:r>
          </a:p>
        </p:txBody>
      </p:sp>
      <p:sp>
        <p:nvSpPr>
          <p:cNvPr name="AutoShape 3" id="3"/>
          <p:cNvSpPr/>
          <p:nvPr/>
        </p:nvSpPr>
        <p:spPr>
          <a:xfrm>
            <a:off x="9158735" y="990600"/>
            <a:ext cx="8114971" cy="0"/>
          </a:xfrm>
          <a:prstGeom prst="line">
            <a:avLst/>
          </a:prstGeom>
          <a:ln cap="flat" w="76200">
            <a:solidFill>
              <a:srgbClr val="0F4662"/>
            </a:solidFill>
            <a:prstDash val="solid"/>
            <a:headEnd type="none" len="sm" w="sm"/>
            <a:tailEnd type="none" len="sm" w="sm"/>
          </a:ln>
        </p:spPr>
      </p:sp>
      <p:sp>
        <p:nvSpPr>
          <p:cNvPr name="AutoShape 4" id="4"/>
          <p:cNvSpPr/>
          <p:nvPr/>
        </p:nvSpPr>
        <p:spPr>
          <a:xfrm>
            <a:off x="1043764" y="9296400"/>
            <a:ext cx="8114971"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9618706" y="90374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646742" y="8078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5856898" y="2885023"/>
            <a:ext cx="7523617" cy="1402218"/>
          </a:xfrm>
          <a:custGeom>
            <a:avLst/>
            <a:gdLst/>
            <a:ahLst/>
            <a:cxnLst/>
            <a:rect r="r" b="b" t="t" l="l"/>
            <a:pathLst>
              <a:path h="1402218" w="7523617">
                <a:moveTo>
                  <a:pt x="0" y="0"/>
                </a:moveTo>
                <a:lnTo>
                  <a:pt x="7523617" y="0"/>
                </a:lnTo>
                <a:lnTo>
                  <a:pt x="7523617" y="1402218"/>
                </a:lnTo>
                <a:lnTo>
                  <a:pt x="0" y="1402218"/>
                </a:lnTo>
                <a:lnTo>
                  <a:pt x="0" y="0"/>
                </a:lnTo>
                <a:close/>
              </a:path>
            </a:pathLst>
          </a:custGeom>
          <a:blipFill>
            <a:blip r:embed="rId4"/>
            <a:stretch>
              <a:fillRect l="0" t="-127503" r="0" b="-130196"/>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3660651" y="0"/>
            <a:ext cx="4627349" cy="10287000"/>
            <a:chOff x="0" y="0"/>
            <a:chExt cx="1218726" cy="2709333"/>
          </a:xfrm>
        </p:grpSpPr>
        <p:sp>
          <p:nvSpPr>
            <p:cNvPr name="Freeform 3" id="3"/>
            <p:cNvSpPr/>
            <p:nvPr/>
          </p:nvSpPr>
          <p:spPr>
            <a:xfrm flipH="false" flipV="false" rot="0">
              <a:off x="0" y="0"/>
              <a:ext cx="1218726" cy="2709333"/>
            </a:xfrm>
            <a:custGeom>
              <a:avLst/>
              <a:gdLst/>
              <a:ahLst/>
              <a:cxnLst/>
              <a:rect r="r" b="b" t="t" l="l"/>
              <a:pathLst>
                <a:path h="2709333" w="1218726">
                  <a:moveTo>
                    <a:pt x="0" y="0"/>
                  </a:moveTo>
                  <a:lnTo>
                    <a:pt x="1218726" y="0"/>
                  </a:lnTo>
                  <a:lnTo>
                    <a:pt x="1218726" y="2709333"/>
                  </a:lnTo>
                  <a:lnTo>
                    <a:pt x="0" y="2709333"/>
                  </a:lnTo>
                  <a:close/>
                </a:path>
              </a:pathLst>
            </a:custGeom>
            <a:solidFill>
              <a:srgbClr val="7994A0"/>
            </a:solidFill>
          </p:spPr>
        </p:sp>
        <p:sp>
          <p:nvSpPr>
            <p:cNvPr name="TextBox 4" id="4"/>
            <p:cNvSpPr txBox="true"/>
            <p:nvPr/>
          </p:nvSpPr>
          <p:spPr>
            <a:xfrm>
              <a:off x="0" y="-123825"/>
              <a:ext cx="1218726" cy="2833158"/>
            </a:xfrm>
            <a:prstGeom prst="rect">
              <a:avLst/>
            </a:prstGeom>
          </p:spPr>
          <p:txBody>
            <a:bodyPr anchor="ctr" rtlCol="false" tIns="50800" lIns="50800" bIns="50800" rIns="50800"/>
            <a:lstStyle/>
            <a:p>
              <a:pPr algn="ctr">
                <a:lnSpc>
                  <a:spcPts val="4079"/>
                </a:lnSpc>
              </a:pPr>
            </a:p>
          </p:txBody>
        </p:sp>
      </p:grpSp>
      <p:grpSp>
        <p:nvGrpSpPr>
          <p:cNvPr name="Group 5" id="5"/>
          <p:cNvGrpSpPr/>
          <p:nvPr/>
        </p:nvGrpSpPr>
        <p:grpSpPr>
          <a:xfrm rot="0">
            <a:off x="12070938" y="1684924"/>
            <a:ext cx="5344227" cy="7573376"/>
            <a:chOff x="0" y="0"/>
            <a:chExt cx="827961" cy="1173314"/>
          </a:xfrm>
        </p:grpSpPr>
        <p:sp>
          <p:nvSpPr>
            <p:cNvPr name="Freeform 6" id="6"/>
            <p:cNvSpPr/>
            <p:nvPr/>
          </p:nvSpPr>
          <p:spPr>
            <a:xfrm flipH="false" flipV="false" rot="0">
              <a:off x="0" y="0"/>
              <a:ext cx="827961" cy="1173314"/>
            </a:xfrm>
            <a:custGeom>
              <a:avLst/>
              <a:gdLst/>
              <a:ahLst/>
              <a:cxnLst/>
              <a:rect r="r" b="b" t="t" l="l"/>
              <a:pathLst>
                <a:path h="1173314" w="827961">
                  <a:moveTo>
                    <a:pt x="33319" y="0"/>
                  </a:moveTo>
                  <a:lnTo>
                    <a:pt x="794642" y="0"/>
                  </a:lnTo>
                  <a:cubicBezTo>
                    <a:pt x="813043" y="0"/>
                    <a:pt x="827961" y="14917"/>
                    <a:pt x="827961" y="33319"/>
                  </a:cubicBezTo>
                  <a:lnTo>
                    <a:pt x="827961" y="1139995"/>
                  </a:lnTo>
                  <a:cubicBezTo>
                    <a:pt x="827961" y="1158397"/>
                    <a:pt x="813043" y="1173314"/>
                    <a:pt x="794642" y="1173314"/>
                  </a:cubicBezTo>
                  <a:lnTo>
                    <a:pt x="33319" y="1173314"/>
                  </a:lnTo>
                  <a:cubicBezTo>
                    <a:pt x="14917" y="1173314"/>
                    <a:pt x="0" y="1158397"/>
                    <a:pt x="0" y="1139995"/>
                  </a:cubicBezTo>
                  <a:lnTo>
                    <a:pt x="0" y="33319"/>
                  </a:lnTo>
                  <a:cubicBezTo>
                    <a:pt x="0" y="14917"/>
                    <a:pt x="14917" y="0"/>
                    <a:pt x="33319" y="0"/>
                  </a:cubicBezTo>
                  <a:close/>
                </a:path>
              </a:pathLst>
            </a:custGeom>
            <a:blipFill>
              <a:blip r:embed="rId2"/>
              <a:stretch>
                <a:fillRect l="-56349" t="0" r="-56349" b="0"/>
              </a:stretch>
            </a:blipFill>
          </p:spPr>
        </p:sp>
      </p:grpSp>
      <p:sp>
        <p:nvSpPr>
          <p:cNvPr name="TextBox 7" id="7"/>
          <p:cNvSpPr txBox="true"/>
          <p:nvPr/>
        </p:nvSpPr>
        <p:spPr>
          <a:xfrm rot="0">
            <a:off x="5659472" y="223290"/>
            <a:ext cx="3484528"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Challenges </a:t>
            </a:r>
          </a:p>
        </p:txBody>
      </p:sp>
      <p:sp>
        <p:nvSpPr>
          <p:cNvPr name="TextBox 8" id="8"/>
          <p:cNvSpPr txBox="true"/>
          <p:nvPr/>
        </p:nvSpPr>
        <p:spPr>
          <a:xfrm rot="0">
            <a:off x="477938" y="1895694"/>
            <a:ext cx="11261385" cy="7104211"/>
          </a:xfrm>
          <a:prstGeom prst="rect">
            <a:avLst/>
          </a:prstGeom>
        </p:spPr>
        <p:txBody>
          <a:bodyPr anchor="t" rtlCol="false" tIns="0" lIns="0" bIns="0" rIns="0">
            <a:spAutoFit/>
          </a:bodyPr>
          <a:lstStyle/>
          <a:p>
            <a:pPr algn="l">
              <a:lnSpc>
                <a:spcPts val="3561"/>
              </a:lnSpc>
            </a:pPr>
            <a:r>
              <a:rPr lang="en-US" sz="2580" spc="252" b="true">
                <a:solidFill>
                  <a:srgbClr val="0F4662"/>
                </a:solidFill>
                <a:latin typeface="Quicksand Bold"/>
                <a:ea typeface="Quicksand Bold"/>
                <a:cs typeface="Quicksand Bold"/>
                <a:sym typeface="Quicksand Bold"/>
              </a:rPr>
              <a:t>Large Dataset:</a:t>
            </a:r>
          </a:p>
          <a:p>
            <a:pPr algn="l">
              <a:lnSpc>
                <a:spcPts val="3561"/>
              </a:lnSpc>
            </a:pPr>
          </a:p>
          <a:p>
            <a:pPr algn="l" marL="557201" indent="-278601" lvl="1">
              <a:lnSpc>
                <a:spcPts val="3561"/>
              </a:lnSpc>
              <a:buFont typeface="Arial"/>
              <a:buChar char="•"/>
            </a:pPr>
            <a:r>
              <a:rPr lang="en-US" sz="2580" spc="252">
                <a:solidFill>
                  <a:srgbClr val="0F4662"/>
                </a:solidFill>
                <a:latin typeface="Quicksand"/>
                <a:ea typeface="Quicksand"/>
                <a:cs typeface="Quicksand"/>
                <a:sym typeface="Quicksand"/>
              </a:rPr>
              <a:t>High computational resources and time required for EDA and preprocessing. Each rider contributed up to 700 GPX files, each with 5,000+ rows.</a:t>
            </a:r>
          </a:p>
          <a:p>
            <a:pPr algn="l">
              <a:lnSpc>
                <a:spcPts val="3561"/>
              </a:lnSpc>
            </a:pPr>
          </a:p>
          <a:p>
            <a:pPr algn="l">
              <a:lnSpc>
                <a:spcPts val="3561"/>
              </a:lnSpc>
            </a:pPr>
            <a:r>
              <a:rPr lang="en-US" sz="2580" spc="252" b="true">
                <a:solidFill>
                  <a:srgbClr val="0F4662"/>
                </a:solidFill>
                <a:latin typeface="Quicksand Bold"/>
                <a:ea typeface="Quicksand Bold"/>
                <a:cs typeface="Quicksand Bold"/>
                <a:sym typeface="Quicksand Bold"/>
              </a:rPr>
              <a:t>Data Cleaning:</a:t>
            </a:r>
          </a:p>
          <a:p>
            <a:pPr algn="l">
              <a:lnSpc>
                <a:spcPts val="3561"/>
              </a:lnSpc>
            </a:pPr>
          </a:p>
          <a:p>
            <a:pPr algn="l" marL="557201" indent="-278601" lvl="1">
              <a:lnSpc>
                <a:spcPts val="3561"/>
              </a:lnSpc>
              <a:buFont typeface="Arial"/>
              <a:buChar char="•"/>
            </a:pPr>
            <a:r>
              <a:rPr lang="en-US" sz="2580" spc="252">
                <a:solidFill>
                  <a:srgbClr val="0F4662"/>
                </a:solidFill>
                <a:latin typeface="Quicksand"/>
                <a:ea typeface="Quicksand"/>
                <a:cs typeface="Quicksand"/>
                <a:sym typeface="Quicksand"/>
              </a:rPr>
              <a:t>Filtered errors (e.g., speeds of 700m/s) and handled inconsistent data quality across riders.</a:t>
            </a:r>
          </a:p>
          <a:p>
            <a:pPr algn="l">
              <a:lnSpc>
                <a:spcPts val="3561"/>
              </a:lnSpc>
            </a:pPr>
          </a:p>
          <a:p>
            <a:pPr algn="l">
              <a:lnSpc>
                <a:spcPts val="3561"/>
              </a:lnSpc>
            </a:pPr>
            <a:r>
              <a:rPr lang="en-US" sz="2580" spc="252" b="true">
                <a:solidFill>
                  <a:srgbClr val="0F4662"/>
                </a:solidFill>
                <a:latin typeface="Quicksand Bold"/>
                <a:ea typeface="Quicksand Bold"/>
                <a:cs typeface="Quicksand Bold"/>
                <a:sym typeface="Quicksand Bold"/>
              </a:rPr>
              <a:t>Feature Selection:</a:t>
            </a:r>
          </a:p>
          <a:p>
            <a:pPr algn="l">
              <a:lnSpc>
                <a:spcPts val="3561"/>
              </a:lnSpc>
            </a:pPr>
          </a:p>
          <a:p>
            <a:pPr algn="l" marL="557201" indent="-278601" lvl="1">
              <a:lnSpc>
                <a:spcPts val="3561"/>
              </a:lnSpc>
              <a:buFont typeface="Arial"/>
              <a:buChar char="•"/>
            </a:pPr>
            <a:r>
              <a:rPr lang="en-US" sz="2580" spc="252">
                <a:solidFill>
                  <a:srgbClr val="0F4662"/>
                </a:solidFill>
                <a:latin typeface="Quicksand"/>
                <a:ea typeface="Quicksand"/>
                <a:cs typeface="Quicksand"/>
                <a:sym typeface="Quicksand"/>
              </a:rPr>
              <a:t>Key features like slope, angle, and distance proved most effective after meticulous analysis.</a:t>
            </a:r>
          </a:p>
          <a:p>
            <a:pPr algn="l">
              <a:lnSpc>
                <a:spcPts val="3419"/>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099486"/>
            <a:chOff x="0" y="0"/>
            <a:chExt cx="4816593" cy="1079700"/>
          </a:xfrm>
        </p:grpSpPr>
        <p:sp>
          <p:nvSpPr>
            <p:cNvPr name="Freeform 3" id="3"/>
            <p:cNvSpPr/>
            <p:nvPr/>
          </p:nvSpPr>
          <p:spPr>
            <a:xfrm flipH="false" flipV="false" rot="0">
              <a:off x="0" y="0"/>
              <a:ext cx="4816592" cy="1079700"/>
            </a:xfrm>
            <a:custGeom>
              <a:avLst/>
              <a:gdLst/>
              <a:ahLst/>
              <a:cxnLst/>
              <a:rect r="r" b="b" t="t" l="l"/>
              <a:pathLst>
                <a:path h="1079700" w="4816592">
                  <a:moveTo>
                    <a:pt x="0" y="0"/>
                  </a:moveTo>
                  <a:lnTo>
                    <a:pt x="4816592" y="0"/>
                  </a:lnTo>
                  <a:lnTo>
                    <a:pt x="4816592" y="1079700"/>
                  </a:lnTo>
                  <a:lnTo>
                    <a:pt x="0" y="1079700"/>
                  </a:lnTo>
                  <a:close/>
                </a:path>
              </a:pathLst>
            </a:custGeom>
            <a:solidFill>
              <a:srgbClr val="DBE5EA"/>
            </a:solidFill>
          </p:spPr>
        </p:sp>
        <p:sp>
          <p:nvSpPr>
            <p:cNvPr name="TextBox 4" id="4"/>
            <p:cNvSpPr txBox="true"/>
            <p:nvPr/>
          </p:nvSpPr>
          <p:spPr>
            <a:xfrm>
              <a:off x="0" y="-47625"/>
              <a:ext cx="4816593" cy="1127325"/>
            </a:xfrm>
            <a:prstGeom prst="rect">
              <a:avLst/>
            </a:prstGeom>
          </p:spPr>
          <p:txBody>
            <a:bodyPr anchor="ctr" rtlCol="false" tIns="50800" lIns="50800" bIns="50800" rIns="50800"/>
            <a:lstStyle/>
            <a:p>
              <a:pPr algn="ctr">
                <a:lnSpc>
                  <a:spcPts val="3693"/>
                </a:lnSpc>
              </a:pPr>
            </a:p>
          </p:txBody>
        </p:sp>
      </p:grpSp>
      <p:grpSp>
        <p:nvGrpSpPr>
          <p:cNvPr name="Group 5" id="5"/>
          <p:cNvGrpSpPr/>
          <p:nvPr/>
        </p:nvGrpSpPr>
        <p:grpSpPr>
          <a:xfrm rot="0">
            <a:off x="1961289" y="2523415"/>
            <a:ext cx="3152142" cy="315214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0" t="0" r="0" b="0"/>
              </a:stretch>
            </a:blipFill>
          </p:spPr>
        </p:sp>
      </p:grpSp>
      <p:grpSp>
        <p:nvGrpSpPr>
          <p:cNvPr name="Group 7" id="7"/>
          <p:cNvGrpSpPr/>
          <p:nvPr/>
        </p:nvGrpSpPr>
        <p:grpSpPr>
          <a:xfrm rot="0">
            <a:off x="7567929" y="2523415"/>
            <a:ext cx="3152142" cy="3151822"/>
            <a:chOff x="0" y="0"/>
            <a:chExt cx="812800" cy="812718"/>
          </a:xfrm>
        </p:grpSpPr>
        <p:sp>
          <p:nvSpPr>
            <p:cNvPr name="Freeform 8" id="8"/>
            <p:cNvSpPr/>
            <p:nvPr/>
          </p:nvSpPr>
          <p:spPr>
            <a:xfrm flipH="false" flipV="false" rot="0">
              <a:off x="0" y="0"/>
              <a:ext cx="812800" cy="812718"/>
            </a:xfrm>
            <a:custGeom>
              <a:avLst/>
              <a:gdLst/>
              <a:ahLst/>
              <a:cxnLst/>
              <a:rect r="r" b="b" t="t" l="l"/>
              <a:pathLst>
                <a:path h="812718" w="812800">
                  <a:moveTo>
                    <a:pt x="406400" y="0"/>
                  </a:moveTo>
                  <a:cubicBezTo>
                    <a:pt x="181951" y="0"/>
                    <a:pt x="0" y="181933"/>
                    <a:pt x="0" y="406359"/>
                  </a:cubicBezTo>
                  <a:cubicBezTo>
                    <a:pt x="0" y="630785"/>
                    <a:pt x="181951" y="812718"/>
                    <a:pt x="406400" y="812718"/>
                  </a:cubicBezTo>
                  <a:cubicBezTo>
                    <a:pt x="630849" y="812718"/>
                    <a:pt x="812800" y="630785"/>
                    <a:pt x="812800" y="406359"/>
                  </a:cubicBezTo>
                  <a:cubicBezTo>
                    <a:pt x="812800" y="181933"/>
                    <a:pt x="630849" y="0"/>
                    <a:pt x="406400" y="0"/>
                  </a:cubicBezTo>
                  <a:close/>
                </a:path>
              </a:pathLst>
            </a:custGeom>
            <a:blipFill>
              <a:blip r:embed="rId3"/>
              <a:stretch>
                <a:fillRect l="0" t="-18824" r="0" b="-18824"/>
              </a:stretch>
            </a:blipFill>
          </p:spPr>
        </p:sp>
      </p:grpSp>
      <p:grpSp>
        <p:nvGrpSpPr>
          <p:cNvPr name="Group 9" id="9"/>
          <p:cNvGrpSpPr/>
          <p:nvPr/>
        </p:nvGrpSpPr>
        <p:grpSpPr>
          <a:xfrm rot="0">
            <a:off x="13174569" y="2523415"/>
            <a:ext cx="3152142" cy="3152142"/>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0" t="0" r="0" b="0"/>
              </a:stretch>
            </a:blipFill>
          </p:spPr>
        </p:sp>
      </p:grpSp>
      <p:sp>
        <p:nvSpPr>
          <p:cNvPr name="AutoShape 11" id="11"/>
          <p:cNvSpPr/>
          <p:nvPr/>
        </p:nvSpPr>
        <p:spPr>
          <a:xfrm>
            <a:off x="5897880" y="8681205"/>
            <a:ext cx="6492240" cy="0"/>
          </a:xfrm>
          <a:prstGeom prst="line">
            <a:avLst/>
          </a:prstGeom>
          <a:ln cap="flat" w="76200">
            <a:solidFill>
              <a:srgbClr val="0F4662"/>
            </a:solidFill>
            <a:prstDash val="solid"/>
            <a:headEnd type="none" len="sm" w="sm"/>
            <a:tailEnd type="none" len="sm" w="sm"/>
          </a:ln>
        </p:spPr>
      </p:sp>
      <p:sp>
        <p:nvSpPr>
          <p:cNvPr name="Freeform 12" id="12"/>
          <p:cNvSpPr/>
          <p:nvPr/>
        </p:nvSpPr>
        <p:spPr>
          <a:xfrm flipH="false" flipV="false" rot="0">
            <a:off x="8304001" y="9529723"/>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1028700" y="599709"/>
            <a:ext cx="9914964"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Team Members</a:t>
            </a:r>
          </a:p>
        </p:txBody>
      </p:sp>
      <p:sp>
        <p:nvSpPr>
          <p:cNvPr name="TextBox 14" id="14"/>
          <p:cNvSpPr txBox="true"/>
          <p:nvPr/>
        </p:nvSpPr>
        <p:spPr>
          <a:xfrm rot="0">
            <a:off x="6635340" y="6132682"/>
            <a:ext cx="5017320"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Sai Mohit </a:t>
            </a:r>
          </a:p>
        </p:txBody>
      </p:sp>
      <p:sp>
        <p:nvSpPr>
          <p:cNvPr name="TextBox 15" id="15"/>
          <p:cNvSpPr txBox="true"/>
          <p:nvPr/>
        </p:nvSpPr>
        <p:spPr>
          <a:xfrm rot="0">
            <a:off x="6635340" y="6757320"/>
            <a:ext cx="5017320" cy="415290"/>
          </a:xfrm>
          <a:prstGeom prst="rect">
            <a:avLst/>
          </a:prstGeom>
        </p:spPr>
        <p:txBody>
          <a:bodyPr anchor="t" rtlCol="false" tIns="0" lIns="0" bIns="0" rIns="0">
            <a:spAutoFit/>
          </a:bodyPr>
          <a:lstStyle/>
          <a:p>
            <a:pPr algn="ctr" marL="0" indent="0" lvl="0">
              <a:lnSpc>
                <a:spcPts val="3359"/>
              </a:lnSpc>
              <a:spcBef>
                <a:spcPct val="0"/>
              </a:spcBef>
            </a:pPr>
            <a:r>
              <a:rPr lang="en-US" sz="2400">
                <a:solidFill>
                  <a:srgbClr val="0F4662"/>
                </a:solidFill>
                <a:latin typeface="Quicksand"/>
                <a:ea typeface="Quicksand"/>
                <a:cs typeface="Quicksand"/>
                <a:sym typeface="Quicksand"/>
              </a:rPr>
              <a:t>Msc Data Science</a:t>
            </a:r>
          </a:p>
        </p:txBody>
      </p:sp>
      <p:sp>
        <p:nvSpPr>
          <p:cNvPr name="TextBox 16" id="16"/>
          <p:cNvSpPr txBox="true"/>
          <p:nvPr/>
        </p:nvSpPr>
        <p:spPr>
          <a:xfrm rot="0">
            <a:off x="12241980" y="6129792"/>
            <a:ext cx="5017320"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Clifford</a:t>
            </a:r>
          </a:p>
        </p:txBody>
      </p:sp>
      <p:sp>
        <p:nvSpPr>
          <p:cNvPr name="TextBox 17" id="17"/>
          <p:cNvSpPr txBox="true"/>
          <p:nvPr/>
        </p:nvSpPr>
        <p:spPr>
          <a:xfrm rot="0">
            <a:off x="12241980" y="6757320"/>
            <a:ext cx="5017320" cy="415290"/>
          </a:xfrm>
          <a:prstGeom prst="rect">
            <a:avLst/>
          </a:prstGeom>
        </p:spPr>
        <p:txBody>
          <a:bodyPr anchor="t" rtlCol="false" tIns="0" lIns="0" bIns="0" rIns="0">
            <a:spAutoFit/>
          </a:bodyPr>
          <a:lstStyle/>
          <a:p>
            <a:pPr algn="ctr" marL="0" indent="0" lvl="0">
              <a:lnSpc>
                <a:spcPts val="3359"/>
              </a:lnSpc>
              <a:spcBef>
                <a:spcPct val="0"/>
              </a:spcBef>
            </a:pPr>
            <a:r>
              <a:rPr lang="en-US" sz="2400">
                <a:solidFill>
                  <a:srgbClr val="0F4662"/>
                </a:solidFill>
                <a:latin typeface="Quicksand"/>
                <a:ea typeface="Quicksand"/>
                <a:cs typeface="Quicksand"/>
                <a:sym typeface="Quicksand"/>
              </a:rPr>
              <a:t>Msc Computer Science</a:t>
            </a:r>
          </a:p>
        </p:txBody>
      </p:sp>
      <p:sp>
        <p:nvSpPr>
          <p:cNvPr name="TextBox 18" id="18"/>
          <p:cNvSpPr txBox="true"/>
          <p:nvPr/>
        </p:nvSpPr>
        <p:spPr>
          <a:xfrm rot="0">
            <a:off x="1028700" y="6132682"/>
            <a:ext cx="5017320"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Maciej</a:t>
            </a:r>
          </a:p>
        </p:txBody>
      </p:sp>
      <p:sp>
        <p:nvSpPr>
          <p:cNvPr name="TextBox 19" id="19"/>
          <p:cNvSpPr txBox="true"/>
          <p:nvPr/>
        </p:nvSpPr>
        <p:spPr>
          <a:xfrm rot="0">
            <a:off x="1028700" y="6760210"/>
            <a:ext cx="5017320" cy="415290"/>
          </a:xfrm>
          <a:prstGeom prst="rect">
            <a:avLst/>
          </a:prstGeom>
        </p:spPr>
        <p:txBody>
          <a:bodyPr anchor="t" rtlCol="false" tIns="0" lIns="0" bIns="0" rIns="0">
            <a:spAutoFit/>
          </a:bodyPr>
          <a:lstStyle/>
          <a:p>
            <a:pPr algn="ctr" marL="0" indent="0" lvl="0">
              <a:lnSpc>
                <a:spcPts val="3359"/>
              </a:lnSpc>
              <a:spcBef>
                <a:spcPct val="0"/>
              </a:spcBef>
            </a:pPr>
            <a:r>
              <a:rPr lang="en-US" sz="2400">
                <a:solidFill>
                  <a:srgbClr val="0F4662"/>
                </a:solidFill>
                <a:latin typeface="Quicksand"/>
                <a:ea typeface="Quicksand"/>
                <a:cs typeface="Quicksand"/>
                <a:sym typeface="Quicksand"/>
              </a:rPr>
              <a:t>Msc  GeoInformatics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3442710" y="3369664"/>
            <a:ext cx="11402580" cy="3185722"/>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F4662"/>
                </a:solidFill>
                <a:latin typeface="Cormorant Garamond Bold Italics"/>
                <a:ea typeface="Cormorant Garamond Bold Italics"/>
                <a:cs typeface="Cormorant Garamond Bold Italics"/>
                <a:sym typeface="Cormorant Garamond Bold Italics"/>
              </a:rPr>
              <a:t>Thank you</a:t>
            </a:r>
          </a:p>
        </p:txBody>
      </p:sp>
      <p:sp>
        <p:nvSpPr>
          <p:cNvPr name="AutoShape 3" id="3"/>
          <p:cNvSpPr/>
          <p:nvPr/>
        </p:nvSpPr>
        <p:spPr>
          <a:xfrm>
            <a:off x="5897880" y="2215083"/>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1116666"/>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5897880" y="8159883"/>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9008400"/>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4093893" y="15849"/>
            <a:ext cx="4194107" cy="10271151"/>
            <a:chOff x="0" y="0"/>
            <a:chExt cx="1104621" cy="2705159"/>
          </a:xfrm>
        </p:grpSpPr>
        <p:sp>
          <p:nvSpPr>
            <p:cNvPr name="Freeform 3" id="3"/>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7994A0"/>
            </a:solidFill>
          </p:spPr>
        </p:sp>
        <p:sp>
          <p:nvSpPr>
            <p:cNvPr name="TextBox 4" id="4"/>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grpSp>
        <p:nvGrpSpPr>
          <p:cNvPr name="Group 5" id="5"/>
          <p:cNvGrpSpPr/>
          <p:nvPr/>
        </p:nvGrpSpPr>
        <p:grpSpPr>
          <a:xfrm rot="0">
            <a:off x="10928486" y="1684924"/>
            <a:ext cx="6330814" cy="7573376"/>
            <a:chOff x="0" y="0"/>
            <a:chExt cx="8441085" cy="10097834"/>
          </a:xfrm>
        </p:grpSpPr>
        <p:pic>
          <p:nvPicPr>
            <p:cNvPr name="Picture 6" id="6"/>
            <p:cNvPicPr>
              <a:picLocks noChangeAspect="true"/>
            </p:cNvPicPr>
            <p:nvPr/>
          </p:nvPicPr>
          <p:blipFill>
            <a:blip r:embed="rId2"/>
            <a:srcRect l="8203" t="0" r="8203" b="0"/>
            <a:stretch>
              <a:fillRect/>
            </a:stretch>
          </p:blipFill>
          <p:spPr>
            <a:xfrm flipH="false" flipV="false">
              <a:off x="0" y="0"/>
              <a:ext cx="8441085" cy="10097834"/>
            </a:xfrm>
            <a:prstGeom prst="rect">
              <a:avLst/>
            </a:prstGeom>
          </p:spPr>
        </p:pic>
      </p:grpSp>
      <p:sp>
        <p:nvSpPr>
          <p:cNvPr name="Freeform 7" id="7"/>
          <p:cNvSpPr/>
          <p:nvPr/>
        </p:nvSpPr>
        <p:spPr>
          <a:xfrm flipH="false" flipV="false" rot="0">
            <a:off x="1028700" y="8974931"/>
            <a:ext cx="1905000" cy="283369"/>
          </a:xfrm>
          <a:custGeom>
            <a:avLst/>
            <a:gdLst/>
            <a:ahLst/>
            <a:cxnLst/>
            <a:rect r="r" b="b" t="t" l="l"/>
            <a:pathLst>
              <a:path h="283369" w="1905000">
                <a:moveTo>
                  <a:pt x="0" y="0"/>
                </a:moveTo>
                <a:lnTo>
                  <a:pt x="1905000" y="0"/>
                </a:lnTo>
                <a:lnTo>
                  <a:pt x="1905000" y="283369"/>
                </a:lnTo>
                <a:lnTo>
                  <a:pt x="0" y="28336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028700" y="599709"/>
            <a:ext cx="939024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Problem</a:t>
            </a:r>
          </a:p>
        </p:txBody>
      </p:sp>
      <p:sp>
        <p:nvSpPr>
          <p:cNvPr name="TextBox 9" id="9"/>
          <p:cNvSpPr txBox="true"/>
          <p:nvPr/>
        </p:nvSpPr>
        <p:spPr>
          <a:xfrm rot="0">
            <a:off x="1162299" y="2227357"/>
            <a:ext cx="8630318" cy="5191125"/>
          </a:xfrm>
          <a:prstGeom prst="rect">
            <a:avLst/>
          </a:prstGeom>
        </p:spPr>
        <p:txBody>
          <a:bodyPr anchor="t" rtlCol="false" tIns="0" lIns="0" bIns="0" rIns="0">
            <a:spAutoFit/>
          </a:bodyPr>
          <a:lstStyle/>
          <a:p>
            <a:pPr algn="l" marL="0" indent="0" lvl="0">
              <a:lnSpc>
                <a:spcPts val="4589"/>
              </a:lnSpc>
            </a:pPr>
            <a:r>
              <a:rPr lang="en-US" sz="2699">
                <a:solidFill>
                  <a:srgbClr val="0F4662"/>
                </a:solidFill>
                <a:latin typeface="Quicksand"/>
                <a:ea typeface="Quicksand"/>
                <a:cs typeface="Quicksand"/>
                <a:sym typeface="Quicksand"/>
              </a:rPr>
              <a:t>Current navigation systems provide estimated travel times based on generic averages, often leading to inaccurate predictions for individual drivers. These estimates fail to consider personal driving habits, preferred routes, and historical travel patterns. Our goal is to develop a model that predicts a rider’s travel time more accurately by leveraging their past driving data, ensuring a more personalized and precise ETA.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719557" y="3118447"/>
            <a:ext cx="10806617" cy="4765675"/>
          </a:xfrm>
          <a:prstGeom prst="rect">
            <a:avLst/>
          </a:prstGeom>
        </p:spPr>
        <p:txBody>
          <a:bodyPr anchor="t" rtlCol="false" tIns="0" lIns="0" bIns="0" rIns="0">
            <a:spAutoFit/>
          </a:bodyPr>
          <a:lstStyle/>
          <a:p>
            <a:pPr algn="ctr" marL="0" indent="0" lvl="0">
              <a:lnSpc>
                <a:spcPts val="4249"/>
              </a:lnSpc>
            </a:pPr>
            <a:r>
              <a:rPr lang="en-US" sz="2499">
                <a:solidFill>
                  <a:srgbClr val="0F4662"/>
                </a:solidFill>
                <a:latin typeface="Quicksand"/>
                <a:ea typeface="Quicksand"/>
                <a:cs typeface="Quicksand"/>
                <a:sym typeface="Quicksand"/>
              </a:rPr>
              <a:t>Every day, millions of people rely on navigation apps for their commute, but the estimated travel times are often inaccurate because they don’t consider individual travel habits. We noticed this problem affecting cyclists and pedestrians the most, as their pace and preferred routes vary significantly. This inspired us to develop a smarter, more personalized ETA prediction model—one that adapts to each user’s unique travel patterns and makes daily commuting more reliable. By solving this, we aim to make navigation more precise and beneficial for frequent travelers.</a:t>
            </a:r>
          </a:p>
        </p:txBody>
      </p:sp>
      <p:sp>
        <p:nvSpPr>
          <p:cNvPr name="AutoShape 3" id="3"/>
          <p:cNvSpPr/>
          <p:nvPr/>
        </p:nvSpPr>
        <p:spPr>
          <a:xfrm>
            <a:off x="1028700" y="2851747"/>
            <a:ext cx="10236438" cy="0"/>
          </a:xfrm>
          <a:prstGeom prst="line">
            <a:avLst/>
          </a:prstGeom>
          <a:ln cap="flat" w="76200">
            <a:solidFill>
              <a:srgbClr val="0F4662"/>
            </a:solidFill>
            <a:prstDash val="solid"/>
            <a:headEnd type="none" len="sm" w="sm"/>
            <a:tailEnd type="none" len="sm" w="sm"/>
          </a:ln>
        </p:spPr>
      </p:sp>
      <p:sp>
        <p:nvSpPr>
          <p:cNvPr name="AutoShape 4" id="4"/>
          <p:cNvSpPr/>
          <p:nvPr/>
        </p:nvSpPr>
        <p:spPr>
          <a:xfrm>
            <a:off x="719557" y="8446097"/>
            <a:ext cx="10545582"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4903043" y="2211322"/>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95837" y="428942"/>
            <a:ext cx="804816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Motivation </a:t>
            </a:r>
          </a:p>
        </p:txBody>
      </p:sp>
      <p:sp>
        <p:nvSpPr>
          <p:cNvPr name="Freeform 7" id="7"/>
          <p:cNvSpPr/>
          <p:nvPr/>
        </p:nvSpPr>
        <p:spPr>
          <a:xfrm flipH="false" flipV="false" rot="0">
            <a:off x="4903043" y="9008400"/>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12571937" y="459357"/>
            <a:ext cx="4296549" cy="9570246"/>
            <a:chOff x="0" y="0"/>
            <a:chExt cx="1131601" cy="2520559"/>
          </a:xfrm>
        </p:grpSpPr>
        <p:sp>
          <p:nvSpPr>
            <p:cNvPr name="Freeform 9" id="9"/>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DBE5EA"/>
            </a:solidFill>
          </p:spPr>
        </p:sp>
        <p:sp>
          <p:nvSpPr>
            <p:cNvPr name="TextBox 10" id="10"/>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11" id="11"/>
          <p:cNvSpPr/>
          <p:nvPr/>
        </p:nvSpPr>
        <p:spPr>
          <a:xfrm flipH="false" flipV="false" rot="0">
            <a:off x="12818292" y="3242272"/>
            <a:ext cx="3458709" cy="3364381"/>
          </a:xfrm>
          <a:custGeom>
            <a:avLst/>
            <a:gdLst/>
            <a:ahLst/>
            <a:cxnLst/>
            <a:rect r="r" b="b" t="t" l="l"/>
            <a:pathLst>
              <a:path h="3364381" w="3458709">
                <a:moveTo>
                  <a:pt x="0" y="0"/>
                </a:moveTo>
                <a:lnTo>
                  <a:pt x="3458709" y="0"/>
                </a:lnTo>
                <a:lnTo>
                  <a:pt x="3458709" y="3364381"/>
                </a:lnTo>
                <a:lnTo>
                  <a:pt x="0" y="33643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3627449" y="6941873"/>
            <a:ext cx="2387494" cy="2563118"/>
          </a:xfrm>
          <a:custGeom>
            <a:avLst/>
            <a:gdLst/>
            <a:ahLst/>
            <a:cxnLst/>
            <a:rect r="r" b="b" t="t" l="l"/>
            <a:pathLst>
              <a:path h="2563118" w="2387494">
                <a:moveTo>
                  <a:pt x="0" y="0"/>
                </a:moveTo>
                <a:lnTo>
                  <a:pt x="2387494" y="0"/>
                </a:lnTo>
                <a:lnTo>
                  <a:pt x="2387494" y="2563119"/>
                </a:lnTo>
                <a:lnTo>
                  <a:pt x="0" y="25631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3080350" y="744026"/>
            <a:ext cx="2934593" cy="2934593"/>
          </a:xfrm>
          <a:custGeom>
            <a:avLst/>
            <a:gdLst/>
            <a:ahLst/>
            <a:cxnLst/>
            <a:rect r="r" b="b" t="t" l="l"/>
            <a:pathLst>
              <a:path h="2934593" w="2934593">
                <a:moveTo>
                  <a:pt x="0" y="0"/>
                </a:moveTo>
                <a:lnTo>
                  <a:pt x="2934593" y="0"/>
                </a:lnTo>
                <a:lnTo>
                  <a:pt x="2934593" y="2934593"/>
                </a:lnTo>
                <a:lnTo>
                  <a:pt x="0" y="293459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653815" y="3295769"/>
            <a:ext cx="3086100" cy="1543050"/>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994A0"/>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pPr>
              <a:r>
                <a:rPr lang="en-US" sz="1899">
                  <a:solidFill>
                    <a:srgbClr val="000000"/>
                  </a:solidFill>
                  <a:latin typeface="Canva Sans"/>
                  <a:ea typeface="Canva Sans"/>
                  <a:cs typeface="Canva Sans"/>
                  <a:sym typeface="Canva Sans"/>
                </a:rPr>
                <a:t>Data </a:t>
              </a:r>
            </a:p>
          </p:txBody>
        </p:sp>
      </p:grpSp>
      <p:grpSp>
        <p:nvGrpSpPr>
          <p:cNvPr name="Group 5" id="5"/>
          <p:cNvGrpSpPr/>
          <p:nvPr/>
        </p:nvGrpSpPr>
        <p:grpSpPr>
          <a:xfrm rot="0">
            <a:off x="9607954" y="3327012"/>
            <a:ext cx="3086100" cy="1543050"/>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994A0"/>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pPr>
              <a:r>
                <a:rPr lang="en-US" sz="1899">
                  <a:solidFill>
                    <a:srgbClr val="000000"/>
                  </a:solidFill>
                  <a:latin typeface="Canva Sans"/>
                  <a:ea typeface="Canva Sans"/>
                  <a:cs typeface="Canva Sans"/>
                  <a:sym typeface="Canva Sans"/>
                </a:rPr>
                <a:t>EDA </a:t>
              </a:r>
            </a:p>
          </p:txBody>
        </p:sp>
      </p:grpSp>
      <p:grpSp>
        <p:nvGrpSpPr>
          <p:cNvPr name="Group 8" id="8"/>
          <p:cNvGrpSpPr/>
          <p:nvPr/>
        </p:nvGrpSpPr>
        <p:grpSpPr>
          <a:xfrm rot="0">
            <a:off x="13981872" y="6717076"/>
            <a:ext cx="3086100" cy="1543050"/>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994A0"/>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pPr>
              <a:r>
                <a:rPr lang="en-US" sz="1899">
                  <a:solidFill>
                    <a:srgbClr val="000000"/>
                  </a:solidFill>
                  <a:latin typeface="Canva Sans"/>
                  <a:ea typeface="Canva Sans"/>
                  <a:cs typeface="Canva Sans"/>
                  <a:sym typeface="Canva Sans"/>
                </a:rPr>
                <a:t>Baseline Model </a:t>
              </a:r>
            </a:p>
          </p:txBody>
        </p:sp>
      </p:grpSp>
      <p:sp>
        <p:nvSpPr>
          <p:cNvPr name="AutoShape 11" id="11"/>
          <p:cNvSpPr/>
          <p:nvPr/>
        </p:nvSpPr>
        <p:spPr>
          <a:xfrm flipV="true">
            <a:off x="3740141" y="4157330"/>
            <a:ext cx="1162668" cy="0"/>
          </a:xfrm>
          <a:prstGeom prst="line">
            <a:avLst/>
          </a:prstGeom>
          <a:ln cap="flat" w="38100">
            <a:solidFill>
              <a:srgbClr val="000000"/>
            </a:solidFill>
            <a:prstDash val="solid"/>
            <a:headEnd type="none" len="sm" w="sm"/>
            <a:tailEnd type="arrow" len="sm" w="med"/>
          </a:ln>
        </p:spPr>
      </p:sp>
      <p:sp>
        <p:nvSpPr>
          <p:cNvPr name="AutoShape 12" id="12"/>
          <p:cNvSpPr/>
          <p:nvPr/>
        </p:nvSpPr>
        <p:spPr>
          <a:xfrm>
            <a:off x="7988347" y="4098397"/>
            <a:ext cx="1619607" cy="141"/>
          </a:xfrm>
          <a:prstGeom prst="line">
            <a:avLst/>
          </a:prstGeom>
          <a:ln cap="flat" w="38100">
            <a:solidFill>
              <a:srgbClr val="000000"/>
            </a:solidFill>
            <a:prstDash val="solid"/>
            <a:headEnd type="none" len="sm" w="sm"/>
            <a:tailEnd type="arrow" len="sm" w="med"/>
          </a:ln>
        </p:spPr>
      </p:sp>
      <p:sp>
        <p:nvSpPr>
          <p:cNvPr name="AutoShape 13" id="13"/>
          <p:cNvSpPr/>
          <p:nvPr/>
        </p:nvSpPr>
        <p:spPr>
          <a:xfrm flipV="true">
            <a:off x="12741030" y="4065443"/>
            <a:ext cx="1240842" cy="149965"/>
          </a:xfrm>
          <a:prstGeom prst="line">
            <a:avLst/>
          </a:prstGeom>
          <a:ln cap="flat" w="38100">
            <a:solidFill>
              <a:srgbClr val="000000"/>
            </a:solidFill>
            <a:prstDash val="solid"/>
            <a:headEnd type="none" len="sm" w="sm"/>
            <a:tailEnd type="arrow" len="sm" w="med"/>
          </a:ln>
        </p:spPr>
      </p:sp>
      <p:grpSp>
        <p:nvGrpSpPr>
          <p:cNvPr name="Group 14" id="14"/>
          <p:cNvGrpSpPr/>
          <p:nvPr/>
        </p:nvGrpSpPr>
        <p:grpSpPr>
          <a:xfrm rot="0">
            <a:off x="9144000" y="6717076"/>
            <a:ext cx="3086100" cy="1543050"/>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994A0"/>
            </a:solidFill>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pPr>
              <a:r>
                <a:rPr lang="en-US" sz="1899">
                  <a:solidFill>
                    <a:srgbClr val="000000"/>
                  </a:solidFill>
                  <a:latin typeface="Canva Sans"/>
                  <a:ea typeface="Canva Sans"/>
                  <a:cs typeface="Canva Sans"/>
                  <a:sym typeface="Canva Sans"/>
                </a:rPr>
                <a:t>Final Model </a:t>
              </a:r>
            </a:p>
          </p:txBody>
        </p:sp>
      </p:grpSp>
      <p:grpSp>
        <p:nvGrpSpPr>
          <p:cNvPr name="Group 17" id="17"/>
          <p:cNvGrpSpPr/>
          <p:nvPr/>
        </p:nvGrpSpPr>
        <p:grpSpPr>
          <a:xfrm rot="0">
            <a:off x="4478107" y="6717076"/>
            <a:ext cx="3086100" cy="1543050"/>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994A0"/>
            </a:solidFill>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pPr>
              <a:r>
                <a:rPr lang="en-US" sz="1899">
                  <a:solidFill>
                    <a:srgbClr val="000000"/>
                  </a:solidFill>
                  <a:latin typeface="Canva Sans"/>
                  <a:ea typeface="Canva Sans"/>
                  <a:cs typeface="Canva Sans"/>
                  <a:sym typeface="Canva Sans"/>
                </a:rPr>
                <a:t>Model Evulation</a:t>
              </a:r>
            </a:p>
          </p:txBody>
        </p:sp>
      </p:grpSp>
      <p:grpSp>
        <p:nvGrpSpPr>
          <p:cNvPr name="Group 20" id="20"/>
          <p:cNvGrpSpPr/>
          <p:nvPr/>
        </p:nvGrpSpPr>
        <p:grpSpPr>
          <a:xfrm rot="0">
            <a:off x="13981872" y="3293918"/>
            <a:ext cx="3086100" cy="1543050"/>
            <a:chOff x="0" y="0"/>
            <a:chExt cx="812800" cy="406400"/>
          </a:xfrm>
        </p:grpSpPr>
        <p:sp>
          <p:nvSpPr>
            <p:cNvPr name="Freeform 21" id="21"/>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994A0"/>
            </a:solidFill>
          </p:spPr>
        </p:sp>
        <p:sp>
          <p:nvSpPr>
            <p:cNvPr name="TextBox 22" id="22"/>
            <p:cNvSpPr txBox="true"/>
            <p:nvPr/>
          </p:nvSpPr>
          <p:spPr>
            <a:xfrm>
              <a:off x="0" y="-38100"/>
              <a:ext cx="812800" cy="444500"/>
            </a:xfrm>
            <a:prstGeom prst="rect">
              <a:avLst/>
            </a:prstGeom>
          </p:spPr>
          <p:txBody>
            <a:bodyPr anchor="ctr" rtlCol="false" tIns="50800" lIns="50800" bIns="50800" rIns="50800"/>
            <a:lstStyle/>
            <a:p>
              <a:pPr algn="ctr">
                <a:lnSpc>
                  <a:spcPts val="2659"/>
                </a:lnSpc>
              </a:pPr>
              <a:r>
                <a:rPr lang="en-US" sz="1899">
                  <a:solidFill>
                    <a:srgbClr val="000000"/>
                  </a:solidFill>
                  <a:latin typeface="Canva Sans"/>
                  <a:ea typeface="Canva Sans"/>
                  <a:cs typeface="Canva Sans"/>
                  <a:sym typeface="Canva Sans"/>
                </a:rPr>
                <a:t> Pre-Processing</a:t>
              </a:r>
            </a:p>
          </p:txBody>
        </p:sp>
      </p:grpSp>
      <p:sp>
        <p:nvSpPr>
          <p:cNvPr name="AutoShape 23" id="23"/>
          <p:cNvSpPr/>
          <p:nvPr/>
        </p:nvSpPr>
        <p:spPr>
          <a:xfrm>
            <a:off x="15524922" y="4836968"/>
            <a:ext cx="0" cy="1880108"/>
          </a:xfrm>
          <a:prstGeom prst="line">
            <a:avLst/>
          </a:prstGeom>
          <a:ln cap="flat" w="38100">
            <a:solidFill>
              <a:srgbClr val="000000"/>
            </a:solidFill>
            <a:prstDash val="solid"/>
            <a:headEnd type="none" len="sm" w="sm"/>
            <a:tailEnd type="arrow" len="sm" w="med"/>
          </a:ln>
        </p:spPr>
      </p:sp>
      <p:sp>
        <p:nvSpPr>
          <p:cNvPr name="AutoShape 24" id="24"/>
          <p:cNvSpPr/>
          <p:nvPr/>
        </p:nvSpPr>
        <p:spPr>
          <a:xfrm flipH="true">
            <a:off x="12230100" y="7488601"/>
            <a:ext cx="1751772" cy="0"/>
          </a:xfrm>
          <a:prstGeom prst="line">
            <a:avLst/>
          </a:prstGeom>
          <a:ln cap="flat" w="38100">
            <a:solidFill>
              <a:srgbClr val="000000"/>
            </a:solidFill>
            <a:prstDash val="solid"/>
            <a:headEnd type="none" len="sm" w="sm"/>
            <a:tailEnd type="arrow" len="sm" w="med"/>
          </a:ln>
        </p:spPr>
      </p:sp>
      <p:sp>
        <p:nvSpPr>
          <p:cNvPr name="AutoShape 25" id="25"/>
          <p:cNvSpPr/>
          <p:nvPr/>
        </p:nvSpPr>
        <p:spPr>
          <a:xfrm flipH="true">
            <a:off x="7661989" y="7488601"/>
            <a:ext cx="1482011" cy="59591"/>
          </a:xfrm>
          <a:prstGeom prst="line">
            <a:avLst/>
          </a:prstGeom>
          <a:ln cap="flat" w="38100">
            <a:solidFill>
              <a:srgbClr val="000000"/>
            </a:solidFill>
            <a:prstDash val="solid"/>
            <a:headEnd type="none" len="sm" w="sm"/>
            <a:tailEnd type="arrow" len="sm" w="med"/>
          </a:ln>
        </p:spPr>
      </p:sp>
      <p:sp>
        <p:nvSpPr>
          <p:cNvPr name="TextBox 26" id="26"/>
          <p:cNvSpPr txBox="true"/>
          <p:nvPr/>
        </p:nvSpPr>
        <p:spPr>
          <a:xfrm rot="0">
            <a:off x="6168923" y="669725"/>
            <a:ext cx="5682767" cy="1183568"/>
          </a:xfrm>
          <a:prstGeom prst="rect">
            <a:avLst/>
          </a:prstGeom>
        </p:spPr>
        <p:txBody>
          <a:bodyPr anchor="t" rtlCol="false" tIns="0" lIns="0" bIns="0" rIns="0">
            <a:spAutoFit/>
          </a:bodyPr>
          <a:lstStyle/>
          <a:p>
            <a:pPr algn="l" marL="0" indent="0" lvl="0">
              <a:lnSpc>
                <a:spcPts val="9691"/>
              </a:lnSpc>
              <a:spcBef>
                <a:spcPct val="0"/>
              </a:spcBef>
            </a:pPr>
            <a:r>
              <a:rPr lang="en-US" b="true" sz="6922" i="true">
                <a:solidFill>
                  <a:srgbClr val="0F4662"/>
                </a:solidFill>
                <a:latin typeface="Cormorant Garamond Bold Italics"/>
                <a:ea typeface="Cormorant Garamond Bold Italics"/>
                <a:cs typeface="Cormorant Garamond Bold Italics"/>
                <a:sym typeface="Cormorant Garamond Bold Italics"/>
              </a:rPr>
              <a:t>Project Overview</a:t>
            </a:r>
          </a:p>
        </p:txBody>
      </p:sp>
      <p:grpSp>
        <p:nvGrpSpPr>
          <p:cNvPr name="Group 27" id="27"/>
          <p:cNvGrpSpPr/>
          <p:nvPr/>
        </p:nvGrpSpPr>
        <p:grpSpPr>
          <a:xfrm rot="0">
            <a:off x="4916980" y="3327012"/>
            <a:ext cx="3086100" cy="1543050"/>
            <a:chOff x="0" y="0"/>
            <a:chExt cx="812800" cy="406400"/>
          </a:xfrm>
        </p:grpSpPr>
        <p:sp>
          <p:nvSpPr>
            <p:cNvPr name="Freeform 28" id="2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994A0"/>
            </a:solidFill>
          </p:spPr>
        </p:sp>
        <p:sp>
          <p:nvSpPr>
            <p:cNvPr name="TextBox 29" id="29"/>
            <p:cNvSpPr txBox="true"/>
            <p:nvPr/>
          </p:nvSpPr>
          <p:spPr>
            <a:xfrm>
              <a:off x="0" y="-38100"/>
              <a:ext cx="812800" cy="444500"/>
            </a:xfrm>
            <a:prstGeom prst="rect">
              <a:avLst/>
            </a:prstGeom>
          </p:spPr>
          <p:txBody>
            <a:bodyPr anchor="ctr" rtlCol="false" tIns="50800" lIns="50800" bIns="50800" rIns="50800"/>
            <a:lstStyle/>
            <a:p>
              <a:pPr algn="ctr">
                <a:lnSpc>
                  <a:spcPts val="2659"/>
                </a:lnSpc>
              </a:pPr>
              <a:r>
                <a:rPr lang="en-US" sz="1899">
                  <a:solidFill>
                    <a:srgbClr val="000000"/>
                  </a:solidFill>
                  <a:latin typeface="Canva Sans"/>
                  <a:ea typeface="Canva Sans"/>
                  <a:cs typeface="Canva Sans"/>
                  <a:sym typeface="Canva Sans"/>
                </a:rPr>
                <a:t>Literature Review </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5303860" y="292705"/>
            <a:ext cx="804816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Dataset Characteristics</a:t>
            </a:r>
          </a:p>
        </p:txBody>
      </p:sp>
      <p:sp>
        <p:nvSpPr>
          <p:cNvPr name="Freeform 3" id="3"/>
          <p:cNvSpPr/>
          <p:nvPr/>
        </p:nvSpPr>
        <p:spPr>
          <a:xfrm flipH="false" flipV="false" rot="0">
            <a:off x="8337965" y="1889991"/>
            <a:ext cx="9144000" cy="2802311"/>
          </a:xfrm>
          <a:custGeom>
            <a:avLst/>
            <a:gdLst/>
            <a:ahLst/>
            <a:cxnLst/>
            <a:rect r="r" b="b" t="t" l="l"/>
            <a:pathLst>
              <a:path h="2802311" w="9144000">
                <a:moveTo>
                  <a:pt x="0" y="0"/>
                </a:moveTo>
                <a:lnTo>
                  <a:pt x="9144000" y="0"/>
                </a:lnTo>
                <a:lnTo>
                  <a:pt x="9144000" y="2802312"/>
                </a:lnTo>
                <a:lnTo>
                  <a:pt x="0" y="2802312"/>
                </a:lnTo>
                <a:lnTo>
                  <a:pt x="0" y="0"/>
                </a:lnTo>
                <a:close/>
              </a:path>
            </a:pathLst>
          </a:custGeom>
          <a:blipFill>
            <a:blip r:embed="rId2"/>
            <a:stretch>
              <a:fillRect l="0" t="-4247" r="0" b="-4247"/>
            </a:stretch>
          </a:blipFill>
        </p:spPr>
      </p:sp>
      <p:sp>
        <p:nvSpPr>
          <p:cNvPr name="Freeform 4" id="4"/>
          <p:cNvSpPr/>
          <p:nvPr/>
        </p:nvSpPr>
        <p:spPr>
          <a:xfrm flipH="false" flipV="false" rot="0">
            <a:off x="8337965" y="5584810"/>
            <a:ext cx="9144000" cy="2983230"/>
          </a:xfrm>
          <a:custGeom>
            <a:avLst/>
            <a:gdLst/>
            <a:ahLst/>
            <a:cxnLst/>
            <a:rect r="r" b="b" t="t" l="l"/>
            <a:pathLst>
              <a:path h="2983230" w="9144000">
                <a:moveTo>
                  <a:pt x="0" y="0"/>
                </a:moveTo>
                <a:lnTo>
                  <a:pt x="9144000" y="0"/>
                </a:lnTo>
                <a:lnTo>
                  <a:pt x="9144000" y="2983230"/>
                </a:lnTo>
                <a:lnTo>
                  <a:pt x="0" y="2983230"/>
                </a:lnTo>
                <a:lnTo>
                  <a:pt x="0" y="0"/>
                </a:lnTo>
                <a:close/>
              </a:path>
            </a:pathLst>
          </a:custGeom>
          <a:blipFill>
            <a:blip r:embed="rId3"/>
            <a:stretch>
              <a:fillRect l="0" t="0" r="0" b="0"/>
            </a:stretch>
          </a:blipFill>
        </p:spPr>
      </p:sp>
      <p:sp>
        <p:nvSpPr>
          <p:cNvPr name="Freeform 5" id="5"/>
          <p:cNvSpPr/>
          <p:nvPr/>
        </p:nvSpPr>
        <p:spPr>
          <a:xfrm flipH="false" flipV="false" rot="0">
            <a:off x="733738" y="8229600"/>
            <a:ext cx="3257550" cy="1028700"/>
          </a:xfrm>
          <a:custGeom>
            <a:avLst/>
            <a:gdLst/>
            <a:ahLst/>
            <a:cxnLst/>
            <a:rect r="r" b="b" t="t" l="l"/>
            <a:pathLst>
              <a:path h="1028700" w="3257550">
                <a:moveTo>
                  <a:pt x="0" y="0"/>
                </a:moveTo>
                <a:lnTo>
                  <a:pt x="3257550" y="0"/>
                </a:lnTo>
                <a:lnTo>
                  <a:pt x="3257550" y="1028700"/>
                </a:lnTo>
                <a:lnTo>
                  <a:pt x="0" y="1028700"/>
                </a:lnTo>
                <a:lnTo>
                  <a:pt x="0" y="0"/>
                </a:lnTo>
                <a:close/>
              </a:path>
            </a:pathLst>
          </a:custGeom>
          <a:blipFill>
            <a:blip r:embed="rId4"/>
            <a:stretch>
              <a:fillRect l="0" t="0" r="0" b="0"/>
            </a:stretch>
          </a:blipFill>
        </p:spPr>
      </p:sp>
      <p:sp>
        <p:nvSpPr>
          <p:cNvPr name="Freeform 6" id="6"/>
          <p:cNvSpPr/>
          <p:nvPr/>
        </p:nvSpPr>
        <p:spPr>
          <a:xfrm flipH="false" flipV="false" rot="0">
            <a:off x="4306320" y="8229600"/>
            <a:ext cx="3307656" cy="1028700"/>
          </a:xfrm>
          <a:custGeom>
            <a:avLst/>
            <a:gdLst/>
            <a:ahLst/>
            <a:cxnLst/>
            <a:rect r="r" b="b" t="t" l="l"/>
            <a:pathLst>
              <a:path h="1028700" w="3307656">
                <a:moveTo>
                  <a:pt x="0" y="0"/>
                </a:moveTo>
                <a:lnTo>
                  <a:pt x="3307656" y="0"/>
                </a:lnTo>
                <a:lnTo>
                  <a:pt x="3307656" y="1028700"/>
                </a:lnTo>
                <a:lnTo>
                  <a:pt x="0" y="1028700"/>
                </a:lnTo>
                <a:lnTo>
                  <a:pt x="0" y="0"/>
                </a:lnTo>
                <a:close/>
              </a:path>
            </a:pathLst>
          </a:custGeom>
          <a:blipFill>
            <a:blip r:embed="rId5"/>
            <a:stretch>
              <a:fillRect l="0" t="-30624" r="0" b="0"/>
            </a:stretch>
          </a:blipFill>
        </p:spPr>
      </p:sp>
      <p:sp>
        <p:nvSpPr>
          <p:cNvPr name="TextBox 7" id="7"/>
          <p:cNvSpPr txBox="true"/>
          <p:nvPr/>
        </p:nvSpPr>
        <p:spPr>
          <a:xfrm rot="0">
            <a:off x="707095" y="1832841"/>
            <a:ext cx="6906882" cy="1672590"/>
          </a:xfrm>
          <a:prstGeom prst="rect">
            <a:avLst/>
          </a:prstGeom>
        </p:spPr>
        <p:txBody>
          <a:bodyPr anchor="t" rtlCol="false" tIns="0" lIns="0" bIns="0" rIns="0">
            <a:spAutoFit/>
          </a:bodyPr>
          <a:lstStyle/>
          <a:p>
            <a:pPr algn="just" marL="0" indent="0" lvl="0">
              <a:lnSpc>
                <a:spcPts val="3359"/>
              </a:lnSpc>
              <a:spcBef>
                <a:spcPct val="0"/>
              </a:spcBef>
            </a:pPr>
            <a:r>
              <a:rPr lang="en-US" sz="2400">
                <a:solidFill>
                  <a:srgbClr val="0F4662"/>
                </a:solidFill>
                <a:latin typeface="Quicksand"/>
                <a:ea typeface="Quicksand"/>
                <a:cs typeface="Quicksand"/>
                <a:sym typeface="Quicksand"/>
              </a:rPr>
              <a:t>The dataset was taken from a technical report on nine professional cyclists, with data captured from Garmin or Strava in GPX or TCX file formats.</a:t>
            </a:r>
          </a:p>
        </p:txBody>
      </p:sp>
      <p:sp>
        <p:nvSpPr>
          <p:cNvPr name="AutoShape 8" id="8"/>
          <p:cNvSpPr/>
          <p:nvPr/>
        </p:nvSpPr>
        <p:spPr>
          <a:xfrm>
            <a:off x="707095" y="3753081"/>
            <a:ext cx="6906882" cy="0"/>
          </a:xfrm>
          <a:prstGeom prst="line">
            <a:avLst/>
          </a:prstGeom>
          <a:ln cap="flat" w="57150">
            <a:solidFill>
              <a:srgbClr val="7994A0"/>
            </a:solidFill>
            <a:prstDash val="solid"/>
            <a:headEnd type="none" len="sm" w="sm"/>
            <a:tailEnd type="none" len="sm" w="sm"/>
          </a:ln>
        </p:spPr>
      </p:sp>
      <p:sp>
        <p:nvSpPr>
          <p:cNvPr name="TextBox 9" id="9"/>
          <p:cNvSpPr txBox="true"/>
          <p:nvPr/>
        </p:nvSpPr>
        <p:spPr>
          <a:xfrm rot="0">
            <a:off x="733738" y="3734031"/>
            <a:ext cx="6568387" cy="2790003"/>
          </a:xfrm>
          <a:prstGeom prst="rect">
            <a:avLst/>
          </a:prstGeom>
        </p:spPr>
        <p:txBody>
          <a:bodyPr anchor="t" rtlCol="false" tIns="0" lIns="0" bIns="0" rIns="0">
            <a:spAutoFit/>
          </a:bodyPr>
          <a:lstStyle/>
          <a:p>
            <a:pPr algn="just">
              <a:lnSpc>
                <a:spcPts val="3195"/>
              </a:lnSpc>
            </a:pPr>
          </a:p>
          <a:p>
            <a:pPr algn="just" marL="492765" indent="-246383" lvl="1">
              <a:lnSpc>
                <a:spcPts val="3195"/>
              </a:lnSpc>
              <a:buFont typeface="Arial"/>
              <a:buChar char="•"/>
            </a:pPr>
            <a:r>
              <a:rPr lang="en-US" sz="2282">
                <a:solidFill>
                  <a:srgbClr val="0F4662"/>
                </a:solidFill>
                <a:latin typeface="Quicksand"/>
                <a:ea typeface="Quicksand"/>
                <a:cs typeface="Quicksand"/>
                <a:sym typeface="Quicksand"/>
              </a:rPr>
              <a:t>GPS Location data</a:t>
            </a:r>
          </a:p>
          <a:p>
            <a:pPr algn="just" marL="492765" indent="-246383" lvl="1">
              <a:lnSpc>
                <a:spcPts val="3195"/>
              </a:lnSpc>
              <a:buFont typeface="Arial"/>
              <a:buChar char="•"/>
            </a:pPr>
            <a:r>
              <a:rPr lang="en-US" sz="2282">
                <a:solidFill>
                  <a:srgbClr val="0F4662"/>
                </a:solidFill>
                <a:latin typeface="Quicksand"/>
                <a:ea typeface="Quicksand"/>
                <a:cs typeface="Quicksand"/>
                <a:sym typeface="Quicksand"/>
              </a:rPr>
              <a:t>Elevation</a:t>
            </a:r>
          </a:p>
          <a:p>
            <a:pPr algn="just" marL="492765" indent="-246383" lvl="1">
              <a:lnSpc>
                <a:spcPts val="3195"/>
              </a:lnSpc>
              <a:buFont typeface="Arial"/>
              <a:buChar char="•"/>
            </a:pPr>
            <a:r>
              <a:rPr lang="en-US" sz="2282">
                <a:solidFill>
                  <a:srgbClr val="0F4662"/>
                </a:solidFill>
                <a:latin typeface="Quicksand"/>
                <a:ea typeface="Quicksand"/>
                <a:cs typeface="Quicksand"/>
                <a:sym typeface="Quicksand"/>
              </a:rPr>
              <a:t>Duration of activities</a:t>
            </a:r>
          </a:p>
          <a:p>
            <a:pPr algn="just" marL="492765" indent="-246383" lvl="1">
              <a:lnSpc>
                <a:spcPts val="3195"/>
              </a:lnSpc>
              <a:buFont typeface="Arial"/>
              <a:buChar char="•"/>
            </a:pPr>
            <a:r>
              <a:rPr lang="en-US" sz="2282">
                <a:solidFill>
                  <a:srgbClr val="0F4662"/>
                </a:solidFill>
                <a:latin typeface="Quicksand"/>
                <a:ea typeface="Quicksand"/>
                <a:cs typeface="Quicksand"/>
                <a:sym typeface="Quicksand"/>
              </a:rPr>
              <a:t>Distance Covered</a:t>
            </a:r>
          </a:p>
          <a:p>
            <a:pPr algn="just" marL="492765" indent="-246383" lvl="1">
              <a:lnSpc>
                <a:spcPts val="3195"/>
              </a:lnSpc>
              <a:buFont typeface="Arial"/>
              <a:buChar char="•"/>
            </a:pPr>
            <a:r>
              <a:rPr lang="en-US" sz="2282">
                <a:solidFill>
                  <a:srgbClr val="0F4662"/>
                </a:solidFill>
                <a:latin typeface="Quicksand"/>
                <a:ea typeface="Quicksand"/>
                <a:cs typeface="Quicksand"/>
                <a:sym typeface="Quicksand"/>
              </a:rPr>
              <a:t>Average and maximal heart rate</a:t>
            </a:r>
          </a:p>
          <a:p>
            <a:pPr algn="just">
              <a:lnSpc>
                <a:spcPts val="3195"/>
              </a:lnSpc>
            </a:pPr>
          </a:p>
        </p:txBody>
      </p:sp>
      <p:sp>
        <p:nvSpPr>
          <p:cNvPr name="AutoShape 10" id="10"/>
          <p:cNvSpPr/>
          <p:nvPr/>
        </p:nvSpPr>
        <p:spPr>
          <a:xfrm>
            <a:off x="707095" y="6417945"/>
            <a:ext cx="6906882" cy="0"/>
          </a:xfrm>
          <a:prstGeom prst="line">
            <a:avLst/>
          </a:prstGeom>
          <a:ln cap="flat" w="57150">
            <a:solidFill>
              <a:srgbClr val="7994A0"/>
            </a:solidFill>
            <a:prstDash val="solid"/>
            <a:headEnd type="none" len="sm" w="sm"/>
            <a:tailEnd type="none" len="sm" w="sm"/>
          </a:ln>
        </p:spPr>
      </p:sp>
      <p:sp>
        <p:nvSpPr>
          <p:cNvPr name="TextBox 11" id="11"/>
          <p:cNvSpPr txBox="true"/>
          <p:nvPr/>
        </p:nvSpPr>
        <p:spPr>
          <a:xfrm rot="0">
            <a:off x="733738" y="6684645"/>
            <a:ext cx="5931473" cy="1253490"/>
          </a:xfrm>
          <a:prstGeom prst="rect">
            <a:avLst/>
          </a:prstGeom>
        </p:spPr>
        <p:txBody>
          <a:bodyPr anchor="t" rtlCol="false" tIns="0" lIns="0" bIns="0" rIns="0">
            <a:spAutoFit/>
          </a:bodyPr>
          <a:lstStyle/>
          <a:p>
            <a:pPr algn="just">
              <a:lnSpc>
                <a:spcPts val="3359"/>
              </a:lnSpc>
            </a:pPr>
            <a:r>
              <a:rPr lang="en-US" sz="2400">
                <a:solidFill>
                  <a:srgbClr val="0F4662"/>
                </a:solidFill>
                <a:latin typeface="Quicksand"/>
                <a:ea typeface="Quicksand"/>
                <a:cs typeface="Quicksand"/>
                <a:sym typeface="Quicksand"/>
              </a:rPr>
              <a:t>Calculated slope, angle, speed</a:t>
            </a:r>
          </a:p>
          <a:p>
            <a:pPr algn="just">
              <a:lnSpc>
                <a:spcPts val="3359"/>
              </a:lnSpc>
            </a:pPr>
            <a:r>
              <a:rPr lang="en-US" sz="2400">
                <a:solidFill>
                  <a:srgbClr val="0F4662"/>
                </a:solidFill>
                <a:latin typeface="Quicksand"/>
                <a:ea typeface="Quicksand"/>
                <a:cs typeface="Quicksand"/>
                <a:sym typeface="Quicksand"/>
              </a:rPr>
              <a:t>Converted timestamp to absolute time</a:t>
            </a:r>
          </a:p>
          <a:p>
            <a:pPr algn="just" marL="0" indent="0" lvl="0">
              <a:lnSpc>
                <a:spcPts val="3359"/>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317590" y="2341118"/>
            <a:ext cx="6770973" cy="5604764"/>
          </a:xfrm>
          <a:custGeom>
            <a:avLst/>
            <a:gdLst/>
            <a:ahLst/>
            <a:cxnLst/>
            <a:rect r="r" b="b" t="t" l="l"/>
            <a:pathLst>
              <a:path h="5604764" w="6770973">
                <a:moveTo>
                  <a:pt x="0" y="0"/>
                </a:moveTo>
                <a:lnTo>
                  <a:pt x="6770973" y="0"/>
                </a:lnTo>
                <a:lnTo>
                  <a:pt x="6770973" y="5604764"/>
                </a:lnTo>
                <a:lnTo>
                  <a:pt x="0" y="5604764"/>
                </a:lnTo>
                <a:lnTo>
                  <a:pt x="0" y="0"/>
                </a:lnTo>
                <a:close/>
              </a:path>
            </a:pathLst>
          </a:custGeom>
          <a:blipFill>
            <a:blip r:embed="rId2"/>
            <a:stretch>
              <a:fillRect l="0" t="0" r="0" b="0"/>
            </a:stretch>
          </a:blipFill>
        </p:spPr>
      </p:sp>
      <p:sp>
        <p:nvSpPr>
          <p:cNvPr name="TextBox 3" id="3"/>
          <p:cNvSpPr txBox="true"/>
          <p:nvPr/>
        </p:nvSpPr>
        <p:spPr>
          <a:xfrm rot="0">
            <a:off x="5879687" y="166150"/>
            <a:ext cx="939024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Model Training</a:t>
            </a:r>
          </a:p>
        </p:txBody>
      </p:sp>
      <p:sp>
        <p:nvSpPr>
          <p:cNvPr name="TextBox 4" id="4"/>
          <p:cNvSpPr txBox="true"/>
          <p:nvPr/>
        </p:nvSpPr>
        <p:spPr>
          <a:xfrm rot="0">
            <a:off x="661455" y="1621027"/>
            <a:ext cx="10436464" cy="8665973"/>
          </a:xfrm>
          <a:prstGeom prst="rect">
            <a:avLst/>
          </a:prstGeom>
        </p:spPr>
        <p:txBody>
          <a:bodyPr anchor="t" rtlCol="false" tIns="0" lIns="0" bIns="0" rIns="0">
            <a:spAutoFit/>
          </a:bodyPr>
          <a:lstStyle/>
          <a:p>
            <a:pPr algn="l">
              <a:lnSpc>
                <a:spcPts val="4261"/>
              </a:lnSpc>
            </a:pPr>
            <a:r>
              <a:rPr lang="en-US" sz="2506" b="true">
                <a:solidFill>
                  <a:srgbClr val="0F4662"/>
                </a:solidFill>
                <a:latin typeface="Quicksand Bold"/>
                <a:ea typeface="Quicksand Bold"/>
                <a:cs typeface="Quicksand Bold"/>
                <a:sym typeface="Quicksand Bold"/>
              </a:rPr>
              <a:t>Input Features (X) :</a:t>
            </a:r>
            <a:r>
              <a:rPr lang="en-US" sz="2506">
                <a:solidFill>
                  <a:srgbClr val="0F4662"/>
                </a:solidFill>
                <a:latin typeface="Quicksand"/>
                <a:ea typeface="Quicksand"/>
                <a:cs typeface="Quicksand"/>
                <a:sym typeface="Quicksand"/>
              </a:rPr>
              <a:t> </a:t>
            </a:r>
          </a:p>
          <a:p>
            <a:pPr algn="l">
              <a:lnSpc>
                <a:spcPts val="4261"/>
              </a:lnSpc>
            </a:pPr>
            <a:r>
              <a:rPr lang="en-US" sz="2506">
                <a:solidFill>
                  <a:srgbClr val="0F4662"/>
                </a:solidFill>
                <a:latin typeface="Quicksand"/>
                <a:ea typeface="Quicksand"/>
                <a:cs typeface="Quicksand"/>
                <a:sym typeface="Quicksand"/>
              </a:rPr>
              <a:t>The model takes in 6 important features </a:t>
            </a:r>
            <a:r>
              <a:rPr lang="en-US" sz="2506" u="sng">
                <a:solidFill>
                  <a:srgbClr val="0F4662"/>
                </a:solidFill>
                <a:latin typeface="Quicksand"/>
                <a:ea typeface="Quicksand"/>
                <a:cs typeface="Quicksand"/>
                <a:sym typeface="Quicksand"/>
              </a:rPr>
              <a:t>Elevation, Slope, Angle, Distance, Cumulative Slope.</a:t>
            </a:r>
          </a:p>
          <a:p>
            <a:pPr algn="l">
              <a:lnSpc>
                <a:spcPts val="4261"/>
              </a:lnSpc>
            </a:pPr>
            <a:r>
              <a:rPr lang="en-US" sz="2506" b="true">
                <a:solidFill>
                  <a:srgbClr val="0F4662"/>
                </a:solidFill>
                <a:latin typeface="Quicksand Bold"/>
                <a:ea typeface="Quicksand Bold"/>
                <a:cs typeface="Quicksand Bold"/>
                <a:sym typeface="Quicksand Bold"/>
              </a:rPr>
              <a:t>Output Feature (y):</a:t>
            </a:r>
          </a:p>
          <a:p>
            <a:pPr algn="l">
              <a:lnSpc>
                <a:spcPts val="4261"/>
              </a:lnSpc>
            </a:pPr>
            <a:r>
              <a:rPr lang="en-US" sz="2506">
                <a:solidFill>
                  <a:srgbClr val="0F4662"/>
                </a:solidFill>
                <a:latin typeface="Quicksand"/>
                <a:ea typeface="Quicksand"/>
                <a:cs typeface="Quicksand"/>
                <a:sym typeface="Quicksand"/>
              </a:rPr>
              <a:t>The model predicts the </a:t>
            </a:r>
            <a:r>
              <a:rPr lang="en-US" sz="2506" u="sng">
                <a:solidFill>
                  <a:srgbClr val="0F4662"/>
                </a:solidFill>
                <a:latin typeface="Quicksand"/>
                <a:ea typeface="Quicksand"/>
                <a:cs typeface="Quicksand"/>
                <a:sym typeface="Quicksand"/>
              </a:rPr>
              <a:t>Speed</a:t>
            </a:r>
            <a:r>
              <a:rPr lang="en-US" sz="2506">
                <a:solidFill>
                  <a:srgbClr val="0F4662"/>
                </a:solidFill>
                <a:latin typeface="Quicksand"/>
                <a:ea typeface="Quicksand"/>
                <a:cs typeface="Quicksand"/>
                <a:sym typeface="Quicksand"/>
              </a:rPr>
              <a:t> (the actual travel speed), which is used to estimate the accurate travel time.</a:t>
            </a:r>
          </a:p>
          <a:p>
            <a:pPr algn="l">
              <a:lnSpc>
                <a:spcPts val="4261"/>
              </a:lnSpc>
            </a:pPr>
            <a:r>
              <a:rPr lang="en-US" sz="2506" b="true">
                <a:solidFill>
                  <a:srgbClr val="0F4662"/>
                </a:solidFill>
                <a:latin typeface="Quicksand Bold"/>
                <a:ea typeface="Quicksand Bold"/>
                <a:cs typeface="Quicksand Bold"/>
                <a:sym typeface="Quicksand Bold"/>
              </a:rPr>
              <a:t>Model Layers:</a:t>
            </a:r>
          </a:p>
          <a:p>
            <a:pPr algn="l" marL="541189" indent="-270595" lvl="1">
              <a:lnSpc>
                <a:spcPts val="4261"/>
              </a:lnSpc>
              <a:buFont typeface="Arial"/>
              <a:buChar char="•"/>
            </a:pPr>
            <a:r>
              <a:rPr lang="en-US" b="true" sz="2506">
                <a:solidFill>
                  <a:srgbClr val="0F4662"/>
                </a:solidFill>
                <a:latin typeface="Quicksand Bold"/>
                <a:ea typeface="Quicksand Bold"/>
                <a:cs typeface="Quicksand Bold"/>
                <a:sym typeface="Quicksand Bold"/>
              </a:rPr>
              <a:t>Input Layer:</a:t>
            </a:r>
            <a:r>
              <a:rPr lang="en-US" sz="2506">
                <a:solidFill>
                  <a:srgbClr val="0F4662"/>
                </a:solidFill>
                <a:latin typeface="Quicksand"/>
                <a:ea typeface="Quicksand"/>
                <a:cs typeface="Quicksand"/>
                <a:sym typeface="Quicksand"/>
              </a:rPr>
              <a:t> Processes the 6 features with 128 neurons.</a:t>
            </a:r>
          </a:p>
          <a:p>
            <a:pPr algn="l" marL="541189" indent="-270595" lvl="1">
              <a:lnSpc>
                <a:spcPts val="4261"/>
              </a:lnSpc>
              <a:buFont typeface="Arial"/>
              <a:buChar char="•"/>
            </a:pPr>
            <a:r>
              <a:rPr lang="en-US" b="true" sz="2506">
                <a:solidFill>
                  <a:srgbClr val="0F4662"/>
                </a:solidFill>
                <a:latin typeface="Quicksand Bold"/>
                <a:ea typeface="Quicksand Bold"/>
                <a:cs typeface="Quicksand Bold"/>
                <a:sym typeface="Quicksand Bold"/>
              </a:rPr>
              <a:t>Hidden Layers:</a:t>
            </a:r>
            <a:r>
              <a:rPr lang="en-US" sz="2506">
                <a:solidFill>
                  <a:srgbClr val="0F4662"/>
                </a:solidFill>
                <a:latin typeface="Quicksand"/>
                <a:ea typeface="Quicksand"/>
                <a:cs typeface="Quicksand"/>
                <a:sym typeface="Quicksand"/>
              </a:rPr>
              <a:t> Two layers (with 256 and 128 neurons) help capture complex patterns in how these features affect speed and travel time.</a:t>
            </a:r>
          </a:p>
          <a:p>
            <a:pPr algn="l" marL="541189" indent="-270595" lvl="1">
              <a:lnSpc>
                <a:spcPts val="4261"/>
              </a:lnSpc>
              <a:buFont typeface="Arial"/>
              <a:buChar char="•"/>
            </a:pPr>
            <a:r>
              <a:rPr lang="en-US" b="true" sz="2506">
                <a:solidFill>
                  <a:srgbClr val="0F4662"/>
                </a:solidFill>
                <a:latin typeface="Quicksand Bold"/>
                <a:ea typeface="Quicksand Bold"/>
                <a:cs typeface="Quicksand Bold"/>
                <a:sym typeface="Quicksand Bold"/>
              </a:rPr>
              <a:t>Dropout</a:t>
            </a:r>
            <a:r>
              <a:rPr lang="en-US" sz="2506">
                <a:solidFill>
                  <a:srgbClr val="0F4662"/>
                </a:solidFill>
                <a:latin typeface="Quicksand"/>
                <a:ea typeface="Quicksand"/>
                <a:cs typeface="Quicksand"/>
                <a:sym typeface="Quicksand"/>
              </a:rPr>
              <a:t>: Helps prevent overfitting by randomly ignoring parts of the model during training.</a:t>
            </a:r>
          </a:p>
          <a:p>
            <a:pPr algn="l" marL="541189" indent="-270595" lvl="1">
              <a:lnSpc>
                <a:spcPts val="4261"/>
              </a:lnSpc>
              <a:buFont typeface="Arial"/>
              <a:buChar char="•"/>
            </a:pPr>
            <a:r>
              <a:rPr lang="en-US" b="true" sz="2506">
                <a:solidFill>
                  <a:srgbClr val="0F4662"/>
                </a:solidFill>
                <a:latin typeface="Quicksand Bold"/>
                <a:ea typeface="Quicksand Bold"/>
                <a:cs typeface="Quicksand Bold"/>
                <a:sym typeface="Quicksand Bold"/>
              </a:rPr>
              <a:t>Output Layer</a:t>
            </a:r>
            <a:r>
              <a:rPr lang="en-US" sz="2506">
                <a:solidFill>
                  <a:srgbClr val="0F4662"/>
                </a:solidFill>
                <a:latin typeface="Quicksand"/>
                <a:ea typeface="Quicksand"/>
                <a:cs typeface="Quicksand"/>
                <a:sym typeface="Quicksand"/>
              </a:rPr>
              <a:t>: The model’s single neuron predicts the travel speed.</a:t>
            </a:r>
          </a:p>
          <a:p>
            <a:pPr algn="l">
              <a:lnSpc>
                <a:spcPts val="3222"/>
              </a:lnSpc>
            </a:pPr>
          </a:p>
          <a:p>
            <a:pPr algn="l">
              <a:lnSpc>
                <a:spcPts val="3222"/>
              </a:lnSpc>
            </a:pPr>
          </a:p>
          <a:p>
            <a:pPr algn="l">
              <a:lnSpc>
                <a:spcPts val="3222"/>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516781" y="1740055"/>
            <a:ext cx="12224713" cy="6807010"/>
          </a:xfrm>
          <a:prstGeom prst="rect">
            <a:avLst/>
          </a:prstGeom>
        </p:spPr>
        <p:txBody>
          <a:bodyPr anchor="t" rtlCol="false" tIns="0" lIns="0" bIns="0" rIns="0">
            <a:spAutoFit/>
          </a:bodyPr>
          <a:lstStyle/>
          <a:p>
            <a:pPr algn="just">
              <a:lnSpc>
                <a:spcPts val="4547"/>
              </a:lnSpc>
            </a:pPr>
          </a:p>
          <a:p>
            <a:pPr algn="just">
              <a:lnSpc>
                <a:spcPts val="4547"/>
              </a:lnSpc>
            </a:pPr>
            <a:r>
              <a:rPr lang="en-US" b="true" sz="3248" spc="318">
                <a:solidFill>
                  <a:srgbClr val="0F4662"/>
                </a:solidFill>
                <a:latin typeface="Quicksand Bold"/>
                <a:ea typeface="Quicksand Bold"/>
                <a:cs typeface="Quicksand Bold"/>
                <a:sym typeface="Quicksand Bold"/>
              </a:rPr>
              <a:t>Training:</a:t>
            </a:r>
          </a:p>
          <a:p>
            <a:pPr algn="just" marL="701319" indent="-350660" lvl="1">
              <a:lnSpc>
                <a:spcPts val="4547"/>
              </a:lnSpc>
              <a:buFont typeface="Arial"/>
              <a:buChar char="•"/>
            </a:pPr>
            <a:r>
              <a:rPr lang="en-US" b="true" sz="3248">
                <a:solidFill>
                  <a:srgbClr val="0F4662"/>
                </a:solidFill>
                <a:latin typeface="Quicksand Bold"/>
                <a:ea typeface="Quicksand Bold"/>
                <a:cs typeface="Quicksand Bold"/>
                <a:sym typeface="Quicksand Bold"/>
              </a:rPr>
              <a:t>The model uses Adam optimizer for efficient training and Mean Squared Error to minimize the prediction error.</a:t>
            </a:r>
          </a:p>
          <a:p>
            <a:pPr algn="just">
              <a:lnSpc>
                <a:spcPts val="4547"/>
              </a:lnSpc>
            </a:pPr>
          </a:p>
          <a:p>
            <a:pPr algn="just">
              <a:lnSpc>
                <a:spcPts val="4547"/>
              </a:lnSpc>
            </a:pPr>
            <a:r>
              <a:rPr lang="en-US" b="true" sz="3248" spc="318">
                <a:solidFill>
                  <a:srgbClr val="0F4662"/>
                </a:solidFill>
                <a:latin typeface="Quicksand Bold"/>
                <a:ea typeface="Quicksand Bold"/>
                <a:cs typeface="Quicksand Bold"/>
                <a:sym typeface="Quicksand Bold"/>
              </a:rPr>
              <a:t>Callbacks:</a:t>
            </a:r>
          </a:p>
          <a:p>
            <a:pPr algn="just" marL="701319" indent="-350660" lvl="1">
              <a:lnSpc>
                <a:spcPts val="4547"/>
              </a:lnSpc>
              <a:buFont typeface="Arial"/>
              <a:buChar char="•"/>
            </a:pPr>
            <a:r>
              <a:rPr lang="en-US" b="true" sz="3248">
                <a:solidFill>
                  <a:srgbClr val="0F4662"/>
                </a:solidFill>
                <a:latin typeface="Quicksand Bold"/>
                <a:ea typeface="Quicksand Bold"/>
                <a:cs typeface="Quicksand Bold"/>
                <a:sym typeface="Quicksand Bold"/>
              </a:rPr>
              <a:t>Early Stopping: Stops training if the model isn’t improving.</a:t>
            </a:r>
          </a:p>
          <a:p>
            <a:pPr algn="just" marL="701319" indent="-350660" lvl="1">
              <a:lnSpc>
                <a:spcPts val="4547"/>
              </a:lnSpc>
              <a:buFont typeface="Arial"/>
              <a:buChar char="•"/>
            </a:pPr>
            <a:r>
              <a:rPr lang="en-US" b="true" sz="3248">
                <a:solidFill>
                  <a:srgbClr val="0F4662"/>
                </a:solidFill>
                <a:latin typeface="Quicksand Bold"/>
                <a:ea typeface="Quicksand Bold"/>
                <a:cs typeface="Quicksand Bold"/>
                <a:sym typeface="Quicksand Bold"/>
              </a:rPr>
              <a:t>Model Checkpoint: Saves the best model during training.</a:t>
            </a:r>
          </a:p>
          <a:p>
            <a:pPr algn="just" marL="701319" indent="-350660" lvl="1">
              <a:lnSpc>
                <a:spcPts val="4547"/>
              </a:lnSpc>
              <a:buFont typeface="Arial"/>
              <a:buChar char="•"/>
            </a:pPr>
            <a:r>
              <a:rPr lang="en-US" b="true" sz="3248">
                <a:solidFill>
                  <a:srgbClr val="0F4662"/>
                </a:solidFill>
                <a:latin typeface="Quicksand Bold"/>
                <a:ea typeface="Quicksand Bold"/>
                <a:cs typeface="Quicksand Bold"/>
                <a:sym typeface="Quicksand Bold"/>
              </a:rPr>
              <a:t>Learning Rate Scheduler: Adjusts the learning rate if the model is stuck.</a:t>
            </a:r>
          </a:p>
          <a:p>
            <a:pPr algn="just">
              <a:lnSpc>
                <a:spcPts val="4547"/>
              </a:lnSpc>
            </a:pPr>
          </a:p>
        </p:txBody>
      </p:sp>
      <p:sp>
        <p:nvSpPr>
          <p:cNvPr name="Freeform 3" id="3"/>
          <p:cNvSpPr/>
          <p:nvPr/>
        </p:nvSpPr>
        <p:spPr>
          <a:xfrm flipH="false" flipV="false" rot="0">
            <a:off x="12885725" y="3059560"/>
            <a:ext cx="5597178" cy="4167879"/>
          </a:xfrm>
          <a:custGeom>
            <a:avLst/>
            <a:gdLst/>
            <a:ahLst/>
            <a:cxnLst/>
            <a:rect r="r" b="b" t="t" l="l"/>
            <a:pathLst>
              <a:path h="4167879" w="5597178">
                <a:moveTo>
                  <a:pt x="0" y="0"/>
                </a:moveTo>
                <a:lnTo>
                  <a:pt x="5597178" y="0"/>
                </a:lnTo>
                <a:lnTo>
                  <a:pt x="5597178" y="4167880"/>
                </a:lnTo>
                <a:lnTo>
                  <a:pt x="0" y="4167880"/>
                </a:lnTo>
                <a:lnTo>
                  <a:pt x="0" y="0"/>
                </a:lnTo>
                <a:close/>
              </a:path>
            </a:pathLst>
          </a:custGeom>
          <a:blipFill>
            <a:blip r:embed="rId2"/>
            <a:stretch>
              <a:fillRect l="0" t="0" r="0" b="0"/>
            </a:stretch>
          </a:blipFill>
        </p:spPr>
      </p:sp>
      <p:sp>
        <p:nvSpPr>
          <p:cNvPr name="Freeform 4" id="4"/>
          <p:cNvSpPr/>
          <p:nvPr/>
        </p:nvSpPr>
        <p:spPr>
          <a:xfrm flipH="false" flipV="false" rot="0">
            <a:off x="1028700" y="1028700"/>
            <a:ext cx="2968854" cy="441617"/>
          </a:xfrm>
          <a:custGeom>
            <a:avLst/>
            <a:gdLst/>
            <a:ahLst/>
            <a:cxnLst/>
            <a:rect r="r" b="b" t="t" l="l"/>
            <a:pathLst>
              <a:path h="441617" w="2968854">
                <a:moveTo>
                  <a:pt x="0" y="0"/>
                </a:moveTo>
                <a:lnTo>
                  <a:pt x="2968854" y="0"/>
                </a:lnTo>
                <a:lnTo>
                  <a:pt x="2968854" y="441617"/>
                </a:lnTo>
                <a:lnTo>
                  <a:pt x="0" y="44161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a:off x="6577276" y="1249508"/>
            <a:ext cx="8481838" cy="0"/>
          </a:xfrm>
          <a:prstGeom prst="line">
            <a:avLst/>
          </a:prstGeom>
          <a:ln cap="flat" w="76200">
            <a:solidFill>
              <a:srgbClr val="0F4662"/>
            </a:solidFill>
            <a:prstDash val="solid"/>
            <a:headEnd type="none" len="sm" w="sm"/>
            <a:tailEnd type="none" len="sm" w="sm"/>
          </a:ln>
        </p:spPr>
      </p:sp>
      <p:sp>
        <p:nvSpPr>
          <p:cNvPr name="AutoShape 6" id="6"/>
          <p:cNvSpPr/>
          <p:nvPr/>
        </p:nvSpPr>
        <p:spPr>
          <a:xfrm>
            <a:off x="1043764" y="9296400"/>
            <a:ext cx="8114971" cy="0"/>
          </a:xfrm>
          <a:prstGeom prst="line">
            <a:avLst/>
          </a:prstGeom>
          <a:ln cap="flat" w="76200">
            <a:solidFill>
              <a:srgbClr val="0F4662"/>
            </a:solidFill>
            <a:prstDash val="solid"/>
            <a:headEnd type="none" len="sm" w="sm"/>
            <a:tailEnd type="none" len="sm" w="sm"/>
          </a:ln>
        </p:spPr>
      </p:sp>
      <p:sp>
        <p:nvSpPr>
          <p:cNvPr name="Freeform 7" id="7"/>
          <p:cNvSpPr/>
          <p:nvPr/>
        </p:nvSpPr>
        <p:spPr>
          <a:xfrm flipH="false" flipV="false" rot="0">
            <a:off x="10480964" y="9087817"/>
            <a:ext cx="2886663" cy="429391"/>
          </a:xfrm>
          <a:custGeom>
            <a:avLst/>
            <a:gdLst/>
            <a:ahLst/>
            <a:cxnLst/>
            <a:rect r="r" b="b" t="t" l="l"/>
            <a:pathLst>
              <a:path h="429391" w="2886663">
                <a:moveTo>
                  <a:pt x="0" y="0"/>
                </a:moveTo>
                <a:lnTo>
                  <a:pt x="2886663" y="0"/>
                </a:lnTo>
                <a:lnTo>
                  <a:pt x="2886663" y="429391"/>
                </a:lnTo>
                <a:lnTo>
                  <a:pt x="0" y="4293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190779" y="428942"/>
            <a:ext cx="8115300"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Evaluation Metric</a:t>
            </a:r>
          </a:p>
        </p:txBody>
      </p:sp>
      <p:sp>
        <p:nvSpPr>
          <p:cNvPr name="AutoShape 3" id="3"/>
          <p:cNvSpPr/>
          <p:nvPr/>
        </p:nvSpPr>
        <p:spPr>
          <a:xfrm>
            <a:off x="10767060" y="990600"/>
            <a:ext cx="6492240" cy="0"/>
          </a:xfrm>
          <a:prstGeom prst="line">
            <a:avLst/>
          </a:prstGeom>
          <a:ln cap="flat" w="76200">
            <a:solidFill>
              <a:srgbClr val="0F4662"/>
            </a:solidFill>
            <a:prstDash val="solid"/>
            <a:headEnd type="none" len="sm" w="sm"/>
            <a:tailEnd type="none" len="sm" w="sm"/>
          </a:ln>
        </p:spPr>
      </p:sp>
      <p:grpSp>
        <p:nvGrpSpPr>
          <p:cNvPr name="Group 4" id="4"/>
          <p:cNvGrpSpPr/>
          <p:nvPr/>
        </p:nvGrpSpPr>
        <p:grpSpPr>
          <a:xfrm rot="0">
            <a:off x="1774426" y="2331353"/>
            <a:ext cx="3474003" cy="647719"/>
            <a:chOff x="0" y="0"/>
            <a:chExt cx="914964" cy="170593"/>
          </a:xfrm>
        </p:grpSpPr>
        <p:sp>
          <p:nvSpPr>
            <p:cNvPr name="Freeform 5" id="5"/>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4488BD"/>
            </a:solidFill>
          </p:spPr>
        </p:sp>
        <p:sp>
          <p:nvSpPr>
            <p:cNvPr name="TextBox 6" id="6"/>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MSE</a:t>
              </a:r>
            </a:p>
          </p:txBody>
        </p:sp>
      </p:grpSp>
      <p:grpSp>
        <p:nvGrpSpPr>
          <p:cNvPr name="Group 7" id="7"/>
          <p:cNvGrpSpPr/>
          <p:nvPr/>
        </p:nvGrpSpPr>
        <p:grpSpPr>
          <a:xfrm rot="0">
            <a:off x="7785528" y="2331353"/>
            <a:ext cx="3474003" cy="647719"/>
            <a:chOff x="0" y="0"/>
            <a:chExt cx="914964" cy="170593"/>
          </a:xfrm>
        </p:grpSpPr>
        <p:sp>
          <p:nvSpPr>
            <p:cNvPr name="Freeform 8" id="8"/>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4488BD"/>
            </a:solidFill>
          </p:spPr>
        </p:sp>
        <p:sp>
          <p:nvSpPr>
            <p:cNvPr name="TextBox 9" id="9"/>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MAE</a:t>
              </a:r>
            </a:p>
          </p:txBody>
        </p:sp>
      </p:grpSp>
      <p:grpSp>
        <p:nvGrpSpPr>
          <p:cNvPr name="Group 10" id="10"/>
          <p:cNvGrpSpPr/>
          <p:nvPr/>
        </p:nvGrpSpPr>
        <p:grpSpPr>
          <a:xfrm rot="0">
            <a:off x="13793181" y="2331353"/>
            <a:ext cx="3474003" cy="647719"/>
            <a:chOff x="0" y="0"/>
            <a:chExt cx="914964" cy="170593"/>
          </a:xfrm>
        </p:grpSpPr>
        <p:sp>
          <p:nvSpPr>
            <p:cNvPr name="Freeform 11" id="11"/>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4488BD"/>
            </a:solidFill>
          </p:spPr>
        </p:sp>
        <p:sp>
          <p:nvSpPr>
            <p:cNvPr name="TextBox 12" id="12"/>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Huber</a:t>
              </a:r>
            </a:p>
          </p:txBody>
        </p:sp>
      </p:grpSp>
      <p:sp>
        <p:nvSpPr>
          <p:cNvPr name="Freeform 13" id="13"/>
          <p:cNvSpPr/>
          <p:nvPr/>
        </p:nvSpPr>
        <p:spPr>
          <a:xfrm flipH="false" flipV="false" rot="0">
            <a:off x="699565" y="3524852"/>
            <a:ext cx="5623725" cy="4281060"/>
          </a:xfrm>
          <a:custGeom>
            <a:avLst/>
            <a:gdLst/>
            <a:ahLst/>
            <a:cxnLst/>
            <a:rect r="r" b="b" t="t" l="l"/>
            <a:pathLst>
              <a:path h="4281060" w="5623725">
                <a:moveTo>
                  <a:pt x="0" y="0"/>
                </a:moveTo>
                <a:lnTo>
                  <a:pt x="5623725" y="0"/>
                </a:lnTo>
                <a:lnTo>
                  <a:pt x="5623725" y="4281061"/>
                </a:lnTo>
                <a:lnTo>
                  <a:pt x="0" y="4281061"/>
                </a:lnTo>
                <a:lnTo>
                  <a:pt x="0" y="0"/>
                </a:lnTo>
                <a:close/>
              </a:path>
            </a:pathLst>
          </a:custGeom>
          <a:blipFill>
            <a:blip r:embed="rId2"/>
            <a:stretch>
              <a:fillRect l="0" t="0" r="0" b="0"/>
            </a:stretch>
          </a:blipFill>
        </p:spPr>
      </p:sp>
      <p:sp>
        <p:nvSpPr>
          <p:cNvPr name="Freeform 14" id="14"/>
          <p:cNvSpPr/>
          <p:nvPr/>
        </p:nvSpPr>
        <p:spPr>
          <a:xfrm flipH="false" flipV="false" rot="0">
            <a:off x="6452039" y="3524852"/>
            <a:ext cx="5708081" cy="4281060"/>
          </a:xfrm>
          <a:custGeom>
            <a:avLst/>
            <a:gdLst/>
            <a:ahLst/>
            <a:cxnLst/>
            <a:rect r="r" b="b" t="t" l="l"/>
            <a:pathLst>
              <a:path h="4281060" w="5708081">
                <a:moveTo>
                  <a:pt x="0" y="0"/>
                </a:moveTo>
                <a:lnTo>
                  <a:pt x="5708080" y="0"/>
                </a:lnTo>
                <a:lnTo>
                  <a:pt x="5708080" y="4281061"/>
                </a:lnTo>
                <a:lnTo>
                  <a:pt x="0" y="4281061"/>
                </a:lnTo>
                <a:lnTo>
                  <a:pt x="0" y="0"/>
                </a:lnTo>
                <a:close/>
              </a:path>
            </a:pathLst>
          </a:custGeom>
          <a:blipFill>
            <a:blip r:embed="rId3"/>
            <a:stretch>
              <a:fillRect l="0" t="0" r="0" b="0"/>
            </a:stretch>
          </a:blipFill>
        </p:spPr>
      </p:sp>
      <p:sp>
        <p:nvSpPr>
          <p:cNvPr name="Freeform 15" id="15"/>
          <p:cNvSpPr/>
          <p:nvPr/>
        </p:nvSpPr>
        <p:spPr>
          <a:xfrm flipH="false" flipV="false" rot="0">
            <a:off x="12446321" y="3524852"/>
            <a:ext cx="5708081" cy="4281060"/>
          </a:xfrm>
          <a:custGeom>
            <a:avLst/>
            <a:gdLst/>
            <a:ahLst/>
            <a:cxnLst/>
            <a:rect r="r" b="b" t="t" l="l"/>
            <a:pathLst>
              <a:path h="4281060" w="5708081">
                <a:moveTo>
                  <a:pt x="0" y="0"/>
                </a:moveTo>
                <a:lnTo>
                  <a:pt x="5708080" y="0"/>
                </a:lnTo>
                <a:lnTo>
                  <a:pt x="5708080" y="4281061"/>
                </a:lnTo>
                <a:lnTo>
                  <a:pt x="0" y="4281061"/>
                </a:lnTo>
                <a:lnTo>
                  <a:pt x="0" y="0"/>
                </a:lnTo>
                <a:close/>
              </a:path>
            </a:pathLst>
          </a:custGeom>
          <a:blipFill>
            <a:blip r:embed="rId4"/>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7196539" y="451699"/>
            <a:ext cx="231139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Results</a:t>
            </a:r>
          </a:p>
        </p:txBody>
      </p:sp>
      <p:grpSp>
        <p:nvGrpSpPr>
          <p:cNvPr name="Group 3" id="3"/>
          <p:cNvGrpSpPr/>
          <p:nvPr/>
        </p:nvGrpSpPr>
        <p:grpSpPr>
          <a:xfrm rot="0">
            <a:off x="1774426" y="2203664"/>
            <a:ext cx="3474003" cy="647719"/>
            <a:chOff x="0" y="0"/>
            <a:chExt cx="914964" cy="170593"/>
          </a:xfrm>
        </p:grpSpPr>
        <p:sp>
          <p:nvSpPr>
            <p:cNvPr name="Freeform 4" id="4"/>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4488BD"/>
            </a:solidFill>
          </p:spPr>
        </p:sp>
        <p:sp>
          <p:nvSpPr>
            <p:cNvPr name="TextBox 5" id="5"/>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Rider 1</a:t>
              </a:r>
            </a:p>
          </p:txBody>
        </p:sp>
      </p:grpSp>
      <p:grpSp>
        <p:nvGrpSpPr>
          <p:cNvPr name="Group 6" id="6"/>
          <p:cNvGrpSpPr/>
          <p:nvPr/>
        </p:nvGrpSpPr>
        <p:grpSpPr>
          <a:xfrm rot="0">
            <a:off x="7196539" y="2203664"/>
            <a:ext cx="3474003" cy="647719"/>
            <a:chOff x="0" y="0"/>
            <a:chExt cx="914964" cy="170593"/>
          </a:xfrm>
        </p:grpSpPr>
        <p:sp>
          <p:nvSpPr>
            <p:cNvPr name="Freeform 7" id="7"/>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4488BD"/>
            </a:solidFill>
          </p:spPr>
        </p:sp>
        <p:sp>
          <p:nvSpPr>
            <p:cNvPr name="TextBox 8" id="8"/>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Rider 3</a:t>
              </a:r>
            </a:p>
          </p:txBody>
        </p:sp>
      </p:grpSp>
      <p:grpSp>
        <p:nvGrpSpPr>
          <p:cNvPr name="Group 9" id="9"/>
          <p:cNvGrpSpPr/>
          <p:nvPr/>
        </p:nvGrpSpPr>
        <p:grpSpPr>
          <a:xfrm rot="0">
            <a:off x="13351008" y="2203664"/>
            <a:ext cx="3474003" cy="647719"/>
            <a:chOff x="0" y="0"/>
            <a:chExt cx="914964" cy="170593"/>
          </a:xfrm>
        </p:grpSpPr>
        <p:sp>
          <p:nvSpPr>
            <p:cNvPr name="Freeform 10" id="10"/>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4488BD"/>
            </a:solidFill>
          </p:spPr>
        </p:sp>
        <p:sp>
          <p:nvSpPr>
            <p:cNvPr name="TextBox 11" id="11"/>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Rider 7</a:t>
              </a:r>
            </a:p>
          </p:txBody>
        </p:sp>
      </p:grpSp>
      <p:sp>
        <p:nvSpPr>
          <p:cNvPr name="TextBox 12" id="12"/>
          <p:cNvSpPr txBox="true"/>
          <p:nvPr/>
        </p:nvSpPr>
        <p:spPr>
          <a:xfrm rot="0">
            <a:off x="1039694" y="3594973"/>
            <a:ext cx="4943468" cy="1585484"/>
          </a:xfrm>
          <a:prstGeom prst="rect">
            <a:avLst/>
          </a:prstGeom>
        </p:spPr>
        <p:txBody>
          <a:bodyPr anchor="t" rtlCol="false" tIns="0" lIns="0" bIns="0" rIns="0">
            <a:spAutoFit/>
          </a:bodyPr>
          <a:lstStyle/>
          <a:p>
            <a:pPr algn="ctr">
              <a:lnSpc>
                <a:spcPts val="3188"/>
              </a:lnSpc>
            </a:pPr>
            <a:r>
              <a:rPr lang="en-US" b="true" sz="2310" spc="226">
                <a:solidFill>
                  <a:srgbClr val="231F20"/>
                </a:solidFill>
                <a:latin typeface="DM Sans Bold"/>
                <a:ea typeface="DM Sans Bold"/>
                <a:cs typeface="DM Sans Bold"/>
                <a:sym typeface="DM Sans Bold"/>
              </a:rPr>
              <a:t>No significant improvement.</a:t>
            </a:r>
          </a:p>
          <a:p>
            <a:pPr algn="ctr">
              <a:lnSpc>
                <a:spcPts val="3188"/>
              </a:lnSpc>
            </a:pPr>
          </a:p>
          <a:p>
            <a:pPr algn="ctr">
              <a:lnSpc>
                <a:spcPts val="3188"/>
              </a:lnSpc>
            </a:pPr>
            <a:r>
              <a:rPr lang="en-US" b="true" sz="2310" spc="226">
                <a:solidFill>
                  <a:srgbClr val="231F20"/>
                </a:solidFill>
                <a:latin typeface="DM Sans Bold"/>
                <a:ea typeface="DM Sans Bold"/>
                <a:cs typeface="DM Sans Bold"/>
                <a:sym typeface="DM Sans Bold"/>
              </a:rPr>
              <a:t>LR model: 29.59</a:t>
            </a:r>
          </a:p>
          <a:p>
            <a:pPr algn="ctr" marL="0" indent="0" lvl="0">
              <a:lnSpc>
                <a:spcPts val="3188"/>
              </a:lnSpc>
              <a:spcBef>
                <a:spcPct val="0"/>
              </a:spcBef>
            </a:pPr>
            <a:r>
              <a:rPr lang="en-US" b="true" sz="2310" spc="226">
                <a:solidFill>
                  <a:srgbClr val="231F20"/>
                </a:solidFill>
                <a:latin typeface="DM Sans Bold"/>
                <a:ea typeface="DM Sans Bold"/>
                <a:cs typeface="DM Sans Bold"/>
                <a:sym typeface="DM Sans Bold"/>
              </a:rPr>
              <a:t>NN model: 30.03</a:t>
            </a:r>
          </a:p>
        </p:txBody>
      </p:sp>
      <p:sp>
        <p:nvSpPr>
          <p:cNvPr name="TextBox 13" id="13"/>
          <p:cNvSpPr txBox="true"/>
          <p:nvPr/>
        </p:nvSpPr>
        <p:spPr>
          <a:xfrm rot="0">
            <a:off x="6228088" y="3474577"/>
            <a:ext cx="5831825" cy="1668923"/>
          </a:xfrm>
          <a:prstGeom prst="rect">
            <a:avLst/>
          </a:prstGeom>
        </p:spPr>
        <p:txBody>
          <a:bodyPr anchor="t" rtlCol="false" tIns="0" lIns="0" bIns="0" rIns="0">
            <a:spAutoFit/>
          </a:bodyPr>
          <a:lstStyle/>
          <a:p>
            <a:pPr algn="ctr">
              <a:lnSpc>
                <a:spcPts val="3326"/>
              </a:lnSpc>
            </a:pPr>
            <a:r>
              <a:rPr lang="en-US" b="true" sz="2410" spc="236">
                <a:solidFill>
                  <a:srgbClr val="231F20"/>
                </a:solidFill>
                <a:latin typeface="DM Sans Bold"/>
                <a:ea typeface="DM Sans Bold"/>
                <a:cs typeface="DM Sans Bold"/>
                <a:sym typeface="DM Sans Bold"/>
              </a:rPr>
              <a:t>Significant improvement.</a:t>
            </a:r>
          </a:p>
          <a:p>
            <a:pPr algn="ctr">
              <a:lnSpc>
                <a:spcPts val="3326"/>
              </a:lnSpc>
            </a:pPr>
          </a:p>
          <a:p>
            <a:pPr algn="ctr">
              <a:lnSpc>
                <a:spcPts val="3326"/>
              </a:lnSpc>
            </a:pPr>
            <a:r>
              <a:rPr lang="en-US" b="true" sz="2410" spc="236">
                <a:solidFill>
                  <a:srgbClr val="231F20"/>
                </a:solidFill>
                <a:latin typeface="DM Sans Bold"/>
                <a:ea typeface="DM Sans Bold"/>
                <a:cs typeface="DM Sans Bold"/>
                <a:sym typeface="DM Sans Bold"/>
              </a:rPr>
              <a:t>LR model: 15.35</a:t>
            </a:r>
          </a:p>
          <a:p>
            <a:pPr algn="ctr" marL="0" indent="0" lvl="0">
              <a:lnSpc>
                <a:spcPts val="3326"/>
              </a:lnSpc>
              <a:spcBef>
                <a:spcPct val="0"/>
              </a:spcBef>
            </a:pPr>
            <a:r>
              <a:rPr lang="en-US" b="true" sz="2410" spc="236">
                <a:solidFill>
                  <a:srgbClr val="231F20"/>
                </a:solidFill>
                <a:latin typeface="DM Sans Bold"/>
                <a:ea typeface="DM Sans Bold"/>
                <a:cs typeface="DM Sans Bold"/>
                <a:sym typeface="DM Sans Bold"/>
              </a:rPr>
              <a:t>NN model: 11.85</a:t>
            </a:r>
          </a:p>
        </p:txBody>
      </p:sp>
      <p:sp>
        <p:nvSpPr>
          <p:cNvPr name="TextBox 14" id="14"/>
          <p:cNvSpPr txBox="true"/>
          <p:nvPr/>
        </p:nvSpPr>
        <p:spPr>
          <a:xfrm rot="0">
            <a:off x="12785766" y="3474577"/>
            <a:ext cx="4604488" cy="1668923"/>
          </a:xfrm>
          <a:prstGeom prst="rect">
            <a:avLst/>
          </a:prstGeom>
        </p:spPr>
        <p:txBody>
          <a:bodyPr anchor="t" rtlCol="false" tIns="0" lIns="0" bIns="0" rIns="0">
            <a:spAutoFit/>
          </a:bodyPr>
          <a:lstStyle/>
          <a:p>
            <a:pPr algn="ctr">
              <a:lnSpc>
                <a:spcPts val="3326"/>
              </a:lnSpc>
            </a:pPr>
            <a:r>
              <a:rPr lang="en-US" b="true" sz="2410" spc="236">
                <a:solidFill>
                  <a:srgbClr val="231F20"/>
                </a:solidFill>
                <a:latin typeface="DM Sans Bold"/>
                <a:ea typeface="DM Sans Bold"/>
                <a:cs typeface="DM Sans Bold"/>
                <a:sym typeface="DM Sans Bold"/>
              </a:rPr>
              <a:t>Significant improvement.</a:t>
            </a:r>
          </a:p>
          <a:p>
            <a:pPr algn="ctr">
              <a:lnSpc>
                <a:spcPts val="3326"/>
              </a:lnSpc>
            </a:pPr>
          </a:p>
          <a:p>
            <a:pPr algn="ctr">
              <a:lnSpc>
                <a:spcPts val="3326"/>
              </a:lnSpc>
            </a:pPr>
            <a:r>
              <a:rPr lang="en-US" b="true" sz="2410" spc="236">
                <a:solidFill>
                  <a:srgbClr val="231F20"/>
                </a:solidFill>
                <a:latin typeface="DM Sans Bold"/>
                <a:ea typeface="DM Sans Bold"/>
                <a:cs typeface="DM Sans Bold"/>
                <a:sym typeface="DM Sans Bold"/>
              </a:rPr>
              <a:t>LR model: 26.02</a:t>
            </a:r>
          </a:p>
          <a:p>
            <a:pPr algn="ctr" marL="0" indent="0" lvl="0">
              <a:lnSpc>
                <a:spcPts val="3326"/>
              </a:lnSpc>
              <a:spcBef>
                <a:spcPct val="0"/>
              </a:spcBef>
            </a:pPr>
            <a:r>
              <a:rPr lang="en-US" b="true" sz="2410" spc="236">
                <a:solidFill>
                  <a:srgbClr val="231F20"/>
                </a:solidFill>
                <a:latin typeface="DM Sans Bold"/>
                <a:ea typeface="DM Sans Bold"/>
                <a:cs typeface="DM Sans Bold"/>
                <a:sym typeface="DM Sans Bold"/>
              </a:rPr>
              <a:t>NN model: 13.48</a:t>
            </a:r>
          </a:p>
        </p:txBody>
      </p:sp>
      <p:sp>
        <p:nvSpPr>
          <p:cNvPr name="Freeform 15" id="15"/>
          <p:cNvSpPr/>
          <p:nvPr/>
        </p:nvSpPr>
        <p:spPr>
          <a:xfrm flipH="false" flipV="false" rot="0">
            <a:off x="9507932" y="6107831"/>
            <a:ext cx="7686152" cy="3150469"/>
          </a:xfrm>
          <a:custGeom>
            <a:avLst/>
            <a:gdLst/>
            <a:ahLst/>
            <a:cxnLst/>
            <a:rect r="r" b="b" t="t" l="l"/>
            <a:pathLst>
              <a:path h="3150469" w="7686152">
                <a:moveTo>
                  <a:pt x="0" y="0"/>
                </a:moveTo>
                <a:lnTo>
                  <a:pt x="7686152" y="0"/>
                </a:lnTo>
                <a:lnTo>
                  <a:pt x="7686152" y="3150469"/>
                </a:lnTo>
                <a:lnTo>
                  <a:pt x="0" y="3150469"/>
                </a:lnTo>
                <a:lnTo>
                  <a:pt x="0" y="0"/>
                </a:lnTo>
                <a:close/>
              </a:path>
            </a:pathLst>
          </a:custGeom>
          <a:blipFill>
            <a:blip r:embed="rId2"/>
            <a:stretch>
              <a:fillRect l="0" t="-99825" r="0" b="0"/>
            </a:stretch>
          </a:blipFill>
        </p:spPr>
      </p:sp>
      <p:sp>
        <p:nvSpPr>
          <p:cNvPr name="Freeform 16" id="16"/>
          <p:cNvSpPr/>
          <p:nvPr/>
        </p:nvSpPr>
        <p:spPr>
          <a:xfrm flipH="false" flipV="false" rot="0">
            <a:off x="1028700" y="6107831"/>
            <a:ext cx="7634959" cy="3150469"/>
          </a:xfrm>
          <a:custGeom>
            <a:avLst/>
            <a:gdLst/>
            <a:ahLst/>
            <a:cxnLst/>
            <a:rect r="r" b="b" t="t" l="l"/>
            <a:pathLst>
              <a:path h="3150469" w="7634959">
                <a:moveTo>
                  <a:pt x="0" y="0"/>
                </a:moveTo>
                <a:lnTo>
                  <a:pt x="7634959" y="0"/>
                </a:lnTo>
                <a:lnTo>
                  <a:pt x="7634959" y="3150469"/>
                </a:lnTo>
                <a:lnTo>
                  <a:pt x="0" y="3150469"/>
                </a:lnTo>
                <a:lnTo>
                  <a:pt x="0" y="0"/>
                </a:lnTo>
                <a:close/>
              </a:path>
            </a:pathLst>
          </a:custGeom>
          <a:blipFill>
            <a:blip r:embed="rId2"/>
            <a:stretch>
              <a:fillRect l="0" t="0" r="0" b="-98494"/>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DAGgfD6dX-U</dc:identifier>
  <dcterms:modified xsi:type="dcterms:W3CDTF">2011-08-01T06:04:30Z</dcterms:modified>
  <cp:revision>1</cp:revision>
  <dc:title>Predicting individual driving</dc:title>
</cp:coreProperties>
</file>