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22" Type="http://schemas.openxmlformats.org/officeDocument/2006/relationships/slide" Target="slides/slide17.xml"/><Relationship Id="rId44" Type="http://schemas.openxmlformats.org/officeDocument/2006/relationships/font" Target="fonts/Raleway-boldItalic.fntdata"/><Relationship Id="rId21" Type="http://schemas.openxmlformats.org/officeDocument/2006/relationships/slide" Target="slides/slide16.xml"/><Relationship Id="rId43" Type="http://schemas.openxmlformats.org/officeDocument/2006/relationships/font" Target="fonts/Raleway-italic.fntdata"/><Relationship Id="rId24" Type="http://schemas.openxmlformats.org/officeDocument/2006/relationships/slide" Target="slides/slide19.xml"/><Relationship Id="rId46" Type="http://schemas.openxmlformats.org/officeDocument/2006/relationships/font" Target="fonts/Lato-bold.fntdata"/><Relationship Id="rId23" Type="http://schemas.openxmlformats.org/officeDocument/2006/relationships/slide" Target="slides/slide18.xml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ato-boldItalic.fntdata"/><Relationship Id="rId25" Type="http://schemas.openxmlformats.org/officeDocument/2006/relationships/slide" Target="slides/slide20.xml"/><Relationship Id="rId47" Type="http://schemas.openxmlformats.org/officeDocument/2006/relationships/font" Target="fonts/La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c156d0e7d4282bf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c156d0e7d4282bf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3ab635c8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3ab635c8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c156d0e7d4282bf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c156d0e7d4282bf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156d0e7d4282bf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c156d0e7d4282bf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156d0e7d4282bf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156d0e7d4282bf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3ab635c8d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3ab635c8d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cf403cfd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cf403cfd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3ab635c8d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3ab635c8d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cf403cfd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cf403cfd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cf403cf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7cf403cf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cccb738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cccb738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3ab635c8d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43ab635c8d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43ab635c8d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43ab635c8d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3ab635c8d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43ab635c8d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3ab635c8d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43ab635c8d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43ab635c8d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43ab635c8d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3ab635c8d_2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3ab635c8d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43ab635c8d_2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43ab635c8d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7cf403cfd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7cf403cfd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7cf403cf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7cf403cf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3ab635c8d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43ab635c8d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3ab635c8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3ab635c8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43ab635c8d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43ab635c8d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3ab635c8d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43ab635c8d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43ab635c8d_2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43ab635c8d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7cf403cfd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7cf403cfd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7cf403cfd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7cf403cfd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cf403cfd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7cf403cfd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3ab635c8d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3ab635c8d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3ab635c8d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3ab635c8d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3ab635c8d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3ab635c8d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3ab635c8d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3ab635c8d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wired.com/story/machine-learning-identify-anonymous-code/" TargetMode="External"/><Relationship Id="rId4" Type="http://schemas.openxmlformats.org/officeDocument/2006/relationships/hyperlink" Target="http://www.google.com" TargetMode="External"/><Relationship Id="rId5" Type="http://schemas.openxmlformats.org/officeDocument/2006/relationships/hyperlink" Target="https://www.flaticon.com/icons" TargetMode="External"/><Relationship Id="rId6" Type="http://schemas.openxmlformats.org/officeDocument/2006/relationships/hyperlink" Target="https://github.com/saimon4u/SPL-1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2F4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514825" y="1195075"/>
            <a:ext cx="71541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0E6"/>
                </a:solidFill>
              </a:rPr>
              <a:t>Software Project Lab-1</a:t>
            </a:r>
            <a:endParaRPr>
              <a:solidFill>
                <a:srgbClr val="FAF0E6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4844792" y="23948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AF0E6"/>
                </a:solidFill>
              </a:rPr>
              <a:t>Name: Saimon Bhuiyan</a:t>
            </a:r>
            <a:endParaRPr sz="2400">
              <a:solidFill>
                <a:srgbClr val="FAF0E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AF0E6"/>
                </a:solidFill>
              </a:rPr>
              <a:t>Bsse Roll: 1402</a:t>
            </a:r>
            <a:endParaRPr sz="2400">
              <a:solidFill>
                <a:srgbClr val="FAF0E6"/>
              </a:solidFill>
            </a:endParaRPr>
          </a:p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28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>
          <a:xfrm>
            <a:off x="3019350" y="512900"/>
            <a:ext cx="32475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>
                <a:solidFill>
                  <a:srgbClr val="001C30"/>
                </a:solidFill>
              </a:rPr>
              <a:t>Fingerprint</a:t>
            </a:r>
            <a:endParaRPr>
              <a:solidFill>
                <a:srgbClr val="001C30"/>
              </a:solidFill>
            </a:endParaRPr>
          </a:p>
        </p:txBody>
      </p:sp>
      <p:sp>
        <p:nvSpPr>
          <p:cNvPr id="140" name="Google Shape;140;p22"/>
          <p:cNvSpPr txBox="1"/>
          <p:nvPr>
            <p:ph idx="1" type="subTitle"/>
          </p:nvPr>
        </p:nvSpPr>
        <p:spPr>
          <a:xfrm>
            <a:off x="782222" y="1330050"/>
            <a:ext cx="3942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213555"/>
                </a:solidFill>
              </a:rPr>
              <a:t>Style is preserved.</a:t>
            </a:r>
            <a:endParaRPr sz="2800">
              <a:solidFill>
                <a:srgbClr val="21355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3555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213555"/>
                </a:solidFill>
              </a:rPr>
              <a:t>A Caliskan, George Washington University</a:t>
            </a:r>
            <a:endParaRPr sz="1400">
              <a:solidFill>
                <a:srgbClr val="213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AF0E6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700350" y="2571750"/>
            <a:ext cx="8295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213555"/>
                </a:solidFill>
                <a:latin typeface="Lato"/>
                <a:ea typeface="Lato"/>
                <a:cs typeface="Lato"/>
                <a:sym typeface="Lato"/>
              </a:rPr>
              <a:t>Rachel Greenstadt and Aylin Caliskan have found that code, like other forms of stylistic expression are not anonymous.</a:t>
            </a:r>
            <a:endParaRPr sz="2500">
              <a:solidFill>
                <a:srgbClr val="213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2F4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325" y="1271300"/>
            <a:ext cx="1919677" cy="111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28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2447550" y="1914050"/>
            <a:ext cx="6947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rgbClr val="213555"/>
                </a:solidFill>
                <a:latin typeface="Lato"/>
                <a:ea typeface="Lato"/>
                <a:cs typeface="Lato"/>
                <a:sym typeface="Lato"/>
              </a:rPr>
              <a:t>Project Flow</a:t>
            </a:r>
            <a:endParaRPr b="1" sz="5300">
              <a:solidFill>
                <a:srgbClr val="21355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B5B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2491925" y="384600"/>
            <a:ext cx="763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Collected Data</a:t>
            </a:r>
            <a:endParaRPr b="1" sz="33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2255675" y="1564425"/>
            <a:ext cx="68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642750" y="1774575"/>
            <a:ext cx="78585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700"/>
              <a:buFont typeface="Lato"/>
              <a:buAutoNum type="arabicPeriod"/>
            </a:pPr>
            <a:r>
              <a:rPr lang="en" sz="3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Some known programmer.</a:t>
            </a:r>
            <a:endParaRPr sz="3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700"/>
              <a:buFont typeface="Lato"/>
              <a:buAutoNum type="arabicPeriod"/>
            </a:pPr>
            <a:r>
              <a:rPr lang="en" sz="3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A constant number of c file from each programmer.</a:t>
            </a:r>
            <a:endParaRPr sz="3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DDD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/>
        </p:nvSpPr>
        <p:spPr>
          <a:xfrm>
            <a:off x="2869625" y="640200"/>
            <a:ext cx="3629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Types of Features</a:t>
            </a:r>
            <a:endParaRPr sz="35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986875" y="1363500"/>
            <a:ext cx="67761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2900"/>
              <a:buFont typeface="Lato"/>
              <a:buChar char="-"/>
            </a:pPr>
            <a:r>
              <a:rPr lang="en" sz="29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Lexical Features</a:t>
            </a:r>
            <a:endParaRPr sz="29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2900"/>
              <a:buFont typeface="Lato"/>
              <a:buChar char="-"/>
            </a:pPr>
            <a:r>
              <a:rPr lang="en" sz="29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Layout Features</a:t>
            </a:r>
            <a:endParaRPr sz="29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2900"/>
              <a:buFont typeface="Lato"/>
              <a:buChar char="-"/>
            </a:pPr>
            <a:r>
              <a:rPr lang="en" sz="29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Syntactical Features</a:t>
            </a:r>
            <a:endParaRPr sz="29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325" y="2002475"/>
            <a:ext cx="216826" cy="21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325" y="3785425"/>
            <a:ext cx="216826" cy="21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325" y="2893950"/>
            <a:ext cx="216826" cy="21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1860050" y="1910788"/>
            <a:ext cx="70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Variable naming,identifier, commenting pattern.</a:t>
            </a:r>
            <a:endParaRPr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1860050" y="2802250"/>
            <a:ext cx="70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Indentation,brace placement,whitespace around operator.</a:t>
            </a:r>
            <a:endParaRPr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1860050" y="3693700"/>
            <a:ext cx="70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  <a:r>
              <a:rPr lang="en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 declaration and definition,use of data structure.</a:t>
            </a:r>
            <a:endParaRPr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28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25" y="861875"/>
            <a:ext cx="3837800" cy="299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225" y="861875"/>
            <a:ext cx="3534899" cy="28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1518950" y="3856525"/>
            <a:ext cx="150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Sample - 1</a:t>
            </a:r>
            <a:endParaRPr sz="22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5859825" y="3747375"/>
            <a:ext cx="150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Sample - 2</a:t>
            </a:r>
            <a:endParaRPr sz="22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9" name="Google Shape;179;p26"/>
          <p:cNvCxnSpPr/>
          <p:nvPr/>
        </p:nvCxnSpPr>
        <p:spPr>
          <a:xfrm flipH="1" rot="10800000">
            <a:off x="2023750" y="1591650"/>
            <a:ext cx="3369900" cy="136500"/>
          </a:xfrm>
          <a:prstGeom prst="straightConnector1">
            <a:avLst/>
          </a:prstGeom>
          <a:noFill/>
          <a:ln cap="flat" cmpd="sng" w="9525">
            <a:solidFill>
              <a:srgbClr val="FAF0E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80" name="Google Shape;180;p26"/>
          <p:cNvCxnSpPr/>
          <p:nvPr/>
        </p:nvCxnSpPr>
        <p:spPr>
          <a:xfrm flipH="1" rot="10800000">
            <a:off x="1778175" y="1796475"/>
            <a:ext cx="3724500" cy="68100"/>
          </a:xfrm>
          <a:prstGeom prst="straightConnector1">
            <a:avLst/>
          </a:prstGeom>
          <a:noFill/>
          <a:ln cap="flat" cmpd="sng" w="9525">
            <a:solidFill>
              <a:srgbClr val="FAF0E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81" name="Google Shape;181;p26"/>
          <p:cNvCxnSpPr/>
          <p:nvPr/>
        </p:nvCxnSpPr>
        <p:spPr>
          <a:xfrm flipH="1" rot="10800000">
            <a:off x="2228400" y="1891800"/>
            <a:ext cx="3479100" cy="109200"/>
          </a:xfrm>
          <a:prstGeom prst="straightConnector1">
            <a:avLst/>
          </a:prstGeom>
          <a:noFill/>
          <a:ln cap="flat" cmpd="sng" w="9525">
            <a:solidFill>
              <a:srgbClr val="FAF0E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82" name="Google Shape;182;p26"/>
          <p:cNvCxnSpPr/>
          <p:nvPr/>
        </p:nvCxnSpPr>
        <p:spPr>
          <a:xfrm flipH="1" rot="10800000">
            <a:off x="1941900" y="2805838"/>
            <a:ext cx="4134000" cy="41100"/>
          </a:xfrm>
          <a:prstGeom prst="straightConnector1">
            <a:avLst/>
          </a:prstGeom>
          <a:noFill/>
          <a:ln cap="flat" cmpd="sng" w="9525">
            <a:solidFill>
              <a:srgbClr val="FAF0E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83" name="Google Shape;183;p26"/>
          <p:cNvSpPr/>
          <p:nvPr/>
        </p:nvSpPr>
        <p:spPr>
          <a:xfrm>
            <a:off x="1621125" y="2385300"/>
            <a:ext cx="1691700" cy="257100"/>
          </a:xfrm>
          <a:prstGeom prst="ellipse">
            <a:avLst/>
          </a:prstGeom>
          <a:noFill/>
          <a:ln cap="flat" cmpd="sng" w="9525">
            <a:solidFill>
              <a:srgbClr val="FAF0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5502675" y="2301100"/>
            <a:ext cx="1691700" cy="341400"/>
          </a:xfrm>
          <a:prstGeom prst="ellipse">
            <a:avLst/>
          </a:prstGeom>
          <a:noFill/>
          <a:ln cap="flat" cmpd="sng" w="9525">
            <a:solidFill>
              <a:srgbClr val="FAF0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28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3730350" y="692325"/>
            <a:ext cx="19791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AF0E6"/>
                </a:solidFill>
              </a:rPr>
              <a:t>Collect Data</a:t>
            </a:r>
            <a:endParaRPr sz="2200">
              <a:solidFill>
                <a:srgbClr val="FAF0E6"/>
              </a:solidFill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1751250" y="1602200"/>
            <a:ext cx="19791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0E6"/>
                </a:solidFill>
              </a:rPr>
              <a:t>Tokenize Data</a:t>
            </a:r>
            <a:endParaRPr sz="2400">
              <a:solidFill>
                <a:srgbClr val="FAF0E6"/>
              </a:solidFill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5709450" y="1546900"/>
            <a:ext cx="19791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AF0E6"/>
                </a:solidFill>
              </a:rPr>
              <a:t>Create Control Flow and Data Graph</a:t>
            </a:r>
            <a:endParaRPr sz="1500">
              <a:solidFill>
                <a:srgbClr val="FAF0E6"/>
              </a:solidFill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1751250" y="2823300"/>
            <a:ext cx="19791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0E6"/>
                </a:solidFill>
              </a:rPr>
              <a:t>Extract Lexical and Layout Feature</a:t>
            </a:r>
            <a:endParaRPr sz="1600">
              <a:solidFill>
                <a:srgbClr val="FAF0E6"/>
              </a:solidFill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5709450" y="2737900"/>
            <a:ext cx="19791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AF0E6"/>
                </a:solidFill>
              </a:rPr>
              <a:t>Extract Syntactic Feature</a:t>
            </a:r>
            <a:endParaRPr sz="1800">
              <a:solidFill>
                <a:srgbClr val="FAF0E6"/>
              </a:solidFill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3809650" y="3757600"/>
            <a:ext cx="19791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0E6"/>
                </a:solidFill>
              </a:rPr>
              <a:t>Set of Feature</a:t>
            </a:r>
            <a:endParaRPr sz="2100">
              <a:solidFill>
                <a:srgbClr val="FAF0E6"/>
              </a:solidFill>
            </a:endParaRPr>
          </a:p>
        </p:txBody>
      </p:sp>
      <p:cxnSp>
        <p:nvCxnSpPr>
          <p:cNvPr id="197" name="Google Shape;197;p27"/>
          <p:cNvCxnSpPr>
            <a:stCxn id="192" idx="2"/>
            <a:endCxn id="194" idx="0"/>
          </p:cNvCxnSpPr>
          <p:nvPr/>
        </p:nvCxnSpPr>
        <p:spPr>
          <a:xfrm>
            <a:off x="2740800" y="2261900"/>
            <a:ext cx="0" cy="5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7"/>
          <p:cNvCxnSpPr>
            <a:stCxn id="193" idx="2"/>
            <a:endCxn id="195" idx="0"/>
          </p:cNvCxnSpPr>
          <p:nvPr/>
        </p:nvCxnSpPr>
        <p:spPr>
          <a:xfrm>
            <a:off x="6699000" y="2206600"/>
            <a:ext cx="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7"/>
          <p:cNvCxnSpPr>
            <a:stCxn id="191" idx="1"/>
            <a:endCxn id="192" idx="0"/>
          </p:cNvCxnSpPr>
          <p:nvPr/>
        </p:nvCxnSpPr>
        <p:spPr>
          <a:xfrm flipH="1">
            <a:off x="2740650" y="1022175"/>
            <a:ext cx="989700" cy="5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7"/>
          <p:cNvCxnSpPr>
            <a:stCxn id="191" idx="3"/>
            <a:endCxn id="193" idx="0"/>
          </p:cNvCxnSpPr>
          <p:nvPr/>
        </p:nvCxnSpPr>
        <p:spPr>
          <a:xfrm>
            <a:off x="5709450" y="1022175"/>
            <a:ext cx="9897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7"/>
          <p:cNvCxnSpPr>
            <a:stCxn id="194" idx="2"/>
            <a:endCxn id="196" idx="1"/>
          </p:cNvCxnSpPr>
          <p:nvPr/>
        </p:nvCxnSpPr>
        <p:spPr>
          <a:xfrm>
            <a:off x="2740800" y="3483000"/>
            <a:ext cx="1068900" cy="6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7"/>
          <p:cNvCxnSpPr>
            <a:stCxn id="195" idx="2"/>
            <a:endCxn id="196" idx="3"/>
          </p:cNvCxnSpPr>
          <p:nvPr/>
        </p:nvCxnSpPr>
        <p:spPr>
          <a:xfrm flipH="1">
            <a:off x="5788800" y="3397600"/>
            <a:ext cx="9102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4125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25" y="1804488"/>
            <a:ext cx="1534525" cy="15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275" y="1893950"/>
            <a:ext cx="461613" cy="3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275" y="2234250"/>
            <a:ext cx="461613" cy="3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275" y="2574549"/>
            <a:ext cx="461613" cy="3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275" y="2938099"/>
            <a:ext cx="461613" cy="3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887" y="1893950"/>
            <a:ext cx="461613" cy="3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887" y="2234250"/>
            <a:ext cx="461613" cy="3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887" y="2597800"/>
            <a:ext cx="461613" cy="3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887" y="2938099"/>
            <a:ext cx="461613" cy="3635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/>
          <p:nvPr/>
        </p:nvSpPr>
        <p:spPr>
          <a:xfrm>
            <a:off x="2223913" y="2272213"/>
            <a:ext cx="1165200" cy="59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DDDD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C30"/>
                </a:solidFill>
              </a:rPr>
              <a:t>  </a:t>
            </a:r>
            <a:r>
              <a:rPr lang="en" sz="1800">
                <a:solidFill>
                  <a:srgbClr val="001C30"/>
                </a:solidFill>
              </a:rPr>
              <a:t>Input</a:t>
            </a:r>
            <a:endParaRPr sz="1800">
              <a:solidFill>
                <a:srgbClr val="001C30"/>
              </a:solidFill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5413150" y="2272225"/>
            <a:ext cx="1165200" cy="59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DDDD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Output</a:t>
            </a:r>
            <a:endParaRPr sz="1700"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9075" y="1949813"/>
            <a:ext cx="1407725" cy="14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/>
        </p:nvSpPr>
        <p:spPr>
          <a:xfrm>
            <a:off x="1007275" y="3164475"/>
            <a:ext cx="104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Stored</a:t>
            </a:r>
            <a:endParaRPr sz="18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C File</a:t>
            </a:r>
            <a:endParaRPr sz="18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3801638" y="3301650"/>
            <a:ext cx="1296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Feature </a:t>
            </a:r>
            <a:endParaRPr b="1" sz="2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Extractor</a:t>
            </a:r>
            <a:endParaRPr b="1" sz="2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7051050" y="3295425"/>
            <a:ext cx="140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Feature Set</a:t>
            </a:r>
            <a:endParaRPr sz="19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28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3504225" y="593325"/>
            <a:ext cx="19791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0E6"/>
                </a:solidFill>
              </a:rPr>
              <a:t>Set of Feature</a:t>
            </a:r>
            <a:endParaRPr sz="2100">
              <a:solidFill>
                <a:srgbClr val="FAF0E6"/>
              </a:solidFill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321725" y="1559750"/>
            <a:ext cx="1197300" cy="5619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AF0E6"/>
                </a:solidFill>
              </a:rPr>
              <a:t>Input File</a:t>
            </a:r>
            <a:endParaRPr sz="1700">
              <a:solidFill>
                <a:srgbClr val="FAF0E6"/>
              </a:solidFill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1989075" y="1559750"/>
            <a:ext cx="1197300" cy="5619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0E6"/>
                </a:solidFill>
              </a:rPr>
              <a:t>Statistical Analysis</a:t>
            </a:r>
            <a:endParaRPr sz="1600">
              <a:solidFill>
                <a:srgbClr val="FAF0E6"/>
              </a:solidFill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6181150" y="593325"/>
            <a:ext cx="18024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0E6"/>
                </a:solidFill>
              </a:rPr>
              <a:t>Build Some Centrality Vector</a:t>
            </a:r>
            <a:endParaRPr sz="1600">
              <a:solidFill>
                <a:srgbClr val="FAF0E6"/>
              </a:solidFill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1757475" y="2798750"/>
            <a:ext cx="1660500" cy="7446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0E6"/>
                </a:solidFill>
              </a:rPr>
              <a:t>De-Anonymize Programmer</a:t>
            </a:r>
            <a:endParaRPr sz="1600">
              <a:solidFill>
                <a:srgbClr val="FAF0E6"/>
              </a:solidFill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7315925" y="1815950"/>
            <a:ext cx="13992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AF0E6"/>
                </a:solidFill>
              </a:rPr>
              <a:t>Converted Image Vector</a:t>
            </a:r>
            <a:endParaRPr sz="1500">
              <a:solidFill>
                <a:srgbClr val="FAF0E6"/>
              </a:solidFill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5142700" y="1815950"/>
            <a:ext cx="16053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AF0E6"/>
                </a:solidFill>
              </a:rPr>
              <a:t>Build some 2D vector</a:t>
            </a:r>
            <a:endParaRPr sz="2000">
              <a:solidFill>
                <a:srgbClr val="FAF0E6"/>
              </a:solidFill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6149950" y="3038575"/>
            <a:ext cx="2113200" cy="7446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AF0E6"/>
                </a:solidFill>
              </a:rPr>
              <a:t>Clustering Different Programmer</a:t>
            </a:r>
            <a:endParaRPr sz="1700">
              <a:solidFill>
                <a:srgbClr val="FAF0E6"/>
              </a:solidFill>
            </a:endParaRPr>
          </a:p>
        </p:txBody>
      </p:sp>
      <p:cxnSp>
        <p:nvCxnSpPr>
          <p:cNvPr id="236" name="Google Shape;236;p29"/>
          <p:cNvCxnSpPr>
            <a:stCxn id="228" idx="1"/>
            <a:endCxn id="230" idx="0"/>
          </p:cNvCxnSpPr>
          <p:nvPr/>
        </p:nvCxnSpPr>
        <p:spPr>
          <a:xfrm flipH="1">
            <a:off x="2587725" y="923175"/>
            <a:ext cx="916500" cy="6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9"/>
          <p:cNvCxnSpPr>
            <a:stCxn id="229" idx="3"/>
            <a:endCxn id="230" idx="1"/>
          </p:cNvCxnSpPr>
          <p:nvPr/>
        </p:nvCxnSpPr>
        <p:spPr>
          <a:xfrm>
            <a:off x="1519025" y="1840700"/>
            <a:ext cx="47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9"/>
          <p:cNvCxnSpPr>
            <a:stCxn id="230" idx="2"/>
            <a:endCxn id="232" idx="0"/>
          </p:cNvCxnSpPr>
          <p:nvPr/>
        </p:nvCxnSpPr>
        <p:spPr>
          <a:xfrm>
            <a:off x="2587725" y="2121650"/>
            <a:ext cx="0" cy="6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9"/>
          <p:cNvCxnSpPr>
            <a:stCxn id="228" idx="3"/>
            <a:endCxn id="234" idx="0"/>
          </p:cNvCxnSpPr>
          <p:nvPr/>
        </p:nvCxnSpPr>
        <p:spPr>
          <a:xfrm>
            <a:off x="5483325" y="923175"/>
            <a:ext cx="4620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9"/>
          <p:cNvCxnSpPr>
            <a:stCxn id="231" idx="1"/>
            <a:endCxn id="234" idx="0"/>
          </p:cNvCxnSpPr>
          <p:nvPr/>
        </p:nvCxnSpPr>
        <p:spPr>
          <a:xfrm flipH="1">
            <a:off x="5945350" y="923175"/>
            <a:ext cx="2358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9"/>
          <p:cNvCxnSpPr>
            <a:stCxn id="234" idx="2"/>
            <a:endCxn id="235" idx="0"/>
          </p:cNvCxnSpPr>
          <p:nvPr/>
        </p:nvCxnSpPr>
        <p:spPr>
          <a:xfrm>
            <a:off x="5945350" y="2475650"/>
            <a:ext cx="12612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9"/>
          <p:cNvCxnSpPr>
            <a:stCxn id="233" idx="2"/>
            <a:endCxn id="235" idx="0"/>
          </p:cNvCxnSpPr>
          <p:nvPr/>
        </p:nvCxnSpPr>
        <p:spPr>
          <a:xfrm flipH="1">
            <a:off x="7206425" y="2475650"/>
            <a:ext cx="8091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9393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/>
          <p:nvPr/>
        </p:nvSpPr>
        <p:spPr>
          <a:xfrm>
            <a:off x="1838675" y="2206350"/>
            <a:ext cx="1116900" cy="73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1C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Input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5865275" y="2095950"/>
            <a:ext cx="1116900" cy="73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1C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AF0E6"/>
                </a:solidFill>
              </a:rPr>
              <a:t>Result</a:t>
            </a:r>
            <a:endParaRPr sz="2000">
              <a:solidFill>
                <a:srgbClr val="FAF0E6"/>
              </a:solidFill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3488900" y="422875"/>
            <a:ext cx="2017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Analysis</a:t>
            </a:r>
            <a:endParaRPr b="1" sz="34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063" y="1413700"/>
            <a:ext cx="2095276" cy="209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3170350" y="3302550"/>
            <a:ext cx="250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Statistical Analyzer</a:t>
            </a:r>
            <a:endParaRPr b="1" sz="2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98" y="1777275"/>
            <a:ext cx="7080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173" y="2571750"/>
            <a:ext cx="708000" cy="70802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 txBox="1"/>
          <p:nvPr/>
        </p:nvSpPr>
        <p:spPr>
          <a:xfrm>
            <a:off x="800200" y="3279775"/>
            <a:ext cx="90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Feature</a:t>
            </a:r>
            <a:endParaRPr b="1" sz="15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Set</a:t>
            </a:r>
            <a:endParaRPr b="1" sz="15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1250" y="1622775"/>
            <a:ext cx="1677125" cy="16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/>
          <p:nvPr/>
        </p:nvSpPr>
        <p:spPr>
          <a:xfrm>
            <a:off x="7657825" y="1622775"/>
            <a:ext cx="111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Saimon</a:t>
            </a:r>
            <a:endParaRPr sz="18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7657825" y="2230488"/>
            <a:ext cx="111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Saimon</a:t>
            </a:r>
            <a:endParaRPr sz="18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7657825" y="2818063"/>
            <a:ext cx="111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Saimon</a:t>
            </a:r>
            <a:endParaRPr sz="18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7368675" y="3351925"/>
            <a:ext cx="151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Most Likely</a:t>
            </a:r>
            <a:endParaRPr b="1" sz="16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Programmer</a:t>
            </a:r>
            <a:endParaRPr b="1" sz="16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868C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/>
        </p:nvSpPr>
        <p:spPr>
          <a:xfrm>
            <a:off x="2128175" y="505625"/>
            <a:ext cx="5966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Statistical Approaches</a:t>
            </a:r>
            <a:endParaRPr b="1" sz="35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616750" y="1457075"/>
            <a:ext cx="7303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600"/>
              <a:buFont typeface="Lato"/>
              <a:buAutoNum type="arabicPeriod"/>
            </a:pPr>
            <a:r>
              <a:rPr lang="en" sz="36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Empirical Rule</a:t>
            </a:r>
            <a:endParaRPr sz="36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600"/>
              <a:buFont typeface="Lato"/>
              <a:buAutoNum type="arabicPeriod"/>
            </a:pPr>
            <a:r>
              <a:rPr lang="en" sz="36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Z-score</a:t>
            </a:r>
            <a:endParaRPr sz="36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600"/>
              <a:buFont typeface="Lato"/>
              <a:buAutoNum type="arabicPeriod"/>
            </a:pPr>
            <a:r>
              <a:rPr lang="en" sz="36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Outlier Detection</a:t>
            </a:r>
            <a:endParaRPr sz="36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600"/>
              <a:buFont typeface="Lato"/>
              <a:buAutoNum type="arabicPeriod"/>
            </a:pPr>
            <a:r>
              <a:rPr lang="en" sz="36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Cosine Similarity</a:t>
            </a:r>
            <a:endParaRPr sz="36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DDD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514825" y="1195075"/>
            <a:ext cx="75015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>
                <a:solidFill>
                  <a:srgbClr val="001C30"/>
                </a:solidFill>
              </a:rPr>
              <a:t>Programmer De-Anonymizer</a:t>
            </a:r>
            <a:endParaRPr>
              <a:solidFill>
                <a:srgbClr val="001C30"/>
              </a:solidFill>
            </a:endParaRPr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019342" y="37324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1C30"/>
                </a:solidFill>
              </a:rPr>
              <a:t>Supervised By</a:t>
            </a:r>
            <a:endParaRPr b="1" sz="2800">
              <a:solidFill>
                <a:srgbClr val="001C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1C30"/>
                </a:solidFill>
              </a:rPr>
              <a:t>                     Dr. Kazi Muheymin-Us-Sakib</a:t>
            </a:r>
            <a:endParaRPr b="1" sz="2800">
              <a:solidFill>
                <a:srgbClr val="001C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1C30"/>
                </a:solidFill>
              </a:rPr>
              <a:t>                     Professor</a:t>
            </a:r>
            <a:endParaRPr b="1" sz="2800">
              <a:solidFill>
                <a:srgbClr val="001C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1C30"/>
                </a:solidFill>
              </a:rPr>
              <a:t>                     IIT,University of Dhaka</a:t>
            </a:r>
            <a:endParaRPr b="1" sz="2800">
              <a:solidFill>
                <a:srgbClr val="001C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AF0E6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086800" y="1953488"/>
            <a:ext cx="65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2F44"/>
                </a:solidFill>
                <a:latin typeface="Lato"/>
                <a:ea typeface="Lato"/>
                <a:cs typeface="Lato"/>
                <a:sym typeface="Lato"/>
              </a:rPr>
              <a:t>De anonymize a programmer using static code analysis.</a:t>
            </a:r>
            <a:endParaRPr>
              <a:solidFill>
                <a:srgbClr val="352F4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625" y="2001875"/>
            <a:ext cx="303425" cy="3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/>
        </p:nvSpPr>
        <p:spPr>
          <a:xfrm>
            <a:off x="2715025" y="1926250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Progress</a:t>
            </a:r>
            <a:endParaRPr b="1" sz="5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600" y="388700"/>
            <a:ext cx="7585249" cy="430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/>
        </p:nvSpPr>
        <p:spPr>
          <a:xfrm>
            <a:off x="3767025" y="1828525"/>
            <a:ext cx="3506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Extracting Function Prototype Feature</a:t>
            </a:r>
            <a:endParaRPr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25" y="494500"/>
            <a:ext cx="8443776" cy="38508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4"/>
          <p:cNvSpPr txBox="1"/>
          <p:nvPr/>
        </p:nvSpPr>
        <p:spPr>
          <a:xfrm>
            <a:off x="1800075" y="3990975"/>
            <a:ext cx="60966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Extracting various feature for all the file from a directory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00" y="558500"/>
            <a:ext cx="6229126" cy="4026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5"/>
          <p:cNvSpPr txBox="1"/>
          <p:nvPr/>
        </p:nvSpPr>
        <p:spPr>
          <a:xfrm>
            <a:off x="6723625" y="1865200"/>
            <a:ext cx="2052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Extracted 2D feature vector after normalization.</a:t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300" y="689925"/>
            <a:ext cx="6401924" cy="323995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6"/>
          <p:cNvSpPr txBox="1"/>
          <p:nvPr/>
        </p:nvSpPr>
        <p:spPr>
          <a:xfrm>
            <a:off x="2667450" y="4003225"/>
            <a:ext cx="50337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Calculating Statistical Value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25" y="507013"/>
            <a:ext cx="2236225" cy="41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 txBox="1"/>
          <p:nvPr/>
        </p:nvSpPr>
        <p:spPr>
          <a:xfrm>
            <a:off x="4255725" y="1339825"/>
            <a:ext cx="3237600" cy="23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sample output using Empirical rule. This analysis giving correct result quite accurately.</a:t>
            </a:r>
            <a:endParaRPr sz="2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/>
        </p:nvSpPr>
        <p:spPr>
          <a:xfrm>
            <a:off x="2641750" y="1926250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Future Plan</a:t>
            </a:r>
            <a:endParaRPr b="1" sz="5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/>
        </p:nvSpPr>
        <p:spPr>
          <a:xfrm>
            <a:off x="800400" y="955500"/>
            <a:ext cx="7303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300"/>
              <a:buFont typeface="Lato"/>
              <a:buChar char="-"/>
            </a:pPr>
            <a:r>
              <a:rPr lang="en" sz="33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Upgrade the accuracy of analysis.</a:t>
            </a:r>
            <a:endParaRPr sz="33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300"/>
              <a:buFont typeface="Lato"/>
              <a:buChar char="-"/>
            </a:pPr>
            <a:r>
              <a:rPr lang="en" sz="33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Create Control flow and Data graph to extract more syntactical features.</a:t>
            </a:r>
            <a:endParaRPr sz="33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300"/>
              <a:buFont typeface="Lato"/>
              <a:buChar char="-"/>
            </a:pPr>
            <a:r>
              <a:rPr lang="en" sz="33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Combined them with existing features and create a feature set for statistical analysis.</a:t>
            </a:r>
            <a:endParaRPr sz="33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/>
        </p:nvSpPr>
        <p:spPr>
          <a:xfrm>
            <a:off x="600600" y="1104825"/>
            <a:ext cx="7942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600"/>
              <a:buFont typeface="Lato"/>
              <a:buChar char="-"/>
            </a:pPr>
            <a:r>
              <a:rPr lang="en" sz="36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Clustering different programmer according to their coding style.</a:t>
            </a:r>
            <a:endParaRPr sz="36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600"/>
              <a:buFont typeface="Lato"/>
              <a:buChar char="-"/>
            </a:pPr>
            <a:r>
              <a:rPr lang="en" sz="36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Show the cluster member and probable programmer using statistical results.</a:t>
            </a:r>
            <a:endParaRPr sz="36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/>
        </p:nvSpPr>
        <p:spPr>
          <a:xfrm>
            <a:off x="2715025" y="1926250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Technology</a:t>
            </a:r>
            <a:endParaRPr b="1" sz="5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/>
        </p:nvSpPr>
        <p:spPr>
          <a:xfrm>
            <a:off x="3051600" y="399100"/>
            <a:ext cx="609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Table of contents</a:t>
            </a:r>
            <a:endParaRPr b="1" sz="28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750" y="497350"/>
            <a:ext cx="3238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834650" y="1088750"/>
            <a:ext cx="6836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Project Description</a:t>
            </a:r>
            <a:endParaRPr sz="2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Motivation</a:t>
            </a:r>
            <a:endParaRPr sz="2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Working Methodology</a:t>
            </a:r>
            <a:endParaRPr sz="2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Progress</a:t>
            </a:r>
            <a:endParaRPr sz="2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Future Plan</a:t>
            </a:r>
            <a:endParaRPr sz="2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Technology</a:t>
            </a:r>
            <a:endParaRPr sz="2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Challenges</a:t>
            </a:r>
            <a:endParaRPr sz="2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sz="2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45CBB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8" name="Google Shape;3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825" y="1212238"/>
            <a:ext cx="2280876" cy="228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625" y="1276375"/>
            <a:ext cx="2152600" cy="21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/>
        </p:nvSpPr>
        <p:spPr>
          <a:xfrm>
            <a:off x="2715025" y="1926250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Challenges</a:t>
            </a:r>
            <a:endParaRPr b="1" sz="5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283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44"/>
          <p:cNvSpPr txBox="1"/>
          <p:nvPr/>
        </p:nvSpPr>
        <p:spPr>
          <a:xfrm>
            <a:off x="724900" y="619025"/>
            <a:ext cx="7941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Challenges so far:</a:t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First time working on a big project.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Preprocessing and manipulating the stored c file.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Choosing the feature and extracting them from a source code.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Read different directory to access c file and stored their extracted feature into a single space.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Further Challenges:</a:t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Find some statistical method which will give more accurate and reliable result in our context.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Learn about CFG and Data Graph and implement them.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Learn about clustering.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0E6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/>
        </p:nvSpPr>
        <p:spPr>
          <a:xfrm>
            <a:off x="3327900" y="367725"/>
            <a:ext cx="6228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b="1" sz="35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45"/>
          <p:cNvSpPr txBox="1"/>
          <p:nvPr/>
        </p:nvSpPr>
        <p:spPr>
          <a:xfrm>
            <a:off x="956075" y="1608775"/>
            <a:ext cx="79428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100"/>
              <a:buFont typeface="Lato"/>
              <a:buAutoNum type="arabicPeriod"/>
            </a:pPr>
            <a:r>
              <a:rPr lang="en" sz="3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Article about Fingerprint</a:t>
            </a:r>
            <a:endParaRPr sz="31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100"/>
              <a:buFont typeface="Lato"/>
              <a:buAutoNum type="arabicPeriod"/>
            </a:pPr>
            <a:r>
              <a:rPr lang="en" sz="3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Source of Images</a:t>
            </a:r>
            <a:endParaRPr sz="31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100"/>
              <a:buFont typeface="Lato"/>
              <a:buAutoNum type="arabicPeriod"/>
            </a:pPr>
            <a:r>
              <a:rPr lang="en" sz="3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Sources of Icons</a:t>
            </a:r>
            <a:endParaRPr sz="31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100"/>
              <a:buFont typeface="Lato"/>
              <a:buAutoNum type="arabicPeriod"/>
            </a:pPr>
            <a:r>
              <a:rPr lang="en" sz="3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Project Link</a:t>
            </a:r>
            <a:endParaRPr sz="31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45CBB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025" y="621250"/>
            <a:ext cx="2513600" cy="25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6"/>
          <p:cNvSpPr txBox="1"/>
          <p:nvPr/>
        </p:nvSpPr>
        <p:spPr>
          <a:xfrm>
            <a:off x="2744850" y="3263550"/>
            <a:ext cx="365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Question &amp; Answering</a:t>
            </a:r>
            <a:endParaRPr b="1" sz="26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283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100" y="471850"/>
            <a:ext cx="4199800" cy="41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1567900" y="1926275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Project Description</a:t>
            </a:r>
            <a:endParaRPr b="1" sz="5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B5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834850" y="804825"/>
            <a:ext cx="76482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“Programmer De-Anonymizer” will identify anonymous programmer based on their coding style using static code analysis. The project  will provide a similarity score indicating how closely</a:t>
            </a:r>
            <a:r>
              <a:rPr lang="en" sz="29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9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a programmer’s coding style aligns with a specific style icon. Basically we divide all the programmer in different cluster with that similarity score.</a:t>
            </a:r>
            <a:endParaRPr sz="29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2753000" y="1791875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Motivation</a:t>
            </a:r>
            <a:endParaRPr b="1" sz="5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2255675" y="1564425"/>
            <a:ext cx="68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05000" y="1430025"/>
            <a:ext cx="8334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Programmer De-Anonymizer will be helpful in a forensic context such as detection of ghostwriting, a form of plagiarism in computer science, detection of code copy among students.</a:t>
            </a:r>
            <a:endParaRPr sz="30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1383350" y="1877400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Working Methodology</a:t>
            </a:r>
            <a:endParaRPr b="1" sz="5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2122375" y="0"/>
            <a:ext cx="7581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Our work in one slide</a:t>
            </a:r>
            <a:endParaRPr b="1" sz="39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600" y="726825"/>
            <a:ext cx="4393100" cy="368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2774050" y="882250"/>
            <a:ext cx="26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*anonymous programmer</a:t>
            </a:r>
            <a:endParaRPr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2965150" y="2683200"/>
            <a:ext cx="8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*Saimon</a:t>
            </a:r>
            <a:endParaRPr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5305000" y="3770100"/>
            <a:ext cx="111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Programmer</a:t>
            </a:r>
            <a:endParaRPr sz="10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De-Anonymizer</a:t>
            </a:r>
            <a:endParaRPr sz="10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5305000" y="1963075"/>
            <a:ext cx="111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Programmer</a:t>
            </a:r>
            <a:endParaRPr sz="10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De-Anonymizer</a:t>
            </a:r>
            <a:endParaRPr sz="10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3459300" y="4484150"/>
            <a:ext cx="215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But How?</a:t>
            </a:r>
            <a:endParaRPr b="1" sz="32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