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59" r:id="rId2"/>
    <p:sldMasterId id="2147483661" r:id="rId3"/>
  </p:sldMasterIdLst>
  <p:notesMasterIdLst>
    <p:notesMasterId r:id="rId42"/>
  </p:notesMasterIdLst>
  <p:handoutMasterIdLst>
    <p:handoutMasterId r:id="rId43"/>
  </p:handoutMasterIdLst>
  <p:sldIdLst>
    <p:sldId id="882" r:id="rId4"/>
    <p:sldId id="887" r:id="rId5"/>
    <p:sldId id="885" r:id="rId6"/>
    <p:sldId id="889" r:id="rId7"/>
    <p:sldId id="886" r:id="rId8"/>
    <p:sldId id="888" r:id="rId9"/>
    <p:sldId id="932" r:id="rId10"/>
    <p:sldId id="933" r:id="rId11"/>
    <p:sldId id="919" r:id="rId12"/>
    <p:sldId id="934" r:id="rId13"/>
    <p:sldId id="920" r:id="rId14"/>
    <p:sldId id="921" r:id="rId15"/>
    <p:sldId id="922" r:id="rId16"/>
    <p:sldId id="923" r:id="rId17"/>
    <p:sldId id="896" r:id="rId18"/>
    <p:sldId id="897" r:id="rId19"/>
    <p:sldId id="898" r:id="rId20"/>
    <p:sldId id="928" r:id="rId21"/>
    <p:sldId id="929" r:id="rId22"/>
    <p:sldId id="938" r:id="rId23"/>
    <p:sldId id="930" r:id="rId24"/>
    <p:sldId id="931" r:id="rId25"/>
    <p:sldId id="899" r:id="rId26"/>
    <p:sldId id="900" r:id="rId27"/>
    <p:sldId id="901" r:id="rId28"/>
    <p:sldId id="924" r:id="rId29"/>
    <p:sldId id="935" r:id="rId30"/>
    <p:sldId id="937" r:id="rId31"/>
    <p:sldId id="925" r:id="rId32"/>
    <p:sldId id="926" r:id="rId33"/>
    <p:sldId id="927" r:id="rId34"/>
    <p:sldId id="917" r:id="rId35"/>
    <p:sldId id="910" r:id="rId36"/>
    <p:sldId id="911" r:id="rId37"/>
    <p:sldId id="912" r:id="rId38"/>
    <p:sldId id="913" r:id="rId39"/>
    <p:sldId id="914" r:id="rId40"/>
    <p:sldId id="915" r:id="rId41"/>
  </p:sldIdLst>
  <p:sldSz cx="9906000" cy="6858000" type="A4"/>
  <p:notesSz cx="6781800" cy="9874250"/>
  <p:embeddedFontLst>
    <p:embeddedFont>
      <p:font typeface="맑은 고딕" panose="020B0503020000020004" pitchFamily="50" charset="-127"/>
      <p:regular r:id="rId44"/>
      <p:bold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orient="horz" pos="640">
          <p15:clr>
            <a:srgbClr val="A4A3A4"/>
          </p15:clr>
        </p15:guide>
        <p15:guide id="5" orient="horz" pos="2296">
          <p15:clr>
            <a:srgbClr val="A4A3A4"/>
          </p15:clr>
        </p15:guide>
        <p15:guide id="6" pos="6023">
          <p15:clr>
            <a:srgbClr val="A4A3A4"/>
          </p15:clr>
        </p15:guide>
        <p15:guide id="7" pos="81">
          <p15:clr>
            <a:srgbClr val="A4A3A4"/>
          </p15:clr>
        </p15:guide>
        <p15:guide id="8" pos="3120">
          <p15:clr>
            <a:srgbClr val="A4A3A4"/>
          </p15:clr>
        </p15:guide>
        <p15:guide id="9" pos="4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DDDDD"/>
    <a:srgbClr val="EC7B0A"/>
    <a:srgbClr val="F8F8F8"/>
    <a:srgbClr val="6600CC"/>
    <a:srgbClr val="FFCC99"/>
    <a:srgbClr val="9900FF"/>
    <a:srgbClr val="0A27B6"/>
    <a:srgbClr val="00703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1" autoAdjust="0"/>
    <p:restoredTop sz="92409" autoAdjust="0"/>
  </p:normalViewPr>
  <p:slideViewPr>
    <p:cSldViewPr>
      <p:cViewPr>
        <p:scale>
          <a:sx n="75" d="100"/>
          <a:sy n="75" d="100"/>
        </p:scale>
        <p:origin x="-374" y="-197"/>
      </p:cViewPr>
      <p:guideLst>
        <p:guide orient="horz" pos="414"/>
        <p:guide orient="horz" pos="1275"/>
        <p:guide orient="horz" pos="4247"/>
        <p:guide orient="horz" pos="640"/>
        <p:guide orient="horz" pos="2296"/>
        <p:guide pos="6023"/>
        <p:guide pos="81"/>
        <p:guide pos="3120"/>
        <p:guide pos="4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88" y="-102"/>
      </p:cViewPr>
      <p:guideLst>
        <p:guide orient="horz" pos="3110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A84C267C-27B2-4D41-93F9-D7EC57852F57}" type="datetimeFigureOut">
              <a:rPr lang="ko-KR" altLang="en-US"/>
              <a:pPr>
                <a:defRPr/>
              </a:pPr>
              <a:t>2016-01-27</a:t>
            </a:fld>
            <a:endParaRPr lang="en-US" altLang="ko-KR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7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7895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FF53E10A-C487-4DAF-9BDC-3415C8FFA70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553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2840820B-525E-433E-B125-54C6E9016B8F}" type="datetimeFigureOut">
              <a:rPr lang="ko-KR" altLang="en-US"/>
              <a:pPr>
                <a:defRPr/>
              </a:pPr>
              <a:t>2016-01-27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691063"/>
            <a:ext cx="54260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91EF6D59-55DC-496B-8163-5C038BCFA9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86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37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8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1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제목추가 이전버튼 완료버튼 다음버튼삭제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68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1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6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20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번호 없애고</a:t>
            </a:r>
            <a:r>
              <a:rPr lang="ko-KR" altLang="en-US" baseline="0" dirty="0" smtClean="0"/>
              <a:t> 유형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구분순으로</a:t>
            </a:r>
            <a:r>
              <a:rPr lang="ko-KR" altLang="en-US" baseline="0" dirty="0" smtClean="0"/>
              <a:t>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74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번호 없애고</a:t>
            </a:r>
            <a:r>
              <a:rPr lang="ko-KR" altLang="en-US" baseline="0" dirty="0" smtClean="0"/>
              <a:t> 유형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구분순으로</a:t>
            </a:r>
            <a:r>
              <a:rPr lang="ko-KR" altLang="en-US" baseline="0" dirty="0" smtClean="0"/>
              <a:t>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6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번호 없애고</a:t>
            </a:r>
            <a:r>
              <a:rPr lang="ko-KR" altLang="en-US" baseline="0" dirty="0" smtClean="0"/>
              <a:t> 유형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구분순으로</a:t>
            </a:r>
            <a:r>
              <a:rPr lang="ko-KR" altLang="en-US" baseline="0" dirty="0" smtClean="0"/>
              <a:t>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8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번호 없애고</a:t>
            </a:r>
            <a:r>
              <a:rPr lang="ko-KR" altLang="en-US" baseline="0" dirty="0" smtClean="0"/>
              <a:t> 유형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구분순으로</a:t>
            </a:r>
            <a:r>
              <a:rPr lang="ko-KR" altLang="en-US" baseline="0" dirty="0" smtClean="0"/>
              <a:t>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3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82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번호 없애고</a:t>
            </a:r>
            <a:r>
              <a:rPr lang="ko-KR" altLang="en-US" baseline="0" dirty="0" smtClean="0"/>
              <a:t> 유형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구분순으로</a:t>
            </a:r>
            <a:r>
              <a:rPr lang="ko-KR" altLang="en-US" baseline="0" dirty="0" smtClean="0"/>
              <a:t>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68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번호 없애고</a:t>
            </a:r>
            <a:r>
              <a:rPr lang="ko-KR" altLang="en-US" baseline="0" dirty="0" smtClean="0"/>
              <a:t> 유형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구분순으로</a:t>
            </a:r>
            <a:r>
              <a:rPr lang="ko-KR" altLang="en-US" baseline="0" dirty="0" smtClean="0"/>
              <a:t>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2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구분을 추가 다음 버튼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 상태번호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1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제목추가 이전버튼 완료버튼 다음버튼삭제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6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제목추가 이전버튼 완료버튼 다음버튼삭제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6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제목추가 이전버튼 완료버튼 다음버튼삭제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6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7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3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6D59-55DC-496B-8163-5C038BCFA91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3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81454608"/>
              </p:ext>
            </p:extLst>
          </p:nvPr>
        </p:nvGraphicFramePr>
        <p:xfrm>
          <a:off x="7724775" y="225425"/>
          <a:ext cx="2181225" cy="6632576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8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37476" y="-25877"/>
            <a:ext cx="66852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900">
                <a:solidFill>
                  <a:schemeClr val="tx1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9"/>
          <p:cNvGraphicFramePr>
            <a:graphicFrameLocks noGrp="1"/>
          </p:cNvGraphicFramePr>
          <p:nvPr userDrawn="1">
            <p:extLst/>
          </p:nvPr>
        </p:nvGraphicFramePr>
        <p:xfrm>
          <a:off x="7724775" y="225425"/>
          <a:ext cx="2181225" cy="6624638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37476" y="-25877"/>
            <a:ext cx="66852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900">
                <a:solidFill>
                  <a:schemeClr val="tx1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8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9"/>
          <p:cNvGraphicFramePr>
            <a:graphicFrameLocks noGrp="1"/>
          </p:cNvGraphicFramePr>
          <p:nvPr userDrawn="1">
            <p:extLst/>
          </p:nvPr>
        </p:nvGraphicFramePr>
        <p:xfrm>
          <a:off x="7724775" y="225425"/>
          <a:ext cx="2181225" cy="6624638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37476" y="-25877"/>
            <a:ext cx="66852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900">
                <a:solidFill>
                  <a:schemeClr val="tx1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65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784648" y="4617132"/>
            <a:ext cx="6012668" cy="2124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4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9"/>
          <p:cNvGraphicFramePr>
            <a:graphicFrameLocks noGrp="1"/>
          </p:cNvGraphicFramePr>
          <p:nvPr userDrawn="1">
            <p:extLst/>
          </p:nvPr>
        </p:nvGraphicFramePr>
        <p:xfrm>
          <a:off x="7724775" y="225425"/>
          <a:ext cx="2181225" cy="6624638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37476" y="-25877"/>
            <a:ext cx="66852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900">
                <a:solidFill>
                  <a:schemeClr val="tx1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2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8588" y="335141"/>
            <a:ext cx="3060453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FontTx/>
              <a:buNone/>
              <a:defRPr sz="1400" b="1">
                <a:latin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6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gi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6658809"/>
              </p:ext>
            </p:extLst>
          </p:nvPr>
        </p:nvGraphicFramePr>
        <p:xfrm>
          <a:off x="0" y="0"/>
          <a:ext cx="9906000" cy="228600"/>
        </p:xfrm>
        <a:graphic>
          <a:graphicData uri="http://schemas.openxmlformats.org/drawingml/2006/table">
            <a:tbl>
              <a:tblPr/>
              <a:tblGrid>
                <a:gridCol w="63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Demo </a:t>
                      </a:r>
                      <a:r>
                        <a:rPr kumimoji="1"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 설계서</a:t>
                      </a:r>
                      <a:endParaRPr kumimoji="1" lang="ko-KR" altLang="en-US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37476" y="-25877"/>
            <a:ext cx="66852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900">
                <a:solidFill>
                  <a:schemeClr val="tx1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6" name="Picture 2" descr="D:\WORK\81.기타\문서\jone_CI_original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" y="18675"/>
            <a:ext cx="432048" cy="18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1" r:id="rId2"/>
    <p:sldLayoutId id="214748368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9"/>
          <p:cNvSpPr txBox="1">
            <a:spLocks noChangeArrowheads="1"/>
          </p:cNvSpPr>
          <p:nvPr userDrawn="1"/>
        </p:nvSpPr>
        <p:spPr bwMode="auto">
          <a:xfrm>
            <a:off x="3091898" y="5896114"/>
            <a:ext cx="37253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2015 JONE Consulting. 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ALL RIGHTS RESERVED</a:t>
            </a:r>
          </a:p>
          <a:p>
            <a:pPr algn="ctr" eaLnBrk="1" hangingPunct="1"/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제이원의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 사전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승인 없이 본 내용의 전부 또는 일부에 대한 복사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전재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배포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사용을 금합니다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2050" name="Picture 2" descr="D:\WORK\81.기타\문서\jone_CI_original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90" y="6237835"/>
            <a:ext cx="1585764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5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  <p:sldLayoutId id="2147483677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9404350" y="6675438"/>
            <a:ext cx="36988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60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en-US" altLang="ko-KR" sz="80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EAEF5334-84A9-442E-9DFF-25CC23C4F531}" type="slidenum">
              <a:rPr kumimoji="0" lang="en-US" altLang="ko-KR" sz="90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‹#›</a:t>
            </a:fld>
            <a:endParaRPr kumimoji="0" lang="en-US" altLang="ko-KR" sz="90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Line 38"/>
          <p:cNvSpPr>
            <a:spLocks noChangeShapeType="1"/>
          </p:cNvSpPr>
          <p:nvPr userDrawn="1"/>
        </p:nvSpPr>
        <p:spPr bwMode="auto">
          <a:xfrm flipV="1">
            <a:off x="-6350" y="6623050"/>
            <a:ext cx="99187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57150" y="6651625"/>
            <a:ext cx="20662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600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GUIDE</a:t>
            </a:r>
            <a:endParaRPr kumimoji="0" lang="en-US" altLang="ko-KR" sz="600" dirty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kumimoji="0" lang="en-US" altLang="ko-KR" sz="600" dirty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kumimoji="0" lang="en-US" altLang="ko-KR" sz="600" dirty="0" smtClean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2015 JONE Consulting. </a:t>
            </a:r>
            <a:r>
              <a:rPr kumimoji="0" lang="en-US" altLang="ko-KR" sz="600" dirty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ALL RIGHTS RESERVED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28588" y="763588"/>
            <a:ext cx="9647237" cy="158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WORK\81.기타\문서\jone_CI_original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77" y="6679804"/>
            <a:ext cx="578446" cy="1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WORK\81.기타\문서\jone_CI_original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24" y="116632"/>
            <a:ext cx="2018606" cy="54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2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34212"/>
              </p:ext>
            </p:extLst>
          </p:nvPr>
        </p:nvGraphicFramePr>
        <p:xfrm>
          <a:off x="7761312" y="1342431"/>
          <a:ext cx="2124236" cy="2221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가입되있을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경우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가입한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이메일과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비밀번호 입력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후 로그인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페이스북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계정으로 로그인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화면으로 이동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잊어버렸을 경우 비밀번호 찾기로 이동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제목을 누르면 메인 화면으로 이동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프로그램 설명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SCR001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로그인 화면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76286" y="3969060"/>
            <a:ext cx="17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로그인 눌렀을 경우 나타나는 </a:t>
            </a:r>
            <a:r>
              <a:rPr lang="en-US" altLang="ko-KR" b="1" i="1" dirty="0" smtClean="0">
                <a:solidFill>
                  <a:srgbClr val="FF0000"/>
                </a:solidFill>
              </a:rPr>
              <a:t>page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1" y="545698"/>
            <a:ext cx="7537281" cy="595048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72980" y="3212977"/>
            <a:ext cx="1656184" cy="100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72980" y="4257092"/>
            <a:ext cx="1656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96654" y="3047409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543424" y="421646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48509" y="479715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404282" y="483429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72980" y="4947849"/>
            <a:ext cx="603684" cy="344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01072" y="4947849"/>
            <a:ext cx="828092" cy="344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208584" y="2661573"/>
            <a:ext cx="2844316" cy="100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182209" y="1607691"/>
            <a:ext cx="2844316" cy="100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39333" y="1480733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10244" y="2558644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2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6" y="728237"/>
            <a:ext cx="6267603" cy="526475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>
              <a:defRPr/>
            </a:pPr>
            <a:fld id="{520C59E8-EF03-4A2D-9DFD-09495545E3E6}" type="slidenum">
              <a:rPr lang="ko-KR" altLang="en-US" sz="1800" kern="0">
                <a:solidFill>
                  <a:sysClr val="windowText" lastClr="000000"/>
                </a:solidFill>
              </a:rPr>
              <a:pPr latinLnBrk="0">
                <a:defRPr/>
              </a:pPr>
              <a:t>10</a:t>
            </a:fld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8745" y="466627"/>
            <a:ext cx="108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kern="0" dirty="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SCR026</a:t>
            </a:r>
            <a:endParaRPr lang="ko-KR" altLang="en-US" sz="11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8745" y="220375"/>
            <a:ext cx="165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타세요 게시물 등록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78933" y="1731479"/>
            <a:ext cx="2350292" cy="42096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2747" y="2147648"/>
            <a:ext cx="2350292" cy="42096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88458" y="2604848"/>
            <a:ext cx="2350292" cy="42096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81314" y="3053253"/>
            <a:ext cx="2350292" cy="42096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16164" y="2604847"/>
            <a:ext cx="605258" cy="88837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07405" y="3680441"/>
            <a:ext cx="3907633" cy="160373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24899" y="5507691"/>
            <a:ext cx="1582869" cy="26006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86040" y="1606260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75323" y="2028811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796755" y="2924536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14366" y="2489083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96653" y="3586175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11103" y="5380912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80686" y="2449717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4072"/>
              </p:ext>
            </p:extLst>
          </p:nvPr>
        </p:nvGraphicFramePr>
        <p:xfrm>
          <a:off x="7926959" y="1606260"/>
          <a:ext cx="1725942" cy="24969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게시물 등록 유형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 선택 콤보 박스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도착지 입력 후 확인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출발지와 도착지에 대한 최단 거리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개를 산출 한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뒤에 지도에 그려지며 각 경로 당 금액과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총거리가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표시된다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입력 페이지로 넘어간다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.-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장기에 따라 변경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1730" y="4281514"/>
            <a:ext cx="166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b="1" i="1" dirty="0" smtClean="0">
                <a:solidFill>
                  <a:srgbClr val="FF0000"/>
                </a:solidFill>
              </a:rPr>
              <a:t>6</a:t>
            </a:r>
            <a:r>
              <a:rPr lang="ko-KR" altLang="en-US" b="1" i="1" dirty="0" smtClean="0">
                <a:solidFill>
                  <a:srgbClr val="FF0000"/>
                </a:solidFill>
              </a:rPr>
              <a:t>번의 </a:t>
            </a:r>
            <a:r>
              <a:rPr lang="en-US" altLang="ko-KR" b="1" i="1" dirty="0" smtClean="0">
                <a:solidFill>
                  <a:srgbClr val="FF0000"/>
                </a:solidFill>
              </a:rPr>
              <a:t>4</a:t>
            </a:r>
            <a:r>
              <a:rPr lang="ko-KR" altLang="en-US" b="1" i="1" dirty="0" smtClean="0">
                <a:solidFill>
                  <a:srgbClr val="FF0000"/>
                </a:solidFill>
              </a:rPr>
              <a:t>개의 지도에는 최단거리 상위 </a:t>
            </a:r>
            <a:r>
              <a:rPr lang="en-US" altLang="ko-KR" b="1" i="1" dirty="0" smtClean="0">
                <a:solidFill>
                  <a:srgbClr val="FF0000"/>
                </a:solidFill>
              </a:rPr>
              <a:t>4</a:t>
            </a:r>
            <a:r>
              <a:rPr lang="ko-KR" altLang="en-US" b="1" i="1" dirty="0" smtClean="0">
                <a:solidFill>
                  <a:srgbClr val="FF0000"/>
                </a:solidFill>
              </a:rPr>
              <a:t>개와 금액</a:t>
            </a:r>
            <a:r>
              <a:rPr lang="en-US" altLang="ko-KR" b="1" i="1" dirty="0" smtClean="0">
                <a:solidFill>
                  <a:srgbClr val="FF0000"/>
                </a:solidFill>
              </a:rPr>
              <a:t>,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총거리</a:t>
            </a:r>
            <a:r>
              <a:rPr lang="ko-KR" altLang="en-US" b="1" i="1" dirty="0" smtClean="0">
                <a:solidFill>
                  <a:srgbClr val="FF0000"/>
                </a:solidFill>
              </a:rPr>
              <a:t> 등이 표시 된다</a:t>
            </a:r>
            <a:r>
              <a:rPr lang="en-US" altLang="ko-KR" b="1" i="1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경로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탐색시</a:t>
            </a:r>
            <a:r>
              <a:rPr lang="ko-KR" altLang="en-US" b="1" i="1" dirty="0" smtClean="0">
                <a:solidFill>
                  <a:srgbClr val="FF0000"/>
                </a:solidFill>
              </a:rPr>
              <a:t> 결과가 나오지 않을 경우 경고 문구 발생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0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6" y="466627"/>
            <a:ext cx="6624638" cy="56007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>
              <a:defRPr/>
            </a:pPr>
            <a:fld id="{520C59E8-EF03-4A2D-9DFD-09495545E3E6}" type="slidenum">
              <a:rPr lang="ko-KR" altLang="en-US" sz="1800" kern="0">
                <a:solidFill>
                  <a:sysClr val="windowText" lastClr="000000"/>
                </a:solidFill>
              </a:rPr>
              <a:pPr latinLnBrk="0">
                <a:defRPr/>
              </a:pPr>
              <a:t>11</a:t>
            </a:fld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8745" y="466627"/>
            <a:ext cx="108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kern="0" dirty="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SCR027</a:t>
            </a:r>
            <a:endParaRPr lang="ko-KR" altLang="en-US" sz="11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8745" y="220375"/>
            <a:ext cx="1960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태워 주세요 게시물 등록 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03954" y="1824946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03954" y="2733838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71814" y="1459524"/>
            <a:ext cx="2421730" cy="36542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71814" y="1919712"/>
            <a:ext cx="2421730" cy="36542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71814" y="2399076"/>
            <a:ext cx="2421730" cy="36542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62792" y="2830992"/>
            <a:ext cx="2421730" cy="36542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79361" y="3492206"/>
            <a:ext cx="4092864" cy="176559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80506" y="2295173"/>
            <a:ext cx="706847" cy="9012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25120" y="5370878"/>
            <a:ext cx="1618393" cy="1827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03954" y="1300014"/>
            <a:ext cx="232174" cy="2597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447085" y="5158897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163274" y="3349329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12645" y="2165114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003954" y="2295172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79883"/>
              </p:ext>
            </p:extLst>
          </p:nvPr>
        </p:nvGraphicFramePr>
        <p:xfrm>
          <a:off x="7926959" y="1606260"/>
          <a:ext cx="1725942" cy="2374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게시물 등록 유형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 선택 콤보 박스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도착지 입력 후 확인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출발지와 도착지에 최단 거리가 나타나고 이에 따른 금액과 총 거리가 나타난다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입력 페이지로 넘어간다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.-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장기에 따라 변경 된다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924150" y="4078217"/>
            <a:ext cx="16631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경로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탐색시</a:t>
            </a:r>
            <a:r>
              <a:rPr lang="ko-KR" altLang="en-US" b="1" i="1" dirty="0" smtClean="0">
                <a:solidFill>
                  <a:srgbClr val="FF0000"/>
                </a:solidFill>
              </a:rPr>
              <a:t> 결과가 나오지 않을 경우 경고 문구 발생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6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>
              <a:defRPr/>
            </a:pPr>
            <a:fld id="{520C59E8-EF03-4A2D-9DFD-09495545E3E6}" type="slidenum">
              <a:rPr lang="ko-KR" altLang="en-US" sz="1800" kern="0">
                <a:solidFill>
                  <a:sysClr val="windowText" lastClr="000000"/>
                </a:solidFill>
              </a:rPr>
              <a:pPr latinLnBrk="0">
                <a:defRPr/>
              </a:pPr>
              <a:t>12</a:t>
            </a:fld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8745" y="466627"/>
            <a:ext cx="108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kern="0" dirty="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SCR028</a:t>
            </a:r>
            <a:endParaRPr lang="ko-KR" altLang="en-US" sz="11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8745" y="220375"/>
            <a:ext cx="2104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게시물 등록</a:t>
            </a:r>
            <a:r>
              <a:rPr lang="en-US" altLang="ko-KR" sz="1100" kern="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단기 일 경우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8" y="295289"/>
            <a:ext cx="6342505" cy="59879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50371" y="1538578"/>
            <a:ext cx="2157411" cy="42096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81326" y="2039815"/>
            <a:ext cx="2157411" cy="3183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62275" y="2447192"/>
            <a:ext cx="2157411" cy="36634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71801" y="2977660"/>
            <a:ext cx="1864519" cy="36634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67038" y="3640014"/>
            <a:ext cx="2171699" cy="135401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28975" y="5187463"/>
            <a:ext cx="1550194" cy="26376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846188" y="1399418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834283" y="1866988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865239" y="2856195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865239" y="3465471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097412" y="5041283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27449" y="2302039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06519"/>
              </p:ext>
            </p:extLst>
          </p:nvPr>
        </p:nvGraphicFramePr>
        <p:xfrm>
          <a:off x="7926959" y="1659184"/>
          <a:ext cx="1725942" cy="2691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달력 버튼을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눌르고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출발 일시를 선택하면 화면에 표시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오전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오후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최대 탑승 가능 인원 선택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흡연 가능 여부 선택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담배 그림과 담배 금지 그림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추가적인 정보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버튼을 누르면 전으로 돌아가고 완료 버튼을 누를 경우 등록 완료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774681" y="4501432"/>
            <a:ext cx="203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담배 그림과 담배 금지 그림을 흡연 가능 여부에 표시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2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>
              <a:defRPr/>
            </a:pPr>
            <a:fld id="{520C59E8-EF03-4A2D-9DFD-09495545E3E6}" type="slidenum">
              <a:rPr lang="ko-KR" altLang="en-US" sz="1800" kern="0">
                <a:solidFill>
                  <a:sysClr val="windowText" lastClr="000000"/>
                </a:solidFill>
              </a:rPr>
              <a:pPr latinLnBrk="0">
                <a:defRPr/>
              </a:pPr>
              <a:t>13</a:t>
            </a:fld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8745" y="466627"/>
            <a:ext cx="108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kern="0" dirty="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SCR029</a:t>
            </a:r>
            <a:endParaRPr lang="ko-KR" altLang="en-US" sz="11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8745" y="220375"/>
            <a:ext cx="1996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게시물 등록 </a:t>
            </a:r>
            <a:r>
              <a:rPr lang="en-US" altLang="ko-KR" sz="1100" kern="0" dirty="0" smtClean="0">
                <a:solidFill>
                  <a:sysClr val="windowText" lastClr="000000"/>
                </a:solidFill>
              </a:rPr>
              <a:t>-  </a:t>
            </a:r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장기일 경우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54097"/>
              </p:ext>
            </p:extLst>
          </p:nvPr>
        </p:nvGraphicFramePr>
        <p:xfrm>
          <a:off x="7935219" y="1614462"/>
          <a:ext cx="1725942" cy="2374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 요일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 시간 선택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인원 선택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흡연 가능 여부 선택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정보 입력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 연락처 및 기타 입력 정보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이전 버튼을 누르면 이전으로 돌아가며 완료 버튼을 누르면 등록이 완료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810637" y="4125544"/>
            <a:ext cx="176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b="1" i="1" dirty="0" smtClean="0">
                <a:solidFill>
                  <a:srgbClr val="FF0000"/>
                </a:solidFill>
              </a:rPr>
              <a:t>흡연 가능 여부에는 담배 그림과 담배 금지 그림을 표시 한다</a:t>
            </a:r>
            <a:r>
              <a:rPr lang="en-US" altLang="ko-KR" sz="1200" b="1" i="1" dirty="0" smtClean="0">
                <a:solidFill>
                  <a:srgbClr val="FF0000"/>
                </a:solidFill>
              </a:rPr>
              <a:t>.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72" y="546368"/>
            <a:ext cx="6202812" cy="58560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686051" y="1537972"/>
            <a:ext cx="2778917" cy="42096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569964" y="1425775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28938" y="2071137"/>
            <a:ext cx="2235994" cy="2500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28938" y="2433366"/>
            <a:ext cx="2235994" cy="4153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28938" y="2950544"/>
            <a:ext cx="1850231" cy="4153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28938" y="3631761"/>
            <a:ext cx="2135981" cy="131830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6256" y="5163256"/>
            <a:ext cx="1494331" cy="19457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12850" y="1922657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846274" y="2872462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52121" y="3474390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84294" y="5033498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46274" y="2355284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11" y="1123988"/>
            <a:ext cx="4759523" cy="4572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>
              <a:defRPr/>
            </a:pPr>
            <a:fld id="{520C59E8-EF03-4A2D-9DFD-09495545E3E6}" type="slidenum">
              <a:rPr lang="ko-KR" altLang="en-US" sz="1800" kern="0">
                <a:solidFill>
                  <a:sysClr val="windowText" lastClr="000000"/>
                </a:solidFill>
              </a:rPr>
              <a:pPr latinLnBrk="0">
                <a:defRPr/>
              </a:pPr>
              <a:t>14</a:t>
            </a:fld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8745" y="466627"/>
            <a:ext cx="108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kern="0" dirty="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1</a:t>
            </a:r>
            <a:endParaRPr lang="ko-KR" altLang="en-US" sz="11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5065" y="243300"/>
            <a:ext cx="165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알림 메뉴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728"/>
              </p:ext>
            </p:extLst>
          </p:nvPr>
        </p:nvGraphicFramePr>
        <p:xfrm>
          <a:off x="7935219" y="1614462"/>
          <a:ext cx="1725942" cy="3594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되었을 경우 우측 상단에는 다음과 같은 메뉴들이 존재 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로그인한 사람의 아이디가 표시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알림이 나타날 경우 알림이 나타났다는 표시가 나타나며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버튼을 눌렀을 경우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메세지들이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상위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개를 보여준다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메시지를 선택 할 경우 관련 화면으로 이동된다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버튼을 누르면 로그 아웃이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810637" y="4680326"/>
            <a:ext cx="176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b="1" i="1" dirty="0" smtClean="0">
                <a:solidFill>
                  <a:srgbClr val="FF0000"/>
                </a:solidFill>
              </a:rPr>
              <a:t>아이디 위치에는 단순히 아이디 뿐만 아니라 약간의 문구를 추가 해야 한다</a:t>
            </a:r>
            <a:r>
              <a:rPr lang="en-US" altLang="ko-KR" sz="1200" b="1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i="1" dirty="0">
                <a:solidFill>
                  <a:srgbClr val="FF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FF0000"/>
                </a:solidFill>
              </a:rPr>
              <a:t>   ex) ~</a:t>
            </a:r>
            <a:r>
              <a:rPr lang="ko-KR" altLang="en-US" sz="1200" b="1" i="1" dirty="0" smtClean="0">
                <a:solidFill>
                  <a:srgbClr val="FF0000"/>
                </a:solidFill>
              </a:rPr>
              <a:t>님 환영 합니다</a:t>
            </a:r>
            <a:r>
              <a:rPr lang="en-US" altLang="ko-KR" sz="1200" b="1" i="1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72051" y="2021549"/>
            <a:ext cx="1585911" cy="10909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7055" y="2013852"/>
            <a:ext cx="346489" cy="2106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3977" y="2021549"/>
            <a:ext cx="419691" cy="2029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89128" y="2029246"/>
            <a:ext cx="209846" cy="26554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850587" y="1857158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584638" y="1820751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63995" y="1833400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62531" y="1820751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0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6" y="736466"/>
            <a:ext cx="7163726" cy="55514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81094"/>
              </p:ext>
            </p:extLst>
          </p:nvPr>
        </p:nvGraphicFramePr>
        <p:xfrm>
          <a:off x="7761312" y="1342431"/>
          <a:ext cx="2124236" cy="3325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검색조건으로 유형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출발지의 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도착지의 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과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흡연여부로 검색을 할 수 있는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콤보박스이다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흡연여부의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column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게시글의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정보는 리스트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컬럼에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맞게 제공되며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상세보기가 가능하다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My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타세요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My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태워주세요는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맞춤검색을 위한 태그로 태그를 클릭하면 이에 맞는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검새되어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제공된다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다음페이지를 넘어갈 수 있도록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number tag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81040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632520" y="2143116"/>
            <a:ext cx="4464496" cy="30361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644" y="1980577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32520" y="2446727"/>
            <a:ext cx="4464496" cy="30361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4866" y="231278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32521" y="2758070"/>
            <a:ext cx="4464496" cy="59892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89644" y="267650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89004" y="3969060"/>
            <a:ext cx="2304256" cy="181037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35511" y="3826184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072680" y="5006703"/>
            <a:ext cx="1440160" cy="43396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29804" y="4880904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5845" y="2801822"/>
            <a:ext cx="364202" cy="143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53266" y="4148088"/>
            <a:ext cx="36420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469744" y="3088011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2469744" y="3826184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롯데백화점태워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월 수 금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2469744" y="4545124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169024" y="2179120"/>
            <a:ext cx="396044" cy="241768"/>
          </a:xfrm>
          <a:prstGeom prst="rect">
            <a:avLst/>
          </a:prstGeom>
          <a:noFill/>
          <a:ln w="222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94632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136222" y="472558"/>
            <a:ext cx="5212544" cy="5187551"/>
            <a:chOff x="1468648" y="336255"/>
            <a:chExt cx="5111351" cy="592452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89" y="336255"/>
              <a:ext cx="5098810" cy="335174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468"/>
            <a:stretch/>
          </p:blipFill>
          <p:spPr>
            <a:xfrm>
              <a:off x="1468648" y="3678473"/>
              <a:ext cx="5049478" cy="2582302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00057"/>
              </p:ext>
            </p:extLst>
          </p:nvPr>
        </p:nvGraphicFramePr>
        <p:xfrm>
          <a:off x="7761312" y="1342431"/>
          <a:ext cx="2124236" cy="5520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타세요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태워주세요로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구분된다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사용자의 프로필과 평점이 제공되며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쪽지보내기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버튼으로 상대방에게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쪽찌를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보낼수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게시글의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기본정보가 제공된다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도착지 정보가 제공된다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게시자의 경로는 빨간색으로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4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번에서 선택한 경로가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있을시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이용자가 선택한 경로는 파란색으로 제공되며 겹쳐지는 부분은 초록색으로 표시된다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이용자가 선택한 경로 또한 출발지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도착지가 제공된다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도착지가 모두 정해져야 경로탐색 버튼을 통해 상단의 지도에 선택한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경로에대한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정보가 제공된다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도착지를 작성하는 텍스트필드는 스마트 탐색기능을 이용한다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인원수는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신청가능 인원수가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형태로 제공되어 선택하게 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예약하기 버튼을 누르면 예약을 신청하게 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도착지를 선택하지 않고 예약을 할 경우 자동으로 게시자의 경로로 예약되게 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추가내용으로 게시자가 작성한 내용이 제공되며 목록보기 버튼을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검색 메뉴로 돌아가게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번의 유형이 태워주세요 인 경우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비활성화 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도착지에 따라 경로가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번의 지도에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나타난다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예약이 성공하면 예약이 완료되었습니다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멘트가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다이얼로그로 나타난다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일반검색 후 상세화면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1514618" y="1232756"/>
            <a:ext cx="1116124" cy="30361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0552" y="111850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503560" y="1554219"/>
            <a:ext cx="4464496" cy="90143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60552" y="1532667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503428" y="2455657"/>
            <a:ext cx="4464496" cy="129738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71742" y="241550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503428" y="3753036"/>
            <a:ext cx="4464496" cy="91184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360684" y="371842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90448" y="4679785"/>
            <a:ext cx="4477476" cy="9814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47572" y="4611014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95068" y="4178478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65521" y="1824546"/>
            <a:ext cx="36420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661870" y="3753037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224808" y="417548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098759" y="1348225"/>
            <a:ext cx="2150278" cy="230832"/>
            <a:chOff x="5169024" y="2101094"/>
            <a:chExt cx="2150278" cy="230832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5169024" y="2179120"/>
              <a:ext cx="198022" cy="120884"/>
            </a:xfrm>
            <a:prstGeom prst="rect">
              <a:avLst/>
            </a:prstGeom>
            <a:noFill/>
            <a:ln w="2222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rtlCol="0" anchor="ctr">
              <a:noAutofit/>
            </a:bodyPr>
            <a:lstStyle/>
            <a:p>
              <a:pPr algn="ctr" eaLnBrk="0" hangingPunct="0">
                <a:buClr>
                  <a:srgbClr val="FF0000"/>
                </a:buClr>
                <a:buSzPct val="135000"/>
              </a:pPr>
              <a:r>
                <a:rPr lang="ko-KR" altLang="en-US" sz="600" b="1" dirty="0" smtClean="0">
                  <a:solidFill>
                    <a:schemeClr val="bg1">
                      <a:lumMod val="50000"/>
                    </a:schemeClr>
                  </a:solidFill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21080" y="2101094"/>
              <a:ext cx="19982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은평구에서 출발합니다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45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270885" y="357639"/>
            <a:ext cx="4907198" cy="4841361"/>
            <a:chOff x="-1329162" y="-205780"/>
            <a:chExt cx="7048500" cy="718468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6302" y="-205780"/>
              <a:ext cx="7025640" cy="524256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-1329162" y="5031996"/>
              <a:ext cx="7048500" cy="1946909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723"/>
              </p:ext>
            </p:extLst>
          </p:nvPr>
        </p:nvGraphicFramePr>
        <p:xfrm>
          <a:off x="7761312" y="1342431"/>
          <a:ext cx="2124236" cy="4423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타세요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태워주세요로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구분된다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사용자의 프로필과 평점이 제공되며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쪽지보내기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버튼으로 상대방에게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쪽찌를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보낼수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게시글의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기본정보가 제공된다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도착지 정보가 제공된다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게시자의 경로는 빨간색으로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이용자의 경로는 파란색으로 제공되며 겹쳐지는 부분은 초록색으로 표시된다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이용자의 경로 또한 출발지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도착지가 제공된다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인원수는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신청가능 인원수가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형태로 제공되어 선택하게 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예약하기 버튼을 누르면 예약을 신청하게 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추가내용으로 게시자가 작성한 내용이 제공되며 목록보기 버튼을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검색 메뉴로 돌아가게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번의 유형이 태워주세요 인 경우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비활성화 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예약이 성공하면 예약이 완료되었습니다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멘트가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다이얼로그로 나타난다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맞춤검색 후 상세화면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1514618" y="1232756"/>
            <a:ext cx="1116124" cy="30361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0552" y="111850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503560" y="1554219"/>
            <a:ext cx="4464496" cy="90143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60552" y="1532667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503428" y="2455657"/>
            <a:ext cx="4464496" cy="144025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71742" y="241550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514618" y="3886731"/>
            <a:ext cx="4464496" cy="33435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371742" y="3743855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503560" y="4217536"/>
            <a:ext cx="4477476" cy="9814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39116" y="407821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09316" y="389272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28964" y="1824546"/>
            <a:ext cx="36420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487866" y="393533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098759" y="1348225"/>
            <a:ext cx="2150278" cy="230832"/>
            <a:chOff x="5169024" y="2101094"/>
            <a:chExt cx="2150278" cy="230832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5169024" y="2179120"/>
              <a:ext cx="198022" cy="120884"/>
            </a:xfrm>
            <a:prstGeom prst="rect">
              <a:avLst/>
            </a:prstGeom>
            <a:noFill/>
            <a:ln w="2222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18000" tIns="18000" rIns="18000" bIns="18000" rtlCol="0" anchor="ctr">
              <a:noAutofit/>
            </a:bodyPr>
            <a:lstStyle/>
            <a:p>
              <a:pPr algn="ctr" eaLnBrk="0" hangingPunct="0">
                <a:buClr>
                  <a:srgbClr val="FF0000"/>
                </a:buClr>
                <a:buSzPct val="135000"/>
              </a:pPr>
              <a:r>
                <a:rPr lang="ko-KR" altLang="en-US" sz="600" b="1" dirty="0" smtClean="0">
                  <a:solidFill>
                    <a:schemeClr val="bg1">
                      <a:lumMod val="50000"/>
                    </a:schemeClr>
                  </a:solidFill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1080" y="2101094"/>
              <a:ext cx="19982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은평구에서 출발합니다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3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9" y="1051578"/>
            <a:ext cx="7241595" cy="529953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38495"/>
              </p:ext>
            </p:extLst>
          </p:nvPr>
        </p:nvGraphicFramePr>
        <p:xfrm>
          <a:off x="7761312" y="1342431"/>
          <a:ext cx="2124236" cy="44098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메뉴 버튼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하위 메뉴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예약한 게시물 타이틀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예약한 게시물의 리스트는 유형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자신이 예약을 신청한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상대방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의 프로필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확인으로 구성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컬럼에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유형 명시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타세요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태워주세요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컬럼에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카풀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구분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카풀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카풀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프로필은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상대방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의 사진과 이름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사용자가 받은 평점으로 구성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상태는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가지로 구분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승인 대기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상대방으로부터 예약에 대한 수락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거절 응답이 없는 경우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승인 거절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상대방이 자신에 대한 예약 신청을 거절한 경우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승인 완료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상대방이 자신에 대한 예약 신청을 수락한 경우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자신이 신청한 예약을 취소할 수 있는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예약취소 버튼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 클릭 시 해당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게시글의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상대방에게 예약 취소 알림 메시지가 발송되고 예약한 게시물에서 글 목록이 삭제됨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SCR014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1676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예약한 게시물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05731" y="2269462"/>
            <a:ext cx="1852636" cy="295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65282" y="2073929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96716" y="3132751"/>
            <a:ext cx="342455" cy="1448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380" y="3086796"/>
            <a:ext cx="1152128" cy="1647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4416" y="3000847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76636" y="3136302"/>
            <a:ext cx="720080" cy="144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22464" y="2917462"/>
            <a:ext cx="5670796" cy="2846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86206" y="2756645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562872" y="300242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253840" y="302060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98239" y="2658616"/>
            <a:ext cx="1050505" cy="212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455363" y="2448588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61112" y="3132750"/>
            <a:ext cx="612902" cy="1448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39412" y="580526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</a:rPr>
              <a:t>자신이 예약을 신청한 상대방의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목록이 출력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8337" y="3139302"/>
            <a:ext cx="558479" cy="1448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48744" y="302060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74014" y="3132749"/>
            <a:ext cx="719246" cy="1448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58367" y="302060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501172" y="3030125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67850" y="3445242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ko-KR" altLang="en-US" sz="600" dirty="0" err="1" smtClean="0">
                <a:solidFill>
                  <a:srgbClr val="0070C0"/>
                </a:solidFill>
                <a:ea typeface="맑은 고딕" pitchFamily="50" charset="-127"/>
              </a:rPr>
              <a:t>월수금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3567850" y="4005064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567850" y="4507251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</p:spTree>
    <p:extLst>
      <p:ext uri="{BB962C8B-B14F-4D97-AF65-F5344CB8AC3E}">
        <p14:creationId xmlns:p14="http://schemas.microsoft.com/office/powerpoint/2010/main" val="103698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0" y="923559"/>
            <a:ext cx="7292208" cy="535518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SCR017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8817" y="241726"/>
            <a:ext cx="1755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 페이지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내가 작성한 게시물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3260812" y="2493242"/>
            <a:ext cx="2532934" cy="503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01712" y="249324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0592" y="3079314"/>
            <a:ext cx="4513154" cy="2545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117936" y="235375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4442" y="2708920"/>
            <a:ext cx="1116124" cy="212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03688" y="2987674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59567"/>
              </p:ext>
            </p:extLst>
          </p:nvPr>
        </p:nvGraphicFramePr>
        <p:xfrm>
          <a:off x="7761312" y="1342431"/>
          <a:ext cx="2124236" cy="3828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내가 작성한 게시물 타이틀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한 명의 신청자만 예약 수락이 가능하다는 알림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내가 작성한 게시물의 리스트는 유형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수락여부로 구성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상태의 경우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가지로 구분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진행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예약이 신청된 경우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완료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자신이 예약을 수락하여 상대방의 예약이 완료된 경우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대기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아직 예약 신청이 없는 경우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자신이 작성한 게시물은 자신의 프로필 명시를 하지 않음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예약이 신청된 경우 예약을 신청한 상대방 리스트를 보여줌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예약을 신청한 상대방의 리스트는 프로필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요청 수락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거절로 구분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 클릭 시 우측에 상대방의 경로가 나옴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클릭 시 상대방에게 쪽지를 보낼 수 있음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상대방의 지도가 출력되는 부분</a:t>
                      </a:r>
                      <a:endParaRPr lang="en-US" altLang="ko-KR" sz="800" u="non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66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u="sng" dirty="0" err="1" smtClean="0">
                          <a:solidFill>
                            <a:srgbClr val="66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뒷</a:t>
                      </a:r>
                      <a:r>
                        <a:rPr lang="ko-KR" altLang="en-US" sz="800" u="sng" dirty="0" smtClean="0">
                          <a:solidFill>
                            <a:srgbClr val="66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부분에서 설명</a:t>
                      </a:r>
                      <a:endParaRPr lang="en-US" altLang="ko-KR" sz="800" u="sng" dirty="0" smtClean="0">
                        <a:solidFill>
                          <a:srgbClr val="66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5463377" y="326558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802377" y="3681578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9104" y="3273426"/>
            <a:ext cx="1440160" cy="1667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817096" y="313055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370566" y="3601152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88604" y="3342951"/>
            <a:ext cx="4321620" cy="266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928664" y="3706810"/>
            <a:ext cx="3781560" cy="94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 bwMode="auto">
          <a:xfrm>
            <a:off x="2452727" y="5003651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</p:spTree>
    <p:extLst>
      <p:ext uri="{BB962C8B-B14F-4D97-AF65-F5344CB8AC3E}">
        <p14:creationId xmlns:p14="http://schemas.microsoft.com/office/powerpoint/2010/main" val="85476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944724"/>
            <a:ext cx="4695825" cy="44196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04373"/>
              </p:ext>
            </p:extLst>
          </p:nvPr>
        </p:nvGraphicFramePr>
        <p:xfrm>
          <a:off x="7761312" y="1342431"/>
          <a:ext cx="2124236" cy="20823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SCR003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 화면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76286" y="3969060"/>
            <a:ext cx="17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로그인 눌렀을 경우 나타나는 </a:t>
            </a:r>
            <a:r>
              <a:rPr lang="en-US" altLang="ko-KR" b="1" i="1" dirty="0" smtClean="0">
                <a:solidFill>
                  <a:srgbClr val="FF0000"/>
                </a:solidFill>
              </a:rPr>
              <a:t>page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0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>
              <a:defRPr/>
            </a:pPr>
            <a:fld id="{520C59E8-EF03-4A2D-9DFD-09495545E3E6}" type="slidenum">
              <a:rPr lang="ko-KR" altLang="en-US" sz="1800" kern="0">
                <a:solidFill>
                  <a:sysClr val="windowText" lastClr="000000"/>
                </a:solidFill>
              </a:rPr>
              <a:pPr latinLnBrk="0">
                <a:defRPr/>
              </a:pPr>
              <a:t>20</a:t>
            </a:fld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8745" y="466627"/>
            <a:ext cx="108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kern="0" dirty="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SCR026</a:t>
            </a:r>
            <a:endParaRPr lang="ko-KR" altLang="en-US" sz="11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8745" y="220375"/>
            <a:ext cx="165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타세요 게시물 수정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7346"/>
              </p:ext>
            </p:extLst>
          </p:nvPr>
        </p:nvGraphicFramePr>
        <p:xfrm>
          <a:off x="7926959" y="1606260"/>
          <a:ext cx="1725942" cy="24969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게시물 등록 유형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 선택 콤보 박스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도착지 입력 후 확인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출발지와 도착지에 대한 최단 거리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개를 산출 한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뒤에 지도에 그려지며 각 경로 당 금액과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총거리가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표시된다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입력 페이지로 넘어간다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.-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장기에 따라 변경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1730" y="4281514"/>
            <a:ext cx="166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b="1" i="1" dirty="0" smtClean="0">
                <a:solidFill>
                  <a:srgbClr val="FF0000"/>
                </a:solidFill>
              </a:rPr>
              <a:t>6</a:t>
            </a:r>
            <a:r>
              <a:rPr lang="ko-KR" altLang="en-US" b="1" i="1" dirty="0" smtClean="0">
                <a:solidFill>
                  <a:srgbClr val="FF0000"/>
                </a:solidFill>
              </a:rPr>
              <a:t>번의 </a:t>
            </a:r>
            <a:r>
              <a:rPr lang="en-US" altLang="ko-KR" b="1" i="1" dirty="0" smtClean="0">
                <a:solidFill>
                  <a:srgbClr val="FF0000"/>
                </a:solidFill>
              </a:rPr>
              <a:t>4</a:t>
            </a:r>
            <a:r>
              <a:rPr lang="ko-KR" altLang="en-US" b="1" i="1" dirty="0" smtClean="0">
                <a:solidFill>
                  <a:srgbClr val="FF0000"/>
                </a:solidFill>
              </a:rPr>
              <a:t>개의 지도에는 최단거리 상위 </a:t>
            </a:r>
            <a:r>
              <a:rPr lang="en-US" altLang="ko-KR" b="1" i="1" dirty="0" smtClean="0">
                <a:solidFill>
                  <a:srgbClr val="FF0000"/>
                </a:solidFill>
              </a:rPr>
              <a:t>4</a:t>
            </a:r>
            <a:r>
              <a:rPr lang="ko-KR" altLang="en-US" b="1" i="1" dirty="0" smtClean="0">
                <a:solidFill>
                  <a:srgbClr val="FF0000"/>
                </a:solidFill>
              </a:rPr>
              <a:t>개와 금액</a:t>
            </a:r>
            <a:r>
              <a:rPr lang="en-US" altLang="ko-KR" b="1" i="1" dirty="0" smtClean="0">
                <a:solidFill>
                  <a:srgbClr val="FF0000"/>
                </a:solidFill>
              </a:rPr>
              <a:t>,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총거리</a:t>
            </a:r>
            <a:r>
              <a:rPr lang="ko-KR" altLang="en-US" b="1" i="1" dirty="0" smtClean="0">
                <a:solidFill>
                  <a:srgbClr val="FF0000"/>
                </a:solidFill>
              </a:rPr>
              <a:t> 등이 표시 된다</a:t>
            </a:r>
            <a:r>
              <a:rPr lang="en-US" altLang="ko-KR" b="1" i="1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경로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탐색시</a:t>
            </a:r>
            <a:r>
              <a:rPr lang="ko-KR" altLang="en-US" b="1" i="1" dirty="0" smtClean="0">
                <a:solidFill>
                  <a:srgbClr val="FF0000"/>
                </a:solidFill>
              </a:rPr>
              <a:t> 결과가 나오지 않을 경우 경고 문구 발생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04" y="746146"/>
            <a:ext cx="5036820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2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5" y="1374863"/>
            <a:ext cx="7292207" cy="466479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SCR017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8817" y="241726"/>
            <a:ext cx="1755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 페이지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내가 작성한 게시물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1388604" y="3342950"/>
            <a:ext cx="4321620" cy="482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89458"/>
              </p:ext>
            </p:extLst>
          </p:nvPr>
        </p:nvGraphicFramePr>
        <p:xfrm>
          <a:off x="7761312" y="1342431"/>
          <a:ext cx="2124236" cy="944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내가 작성한 게시물 중 상대방의 예약이 요청되지 않은 게시물의 경우 상태에 예약 대기로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상대방의 프로필이 보이지 않음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5463377" y="326558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87191" y="3588736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</p:spTree>
    <p:extLst>
      <p:ext uri="{BB962C8B-B14F-4D97-AF65-F5344CB8AC3E}">
        <p14:creationId xmlns:p14="http://schemas.microsoft.com/office/powerpoint/2010/main" val="44421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" y="1482523"/>
            <a:ext cx="7235079" cy="452994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SCR017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14040"/>
              </p:ext>
            </p:extLst>
          </p:nvPr>
        </p:nvGraphicFramePr>
        <p:xfrm>
          <a:off x="7761312" y="1342431"/>
          <a:ext cx="2124236" cy="17368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자신에게 예약을 신청한 탑승자의 출발지와 도착지를 바탕으로 한 최단 경로가 그려진 지도가 우측에 나옴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빨간색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예약을 신청한 탑승자의 경로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파란색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자신의 출발지와 도착지를 바탕으로 한 경로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초록색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자신과 예약을 신청한 탑승자의 중복 경로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837216" y="3287459"/>
            <a:ext cx="1512168" cy="1581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29364" y="249398"/>
            <a:ext cx="17443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마이 페이지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내가 작성한 게시물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5710224" y="3144583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410433" y="3695646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449674" y="5149882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</p:spTree>
    <p:extLst>
      <p:ext uri="{BB962C8B-B14F-4D97-AF65-F5344CB8AC3E}">
        <p14:creationId xmlns:p14="http://schemas.microsoft.com/office/powerpoint/2010/main" val="14974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6" y="1124744"/>
            <a:ext cx="6498722" cy="478853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40660"/>
              </p:ext>
            </p:extLst>
          </p:nvPr>
        </p:nvGraphicFramePr>
        <p:xfrm>
          <a:off x="7761312" y="1342431"/>
          <a:ext cx="2124236" cy="28105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2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운전자 인증 페이지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7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운전면허증 사진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업로드시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지정된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크기에 맞게 사진 업로드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사진 파일이 아닐 경우 업로드 하지 않고 사용자에게 에러 문구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사진 업로드 버튼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 면허 인증 웹사이트 정책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70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 면허증 사진 업로드 완료 후 인증하기 버튼을 통해 시스템은 운전면허 사진 검증 시작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은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인증 성공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실패 페이지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SCR018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1637" y="22464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운전자 인증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1460612" y="2060848"/>
            <a:ext cx="2628292" cy="75608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17736" y="191797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585966" y="3000840"/>
            <a:ext cx="1710850" cy="171372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460612" y="285407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648643" y="4869160"/>
            <a:ext cx="1576165" cy="30740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532620" y="4797152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94178" y="3263449"/>
            <a:ext cx="3403038" cy="705611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351302" y="3120572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728864" y="4415577"/>
            <a:ext cx="1908212" cy="7609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84848" y="4295375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60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052736"/>
            <a:ext cx="6381914" cy="478853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46875"/>
              </p:ext>
            </p:extLst>
          </p:nvPr>
        </p:nvGraphicFramePr>
        <p:xfrm>
          <a:off x="7761312" y="1342429"/>
          <a:ext cx="2124236" cy="2840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56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운전자 인증 페이지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인증 성공 알림 문구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1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운전면허증 사진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업로드시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지정된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크기에 맞게 사진 업로드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사진 파일이 아닐 경우 업로드 하지 않고 사용자에게 에러 문구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3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 면허로 인증된 이름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첫째로 사진이 운전면허가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아닐시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운전면허 인증이 되지 않고 둘째로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 면허에서 읽은 이름과 로그인 되어있는 사용자의 이름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불일치시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운전면허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인증 실패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8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운전면허에서 읽은 주민등록번호와 면허 번호를 표시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8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메인 화면 복귀 버튼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SCR020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1637" y="22464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운전자 인증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1388604" y="2060848"/>
            <a:ext cx="2772308" cy="638631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244588" y="191797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494641" y="3423444"/>
            <a:ext cx="1927224" cy="14743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331658" y="330412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40832" y="3429001"/>
            <a:ext cx="1584176" cy="54006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23490" y="3964156"/>
            <a:ext cx="3437722" cy="93363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180692" y="2699479"/>
            <a:ext cx="3403038" cy="73024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288473" y="3308099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37816" y="2875322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96816" y="3791319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17449" y="5110127"/>
            <a:ext cx="891894" cy="2842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260812" y="4979451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2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6" y="908720"/>
            <a:ext cx="6516724" cy="500455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761312" y="1342429"/>
          <a:ext cx="2124236" cy="1438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운전자 인증 페이지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인증 실패 알림 문구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운전자 인증 페이지 복귀 버튼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SCR021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1637" y="22464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운전자 인증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1352600" y="1952837"/>
            <a:ext cx="2880320" cy="68407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172580" y="1880828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648744" y="3962197"/>
            <a:ext cx="2412268" cy="76294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530340" y="3068960"/>
            <a:ext cx="4214748" cy="54006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388604" y="2875322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507008" y="3819320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62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46940"/>
              </p:ext>
            </p:extLst>
          </p:nvPr>
        </p:nvGraphicFramePr>
        <p:xfrm>
          <a:off x="7761312" y="1342429"/>
          <a:ext cx="2124236" cy="1898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받은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받은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쪽지함에서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쪽지를 전송한 사용자의 프로필과 간략한 내용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보낸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4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 더블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받은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쪽지함에서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쪽지 상세보기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4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 삭제 버튼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SCR010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1637" y="22464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쪽지 목록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009233"/>
            <a:ext cx="6975994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6186"/>
              </p:ext>
            </p:extLst>
          </p:nvPr>
        </p:nvGraphicFramePr>
        <p:xfrm>
          <a:off x="7761312" y="1342429"/>
          <a:ext cx="2124236" cy="1898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받은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받은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쪽지함에서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쪽지를 전송한 사용자의 프로필과 간략한 내용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보낸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4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 더블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받은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쪽지함에서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쪽지 상세보기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4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 삭제 버튼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SCR010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1637" y="22464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쪽지 목록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944724"/>
            <a:ext cx="729854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86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052736"/>
            <a:ext cx="7411226" cy="493254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6186"/>
              </p:ext>
            </p:extLst>
          </p:nvPr>
        </p:nvGraphicFramePr>
        <p:xfrm>
          <a:off x="7761312" y="1342429"/>
          <a:ext cx="2124236" cy="1898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받은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받은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쪽지함에서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쪽지를 전송한 사용자의 프로필과 간략한 내용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보낸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4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 더블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받은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쪽지함에서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쪽지 상세보기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4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 삭제 버튼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SCR010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1637" y="22464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쪽지 목록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27620" y="1916832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52893" y="2148060"/>
            <a:ext cx="2628292" cy="329716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52893" y="2996952"/>
            <a:ext cx="2491895" cy="68407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8484" y="2855216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3536063" y="2148060"/>
            <a:ext cx="2581847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3533606" y="2132856"/>
            <a:ext cx="0" cy="331236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>
            <a:off x="6113513" y="2163265"/>
            <a:ext cx="4397" cy="9777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 flipH="1">
            <a:off x="3533607" y="5445224"/>
            <a:ext cx="1166764" cy="559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4729356" y="3140968"/>
            <a:ext cx="0" cy="230425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4729356" y="3140968"/>
            <a:ext cx="1384157" cy="14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타원 39"/>
          <p:cNvSpPr/>
          <p:nvPr/>
        </p:nvSpPr>
        <p:spPr>
          <a:xfrm>
            <a:off x="3330799" y="1916832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729356" y="3140968"/>
            <a:ext cx="2851936" cy="266429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522626" y="2957633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37" y="3389243"/>
            <a:ext cx="394708" cy="25953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24" y="4073319"/>
            <a:ext cx="394708" cy="2595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01" y="4716828"/>
            <a:ext cx="394708" cy="25953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994" y="2708227"/>
            <a:ext cx="394708" cy="25953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37" y="2698099"/>
            <a:ext cx="394708" cy="25953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 bwMode="auto">
          <a:xfrm>
            <a:off x="5722392" y="2734164"/>
            <a:ext cx="292996" cy="18666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470381" y="2546465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86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5" y="913445"/>
            <a:ext cx="7096125" cy="5391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62218"/>
              </p:ext>
            </p:extLst>
          </p:nvPr>
        </p:nvGraphicFramePr>
        <p:xfrm>
          <a:off x="7761312" y="1342429"/>
          <a:ext cx="2124236" cy="1910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 보내기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쪽지를 받을 사람 프로필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보낼 쪽지 내용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작성란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05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받은 쪽지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쪽지를 보낸 사람 프로필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받은 쪽지 내용 확인란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SCR043 &amp; SCR042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1637" y="224644"/>
            <a:ext cx="1656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쪽지보내기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받은쪽지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690487" y="1971408"/>
            <a:ext cx="2836395" cy="19517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6172" y="1728448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90486" y="2866433"/>
            <a:ext cx="2836395" cy="179559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90487" y="2161444"/>
            <a:ext cx="2836395" cy="71387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76172" y="2114283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6172" y="2718601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159203" y="1970139"/>
            <a:ext cx="2836395" cy="19517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944888" y="1727179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159202" y="2865164"/>
            <a:ext cx="2836395" cy="179559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159203" y="2160175"/>
            <a:ext cx="2836395" cy="71387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944888" y="2113014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944888" y="2717332"/>
            <a:ext cx="285752" cy="28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28" y="4331583"/>
            <a:ext cx="1080120" cy="2855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020" y="4308799"/>
            <a:ext cx="1037887" cy="310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0020" y="3383899"/>
            <a:ext cx="14454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쪽지 보내기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input :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쪽지 보내기 버튼 혹은 답장 버튼</a:t>
            </a:r>
            <a:endParaRPr lang="en-US" altLang="ko-KR" sz="1050" b="1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0020" y="4140106"/>
            <a:ext cx="1326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받은 쪽지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input :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마이페이지의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쪽지 목록 페이지에서 받은 쪽지 더블클릭</a:t>
            </a:r>
            <a:endParaRPr lang="en-US" altLang="ko-KR" sz="105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9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4" y="368660"/>
            <a:ext cx="5883880" cy="634822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14698"/>
              </p:ext>
            </p:extLst>
          </p:nvPr>
        </p:nvGraphicFramePr>
        <p:xfrm>
          <a:off x="7761312" y="1342431"/>
          <a:ext cx="2124236" cy="2704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프로필 사진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업로드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중복검사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알림메세지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전달받을 것인지 수신동의 여부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검사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자리 이상 입력 후 비밀번호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한번더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입력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실명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입력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입력하고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알림메세지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전달받을 것인지 수신 동의 여부 검사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생년월일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콤보박스로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( 1900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성별 선택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SCR004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회원가입 화면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04278" y="4362703"/>
            <a:ext cx="17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b="1" i="1" dirty="0" err="1" smtClean="0">
                <a:solidFill>
                  <a:srgbClr val="FF0000"/>
                </a:solidFill>
              </a:rPr>
              <a:t>이메일</a:t>
            </a:r>
            <a:r>
              <a:rPr lang="ko-KR" altLang="en-US" b="1" i="1" dirty="0" smtClean="0">
                <a:solidFill>
                  <a:srgbClr val="FF0000"/>
                </a:solidFill>
              </a:rPr>
              <a:t> 회원가입 눌렀을 경우 나타나는 </a:t>
            </a:r>
            <a:r>
              <a:rPr lang="en-US" altLang="ko-KR" b="1" i="1" dirty="0" smtClean="0">
                <a:solidFill>
                  <a:srgbClr val="FF0000"/>
                </a:solidFill>
              </a:rPr>
              <a:t>page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20652" y="1916832"/>
            <a:ext cx="144016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86224" y="1744429"/>
            <a:ext cx="2862920" cy="460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677776" y="177395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46002" y="1600803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86224" y="2217452"/>
            <a:ext cx="2862920" cy="172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368823" y="2449298"/>
            <a:ext cx="2924023" cy="709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68823" y="3158500"/>
            <a:ext cx="2924023" cy="433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68824" y="3642711"/>
            <a:ext cx="2924023" cy="794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44279" y="3525773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69421" y="4479428"/>
            <a:ext cx="2924023" cy="677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44279" y="4446283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68824" y="5157192"/>
            <a:ext cx="2924023" cy="677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144279" y="5092267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49970" y="302363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46001" y="2406651"/>
            <a:ext cx="28575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46002" y="2038827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84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20336"/>
              </p:ext>
            </p:extLst>
          </p:nvPr>
        </p:nvGraphicFramePr>
        <p:xfrm>
          <a:off x="7761312" y="1342429"/>
          <a:ext cx="2124236" cy="12786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보낸 쪽지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보낸 쪽지를 수신한 사용자의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프로필 명시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보낸 쪽지 내용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확인란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SCR041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1637" y="22464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보낸 쪽지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872716"/>
            <a:ext cx="6773999" cy="55541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98635" y="3619105"/>
            <a:ext cx="1326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보낸 쪽지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input :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마이페이지의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쪽지 목록 페이지에서 보낸 쪽지 더블클릭</a:t>
            </a:r>
            <a:endParaRPr lang="en-US" altLang="ko-KR" sz="1050" b="1" dirty="0" smtClean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324708" y="2246488"/>
            <a:ext cx="3240360" cy="27679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315141" y="2517880"/>
            <a:ext cx="3240360" cy="76710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321294" y="3297660"/>
            <a:ext cx="3240360" cy="182352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164674" y="2012039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155107" y="2426307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48832" y="3110277"/>
            <a:ext cx="300933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563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794722"/>
            <a:ext cx="7158043" cy="502131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61208"/>
              </p:ext>
            </p:extLst>
          </p:nvPr>
        </p:nvGraphicFramePr>
        <p:xfrm>
          <a:off x="7761312" y="1342431"/>
          <a:ext cx="2124236" cy="18808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평가가 아직 안된 상태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주고 싶은 만큼 별을 클릭해서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평가해주세요 버튼을 누르게 되면 채워진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별점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만큼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상대방이 평가된다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평가한 상태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 평가가 완료된 상태로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상대방의 평점에 반영되어있는 상태이다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수정이 불가능하다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SCR013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평점주기 화면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61312" y="3335184"/>
            <a:ext cx="2052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사용자가 서로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매칭</a:t>
            </a:r>
            <a:r>
              <a:rPr lang="ko-KR" altLang="en-US" b="1" i="1" dirty="0" smtClean="0">
                <a:solidFill>
                  <a:srgbClr val="FF0000"/>
                </a:solidFill>
              </a:rPr>
              <a:t> 된 상태가 되면 평가할 수 있도록  서로의 상대방이 각각 평점주기 화면에 나오게 된다</a:t>
            </a:r>
            <a:r>
              <a:rPr lang="en-US" altLang="ko-KR" b="1" i="1" dirty="0" smtClean="0">
                <a:solidFill>
                  <a:srgbClr val="FF0000"/>
                </a:solidFill>
              </a:rPr>
              <a:t>.</a:t>
            </a:r>
            <a:endParaRPr lang="en-US" altLang="ko-KR" b="1" i="1" dirty="0">
              <a:solidFill>
                <a:srgbClr val="FF0000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사용자가 매칭된 상태는 운전자와 탑승자가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매칭이</a:t>
            </a:r>
            <a:r>
              <a:rPr lang="ko-KR" altLang="en-US" b="1" i="1" dirty="0" smtClean="0">
                <a:solidFill>
                  <a:srgbClr val="FF0000"/>
                </a:solidFill>
              </a:rPr>
              <a:t> 된 경우를 의미한다</a:t>
            </a:r>
            <a:r>
              <a:rPr lang="en-US" altLang="ko-KR" b="1" i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</a:rPr>
              <a:t>     - </a:t>
            </a:r>
            <a:r>
              <a:rPr lang="ko-KR" altLang="en-US" b="1" i="1" dirty="0" smtClean="0">
                <a:solidFill>
                  <a:srgbClr val="FF0000"/>
                </a:solidFill>
              </a:rPr>
              <a:t>운전자가 쓴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게시글에</a:t>
            </a:r>
            <a:r>
              <a:rPr lang="ko-KR" altLang="en-US" b="1" i="1" dirty="0" smtClean="0">
                <a:solidFill>
                  <a:srgbClr val="FF0000"/>
                </a:solidFill>
              </a:rPr>
              <a:t> </a:t>
            </a:r>
            <a:endParaRPr lang="en-US" altLang="ko-KR" b="1" i="1" dirty="0" smtClean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i="1" dirty="0" smtClean="0">
                <a:solidFill>
                  <a:srgbClr val="FF0000"/>
                </a:solidFill>
              </a:rPr>
              <a:t>탑승자가 예약해서 </a:t>
            </a:r>
            <a:endParaRPr lang="en-US" altLang="ko-KR" b="1" i="1" dirty="0" smtClean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i="1" dirty="0" smtClean="0">
                <a:solidFill>
                  <a:srgbClr val="FF0000"/>
                </a:solidFill>
              </a:rPr>
              <a:t>승인이 된 경우 </a:t>
            </a:r>
            <a:endParaRPr lang="en-US" altLang="ko-KR" b="1" i="1" dirty="0" smtClean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  </a:t>
            </a:r>
            <a:r>
              <a:rPr lang="en-US" altLang="ko-KR" b="1" i="1" dirty="0" smtClean="0">
                <a:solidFill>
                  <a:srgbClr val="FF0000"/>
                </a:solidFill>
              </a:rPr>
              <a:t>   - </a:t>
            </a:r>
            <a:r>
              <a:rPr lang="ko-KR" altLang="en-US" b="1" i="1" dirty="0" smtClean="0">
                <a:solidFill>
                  <a:srgbClr val="FF0000"/>
                </a:solidFill>
              </a:rPr>
              <a:t>탑승자가 쓴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게시글에</a:t>
            </a:r>
            <a:endParaRPr lang="en-US" altLang="ko-KR" b="1" i="1" dirty="0" smtClean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    </a:t>
            </a:r>
            <a:r>
              <a:rPr lang="ko-KR" altLang="en-US" b="1" i="1" dirty="0" smtClean="0">
                <a:solidFill>
                  <a:srgbClr val="FF0000"/>
                </a:solidFill>
              </a:rPr>
              <a:t>  운전자가 예약해서 </a:t>
            </a:r>
            <a:endParaRPr lang="en-US" altLang="ko-KR" b="1" i="1" dirty="0" smtClean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i="1" dirty="0" smtClean="0">
                <a:solidFill>
                  <a:srgbClr val="FF0000"/>
                </a:solidFill>
              </a:rPr>
              <a:t>승인이 된 경우</a:t>
            </a:r>
            <a:endParaRPr lang="en-US" altLang="ko-KR" b="1" i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한 사람과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여려번</a:t>
            </a:r>
            <a:r>
              <a:rPr lang="ko-KR" altLang="en-US" b="1" i="1" dirty="0" smtClean="0">
                <a:solidFill>
                  <a:srgbClr val="FF0000"/>
                </a:solidFill>
              </a:rPr>
              <a:t>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매칭이</a:t>
            </a:r>
            <a:r>
              <a:rPr lang="ko-KR" altLang="en-US" b="1" i="1" dirty="0" smtClean="0">
                <a:solidFill>
                  <a:srgbClr val="FF0000"/>
                </a:solidFill>
              </a:rPr>
              <a:t> 되어도</a:t>
            </a:r>
            <a:r>
              <a:rPr lang="en-US" altLang="ko-KR" b="1" i="1" dirty="0" smtClean="0">
                <a:solidFill>
                  <a:srgbClr val="FF0000"/>
                </a:solidFill>
              </a:rPr>
              <a:t>,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매칭이</a:t>
            </a:r>
            <a:r>
              <a:rPr lang="ko-KR" altLang="en-US" b="1" i="1" dirty="0" smtClean="0">
                <a:solidFill>
                  <a:srgbClr val="FF0000"/>
                </a:solidFill>
              </a:rPr>
              <a:t> 될 때마다 평가할 수 있도록 한다</a:t>
            </a:r>
            <a:r>
              <a:rPr lang="en-US" altLang="ko-KR" b="1" i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23000" y="3185063"/>
            <a:ext cx="5401177" cy="603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2999" y="3781178"/>
            <a:ext cx="5401177" cy="655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021821" y="3042187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10492" y="3731649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1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4282" y="306896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/>
              <a:t>관리자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2395931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6" y="728700"/>
            <a:ext cx="7163726" cy="555146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761312" y="1342431"/>
          <a:ext cx="2124236" cy="7858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페이지로 이동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페이지는 회원 관리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게시물 관리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관리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정보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SCR022</a:t>
            </a:r>
            <a:r>
              <a:rPr lang="ko-KR" altLang="en-US" dirty="0" smtClean="0">
                <a:ea typeface="맑은 고딕" panose="020B0503020000020004" pitchFamily="50" charset="-127"/>
              </a:rPr>
              <a:t>변</a:t>
            </a:r>
            <a:r>
              <a:rPr lang="ko-KR" altLang="en-US" dirty="0">
                <a:ea typeface="맑은 고딕" panose="020B0503020000020004" pitchFamily="50" charset="-127"/>
              </a:rPr>
              <a:t>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718" y="1819911"/>
            <a:ext cx="625122" cy="1259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2540732" y="1772816"/>
            <a:ext cx="1332148" cy="2086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84802" y="159137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3320" y="2204864"/>
            <a:ext cx="14041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관리자의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메인화면은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일반 사용자의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메인화면과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같지만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마이페이지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대신 관리자 페이지로 구성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469744" y="3088011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2469744" y="3826184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롯데백화점태워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월 수 금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2469744" y="4545124"/>
            <a:ext cx="1008112" cy="16085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은평에서 </a:t>
            </a:r>
            <a:r>
              <a:rPr lang="ko-KR" altLang="en-US" sz="600" b="1" dirty="0" err="1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롯데백화점가욧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  <a:t>!</a:t>
            </a:r>
            <a:b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</a:rPr>
            </a:b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16.01.18 </a:t>
            </a:r>
            <a:r>
              <a:rPr lang="ko-KR" altLang="en-US" sz="600" b="1" dirty="0" err="1" smtClean="0">
                <a:solidFill>
                  <a:srgbClr val="0070C0"/>
                </a:solidFill>
                <a:ea typeface="맑은 고딕" pitchFamily="50" charset="-127"/>
              </a:rPr>
              <a:t>오휴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lang="en-US" altLang="ko-KR" sz="600" b="1" dirty="0" smtClean="0">
                <a:solidFill>
                  <a:srgbClr val="0070C0"/>
                </a:solidFill>
                <a:ea typeface="맑은 고딕" pitchFamily="50" charset="-127"/>
              </a:rPr>
              <a:t>07:00</a:t>
            </a:r>
            <a:r>
              <a:rPr lang="ko-KR" altLang="en-US" sz="600" b="1" dirty="0" smtClean="0">
                <a:solidFill>
                  <a:srgbClr val="0070C0"/>
                </a:solidFill>
                <a:ea typeface="맑은 고딕" pitchFamily="50" charset="-127"/>
              </a:rPr>
              <a:t>시 출발</a:t>
            </a:r>
          </a:p>
        </p:txBody>
      </p:sp>
    </p:spTree>
    <p:extLst>
      <p:ext uri="{BB962C8B-B14F-4D97-AF65-F5344CB8AC3E}">
        <p14:creationId xmlns:p14="http://schemas.microsoft.com/office/powerpoint/2010/main" val="1951525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" y="1052736"/>
            <a:ext cx="7275881" cy="464451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2815"/>
              </p:ext>
            </p:extLst>
          </p:nvPr>
        </p:nvGraphicFramePr>
        <p:xfrm>
          <a:off x="7761312" y="1342431"/>
          <a:ext cx="2124236" cy="28893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페이지에서 회원 관리 명시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리스트에서 체크박스로 선택된 회원 삭제 버튼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 전 관리자 코드 확인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 유형 선택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 유형은 이름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ID,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검색할 데이터 텍스트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작성란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관리자의 회원 관리 페이지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column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 유형과 같다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목록에서 회원 정보의 구성은 검색 유형과 동일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체크박스로 삭제할 회원 선택 가능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SCR031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388604" y="1952836"/>
            <a:ext cx="1116124" cy="25202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55623" y="173538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441375" y="2352586"/>
            <a:ext cx="667309" cy="24832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252700" y="2352586"/>
            <a:ext cx="828092" cy="24832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260812" y="2352586"/>
            <a:ext cx="2160240" cy="24061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80592" y="2726903"/>
            <a:ext cx="6084676" cy="27004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75994" y="2987922"/>
            <a:ext cx="6084676" cy="51679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46867" y="219569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5769" y="2172993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67944" y="214593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152947" y="253616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155238" y="2877209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37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4" y="1077338"/>
            <a:ext cx="6784903" cy="43379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8222"/>
              </p:ext>
            </p:extLst>
          </p:nvPr>
        </p:nvGraphicFramePr>
        <p:xfrm>
          <a:off x="7761312" y="1342431"/>
          <a:ext cx="2124236" cy="17223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페이지에서 게시판 관리 명시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게시물 관리 리스트의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column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구성은 프로필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검색유형은 이와 동일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삭제하기 기능은 회원 관리 페이지와 동일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리스트에서 하나의 게시물에 대한 정보는 위와 동일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SCR033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388604" y="1904835"/>
            <a:ext cx="1224136" cy="30002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55623" y="173538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80592" y="2679174"/>
            <a:ext cx="5652628" cy="27112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54722" y="2937208"/>
            <a:ext cx="5678498" cy="45345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152947" y="253616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155238" y="2877209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19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4" y="1003759"/>
            <a:ext cx="6785631" cy="459977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16845"/>
              </p:ext>
            </p:extLst>
          </p:nvPr>
        </p:nvGraphicFramePr>
        <p:xfrm>
          <a:off x="7761312" y="1342431"/>
          <a:ext cx="2124236" cy="18808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페이지에서 예약 관리 명시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게시물 관리 리스트의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column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구성은 상태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검색유형은 이와 동일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삭제하기 기능은 회원 관리 페이지와 동일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리스트에서 하나의 게시물에 대한 정보는 위와 동일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SCR036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388604" y="1904835"/>
            <a:ext cx="1224136" cy="30002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55623" y="173538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80592" y="2653821"/>
            <a:ext cx="5652628" cy="27112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72064" y="2956884"/>
            <a:ext cx="5678498" cy="45345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152947" y="253616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155238" y="2877209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98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4" y="1268760"/>
            <a:ext cx="7224386" cy="410753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96127"/>
              </p:ext>
            </p:extLst>
          </p:nvPr>
        </p:nvGraphicFramePr>
        <p:xfrm>
          <a:off x="7761312" y="1342431"/>
          <a:ext cx="2124236" cy="1246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페이지에서 관리자 확인 명시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정보 변경을 위해 관리자 코드 확인 텍스트 입력란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코드 확인 및 관리자 정보 페이지 이동 버튼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SCR039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3630183" y="3033596"/>
            <a:ext cx="1224136" cy="30002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85016" y="2821913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31152" y="3233783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920677" y="3645024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516939" y="3441509"/>
            <a:ext cx="1669427" cy="20966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156750" y="3765556"/>
            <a:ext cx="399508" cy="23143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85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4" y="1492575"/>
            <a:ext cx="7216765" cy="410753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52548"/>
              </p:ext>
            </p:extLst>
          </p:nvPr>
        </p:nvGraphicFramePr>
        <p:xfrm>
          <a:off x="7761312" y="1342431"/>
          <a:ext cx="2124236" cy="1549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정보 페이지에서 관리자 정보 명시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코드 변경 필드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변경할 관리자 코드 입력란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변경할 관리자 코드 확인란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코드 변경 버튼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SCR040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729982" y="2456892"/>
            <a:ext cx="2916324" cy="248427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32620" y="2240868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925080" y="2240868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61724" y="3624991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067956" y="2421785"/>
            <a:ext cx="1873112" cy="251938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413969" y="3178326"/>
            <a:ext cx="1292969" cy="5347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348716" y="3815567"/>
            <a:ext cx="1386238" cy="5347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11790" y="298418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697706" y="4517341"/>
            <a:ext cx="731458" cy="24380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497542" y="435349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56239"/>
              </p:ext>
            </p:extLst>
          </p:nvPr>
        </p:nvGraphicFramePr>
        <p:xfrm>
          <a:off x="7761312" y="1342431"/>
          <a:ext cx="2124236" cy="2399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수정 메뉴를 누를 경우 현재 비밀번호를 작성한 후 들어가도록 설정한다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SCR006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개인정보 수정 들어가기 화면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76286" y="3969060"/>
            <a:ext cx="17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로그인 눌렀을 경우 나타나는 </a:t>
            </a:r>
            <a:r>
              <a:rPr lang="en-US" altLang="ko-KR" b="1" i="1" dirty="0" smtClean="0">
                <a:solidFill>
                  <a:srgbClr val="FF0000"/>
                </a:solidFill>
              </a:rPr>
              <a:t>page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849885"/>
            <a:ext cx="6515100" cy="4905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24708" y="3140968"/>
            <a:ext cx="2855547" cy="424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37379" y="299809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237476" y="-24677"/>
            <a:ext cx="668524" cy="260648"/>
          </a:xfrm>
        </p:spPr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6666"/>
              </p:ext>
            </p:extLst>
          </p:nvPr>
        </p:nvGraphicFramePr>
        <p:xfrm>
          <a:off x="7747032" y="1416494"/>
          <a:ext cx="2124236" cy="2787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프로필 사진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업로드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 가능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표시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 불가능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알림메세지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전달받을 것인지 수신동의 여부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검사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수정가능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 표시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 불가능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 입력과 문자 수신동의 여부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수정가능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생년월일 표시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 불가능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성별 표시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 불가능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새로운 비밀번호 입력한다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새로운 비밀번호를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한번더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작성한 정보로 수정된다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65368" y="466803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SCR008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65368" y="235971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개인정보 수정 화면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44488" y="250875"/>
            <a:ext cx="7212307" cy="6492905"/>
            <a:chOff x="154279" y="351387"/>
            <a:chExt cx="7212307" cy="6492905"/>
          </a:xfrm>
        </p:grpSpPr>
        <p:sp>
          <p:nvSpPr>
            <p:cNvPr id="25" name="TextBox 24"/>
            <p:cNvSpPr txBox="1"/>
            <p:nvPr/>
          </p:nvSpPr>
          <p:spPr>
            <a:xfrm>
              <a:off x="4524637" y="5523863"/>
              <a:ext cx="172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ko-KR" altLang="en-US" b="1" i="1" dirty="0" smtClean="0">
                  <a:solidFill>
                    <a:srgbClr val="FF0000"/>
                  </a:solidFill>
                </a:rPr>
                <a:t>프로필보기 눌렀을 경우 나타나는 </a:t>
              </a:r>
              <a:r>
                <a:rPr lang="en-US" altLang="ko-KR" b="1" i="1" dirty="0" smtClean="0">
                  <a:solidFill>
                    <a:srgbClr val="FF0000"/>
                  </a:solidFill>
                </a:rPr>
                <a:t>page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45907" y="2715122"/>
              <a:ext cx="1440160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21117" y="2565990"/>
              <a:ext cx="285752" cy="285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54279" y="351387"/>
              <a:ext cx="7212307" cy="6492905"/>
              <a:chOff x="5853100" y="368717"/>
              <a:chExt cx="7212307" cy="6492905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5853100" y="368717"/>
                <a:ext cx="7212307" cy="6492905"/>
                <a:chOff x="6036084" y="415660"/>
                <a:chExt cx="7212307" cy="6492905"/>
              </a:xfrm>
            </p:grpSpPr>
            <p:grpSp>
              <p:nvGrpSpPr>
                <p:cNvPr id="18" name="그룹 17"/>
                <p:cNvGrpSpPr/>
                <p:nvPr/>
              </p:nvGrpSpPr>
              <p:grpSpPr>
                <a:xfrm>
                  <a:off x="6036084" y="415660"/>
                  <a:ext cx="7212307" cy="6492905"/>
                  <a:chOff x="10349090" y="130324"/>
                  <a:chExt cx="7212307" cy="6492905"/>
                </a:xfrm>
              </p:grpSpPr>
              <p:pic>
                <p:nvPicPr>
                  <p:cNvPr id="17" name="그림 16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49090" y="130324"/>
                    <a:ext cx="7212307" cy="6492905"/>
                  </a:xfrm>
                  <a:prstGeom prst="rect">
                    <a:avLst/>
                  </a:prstGeom>
                </p:spPr>
              </p:pic>
              <p:sp>
                <p:nvSpPr>
                  <p:cNvPr id="39" name="직사각형 38"/>
                  <p:cNvSpPr/>
                  <p:nvPr/>
                </p:nvSpPr>
                <p:spPr>
                  <a:xfrm>
                    <a:off x="11721752" y="1885054"/>
                    <a:ext cx="1440160" cy="1512168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타원 39"/>
                  <p:cNvSpPr/>
                  <p:nvPr/>
                </p:nvSpPr>
                <p:spPr>
                  <a:xfrm>
                    <a:off x="11578876" y="1770063"/>
                    <a:ext cx="285752" cy="28575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1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61" t="26920" r="8866" b="64638"/>
                <a:stretch/>
              </p:blipFill>
              <p:spPr>
                <a:xfrm>
                  <a:off x="8896003" y="1998979"/>
                  <a:ext cx="2952329" cy="540061"/>
                </a:xfrm>
                <a:prstGeom prst="rect">
                  <a:avLst/>
                </a:prstGeom>
              </p:spPr>
            </p:pic>
          </p:grpSp>
          <p:grpSp>
            <p:nvGrpSpPr>
              <p:cNvPr id="43" name="그룹 42"/>
              <p:cNvGrpSpPr/>
              <p:nvPr/>
            </p:nvGrpSpPr>
            <p:grpSpPr>
              <a:xfrm>
                <a:off x="8783854" y="1719298"/>
                <a:ext cx="2972761" cy="832143"/>
                <a:chOff x="8783854" y="1719298"/>
                <a:chExt cx="2972761" cy="832143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8783854" y="1818090"/>
                  <a:ext cx="2829885" cy="53079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>
                  <a:off x="11470863" y="1719298"/>
                  <a:ext cx="285752" cy="2857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8788489" y="2348606"/>
                  <a:ext cx="2862920" cy="20283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2878643" y="6262573"/>
              <a:ext cx="457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11</a:t>
              </a:r>
              <a:endParaRPr lang="ko-KR" altLang="en-US" sz="1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51998" y="2534111"/>
              <a:ext cx="2862920" cy="360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53469" y="2936175"/>
              <a:ext cx="2917237" cy="5394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57032" y="3471206"/>
              <a:ext cx="2910109" cy="4605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51998" y="4344755"/>
              <a:ext cx="1998195" cy="3627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84780" y="3346433"/>
              <a:ext cx="285752" cy="285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51998" y="3931707"/>
              <a:ext cx="1340000" cy="4108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296378" y="3876571"/>
              <a:ext cx="285752" cy="285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252905" y="5215560"/>
              <a:ext cx="1818438" cy="3083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975814" y="5118401"/>
              <a:ext cx="285752" cy="285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779012" y="2870885"/>
              <a:ext cx="285752" cy="285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793986" y="2474152"/>
              <a:ext cx="285753" cy="285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779012" y="2167130"/>
              <a:ext cx="285752" cy="285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876859" y="4246276"/>
              <a:ext cx="285752" cy="285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51997" y="4709784"/>
              <a:ext cx="1998195" cy="3255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4884573" y="4637790"/>
              <a:ext cx="285752" cy="285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131422" y="5013176"/>
            <a:ext cx="49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endParaRPr lang="ko-KR" altLang="en-US" sz="1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17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2372"/>
            <a:ext cx="3971925" cy="29527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62148"/>
              </p:ext>
            </p:extLst>
          </p:nvPr>
        </p:nvGraphicFramePr>
        <p:xfrm>
          <a:off x="7761312" y="1342431"/>
          <a:ext cx="2124236" cy="32493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가입한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이메일을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찾기를 누를 경우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이메일이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가입되어있을 경우에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임시 비밀번호가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생성되어 비밀번호를 바꿔주고 작성한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전송된다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1372" y="47302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SCR045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1040" y="241726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 팝업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58809" y="5021314"/>
            <a:ext cx="17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프로필보기 눌렀을 경우 나타나는 </a:t>
            </a:r>
            <a:r>
              <a:rPr lang="en-US" altLang="ko-KR" b="1" i="1" dirty="0" smtClean="0">
                <a:solidFill>
                  <a:srgbClr val="FF0000"/>
                </a:solidFill>
              </a:rPr>
              <a:t>page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7460" y="2880644"/>
            <a:ext cx="2855547" cy="424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68270" y="3383344"/>
            <a:ext cx="2862920" cy="350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37518" y="2734396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590131" y="3319283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6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>
              <a:defRPr/>
            </a:pPr>
            <a:fld id="{520C59E8-EF03-4A2D-9DFD-09495545E3E6}" type="slidenum">
              <a:rPr lang="ko-KR" altLang="en-US" sz="1800" kern="0">
                <a:solidFill>
                  <a:sysClr val="windowText" lastClr="000000"/>
                </a:solidFill>
              </a:rPr>
              <a:pPr latinLnBrk="0">
                <a:defRPr/>
              </a:pPr>
              <a:t>7</a:t>
            </a:fld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8745" y="466627"/>
            <a:ext cx="108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kern="0" dirty="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SCR025</a:t>
            </a:r>
            <a:endParaRPr lang="ko-KR" altLang="en-US" sz="11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8745" y="220375"/>
            <a:ext cx="165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kern="0" smtClean="0">
                <a:solidFill>
                  <a:sysClr val="windowText" lastClr="000000"/>
                </a:solidFill>
              </a:rPr>
              <a:t>등록 게시물 선택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09292"/>
              </p:ext>
            </p:extLst>
          </p:nvPr>
        </p:nvGraphicFramePr>
        <p:xfrm>
          <a:off x="7935219" y="1614462"/>
          <a:ext cx="1725942" cy="24356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메뉴 선택 문구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타세요 선택 버튼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타세요 게시물 선택 페이지로 이동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태워주세요 선택 버튼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태워주세요 게시물 선택 페이지로 이동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810637" y="4125544"/>
            <a:ext cx="176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b="1" i="1" dirty="0" smtClean="0">
                <a:solidFill>
                  <a:srgbClr val="FF0000"/>
                </a:solidFill>
              </a:rPr>
              <a:t>그림에는 타세요 버튼일 경우 운전자 그림과 타세요 문구가 나오고 태워주세요 버튼일 경우 사람 그림과 태워주세요 문구가 나타난다</a:t>
            </a:r>
            <a:r>
              <a:rPr lang="en-US" altLang="ko-KR" sz="1200" b="1" i="1" dirty="0" smtClean="0">
                <a:solidFill>
                  <a:srgbClr val="FF0000"/>
                </a:solidFill>
              </a:rPr>
              <a:t>.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088740"/>
            <a:ext cx="4602480" cy="484632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060176" y="2183594"/>
            <a:ext cx="3252864" cy="11854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80001" y="3572419"/>
            <a:ext cx="3333039" cy="1439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46183" y="5154708"/>
            <a:ext cx="1708559" cy="5065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30096" y="5011832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873458" y="3369024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44089" y="2014513"/>
            <a:ext cx="232174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8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>
              <a:defRPr/>
            </a:pPr>
            <a:fld id="{520C59E8-EF03-4A2D-9DFD-09495545E3E6}" type="slidenum">
              <a:rPr lang="ko-KR" altLang="en-US" sz="1800" kern="0">
                <a:solidFill>
                  <a:sysClr val="windowText" lastClr="000000"/>
                </a:solidFill>
              </a:rPr>
              <a:pPr latinLnBrk="0">
                <a:defRPr/>
              </a:pPr>
              <a:t>8</a:t>
            </a:fld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8745" y="466627"/>
            <a:ext cx="108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kern="0" dirty="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SCR026</a:t>
            </a:r>
            <a:endParaRPr lang="ko-KR" altLang="en-US" sz="11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8745" y="220375"/>
            <a:ext cx="165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타세요 게시물 등록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72157"/>
              </p:ext>
            </p:extLst>
          </p:nvPr>
        </p:nvGraphicFramePr>
        <p:xfrm>
          <a:off x="7926959" y="1606260"/>
          <a:ext cx="1725942" cy="24095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게시물 등록 유형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 선택 콤보 박스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도착지 입력 후 확인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출발지와 도착지에 대한 최단 거리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개를 산출 한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뒤에 지도에 그려지며 각 경로 당 금액과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총거리가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표시된다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입력 페이지로 넘어간다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.-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장기에 따라 변경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1730" y="4281514"/>
            <a:ext cx="166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b="1" i="1" dirty="0" smtClean="0">
                <a:solidFill>
                  <a:srgbClr val="FF0000"/>
                </a:solidFill>
              </a:rPr>
              <a:t>6</a:t>
            </a:r>
            <a:r>
              <a:rPr lang="ko-KR" altLang="en-US" b="1" i="1" dirty="0" smtClean="0">
                <a:solidFill>
                  <a:srgbClr val="FF0000"/>
                </a:solidFill>
              </a:rPr>
              <a:t>번의 </a:t>
            </a:r>
            <a:r>
              <a:rPr lang="en-US" altLang="ko-KR" b="1" i="1" dirty="0" smtClean="0">
                <a:solidFill>
                  <a:srgbClr val="FF0000"/>
                </a:solidFill>
              </a:rPr>
              <a:t>4</a:t>
            </a:r>
            <a:r>
              <a:rPr lang="ko-KR" altLang="en-US" b="1" i="1" dirty="0" smtClean="0">
                <a:solidFill>
                  <a:srgbClr val="FF0000"/>
                </a:solidFill>
              </a:rPr>
              <a:t>개의 지도에는 최단거리 상위 </a:t>
            </a:r>
            <a:r>
              <a:rPr lang="en-US" altLang="ko-KR" b="1" i="1" dirty="0" smtClean="0">
                <a:solidFill>
                  <a:srgbClr val="FF0000"/>
                </a:solidFill>
              </a:rPr>
              <a:t>4</a:t>
            </a:r>
            <a:r>
              <a:rPr lang="ko-KR" altLang="en-US" b="1" i="1" dirty="0" smtClean="0">
                <a:solidFill>
                  <a:srgbClr val="FF0000"/>
                </a:solidFill>
              </a:rPr>
              <a:t>개와 금액</a:t>
            </a:r>
            <a:r>
              <a:rPr lang="en-US" altLang="ko-KR" b="1" i="1" dirty="0" smtClean="0">
                <a:solidFill>
                  <a:srgbClr val="FF0000"/>
                </a:solidFill>
              </a:rPr>
              <a:t>,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총거리</a:t>
            </a:r>
            <a:r>
              <a:rPr lang="ko-KR" altLang="en-US" b="1" i="1" dirty="0" smtClean="0">
                <a:solidFill>
                  <a:srgbClr val="FF0000"/>
                </a:solidFill>
              </a:rPr>
              <a:t> 등이 표시 된다</a:t>
            </a:r>
            <a:r>
              <a:rPr lang="en-US" altLang="ko-KR" b="1" i="1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경로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탐색시</a:t>
            </a:r>
            <a:r>
              <a:rPr lang="ko-KR" altLang="en-US" b="1" i="1" dirty="0" smtClean="0">
                <a:solidFill>
                  <a:srgbClr val="FF0000"/>
                </a:solidFill>
              </a:rPr>
              <a:t> 결과가 나오지 않을 경우 경고 문구 발생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" b="3402"/>
          <a:stretch/>
        </p:blipFill>
        <p:spPr>
          <a:xfrm>
            <a:off x="979773" y="351181"/>
            <a:ext cx="6078252" cy="61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>
              <a:defRPr/>
            </a:pPr>
            <a:fld id="{520C59E8-EF03-4A2D-9DFD-09495545E3E6}" type="slidenum">
              <a:rPr lang="ko-KR" altLang="en-US" sz="1800" kern="0">
                <a:solidFill>
                  <a:sysClr val="windowText" lastClr="000000"/>
                </a:solidFill>
              </a:rPr>
              <a:pPr latinLnBrk="0">
                <a:defRPr/>
              </a:pPr>
              <a:t>9</a:t>
            </a:fld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8745" y="466627"/>
            <a:ext cx="108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kern="0" dirty="0" smtClea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SCR026</a:t>
            </a:r>
            <a:endParaRPr lang="ko-KR" altLang="en-US" sz="11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8745" y="220375"/>
            <a:ext cx="165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kern="0" dirty="0" smtClean="0">
                <a:solidFill>
                  <a:sysClr val="windowText" lastClr="000000"/>
                </a:solidFill>
              </a:rPr>
              <a:t>타세요 게시물 등록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07542"/>
              </p:ext>
            </p:extLst>
          </p:nvPr>
        </p:nvGraphicFramePr>
        <p:xfrm>
          <a:off x="7926959" y="1606260"/>
          <a:ext cx="1725942" cy="24969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게시물 등록 유형 표시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 선택 콤보 박스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도착지 입력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 도착지 입력 후 확인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출발지와 도착지에 대한 최단 거리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개를 산출 한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뒤에 지도에 그려지며 각 경로 당 금액과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총거리가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표시된다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입력 페이지로 넘어간다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.-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장기에 따라 변경 된다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1730" y="4281514"/>
            <a:ext cx="166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b="1" i="1" dirty="0" smtClean="0">
                <a:solidFill>
                  <a:srgbClr val="FF0000"/>
                </a:solidFill>
              </a:rPr>
              <a:t>6</a:t>
            </a:r>
            <a:r>
              <a:rPr lang="ko-KR" altLang="en-US" b="1" i="1" dirty="0" smtClean="0">
                <a:solidFill>
                  <a:srgbClr val="FF0000"/>
                </a:solidFill>
              </a:rPr>
              <a:t>번의 </a:t>
            </a:r>
            <a:r>
              <a:rPr lang="en-US" altLang="ko-KR" b="1" i="1" dirty="0" smtClean="0">
                <a:solidFill>
                  <a:srgbClr val="FF0000"/>
                </a:solidFill>
              </a:rPr>
              <a:t>4</a:t>
            </a:r>
            <a:r>
              <a:rPr lang="ko-KR" altLang="en-US" b="1" i="1" dirty="0" smtClean="0">
                <a:solidFill>
                  <a:srgbClr val="FF0000"/>
                </a:solidFill>
              </a:rPr>
              <a:t>개의 지도에는 최단거리 상위 </a:t>
            </a:r>
            <a:r>
              <a:rPr lang="en-US" altLang="ko-KR" b="1" i="1" dirty="0" smtClean="0">
                <a:solidFill>
                  <a:srgbClr val="FF0000"/>
                </a:solidFill>
              </a:rPr>
              <a:t>4</a:t>
            </a:r>
            <a:r>
              <a:rPr lang="ko-KR" altLang="en-US" b="1" i="1" dirty="0" smtClean="0">
                <a:solidFill>
                  <a:srgbClr val="FF0000"/>
                </a:solidFill>
              </a:rPr>
              <a:t>개와 금액</a:t>
            </a:r>
            <a:r>
              <a:rPr lang="en-US" altLang="ko-KR" b="1" i="1" dirty="0" smtClean="0">
                <a:solidFill>
                  <a:srgbClr val="FF0000"/>
                </a:solidFill>
              </a:rPr>
              <a:t>,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총거리</a:t>
            </a:r>
            <a:r>
              <a:rPr lang="ko-KR" altLang="en-US" b="1" i="1" dirty="0" smtClean="0">
                <a:solidFill>
                  <a:srgbClr val="FF0000"/>
                </a:solidFill>
              </a:rPr>
              <a:t> 등이 표시 된다</a:t>
            </a:r>
            <a:r>
              <a:rPr lang="en-US" altLang="ko-KR" b="1" i="1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b="1" i="1" dirty="0" smtClean="0">
                <a:solidFill>
                  <a:srgbClr val="FF0000"/>
                </a:solidFill>
              </a:rPr>
              <a:t>경로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탐색시</a:t>
            </a:r>
            <a:r>
              <a:rPr lang="ko-KR" altLang="en-US" b="1" i="1" dirty="0" smtClean="0">
                <a:solidFill>
                  <a:srgbClr val="FF0000"/>
                </a:solidFill>
              </a:rPr>
              <a:t> 결과가 나오지 않을 경우 경고 문구 발생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6"/>
          <a:stretch/>
        </p:blipFill>
        <p:spPr>
          <a:xfrm>
            <a:off x="1388604" y="728237"/>
            <a:ext cx="5016574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9332"/>
      </p:ext>
    </p:extLst>
  </p:cSld>
  <p:clrMapOvr>
    <a:masterClrMapping/>
  </p:clrMapOvr>
</p:sld>
</file>

<file path=ppt/theme/theme1.xml><?xml version="1.0" encoding="utf-8"?>
<a:theme xmlns:a="http://schemas.openxmlformats.org/drawingml/2006/main" name="1_2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lIns="18000" tIns="18000" rIns="18000" bIns="18000" rtlCol="0" anchor="ctr">
        <a:noAutofit/>
      </a:bodyPr>
      <a:lstStyle>
        <a:defPPr algn="ctr" eaLnBrk="0" hangingPunct="0">
          <a:buClr>
            <a:srgbClr val="FF0000"/>
          </a:buClr>
          <a:buSzPct val="135000"/>
          <a:defRPr sz="1400" b="1" dirty="0" smtClean="0">
            <a:solidFill>
              <a:schemeClr val="bg1">
                <a:lumMod val="50000"/>
              </a:schemeClr>
            </a:solidFill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54941</TotalTime>
  <Words>2751</Words>
  <Application>Microsoft Office PowerPoint</Application>
  <PresentationFormat>A4 용지(210x297mm)</PresentationFormat>
  <Paragraphs>851</Paragraphs>
  <Slides>38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굴림</vt:lpstr>
      <vt:lpstr>돋움</vt:lpstr>
      <vt:lpstr>Verdana</vt:lpstr>
      <vt:lpstr>1_2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(재)행복한웹앤미디어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시안제작가이드</dc:title>
  <dc:subject>화면설계</dc:subject>
  <dc:creator>PMO</dc:creator>
  <cp:keywords>제작가이드</cp:keywords>
  <cp:lastModifiedBy>poweruser</cp:lastModifiedBy>
  <cp:revision>5258</cp:revision>
  <dcterms:created xsi:type="dcterms:W3CDTF">2007-05-15T06:23:40Z</dcterms:created>
  <dcterms:modified xsi:type="dcterms:W3CDTF">2016-01-28T02:23:48Z</dcterms:modified>
</cp:coreProperties>
</file>