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7" r:id="rId11"/>
    <p:sldId id="266" r:id="rId12"/>
    <p:sldId id="278" r:id="rId13"/>
    <p:sldId id="269" r:id="rId14"/>
    <p:sldId id="270" r:id="rId15"/>
    <p:sldId id="271" r:id="rId16"/>
    <p:sldId id="272" r:id="rId17"/>
    <p:sldId id="284" r:id="rId18"/>
    <p:sldId id="285" r:id="rId19"/>
    <p:sldId id="280" r:id="rId20"/>
    <p:sldId id="283" r:id="rId21"/>
    <p:sldId id="274" r:id="rId22"/>
    <p:sldId id="275" r:id="rId23"/>
    <p:sldId id="276" r:id="rId24"/>
    <p:sldId id="281" r:id="rId25"/>
  </p:sldIdLst>
  <p:sldSz cx="9144000" cy="5143500" type="screen16x9"/>
  <p:notesSz cx="6858000" cy="9144000"/>
  <p:embeddedFontLst>
    <p:embeddedFont>
      <p:font typeface="Maven Pro" panose="020B0604020202020204" charset="0"/>
      <p:regular r:id="rId28"/>
      <p:bold r:id="rId29"/>
    </p:embeddedFont>
    <p:embeddedFont>
      <p:font typeface="Nunito" panose="020B0604020202020204" charset="0"/>
      <p:regular r:id="rId30"/>
      <p:bold r:id="rId31"/>
      <p:italic r:id="rId32"/>
      <p:boldItalic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00E"/>
    <a:srgbClr val="EBAF9F"/>
    <a:srgbClr val="BACDF8"/>
    <a:srgbClr val="B9F9F1"/>
    <a:srgbClr val="B9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5FC3A8-3304-40F4-9B61-89F5A4A83C17}">
  <a:tblStyle styleId="{865FC3A8-3304-40F4-9B61-89F5A4A83C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c/home-credit-default-risk/data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aimoom026/Springboard/blob/student-branch/springboard/Capstone%20Three/HomeCreditDefaulterPrediction-DataWrangling-EDA.ipynb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c/home-credit-default-risk/data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aimoom026/Springboard/blob/student-branch/springboard/Capstone%20Three/HomeCreditDefaulterPrediction-DataWrangling-EDA.ipynb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8591E5-875F-4FE8-AA85-B1553C2A36B7}" type="doc">
      <dgm:prSet loTypeId="urn:microsoft.com/office/officeart/2011/layout/InterconnectedBlockProcess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CA"/>
        </a:p>
      </dgm:t>
    </dgm:pt>
    <dgm:pt modelId="{4604C49F-8AE4-4DD4-91F4-B5995BC53F36}">
      <dgm:prSet phldrT="[Text]"/>
      <dgm:spPr/>
      <dgm:t>
        <a:bodyPr/>
        <a:lstStyle/>
        <a:p>
          <a:r>
            <a:rPr lang="en-CA" dirty="0"/>
            <a:t>Data</a:t>
          </a:r>
        </a:p>
      </dgm:t>
    </dgm:pt>
    <dgm:pt modelId="{E71985E9-6E09-4ADD-BA51-EC280A54F9C2}" type="parTrans" cxnId="{73B47A82-9C49-43DA-8FE6-07A8D644FE03}">
      <dgm:prSet/>
      <dgm:spPr/>
      <dgm:t>
        <a:bodyPr/>
        <a:lstStyle/>
        <a:p>
          <a:endParaRPr lang="en-CA"/>
        </a:p>
      </dgm:t>
    </dgm:pt>
    <dgm:pt modelId="{2F17D0A0-08D6-4777-9FC8-A0C821D25648}" type="sibTrans" cxnId="{73B47A82-9C49-43DA-8FE6-07A8D644FE03}">
      <dgm:prSet/>
      <dgm:spPr/>
      <dgm:t>
        <a:bodyPr/>
        <a:lstStyle/>
        <a:p>
          <a:endParaRPr lang="en-CA"/>
        </a:p>
      </dgm:t>
    </dgm:pt>
    <dgm:pt modelId="{E5B26909-E7AD-4C69-B067-8772CA7243FF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n-CA" dirty="0"/>
        </a:p>
        <a:p>
          <a:pPr algn="l">
            <a:buFont typeface="Arial" panose="020B0604020202020204" pitchFamily="34" charset="0"/>
            <a:buChar char="•"/>
          </a:pPr>
          <a:r>
            <a:rPr lang="en-CA" dirty="0">
              <a:hlinkClick xmlns:r="http://schemas.openxmlformats.org/officeDocument/2006/relationships" r:id="rId1"/>
            </a:rPr>
            <a:t>Kaggle data</a:t>
          </a:r>
          <a:r>
            <a:rPr lang="en-CA" dirty="0"/>
            <a:t> Sourced from Home Credit Group Inc.</a:t>
          </a:r>
        </a:p>
      </dgm:t>
    </dgm:pt>
    <dgm:pt modelId="{D8A3E013-D0FF-4770-9EA3-929DCD8A49AD}" type="parTrans" cxnId="{FF539721-CDA6-451B-BE55-BDD1D46011F2}">
      <dgm:prSet/>
      <dgm:spPr/>
      <dgm:t>
        <a:bodyPr/>
        <a:lstStyle/>
        <a:p>
          <a:endParaRPr lang="en-CA"/>
        </a:p>
      </dgm:t>
    </dgm:pt>
    <dgm:pt modelId="{2388EBD6-3455-41D4-B9E4-3F7F8D042275}" type="sibTrans" cxnId="{FF539721-CDA6-451B-BE55-BDD1D46011F2}">
      <dgm:prSet/>
      <dgm:spPr/>
      <dgm:t>
        <a:bodyPr/>
        <a:lstStyle/>
        <a:p>
          <a:endParaRPr lang="en-CA"/>
        </a:p>
      </dgm:t>
    </dgm:pt>
    <dgm:pt modelId="{B53F8672-C365-4A94-B0F6-245D07FB4A6E}">
      <dgm:prSet phldrT="[Text]"/>
      <dgm:spPr/>
      <dgm:t>
        <a:bodyPr/>
        <a:lstStyle/>
        <a:p>
          <a:r>
            <a:rPr lang="en-CA" dirty="0"/>
            <a:t>Application</a:t>
          </a:r>
        </a:p>
      </dgm:t>
    </dgm:pt>
    <dgm:pt modelId="{A9E63B1C-801B-4FD1-9770-6CEB207A3725}" type="parTrans" cxnId="{8309802A-C370-424F-84AB-E707DA43EEE0}">
      <dgm:prSet/>
      <dgm:spPr/>
      <dgm:t>
        <a:bodyPr/>
        <a:lstStyle/>
        <a:p>
          <a:endParaRPr lang="en-CA"/>
        </a:p>
      </dgm:t>
    </dgm:pt>
    <dgm:pt modelId="{93D52A16-BDC5-47C5-9024-7697247D806B}" type="sibTrans" cxnId="{8309802A-C370-424F-84AB-E707DA43EEE0}">
      <dgm:prSet/>
      <dgm:spPr/>
      <dgm:t>
        <a:bodyPr/>
        <a:lstStyle/>
        <a:p>
          <a:endParaRPr lang="en-CA"/>
        </a:p>
      </dgm:t>
    </dgm:pt>
    <dgm:pt modelId="{EAB7C2CB-12F2-4B65-BEBE-A2904EB7FEB5}">
      <dgm:prSet phldrT="[Text]"/>
      <dgm:spPr/>
      <dgm:t>
        <a:bodyPr/>
        <a:lstStyle/>
        <a:p>
          <a:r>
            <a:rPr lang="en-CA" dirty="0"/>
            <a:t>Contains 307.5 K clients information with 121 features and a target variable</a:t>
          </a:r>
        </a:p>
        <a:p>
          <a:endParaRPr lang="en-CA" dirty="0"/>
        </a:p>
        <a:p>
          <a:r>
            <a:rPr lang="en-CA" dirty="0"/>
            <a:t>We will limit to this file only </a:t>
          </a:r>
        </a:p>
      </dgm:t>
    </dgm:pt>
    <dgm:pt modelId="{453FE72D-932F-465E-8911-94E632449BCB}" type="parTrans" cxnId="{E9CEE9D3-5775-41B2-A973-7F23DE8E846F}">
      <dgm:prSet/>
      <dgm:spPr/>
      <dgm:t>
        <a:bodyPr/>
        <a:lstStyle/>
        <a:p>
          <a:endParaRPr lang="en-CA"/>
        </a:p>
      </dgm:t>
    </dgm:pt>
    <dgm:pt modelId="{99F506AE-9730-4DFF-B0D7-289EA60FA126}" type="sibTrans" cxnId="{E9CEE9D3-5775-41B2-A973-7F23DE8E846F}">
      <dgm:prSet/>
      <dgm:spPr/>
      <dgm:t>
        <a:bodyPr/>
        <a:lstStyle/>
        <a:p>
          <a:endParaRPr lang="en-CA"/>
        </a:p>
      </dgm:t>
    </dgm:pt>
    <dgm:pt modelId="{F3B9DBA0-989D-46D9-91E7-D1FF6751C084}">
      <dgm:prSet phldrT="[Text]"/>
      <dgm:spPr/>
      <dgm:t>
        <a:bodyPr/>
        <a:lstStyle/>
        <a:p>
          <a:r>
            <a:rPr lang="en-CA" dirty="0"/>
            <a:t>6 Other Files</a:t>
          </a:r>
        </a:p>
      </dgm:t>
    </dgm:pt>
    <dgm:pt modelId="{9C54A4F0-618A-4F15-B928-26290FFE3411}" type="parTrans" cxnId="{88E68F63-2F46-4872-99A5-E974793AC991}">
      <dgm:prSet/>
      <dgm:spPr/>
      <dgm:t>
        <a:bodyPr/>
        <a:lstStyle/>
        <a:p>
          <a:endParaRPr lang="en-CA"/>
        </a:p>
      </dgm:t>
    </dgm:pt>
    <dgm:pt modelId="{244C29E7-4E29-4538-A896-0FD2D838D104}" type="sibTrans" cxnId="{88E68F63-2F46-4872-99A5-E974793AC991}">
      <dgm:prSet/>
      <dgm:spPr/>
      <dgm:t>
        <a:bodyPr/>
        <a:lstStyle/>
        <a:p>
          <a:endParaRPr lang="en-CA"/>
        </a:p>
      </dgm:t>
    </dgm:pt>
    <dgm:pt modelId="{B690CFF8-7E6A-4FD6-B1FB-3D7A3EBA0C57}">
      <dgm:prSet phldrT="[Text]"/>
      <dgm:spPr/>
      <dgm:t>
        <a:bodyPr/>
        <a:lstStyle/>
        <a:p>
          <a:r>
            <a:rPr lang="en-CA" dirty="0"/>
            <a:t>Contains information about ‘bureau’, ‘previous credit/cash balance’, ‘installments’ information</a:t>
          </a:r>
        </a:p>
      </dgm:t>
    </dgm:pt>
    <dgm:pt modelId="{772376F5-ABD7-4E5C-A328-32CEBC90B3C5}" type="parTrans" cxnId="{2854BBAE-FB03-4799-878A-E718EF609F26}">
      <dgm:prSet/>
      <dgm:spPr/>
      <dgm:t>
        <a:bodyPr/>
        <a:lstStyle/>
        <a:p>
          <a:endParaRPr lang="en-CA"/>
        </a:p>
      </dgm:t>
    </dgm:pt>
    <dgm:pt modelId="{29CADC64-DEA1-4ACD-B2BF-462F2443638F}" type="sibTrans" cxnId="{2854BBAE-FB03-4799-878A-E718EF609F26}">
      <dgm:prSet/>
      <dgm:spPr/>
      <dgm:t>
        <a:bodyPr/>
        <a:lstStyle/>
        <a:p>
          <a:endParaRPr lang="en-CA"/>
        </a:p>
      </dgm:t>
    </dgm:pt>
    <dgm:pt modelId="{6FD87347-0615-48B9-B8D7-8AA8997D315B}" type="pres">
      <dgm:prSet presAssocID="{AC8591E5-875F-4FE8-AA85-B1553C2A36B7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32F76B81-10DE-415D-B3B1-716B2625D1C4}" type="pres">
      <dgm:prSet presAssocID="{F3B9DBA0-989D-46D9-91E7-D1FF6751C084}" presName="ChildAccent3" presStyleCnt="0"/>
      <dgm:spPr/>
    </dgm:pt>
    <dgm:pt modelId="{8134AB40-0F60-4E98-AA07-C17DF7E1504E}" type="pres">
      <dgm:prSet presAssocID="{F3B9DBA0-989D-46D9-91E7-D1FF6751C084}" presName="ChildAccent" presStyleLbl="alignImgPlace1" presStyleIdx="0" presStyleCnt="3"/>
      <dgm:spPr/>
    </dgm:pt>
    <dgm:pt modelId="{0594A7B3-A587-4E5D-8F13-E3AF5142F14E}" type="pres">
      <dgm:prSet presAssocID="{F3B9DBA0-989D-46D9-91E7-D1FF6751C084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836DCB1-FD18-42FB-8E28-9C02A0CA3885}" type="pres">
      <dgm:prSet presAssocID="{F3B9DBA0-989D-46D9-91E7-D1FF6751C084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328D4651-FB21-4FCF-8E46-5E074140419A}" type="pres">
      <dgm:prSet presAssocID="{B53F8672-C365-4A94-B0F6-245D07FB4A6E}" presName="ChildAccent2" presStyleCnt="0"/>
      <dgm:spPr/>
    </dgm:pt>
    <dgm:pt modelId="{EA562B0D-89B7-4398-A4C8-C5B33EC58D38}" type="pres">
      <dgm:prSet presAssocID="{B53F8672-C365-4A94-B0F6-245D07FB4A6E}" presName="ChildAccent" presStyleLbl="alignImgPlace1" presStyleIdx="1" presStyleCnt="3"/>
      <dgm:spPr/>
    </dgm:pt>
    <dgm:pt modelId="{D31DA2A8-98F7-41CF-A48F-274C280E4777}" type="pres">
      <dgm:prSet presAssocID="{B53F8672-C365-4A94-B0F6-245D07FB4A6E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52C52EF-E013-4A58-BB35-8D1778F2540E}" type="pres">
      <dgm:prSet presAssocID="{B53F8672-C365-4A94-B0F6-245D07FB4A6E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45B74FF8-0FB4-4056-ACD7-9E7EECA00976}" type="pres">
      <dgm:prSet presAssocID="{4604C49F-8AE4-4DD4-91F4-B5995BC53F36}" presName="ChildAccent1" presStyleCnt="0"/>
      <dgm:spPr/>
    </dgm:pt>
    <dgm:pt modelId="{D4FFFCE7-C31B-4EE0-B94F-88D2ADBB723A}" type="pres">
      <dgm:prSet presAssocID="{4604C49F-8AE4-4DD4-91F4-B5995BC53F36}" presName="ChildAccent" presStyleLbl="alignImgPlace1" presStyleIdx="2" presStyleCnt="3"/>
      <dgm:spPr/>
    </dgm:pt>
    <dgm:pt modelId="{E527519C-81C7-4898-950B-7E86EC288C72}" type="pres">
      <dgm:prSet presAssocID="{4604C49F-8AE4-4DD4-91F4-B5995BC53F36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2BCC4F3-72E9-4B76-B087-8B553B02AE00}" type="pres">
      <dgm:prSet presAssocID="{4604C49F-8AE4-4DD4-91F4-B5995BC53F36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89BC9F05-BA9B-4D7C-B5CC-E7234821B222}" type="presOf" srcId="{EAB7C2CB-12F2-4B65-BEBE-A2904EB7FEB5}" destId="{D31DA2A8-98F7-41CF-A48F-274C280E4777}" srcOrd="1" destOrd="0" presId="urn:microsoft.com/office/officeart/2011/layout/InterconnectedBlockProcess"/>
    <dgm:cxn modelId="{FF539721-CDA6-451B-BE55-BDD1D46011F2}" srcId="{4604C49F-8AE4-4DD4-91F4-B5995BC53F36}" destId="{E5B26909-E7AD-4C69-B067-8772CA7243FF}" srcOrd="0" destOrd="0" parTransId="{D8A3E013-D0FF-4770-9EA3-929DCD8A49AD}" sibTransId="{2388EBD6-3455-41D4-B9E4-3F7F8D042275}"/>
    <dgm:cxn modelId="{8309802A-C370-424F-84AB-E707DA43EEE0}" srcId="{AC8591E5-875F-4FE8-AA85-B1553C2A36B7}" destId="{B53F8672-C365-4A94-B0F6-245D07FB4A6E}" srcOrd="1" destOrd="0" parTransId="{A9E63B1C-801B-4FD1-9770-6CEB207A3725}" sibTransId="{93D52A16-BDC5-47C5-9024-7697247D806B}"/>
    <dgm:cxn modelId="{C53D1A36-D10A-4FA7-A9D0-C61DB1F956CF}" type="presOf" srcId="{B690CFF8-7E6A-4FD6-B1FB-3D7A3EBA0C57}" destId="{8134AB40-0F60-4E98-AA07-C17DF7E1504E}" srcOrd="0" destOrd="0" presId="urn:microsoft.com/office/officeart/2011/layout/InterconnectedBlockProcess"/>
    <dgm:cxn modelId="{F853DA3F-2499-489D-B9E8-5B27DD04BCC2}" type="presOf" srcId="{E5B26909-E7AD-4C69-B067-8772CA7243FF}" destId="{D4FFFCE7-C31B-4EE0-B94F-88D2ADBB723A}" srcOrd="0" destOrd="0" presId="urn:microsoft.com/office/officeart/2011/layout/InterconnectedBlockProcess"/>
    <dgm:cxn modelId="{88E68F63-2F46-4872-99A5-E974793AC991}" srcId="{AC8591E5-875F-4FE8-AA85-B1553C2A36B7}" destId="{F3B9DBA0-989D-46D9-91E7-D1FF6751C084}" srcOrd="2" destOrd="0" parTransId="{9C54A4F0-618A-4F15-B928-26290FFE3411}" sibTransId="{244C29E7-4E29-4538-A896-0FD2D838D104}"/>
    <dgm:cxn modelId="{3C2B4375-6881-427F-B991-B50945D966A1}" type="presOf" srcId="{F3B9DBA0-989D-46D9-91E7-D1FF6751C084}" destId="{1836DCB1-FD18-42FB-8E28-9C02A0CA3885}" srcOrd="0" destOrd="0" presId="urn:microsoft.com/office/officeart/2011/layout/InterconnectedBlockProcess"/>
    <dgm:cxn modelId="{70AB8E76-27BF-449E-BE35-06D2BC28D432}" type="presOf" srcId="{AC8591E5-875F-4FE8-AA85-B1553C2A36B7}" destId="{6FD87347-0615-48B9-B8D7-8AA8997D315B}" srcOrd="0" destOrd="0" presId="urn:microsoft.com/office/officeart/2011/layout/InterconnectedBlockProcess"/>
    <dgm:cxn modelId="{73B47A82-9C49-43DA-8FE6-07A8D644FE03}" srcId="{AC8591E5-875F-4FE8-AA85-B1553C2A36B7}" destId="{4604C49F-8AE4-4DD4-91F4-B5995BC53F36}" srcOrd="0" destOrd="0" parTransId="{E71985E9-6E09-4ADD-BA51-EC280A54F9C2}" sibTransId="{2F17D0A0-08D6-4777-9FC8-A0C821D25648}"/>
    <dgm:cxn modelId="{8331EE87-DD34-4A1D-85F0-8F74B27AC133}" type="presOf" srcId="{E5B26909-E7AD-4C69-B067-8772CA7243FF}" destId="{E527519C-81C7-4898-950B-7E86EC288C72}" srcOrd="1" destOrd="0" presId="urn:microsoft.com/office/officeart/2011/layout/InterconnectedBlockProcess"/>
    <dgm:cxn modelId="{7B0BAD91-BCBD-4D92-BD0F-2481B72F51EF}" type="presOf" srcId="{B53F8672-C365-4A94-B0F6-245D07FB4A6E}" destId="{252C52EF-E013-4A58-BB35-8D1778F2540E}" srcOrd="0" destOrd="0" presId="urn:microsoft.com/office/officeart/2011/layout/InterconnectedBlockProcess"/>
    <dgm:cxn modelId="{2854BBAE-FB03-4799-878A-E718EF609F26}" srcId="{F3B9DBA0-989D-46D9-91E7-D1FF6751C084}" destId="{B690CFF8-7E6A-4FD6-B1FB-3D7A3EBA0C57}" srcOrd="0" destOrd="0" parTransId="{772376F5-ABD7-4E5C-A328-32CEBC90B3C5}" sibTransId="{29CADC64-DEA1-4ACD-B2BF-462F2443638F}"/>
    <dgm:cxn modelId="{769C6DCA-F384-4852-8B5A-243562D9DB85}" type="presOf" srcId="{B690CFF8-7E6A-4FD6-B1FB-3D7A3EBA0C57}" destId="{0594A7B3-A587-4E5D-8F13-E3AF5142F14E}" srcOrd="1" destOrd="0" presId="urn:microsoft.com/office/officeart/2011/layout/InterconnectedBlockProcess"/>
    <dgm:cxn modelId="{31C83BD3-E808-4190-8D24-9F580D18CE65}" type="presOf" srcId="{EAB7C2CB-12F2-4B65-BEBE-A2904EB7FEB5}" destId="{EA562B0D-89B7-4398-A4C8-C5B33EC58D38}" srcOrd="0" destOrd="0" presId="urn:microsoft.com/office/officeart/2011/layout/InterconnectedBlockProcess"/>
    <dgm:cxn modelId="{E9CEE9D3-5775-41B2-A973-7F23DE8E846F}" srcId="{B53F8672-C365-4A94-B0F6-245D07FB4A6E}" destId="{EAB7C2CB-12F2-4B65-BEBE-A2904EB7FEB5}" srcOrd="0" destOrd="0" parTransId="{453FE72D-932F-465E-8911-94E632449BCB}" sibTransId="{99F506AE-9730-4DFF-B0D7-289EA60FA126}"/>
    <dgm:cxn modelId="{049A24D5-C786-43B0-BF23-C97717EF8692}" type="presOf" srcId="{4604C49F-8AE4-4DD4-91F4-B5995BC53F36}" destId="{82BCC4F3-72E9-4B76-B087-8B553B02AE00}" srcOrd="0" destOrd="0" presId="urn:microsoft.com/office/officeart/2011/layout/InterconnectedBlockProcess"/>
    <dgm:cxn modelId="{2E3560C5-2DA6-4EE8-96B0-9492F8D18D97}" type="presParOf" srcId="{6FD87347-0615-48B9-B8D7-8AA8997D315B}" destId="{32F76B81-10DE-415D-B3B1-716B2625D1C4}" srcOrd="0" destOrd="0" presId="urn:microsoft.com/office/officeart/2011/layout/InterconnectedBlockProcess"/>
    <dgm:cxn modelId="{5343B1B7-E962-4057-A827-5DDDE9A2561E}" type="presParOf" srcId="{32F76B81-10DE-415D-B3B1-716B2625D1C4}" destId="{8134AB40-0F60-4E98-AA07-C17DF7E1504E}" srcOrd="0" destOrd="0" presId="urn:microsoft.com/office/officeart/2011/layout/InterconnectedBlockProcess"/>
    <dgm:cxn modelId="{819C33BB-9EED-40B2-9968-0E10A9B8686E}" type="presParOf" srcId="{6FD87347-0615-48B9-B8D7-8AA8997D315B}" destId="{0594A7B3-A587-4E5D-8F13-E3AF5142F14E}" srcOrd="1" destOrd="0" presId="urn:microsoft.com/office/officeart/2011/layout/InterconnectedBlockProcess"/>
    <dgm:cxn modelId="{F02EF2EC-D8FA-4B8F-BB8F-25A889034FA1}" type="presParOf" srcId="{6FD87347-0615-48B9-B8D7-8AA8997D315B}" destId="{1836DCB1-FD18-42FB-8E28-9C02A0CA3885}" srcOrd="2" destOrd="0" presId="urn:microsoft.com/office/officeart/2011/layout/InterconnectedBlockProcess"/>
    <dgm:cxn modelId="{4BFE77A3-8E43-4987-893E-FAFBFDF1E458}" type="presParOf" srcId="{6FD87347-0615-48B9-B8D7-8AA8997D315B}" destId="{328D4651-FB21-4FCF-8E46-5E074140419A}" srcOrd="3" destOrd="0" presId="urn:microsoft.com/office/officeart/2011/layout/InterconnectedBlockProcess"/>
    <dgm:cxn modelId="{8BF23AD0-6002-4BE7-B2EB-A2FBB1E63051}" type="presParOf" srcId="{328D4651-FB21-4FCF-8E46-5E074140419A}" destId="{EA562B0D-89B7-4398-A4C8-C5B33EC58D38}" srcOrd="0" destOrd="0" presId="urn:microsoft.com/office/officeart/2011/layout/InterconnectedBlockProcess"/>
    <dgm:cxn modelId="{9200E939-D6FD-44F5-8620-CA4F96696B43}" type="presParOf" srcId="{6FD87347-0615-48B9-B8D7-8AA8997D315B}" destId="{D31DA2A8-98F7-41CF-A48F-274C280E4777}" srcOrd="4" destOrd="0" presId="urn:microsoft.com/office/officeart/2011/layout/InterconnectedBlockProcess"/>
    <dgm:cxn modelId="{C7FF8D9A-A5B6-4A1D-87CB-9100835E8A97}" type="presParOf" srcId="{6FD87347-0615-48B9-B8D7-8AA8997D315B}" destId="{252C52EF-E013-4A58-BB35-8D1778F2540E}" srcOrd="5" destOrd="0" presId="urn:microsoft.com/office/officeart/2011/layout/InterconnectedBlockProcess"/>
    <dgm:cxn modelId="{048C9216-FDB0-4026-B567-A9A185E9228B}" type="presParOf" srcId="{6FD87347-0615-48B9-B8D7-8AA8997D315B}" destId="{45B74FF8-0FB4-4056-ACD7-9E7EECA00976}" srcOrd="6" destOrd="0" presId="urn:microsoft.com/office/officeart/2011/layout/InterconnectedBlockProcess"/>
    <dgm:cxn modelId="{F0301FCE-172D-402F-B1DF-7E64DB941E32}" type="presParOf" srcId="{45B74FF8-0FB4-4056-ACD7-9E7EECA00976}" destId="{D4FFFCE7-C31B-4EE0-B94F-88D2ADBB723A}" srcOrd="0" destOrd="0" presId="urn:microsoft.com/office/officeart/2011/layout/InterconnectedBlockProcess"/>
    <dgm:cxn modelId="{FA658E4B-E783-49F0-8B46-34011E5E3821}" type="presParOf" srcId="{6FD87347-0615-48B9-B8D7-8AA8997D315B}" destId="{E527519C-81C7-4898-950B-7E86EC288C72}" srcOrd="7" destOrd="0" presId="urn:microsoft.com/office/officeart/2011/layout/InterconnectedBlockProcess"/>
    <dgm:cxn modelId="{B4CA1F92-BFA8-4AFD-99AB-821ED2F6C325}" type="presParOf" srcId="{6FD87347-0615-48B9-B8D7-8AA8997D315B}" destId="{82BCC4F3-72E9-4B76-B087-8B553B02AE00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6ABD5E-03E0-41DB-AF8C-49AB07DC5B1A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E8E8BB2-1D7C-4D4E-958F-3A716A369E34}">
      <dgm:prSet phldrT="[Text]"/>
      <dgm:spPr/>
      <dgm:t>
        <a:bodyPr/>
        <a:lstStyle/>
        <a:p>
          <a:r>
            <a:rPr lang="en-CA" dirty="0"/>
            <a:t>Data Wrangling</a:t>
          </a:r>
        </a:p>
      </dgm:t>
    </dgm:pt>
    <dgm:pt modelId="{5DBAB0FE-EB60-4841-AE2C-2ADD9638082F}" type="parTrans" cxnId="{5C5B9512-485D-4BEA-8161-B3691C3A02F2}">
      <dgm:prSet/>
      <dgm:spPr/>
      <dgm:t>
        <a:bodyPr/>
        <a:lstStyle/>
        <a:p>
          <a:endParaRPr lang="en-CA"/>
        </a:p>
      </dgm:t>
    </dgm:pt>
    <dgm:pt modelId="{0B33D641-C313-4FAF-8C62-3F81E3F2FBE9}" type="sibTrans" cxnId="{5C5B9512-485D-4BEA-8161-B3691C3A02F2}">
      <dgm:prSet/>
      <dgm:spPr/>
      <dgm:t>
        <a:bodyPr/>
        <a:lstStyle/>
        <a:p>
          <a:endParaRPr lang="en-CA"/>
        </a:p>
      </dgm:t>
    </dgm:pt>
    <dgm:pt modelId="{DB333327-14DD-4AB2-8AD7-724D7131AC9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dirty="0"/>
            <a:t>Missing values fixed and duplicate checked</a:t>
          </a:r>
        </a:p>
      </dgm:t>
    </dgm:pt>
    <dgm:pt modelId="{2B8C75F3-1913-4649-8205-75D96AB23EB9}" type="parTrans" cxnId="{61930EA0-79F4-4A31-9235-434BCCCA69CE}">
      <dgm:prSet/>
      <dgm:spPr/>
      <dgm:t>
        <a:bodyPr/>
        <a:lstStyle/>
        <a:p>
          <a:endParaRPr lang="en-CA"/>
        </a:p>
      </dgm:t>
    </dgm:pt>
    <dgm:pt modelId="{13154876-0135-47D9-9607-4AC2CAEFC790}" type="sibTrans" cxnId="{61930EA0-79F4-4A31-9235-434BCCCA69CE}">
      <dgm:prSet/>
      <dgm:spPr/>
      <dgm:t>
        <a:bodyPr/>
        <a:lstStyle/>
        <a:p>
          <a:endParaRPr lang="en-CA"/>
        </a:p>
      </dgm:t>
    </dgm:pt>
    <dgm:pt modelId="{5A572B2C-BD18-4AC8-AA55-7884DD64E7D8}">
      <dgm:prSet/>
      <dgm:spPr/>
      <dgm:t>
        <a:bodyPr/>
        <a:lstStyle/>
        <a:p>
          <a:endParaRPr lang="en-CA" dirty="0"/>
        </a:p>
        <a:p>
          <a:r>
            <a:rPr lang="en-CA" dirty="0"/>
            <a:t>Saved cleaned data for EDA stage</a:t>
          </a:r>
        </a:p>
        <a:p>
          <a:r>
            <a:rPr lang="en-CA" dirty="0">
              <a:hlinkClick xmlns:r="http://schemas.openxmlformats.org/officeDocument/2006/relationships" r:id="rId1"/>
            </a:rPr>
            <a:t> </a:t>
          </a:r>
          <a:endParaRPr lang="en-CA" dirty="0"/>
        </a:p>
      </dgm:t>
    </dgm:pt>
    <dgm:pt modelId="{0537E273-DC5C-40CC-91C3-53F4B5B05706}" type="parTrans" cxnId="{3F6F9E59-7FF0-4784-A653-D61E5D73AFB2}">
      <dgm:prSet/>
      <dgm:spPr/>
      <dgm:t>
        <a:bodyPr/>
        <a:lstStyle/>
        <a:p>
          <a:endParaRPr lang="en-CA"/>
        </a:p>
      </dgm:t>
    </dgm:pt>
    <dgm:pt modelId="{D5D1BDDD-C1DD-4A9E-A92E-B2920A692A46}" type="sibTrans" cxnId="{3F6F9E59-7FF0-4784-A653-D61E5D73AFB2}">
      <dgm:prSet/>
      <dgm:spPr/>
      <dgm:t>
        <a:bodyPr/>
        <a:lstStyle/>
        <a:p>
          <a:endParaRPr lang="en-CA"/>
        </a:p>
      </dgm:t>
    </dgm:pt>
    <dgm:pt modelId="{D6FCA7E4-A565-4709-8E87-CEA04A776E65}" type="pres">
      <dgm:prSet presAssocID="{656ABD5E-03E0-41DB-AF8C-49AB07DC5B1A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8E351355-06D6-4B76-B404-5D7337A6BB1B}" type="pres">
      <dgm:prSet presAssocID="{5E8E8BB2-1D7C-4D4E-958F-3A716A369E34}" presName="ChildAccent1" presStyleCnt="0"/>
      <dgm:spPr/>
    </dgm:pt>
    <dgm:pt modelId="{B0FDF835-288D-45E6-8778-43AE4CE7DE4E}" type="pres">
      <dgm:prSet presAssocID="{5E8E8BB2-1D7C-4D4E-958F-3A716A369E34}" presName="ChildAccent" presStyleLbl="alignImgPlace1" presStyleIdx="0" presStyleCnt="1" custLinFactNeighborX="-716"/>
      <dgm:spPr/>
    </dgm:pt>
    <dgm:pt modelId="{6B53EB6A-2106-4881-A3E4-80D4D15B7B04}" type="pres">
      <dgm:prSet presAssocID="{5E8E8BB2-1D7C-4D4E-958F-3A716A369E34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4FA0AA6-D901-458F-B346-0E2E0E2E5099}" type="pres">
      <dgm:prSet presAssocID="{5E8E8BB2-1D7C-4D4E-958F-3A716A369E34}" presName="Parent1" presStyleLbl="node1" presStyleIdx="0" presStyleCnt="1">
        <dgm:presLayoutVars>
          <dgm:chMax val="2"/>
          <dgm:chPref val="1"/>
          <dgm:bulletEnabled val="1"/>
        </dgm:presLayoutVars>
      </dgm:prSet>
      <dgm:spPr/>
    </dgm:pt>
  </dgm:ptLst>
  <dgm:cxnLst>
    <dgm:cxn modelId="{63F9460F-00B9-4513-8B46-136AC449F584}" type="presOf" srcId="{5A572B2C-BD18-4AC8-AA55-7884DD64E7D8}" destId="{6B53EB6A-2106-4881-A3E4-80D4D15B7B04}" srcOrd="1" destOrd="1" presId="urn:microsoft.com/office/officeart/2011/layout/InterconnectedBlockProcess"/>
    <dgm:cxn modelId="{5C5B9512-485D-4BEA-8161-B3691C3A02F2}" srcId="{656ABD5E-03E0-41DB-AF8C-49AB07DC5B1A}" destId="{5E8E8BB2-1D7C-4D4E-958F-3A716A369E34}" srcOrd="0" destOrd="0" parTransId="{5DBAB0FE-EB60-4841-AE2C-2ADD9638082F}" sibTransId="{0B33D641-C313-4FAF-8C62-3F81E3F2FBE9}"/>
    <dgm:cxn modelId="{FF0C3716-F599-4C49-8FDC-FCE4B8CE0698}" type="presOf" srcId="{5E8E8BB2-1D7C-4D4E-958F-3A716A369E34}" destId="{84FA0AA6-D901-458F-B346-0E2E0E2E5099}" srcOrd="0" destOrd="0" presId="urn:microsoft.com/office/officeart/2011/layout/InterconnectedBlockProcess"/>
    <dgm:cxn modelId="{4C50561B-442D-40C4-ACFC-A84ACC51430A}" type="presOf" srcId="{656ABD5E-03E0-41DB-AF8C-49AB07DC5B1A}" destId="{D6FCA7E4-A565-4709-8E87-CEA04A776E65}" srcOrd="0" destOrd="0" presId="urn:microsoft.com/office/officeart/2011/layout/InterconnectedBlockProcess"/>
    <dgm:cxn modelId="{3F6F9E59-7FF0-4784-A653-D61E5D73AFB2}" srcId="{5E8E8BB2-1D7C-4D4E-958F-3A716A369E34}" destId="{5A572B2C-BD18-4AC8-AA55-7884DD64E7D8}" srcOrd="1" destOrd="0" parTransId="{0537E273-DC5C-40CC-91C3-53F4B5B05706}" sibTransId="{D5D1BDDD-C1DD-4A9E-A92E-B2920A692A46}"/>
    <dgm:cxn modelId="{E54DD885-8106-45AA-8F4C-3EDF7266505F}" type="presOf" srcId="{5A572B2C-BD18-4AC8-AA55-7884DD64E7D8}" destId="{B0FDF835-288D-45E6-8778-43AE4CE7DE4E}" srcOrd="0" destOrd="1" presId="urn:microsoft.com/office/officeart/2011/layout/InterconnectedBlockProcess"/>
    <dgm:cxn modelId="{61930EA0-79F4-4A31-9235-434BCCCA69CE}" srcId="{5E8E8BB2-1D7C-4D4E-958F-3A716A369E34}" destId="{DB333327-14DD-4AB2-8AD7-724D7131AC98}" srcOrd="0" destOrd="0" parTransId="{2B8C75F3-1913-4649-8205-75D96AB23EB9}" sibTransId="{13154876-0135-47D9-9607-4AC2CAEFC790}"/>
    <dgm:cxn modelId="{89975EB9-421C-49AF-BA2F-E1B1C0A89A98}" type="presOf" srcId="{DB333327-14DD-4AB2-8AD7-724D7131AC98}" destId="{B0FDF835-288D-45E6-8778-43AE4CE7DE4E}" srcOrd="0" destOrd="0" presId="urn:microsoft.com/office/officeart/2011/layout/InterconnectedBlockProcess"/>
    <dgm:cxn modelId="{10F07BEC-CA29-4705-BEEE-0B3709DC985E}" type="presOf" srcId="{DB333327-14DD-4AB2-8AD7-724D7131AC98}" destId="{6B53EB6A-2106-4881-A3E4-80D4D15B7B04}" srcOrd="1" destOrd="0" presId="urn:microsoft.com/office/officeart/2011/layout/InterconnectedBlockProcess"/>
    <dgm:cxn modelId="{DC08C4FC-74DA-4488-A085-A81B8828D98F}" type="presParOf" srcId="{D6FCA7E4-A565-4709-8E87-CEA04A776E65}" destId="{8E351355-06D6-4B76-B404-5D7337A6BB1B}" srcOrd="0" destOrd="0" presId="urn:microsoft.com/office/officeart/2011/layout/InterconnectedBlockProcess"/>
    <dgm:cxn modelId="{6B37C8FA-F069-4F24-BC0F-EF0F75B03164}" type="presParOf" srcId="{8E351355-06D6-4B76-B404-5D7337A6BB1B}" destId="{B0FDF835-288D-45E6-8778-43AE4CE7DE4E}" srcOrd="0" destOrd="0" presId="urn:microsoft.com/office/officeart/2011/layout/InterconnectedBlockProcess"/>
    <dgm:cxn modelId="{27148DB6-0025-4C47-AAE1-DCA53322D1F6}" type="presParOf" srcId="{D6FCA7E4-A565-4709-8E87-CEA04A776E65}" destId="{6B53EB6A-2106-4881-A3E4-80D4D15B7B04}" srcOrd="1" destOrd="0" presId="urn:microsoft.com/office/officeart/2011/layout/InterconnectedBlockProcess"/>
    <dgm:cxn modelId="{C77171FE-0AD8-4895-8E94-D48B2EDCFADF}" type="presParOf" srcId="{D6FCA7E4-A565-4709-8E87-CEA04A776E65}" destId="{84FA0AA6-D901-458F-B346-0E2E0E2E5099}" srcOrd="2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4AB40-0F60-4E98-AA07-C17DF7E1504E}">
      <dsp:nvSpPr>
        <dsp:cNvPr id="0" name=""/>
        <dsp:cNvSpPr/>
      </dsp:nvSpPr>
      <dsp:spPr>
        <a:xfrm>
          <a:off x="4047217" y="818228"/>
          <a:ext cx="1727406" cy="3838737"/>
        </a:xfrm>
        <a:prstGeom prst="wedgeRectCallout">
          <a:avLst>
            <a:gd name="adj1" fmla="val 0"/>
            <a:gd name="adj2" fmla="val 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Contains information about ‘bureau’, ‘previous credit/cash balance’, ‘installments’ information</a:t>
          </a:r>
        </a:p>
      </dsp:txBody>
      <dsp:txXfrm>
        <a:off x="4266447" y="818228"/>
        <a:ext cx="1508176" cy="3838737"/>
      </dsp:txXfrm>
    </dsp:sp>
    <dsp:sp modelId="{1836DCB1-FD18-42FB-8E28-9C02A0CA3885}">
      <dsp:nvSpPr>
        <dsp:cNvPr id="0" name=""/>
        <dsp:cNvSpPr/>
      </dsp:nvSpPr>
      <dsp:spPr>
        <a:xfrm>
          <a:off x="4047217" y="0"/>
          <a:ext cx="1727406" cy="8196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6 Other Files</a:t>
          </a:r>
        </a:p>
      </dsp:txBody>
      <dsp:txXfrm>
        <a:off x="4047217" y="0"/>
        <a:ext cx="1727406" cy="819626"/>
      </dsp:txXfrm>
    </dsp:sp>
    <dsp:sp modelId="{EA562B0D-89B7-4398-A4C8-C5B33EC58D38}">
      <dsp:nvSpPr>
        <dsp:cNvPr id="0" name=""/>
        <dsp:cNvSpPr/>
      </dsp:nvSpPr>
      <dsp:spPr>
        <a:xfrm>
          <a:off x="2319292" y="818228"/>
          <a:ext cx="1727406" cy="356490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3136100"/>
            <a:satOff val="19081"/>
            <a:lumOff val="835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Contains 307.5 K clients information with 121 features and a target variable</a:t>
          </a:r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 dirty="0"/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We will limit to this file only </a:t>
          </a:r>
        </a:p>
      </dsp:txBody>
      <dsp:txXfrm>
        <a:off x="2538522" y="818228"/>
        <a:ext cx="1508176" cy="3564907"/>
      </dsp:txXfrm>
    </dsp:sp>
    <dsp:sp modelId="{252C52EF-E013-4A58-BB35-8D1778F2540E}">
      <dsp:nvSpPr>
        <dsp:cNvPr id="0" name=""/>
        <dsp:cNvSpPr/>
      </dsp:nvSpPr>
      <dsp:spPr>
        <a:xfrm>
          <a:off x="2319292" y="132723"/>
          <a:ext cx="1727406" cy="685505"/>
        </a:xfrm>
        <a:prstGeom prst="rect">
          <a:avLst/>
        </a:prstGeom>
        <a:solidFill>
          <a:schemeClr val="accent3">
            <a:hueOff val="-3197003"/>
            <a:satOff val="16667"/>
            <a:lumOff val="1558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Application</a:t>
          </a:r>
        </a:p>
      </dsp:txBody>
      <dsp:txXfrm>
        <a:off x="2319292" y="132723"/>
        <a:ext cx="1727406" cy="685505"/>
      </dsp:txXfrm>
    </dsp:sp>
    <dsp:sp modelId="{D4FFFCE7-C31B-4EE0-B94F-88D2ADBB723A}">
      <dsp:nvSpPr>
        <dsp:cNvPr id="0" name=""/>
        <dsp:cNvSpPr/>
      </dsp:nvSpPr>
      <dsp:spPr>
        <a:xfrm>
          <a:off x="591886" y="818228"/>
          <a:ext cx="1727406" cy="329061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3">
            <a:tint val="50000"/>
            <a:hueOff val="-6272200"/>
            <a:satOff val="38161"/>
            <a:lumOff val="167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CA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900" kern="1200" dirty="0">
              <a:hlinkClick xmlns:r="http://schemas.openxmlformats.org/officeDocument/2006/relationships" r:id="rId1"/>
            </a:rPr>
            <a:t>Kaggle data</a:t>
          </a:r>
          <a:r>
            <a:rPr lang="en-CA" sz="1900" kern="1200" dirty="0"/>
            <a:t> Sourced from Home Credit Group Inc.</a:t>
          </a:r>
        </a:p>
      </dsp:txBody>
      <dsp:txXfrm>
        <a:off x="811116" y="818228"/>
        <a:ext cx="1508176" cy="3290612"/>
      </dsp:txXfrm>
    </dsp:sp>
    <dsp:sp modelId="{82BCC4F3-72E9-4B76-B087-8B553B02AE00}">
      <dsp:nvSpPr>
        <dsp:cNvPr id="0" name=""/>
        <dsp:cNvSpPr/>
      </dsp:nvSpPr>
      <dsp:spPr>
        <a:xfrm>
          <a:off x="591886" y="269638"/>
          <a:ext cx="1727406" cy="548590"/>
        </a:xfrm>
        <a:prstGeom prst="rect">
          <a:avLst/>
        </a:prstGeom>
        <a:solidFill>
          <a:schemeClr val="accent3">
            <a:hueOff val="-6394006"/>
            <a:satOff val="33334"/>
            <a:lumOff val="3117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375" tIns="79375" rIns="79375" bIns="793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Data</a:t>
          </a:r>
        </a:p>
      </dsp:txBody>
      <dsp:txXfrm>
        <a:off x="591886" y="269638"/>
        <a:ext cx="1727406" cy="548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DF835-288D-45E6-8778-43AE4CE7DE4E}">
      <dsp:nvSpPr>
        <dsp:cNvPr id="0" name=""/>
        <dsp:cNvSpPr/>
      </dsp:nvSpPr>
      <dsp:spPr>
        <a:xfrm>
          <a:off x="0" y="580745"/>
          <a:ext cx="1828800" cy="348325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900" kern="1200" dirty="0"/>
            <a:t>Missing values fixed and duplicate checked</a:t>
          </a:r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900" kern="1200" dirty="0"/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Saved cleaned data for EDA stage</a:t>
          </a:r>
        </a:p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>
              <a:hlinkClick xmlns:r="http://schemas.openxmlformats.org/officeDocument/2006/relationships" r:id="rId1"/>
            </a:rPr>
            <a:t> </a:t>
          </a:r>
          <a:endParaRPr lang="en-CA" sz="1900" kern="1200" dirty="0"/>
        </a:p>
      </dsp:txBody>
      <dsp:txXfrm>
        <a:off x="232257" y="580745"/>
        <a:ext cx="1596542" cy="3483254"/>
      </dsp:txXfrm>
    </dsp:sp>
    <dsp:sp modelId="{84FA0AA6-D901-458F-B346-0E2E0E2E5099}">
      <dsp:nvSpPr>
        <dsp:cNvPr id="0" name=""/>
        <dsp:cNvSpPr/>
      </dsp:nvSpPr>
      <dsp:spPr>
        <a:xfrm>
          <a:off x="1671" y="0"/>
          <a:ext cx="1828800" cy="580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Data Wrangling</a:t>
          </a:r>
        </a:p>
      </dsp:txBody>
      <dsp:txXfrm>
        <a:off x="1671" y="0"/>
        <a:ext cx="1828800" cy="580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D080F7-735A-40D8-8D9B-94EAEF05BB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0FCD9-5DC3-451F-8B80-EC26AEDFDB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6F9B-83FE-4B65-994A-7B9E65EE3290}" type="datetimeFigureOut">
              <a:rPr lang="en-CA" smtClean="0"/>
              <a:t>2020-09-09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0059B-0459-4E19-903A-965D66F97F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42725-4DE1-4261-AF6F-7CD52010F6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F3FE8-717B-4434-9B92-02C47965CD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119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pharm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cc793c6e9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cc793c6e9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913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c793c6e9_0_1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cc793c6e9_0_1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cc793c6e9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cc793c6e9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789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cc793c6e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cc793c6e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4cc793c6e9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4cc793c6e9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cc793c6e9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cc793c6e9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4cc793c6e9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4cc793c6e9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4cc793c6e9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4cc793c6e9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82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4cc793c6e9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4cc793c6e9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080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cc793c6e9_0_1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cc793c6e9_0_1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- MPM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t2_sat_area(microns2) = 2.514793e-04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int_s_avg_5(counts/ms) = 1.243470e-04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MPM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=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t2_sat_num(-) = 0.64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int_s_p(counts/ms) = 0.33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183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ee3e6ba1f_0_2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ee3e6ba1f_0_2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4cc793c6e9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4cc793c6e9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268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cc793c6e9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cc793c6e9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4cc793c6e9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4cc793c6e9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4cc793c6e9_0_1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4cc793c6e9_0_1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ee3e6ba1f_0_1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ee3e6ba1f_0_1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ee3e6ba1f_0_2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ee3e6ba1f_0_2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cc793c6e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cc793c6e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ee3e6ba1f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ee3e6ba1f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ee3e6ba1f_0_2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ee3e6ba1f_0_2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https://visualpharm.com/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ee3e6ba1f_0_2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ee3e6ba1f_0_2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cc793c6e9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cc793c6e9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moom026/Springboard/blob/student-branch/springboard/Capstone%20Three/HomeCreditDefaulterPrediction-Preprocess-Model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imoom-ferdous/" TargetMode="External"/><Relationship Id="rId2" Type="http://schemas.openxmlformats.org/officeDocument/2006/relationships/hyperlink" Target="mailto:saimoom_026@yahoo.com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saimoom026/Springboard/tree/student-branch/springboard/Capstone%20Three" TargetMode="External"/><Relationship Id="rId4" Type="http://schemas.openxmlformats.org/officeDocument/2006/relationships/hyperlink" Target="https://github.com/saimoom02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imoom026/Springboard/blob/student-branch/springboard/Capstone%20Three/HomeCreditDefaulterPrediction-DataWrangling-EDA.ipynb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imoom026/Springboard/blob/student-branch/springboard/Capstone%20Three/HomeCreditDefaulterPrediction-DataWrangling-EDA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86840" y="250670"/>
            <a:ext cx="4592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CA" dirty="0"/>
              <a:t>Home Credit Group Loan Defaulter Prediction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92501" y="2810507"/>
            <a:ext cx="5843350" cy="1594614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dirty="0"/>
              <a:t>Md Saimoom Ferdous, PhD</a:t>
            </a:r>
          </a:p>
          <a:p>
            <a:r>
              <a:rPr lang="en-CA" dirty="0"/>
              <a:t>Springboard Data Science Career Track, March 2020 Cohort</a:t>
            </a:r>
          </a:p>
          <a:p>
            <a:endParaRPr lang="en-CA" dirty="0"/>
          </a:p>
          <a:p>
            <a:r>
              <a:rPr lang="en-CA" b="1" dirty="0"/>
              <a:t>Mentored by</a:t>
            </a:r>
            <a:endParaRPr lang="en-CA" dirty="0"/>
          </a:p>
          <a:p>
            <a:r>
              <a:rPr lang="en-CA" dirty="0"/>
              <a:t>Rahul </a:t>
            </a:r>
            <a:r>
              <a:rPr lang="en-CA" dirty="0" err="1"/>
              <a:t>Sagrolikar</a:t>
            </a:r>
            <a:endParaRPr lang="en-CA" dirty="0"/>
          </a:p>
          <a:p>
            <a:r>
              <a:rPr lang="en-CA" dirty="0"/>
              <a:t>Senior Data Scientist, Amazon</a:t>
            </a:r>
          </a:p>
        </p:txBody>
      </p:sp>
      <p:sp>
        <p:nvSpPr>
          <p:cNvPr id="281" name="Google Shape;281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l="9936" t="26623" r="9928" b="26618"/>
          <a:stretch/>
        </p:blipFill>
        <p:spPr>
          <a:xfrm>
            <a:off x="5829825" y="4660775"/>
            <a:ext cx="1349100" cy="393600"/>
          </a:xfrm>
          <a:prstGeom prst="snip2DiagRect">
            <a:avLst>
              <a:gd name="adj1" fmla="val 32552"/>
              <a:gd name="adj2" fmla="val 0"/>
            </a:avLst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625" y="912375"/>
            <a:ext cx="14668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555824" y="96325"/>
            <a:ext cx="8443922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What Income Group the Clients Come from?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352401-315E-4E1B-A94F-BD461BED6E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5" t="8943" r="8659" b="44105"/>
          <a:stretch/>
        </p:blipFill>
        <p:spPr>
          <a:xfrm>
            <a:off x="136997" y="1531258"/>
            <a:ext cx="4542972" cy="241499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CACB3-7D65-432C-BF4C-D96501BB59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9" t="55920" r="8659" b="7904"/>
          <a:stretch/>
        </p:blipFill>
        <p:spPr>
          <a:xfrm>
            <a:off x="4777785" y="1808403"/>
            <a:ext cx="4318000" cy="18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5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38" name="Google Shape;438;p23"/>
          <p:cNvSpPr txBox="1"/>
          <p:nvPr/>
        </p:nvSpPr>
        <p:spPr>
          <a:xfrm>
            <a:off x="555825" y="96325"/>
            <a:ext cx="7030500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Highly Correlated Feature Removal 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7E30AC-CEBE-4BD2-BE13-EE37C1502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38257"/>
              </p:ext>
            </p:extLst>
          </p:nvPr>
        </p:nvGraphicFramePr>
        <p:xfrm>
          <a:off x="5116286" y="1156877"/>
          <a:ext cx="3754159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57">
                  <a:extLst>
                    <a:ext uri="{9D8B030D-6E8A-4147-A177-3AD203B41FA5}">
                      <a16:colId xmlns:a16="http://schemas.microsoft.com/office/drawing/2014/main" val="3229547831"/>
                    </a:ext>
                  </a:extLst>
                </a:gridCol>
                <a:gridCol w="1080816">
                  <a:extLst>
                    <a:ext uri="{9D8B030D-6E8A-4147-A177-3AD203B41FA5}">
                      <a16:colId xmlns:a16="http://schemas.microsoft.com/office/drawing/2014/main" val="2297632034"/>
                    </a:ext>
                  </a:extLst>
                </a:gridCol>
                <a:gridCol w="1294486">
                  <a:extLst>
                    <a:ext uri="{9D8B030D-6E8A-4147-A177-3AD203B41FA5}">
                      <a16:colId xmlns:a16="http://schemas.microsoft.com/office/drawing/2014/main" val="661795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CA" dirty="0"/>
                        <a:t>Variables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Correlations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3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GOODS_PRICE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0.99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15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REGION_RATING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REGION_RATING_CLIENT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0.95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1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LIVINGAREA_AVG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LIVING_AREA_MODE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0.92</a:t>
                      </a:r>
                    </a:p>
                  </a:txBody>
                  <a:tcPr>
                    <a:solidFill>
                      <a:srgbClr val="F290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042581"/>
                  </a:ext>
                </a:extLst>
              </a:tr>
            </a:tbl>
          </a:graphicData>
        </a:graphic>
      </p:graphicFrame>
      <p:sp>
        <p:nvSpPr>
          <p:cNvPr id="18" name="Google Shape;521;p28">
            <a:extLst>
              <a:ext uri="{FF2B5EF4-FFF2-40B4-BE49-F238E27FC236}">
                <a16:creationId xmlns:a16="http://schemas.microsoft.com/office/drawing/2014/main" id="{4A6E8DCC-2733-4B99-8A88-7CF0047516AE}"/>
              </a:ext>
            </a:extLst>
          </p:cNvPr>
          <p:cNvSpPr/>
          <p:nvPr/>
        </p:nvSpPr>
        <p:spPr>
          <a:xfrm>
            <a:off x="5548575" y="3709082"/>
            <a:ext cx="3039600" cy="1140600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CA" dirty="0">
                <a:solidFill>
                  <a:schemeClr val="bg1"/>
                </a:solidFill>
              </a:rPr>
              <a:t>Highly correlated variables (&gt;0.80) were dropped to avoid data redundancy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647AC4-AFE0-41A2-A18C-88EF625E1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26" r="13820"/>
          <a:stretch/>
        </p:blipFill>
        <p:spPr>
          <a:xfrm>
            <a:off x="555825" y="1352933"/>
            <a:ext cx="4431576" cy="34967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555825" y="96325"/>
            <a:ext cx="7030500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Feature Creation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Google Shape;521;p28">
            <a:extLst>
              <a:ext uri="{FF2B5EF4-FFF2-40B4-BE49-F238E27FC236}">
                <a16:creationId xmlns:a16="http://schemas.microsoft.com/office/drawing/2014/main" id="{0C93E405-211D-4FD2-8432-23EDDA1C75D8}"/>
              </a:ext>
            </a:extLst>
          </p:cNvPr>
          <p:cNvSpPr/>
          <p:nvPr/>
        </p:nvSpPr>
        <p:spPr>
          <a:xfrm>
            <a:off x="144254" y="1212626"/>
            <a:ext cx="3056146" cy="3170688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CA" dirty="0">
                <a:solidFill>
                  <a:schemeClr val="bg1"/>
                </a:solidFill>
              </a:rPr>
              <a:t>14 additional features were created from anomalous features, observations and multiplicative terms </a:t>
            </a:r>
          </a:p>
          <a:p>
            <a:pPr algn="just"/>
            <a:endParaRPr lang="en-CA" dirty="0">
              <a:solidFill>
                <a:schemeClr val="bg1"/>
              </a:solidFill>
            </a:endParaRPr>
          </a:p>
          <a:p>
            <a:pPr algn="just"/>
            <a:r>
              <a:rPr lang="en-CA" dirty="0">
                <a:solidFill>
                  <a:schemeClr val="bg1"/>
                </a:solidFill>
              </a:rPr>
              <a:t>EXT_ features showed maximum correlation with ‘target’</a:t>
            </a:r>
          </a:p>
          <a:p>
            <a:pPr algn="just"/>
            <a:endParaRPr lang="en-CA" dirty="0">
              <a:solidFill>
                <a:schemeClr val="bg1"/>
              </a:solidFill>
            </a:endParaRPr>
          </a:p>
          <a:p>
            <a:pPr algn="just"/>
            <a:r>
              <a:rPr lang="en-CA" dirty="0">
                <a:solidFill>
                  <a:schemeClr val="bg1"/>
                </a:solidFill>
              </a:rPr>
              <a:t>Distribution of (EXT_3 * EXT_1) are quite distinct for ‘loan repayment’ vs ‘unlikely to repay’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0E7999B-8E3A-48A6-8F0C-D31EF35106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1" t="11429" r="8519"/>
          <a:stretch/>
        </p:blipFill>
        <p:spPr>
          <a:xfrm>
            <a:off x="3392255" y="1279115"/>
            <a:ext cx="5607491" cy="34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4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26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488" name="Google Shape;488;p26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89" name="Google Shape;48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Google Shape;490;p26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4: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Modelling</a:t>
            </a:r>
            <a:endParaRPr dirty="0"/>
          </a:p>
        </p:txBody>
      </p:sp>
      <p:sp>
        <p:nvSpPr>
          <p:cNvPr id="491" name="Google Shape;49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97" name="Google Shape;497;p27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Machine Learning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98" name="Google Shape;498;p27"/>
          <p:cNvGrpSpPr/>
          <p:nvPr/>
        </p:nvGrpSpPr>
        <p:grpSpPr>
          <a:xfrm flipH="1">
            <a:off x="3087929" y="795300"/>
            <a:ext cx="3799465" cy="3941676"/>
            <a:chOff x="2493692" y="677103"/>
            <a:chExt cx="3799465" cy="3941676"/>
          </a:xfrm>
        </p:grpSpPr>
        <p:sp>
          <p:nvSpPr>
            <p:cNvPr id="499" name="Google Shape;499;p27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 rot="-6599386">
              <a:off x="2555721" y="1534283"/>
              <a:ext cx="440541" cy="440541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27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 rot="-6597701">
              <a:off x="3264325" y="1299068"/>
              <a:ext cx="274172" cy="2741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27"/>
          <p:cNvGrpSpPr/>
          <p:nvPr/>
        </p:nvGrpSpPr>
        <p:grpSpPr>
          <a:xfrm flipH="1">
            <a:off x="2493692" y="1891966"/>
            <a:ext cx="2440200" cy="2440200"/>
            <a:chOff x="4447194" y="1815766"/>
            <a:chExt cx="2440200" cy="2440200"/>
          </a:xfrm>
        </p:grpSpPr>
        <p:sp>
          <p:nvSpPr>
            <p:cNvPr id="506" name="Google Shape;506;p27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 txBox="1"/>
            <p:nvPr/>
          </p:nvSpPr>
          <p:spPr>
            <a:xfrm>
              <a:off x="4532086" y="2009175"/>
              <a:ext cx="2270400" cy="20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scientific study of algorithms and statistical models to effectively predict future outcomes based on previously known patterns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8" name="Google Shape;508;p27"/>
          <p:cNvGrpSpPr/>
          <p:nvPr/>
        </p:nvGrpSpPr>
        <p:grpSpPr>
          <a:xfrm flipH="1">
            <a:off x="2735509" y="915774"/>
            <a:ext cx="1423800" cy="1423800"/>
            <a:chOff x="3515488" y="1361143"/>
            <a:chExt cx="1423800" cy="1423800"/>
          </a:xfrm>
          <a:solidFill>
            <a:srgbClr val="FFC000"/>
          </a:solidFill>
        </p:grpSpPr>
        <p:sp>
          <p:nvSpPr>
            <p:cNvPr id="509" name="Google Shape;509;p27"/>
            <p:cNvSpPr/>
            <p:nvPr/>
          </p:nvSpPr>
          <p:spPr>
            <a:xfrm>
              <a:off x="3515488" y="1361143"/>
              <a:ext cx="1423800" cy="1423800"/>
            </a:xfrm>
            <a:prstGeom prst="ellipse">
              <a:avLst/>
            </a:prstGeom>
            <a:grpFill/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 txBox="1"/>
            <p:nvPr/>
          </p:nvSpPr>
          <p:spPr>
            <a:xfrm>
              <a:off x="3701083" y="1613600"/>
              <a:ext cx="1039990" cy="85285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1" name="Google Shape;511;p27"/>
          <p:cNvGrpSpPr/>
          <p:nvPr/>
        </p:nvGrpSpPr>
        <p:grpSpPr>
          <a:xfrm flipH="1">
            <a:off x="4656532" y="3014489"/>
            <a:ext cx="1498800" cy="1498800"/>
            <a:chOff x="644203" y="3718814"/>
            <a:chExt cx="1498800" cy="14988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512" name="Google Shape;512;p27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grpFill/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XGBoost</a:t>
              </a:r>
              <a:endParaRPr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" name="Google Shape;511;p27">
            <a:extLst>
              <a:ext uri="{FF2B5EF4-FFF2-40B4-BE49-F238E27FC236}">
                <a16:creationId xmlns:a16="http://schemas.microsoft.com/office/drawing/2014/main" id="{3F4B1EA9-813B-4322-ACA5-03FC232E20DE}"/>
              </a:ext>
            </a:extLst>
          </p:cNvPr>
          <p:cNvGrpSpPr/>
          <p:nvPr/>
        </p:nvGrpSpPr>
        <p:grpSpPr>
          <a:xfrm flipH="1">
            <a:off x="1280191" y="1724378"/>
            <a:ext cx="1498800" cy="1498800"/>
            <a:chOff x="644203" y="3718814"/>
            <a:chExt cx="1498800" cy="1498800"/>
          </a:xfrm>
        </p:grpSpPr>
        <p:sp>
          <p:nvSpPr>
            <p:cNvPr id="21" name="Google Shape;512;p27">
              <a:extLst>
                <a:ext uri="{FF2B5EF4-FFF2-40B4-BE49-F238E27FC236}">
                  <a16:creationId xmlns:a16="http://schemas.microsoft.com/office/drawing/2014/main" id="{B9AE3911-4613-450A-B772-CC284AD88BE0}"/>
                </a:ext>
              </a:extLst>
            </p:cNvPr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3;p27">
              <a:extLst>
                <a:ext uri="{FF2B5EF4-FFF2-40B4-BE49-F238E27FC236}">
                  <a16:creationId xmlns:a16="http://schemas.microsoft.com/office/drawing/2014/main" id="{9BF5A449-D11F-4AFD-9EAF-9AB11AA4D52B}"/>
                </a:ext>
              </a:extLst>
            </p:cNvPr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Deep Neural Network (TensorFLow 2.0)</a:t>
              </a:r>
              <a:endParaRPr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" name="Google Shape;511;p27">
            <a:extLst>
              <a:ext uri="{FF2B5EF4-FFF2-40B4-BE49-F238E27FC236}">
                <a16:creationId xmlns:a16="http://schemas.microsoft.com/office/drawing/2014/main" id="{1604897E-407E-4B28-80C4-765763D6A5F0}"/>
              </a:ext>
            </a:extLst>
          </p:cNvPr>
          <p:cNvGrpSpPr/>
          <p:nvPr/>
        </p:nvGrpSpPr>
        <p:grpSpPr>
          <a:xfrm flipH="1">
            <a:off x="4255620" y="1261241"/>
            <a:ext cx="1498800" cy="1498800"/>
            <a:chOff x="644203" y="3718814"/>
            <a:chExt cx="1498800" cy="1498800"/>
          </a:xfrm>
        </p:grpSpPr>
        <p:sp>
          <p:nvSpPr>
            <p:cNvPr id="24" name="Google Shape;512;p27">
              <a:extLst>
                <a:ext uri="{FF2B5EF4-FFF2-40B4-BE49-F238E27FC236}">
                  <a16:creationId xmlns:a16="http://schemas.microsoft.com/office/drawing/2014/main" id="{43FA70B7-0771-4105-A2F7-9ED5C485482C}"/>
                </a:ext>
              </a:extLst>
            </p:cNvPr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3;p27">
              <a:extLst>
                <a:ext uri="{FF2B5EF4-FFF2-40B4-BE49-F238E27FC236}">
                  <a16:creationId xmlns:a16="http://schemas.microsoft.com/office/drawing/2014/main" id="{985B2DF7-B909-4B9C-AD24-6F07A1834FFB}"/>
                </a:ext>
              </a:extLst>
            </p:cNvPr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GBM</a:t>
              </a:r>
              <a:endParaRPr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20" name="Google Shape;520;p28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Deep Neural Network (TensorFlow 2.0)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1" name="Google Shape;521;p28"/>
          <p:cNvSpPr/>
          <p:nvPr/>
        </p:nvSpPr>
        <p:spPr>
          <a:xfrm>
            <a:off x="5493658" y="1318985"/>
            <a:ext cx="3251199" cy="1990272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Hyperparameter optimized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False Negative/False Positive = 10/0.12 %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AUC = 0.9732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Accuracy = 94.43%</a:t>
            </a:r>
          </a:p>
        </p:txBody>
      </p:sp>
      <p:pic>
        <p:nvPicPr>
          <p:cNvPr id="3" name="Picture 2" descr="A picture containing screenshot, microwave&#10;&#10;Description automatically generated">
            <a:extLst>
              <a:ext uri="{FF2B5EF4-FFF2-40B4-BE49-F238E27FC236}">
                <a16:creationId xmlns:a16="http://schemas.microsoft.com/office/drawing/2014/main" id="{D1467634-50E2-46A6-A95F-355171778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8" t="11429" r="15545" b="3826"/>
          <a:stretch/>
        </p:blipFill>
        <p:spPr>
          <a:xfrm>
            <a:off x="333186" y="1330778"/>
            <a:ext cx="5160472" cy="33581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Random Forest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Google Shape;521;p28">
            <a:extLst>
              <a:ext uri="{FF2B5EF4-FFF2-40B4-BE49-F238E27FC236}">
                <a16:creationId xmlns:a16="http://schemas.microsoft.com/office/drawing/2014/main" id="{5B24409F-6708-4938-AED7-D16D7C13DCBB}"/>
              </a:ext>
            </a:extLst>
          </p:cNvPr>
          <p:cNvSpPr/>
          <p:nvPr/>
        </p:nvSpPr>
        <p:spPr>
          <a:xfrm>
            <a:off x="5637912" y="1063070"/>
            <a:ext cx="3194031" cy="3584825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Hyperparameter optimized: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False Negative/False Positive = 8.9/0.0 %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AUC = 0.9718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Accuracy = 95.57%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Important Features: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FLOOR_AREA, EXT_3_2, BUILD_OVER_AGE</a:t>
            </a:r>
          </a:p>
        </p:txBody>
      </p:sp>
      <p:pic>
        <p:nvPicPr>
          <p:cNvPr id="5" name="Picture 4" descr="A picture containing screenshot, microwave&#10;&#10;Description automatically generated">
            <a:extLst>
              <a:ext uri="{FF2B5EF4-FFF2-40B4-BE49-F238E27FC236}">
                <a16:creationId xmlns:a16="http://schemas.microsoft.com/office/drawing/2014/main" id="{97CAAC0C-E468-4990-B9B5-7B0C59E1B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3" t="10013" r="11705" b="3351"/>
          <a:stretch/>
        </p:blipFill>
        <p:spPr>
          <a:xfrm>
            <a:off x="144254" y="1030514"/>
            <a:ext cx="5655863" cy="3584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GBM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Google Shape;521;p28">
            <a:extLst>
              <a:ext uri="{FF2B5EF4-FFF2-40B4-BE49-F238E27FC236}">
                <a16:creationId xmlns:a16="http://schemas.microsoft.com/office/drawing/2014/main" id="{5B24409F-6708-4938-AED7-D16D7C13DCBB}"/>
              </a:ext>
            </a:extLst>
          </p:cNvPr>
          <p:cNvSpPr/>
          <p:nvPr/>
        </p:nvSpPr>
        <p:spPr>
          <a:xfrm>
            <a:off x="5637912" y="1063070"/>
            <a:ext cx="3194031" cy="3584825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Hyperparameter optimized: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False Negative/False Positive = 8.9/0.0 %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AUC = 0.9811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Accuracy = 95.57%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Important Features: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FLOOR_AREA, EXT_3_2, BUILD_OVER_AGE</a:t>
            </a:r>
          </a:p>
        </p:txBody>
      </p:sp>
      <p:pic>
        <p:nvPicPr>
          <p:cNvPr id="4" name="Picture 3" descr="A picture containing screenshot, microwave&#10;&#10;Description automatically generated">
            <a:extLst>
              <a:ext uri="{FF2B5EF4-FFF2-40B4-BE49-F238E27FC236}">
                <a16:creationId xmlns:a16="http://schemas.microsoft.com/office/drawing/2014/main" id="{E5087FEC-CDE9-49EE-A6EE-A91FC4C133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8" t="9635" r="14838" b="3774"/>
          <a:stretch/>
        </p:blipFill>
        <p:spPr>
          <a:xfrm>
            <a:off x="93884" y="1005013"/>
            <a:ext cx="5410167" cy="35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95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XGBoost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" name="Google Shape;521;p28">
            <a:extLst>
              <a:ext uri="{FF2B5EF4-FFF2-40B4-BE49-F238E27FC236}">
                <a16:creationId xmlns:a16="http://schemas.microsoft.com/office/drawing/2014/main" id="{5B24409F-6708-4938-AED7-D16D7C13DCBB}"/>
              </a:ext>
            </a:extLst>
          </p:cNvPr>
          <p:cNvSpPr/>
          <p:nvPr/>
        </p:nvSpPr>
        <p:spPr>
          <a:xfrm>
            <a:off x="5637912" y="1063070"/>
            <a:ext cx="3194031" cy="3584825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Hyperparameter optimized: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False Negative/False Positive = 8.8/0.0 %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AUC = 0.9812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Accuracy = 95.61%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Important Features: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FLOOR_AREA, EXT_3_2, REVOLVING LOAN</a:t>
            </a:r>
          </a:p>
        </p:txBody>
      </p:sp>
      <p:pic>
        <p:nvPicPr>
          <p:cNvPr id="5" name="Picture 4" descr="A picture containing screenshot, microwave&#10;&#10;Description automatically generated">
            <a:extLst>
              <a:ext uri="{FF2B5EF4-FFF2-40B4-BE49-F238E27FC236}">
                <a16:creationId xmlns:a16="http://schemas.microsoft.com/office/drawing/2014/main" id="{8172C1E3-7EFF-48BC-9EB7-B81B5F104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2" t="9635" r="14837" b="3210"/>
          <a:stretch/>
        </p:blipFill>
        <p:spPr>
          <a:xfrm>
            <a:off x="11016" y="911944"/>
            <a:ext cx="5626896" cy="373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9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43" name="Google Shape;543;p30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Machine Learning Results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544" name="Google Shape;544;p30"/>
          <p:cNvGraphicFramePr/>
          <p:nvPr>
            <p:extLst>
              <p:ext uri="{D42A27DB-BD31-4B8C-83A1-F6EECF244321}">
                <p14:modId xmlns:p14="http://schemas.microsoft.com/office/powerpoint/2010/main" val="3026789077"/>
              </p:ext>
            </p:extLst>
          </p:nvPr>
        </p:nvGraphicFramePr>
        <p:xfrm>
          <a:off x="2613698" y="1360209"/>
          <a:ext cx="3749624" cy="1258095"/>
        </p:xfrm>
        <a:graphic>
          <a:graphicData uri="http://schemas.openxmlformats.org/drawingml/2006/table">
            <a:tbl>
              <a:tblPr>
                <a:noFill/>
                <a:tableStyleId>{865FC3A8-3304-40F4-9B61-89F5A4A83C17}</a:tableStyleId>
              </a:tblPr>
              <a:tblGrid>
                <a:gridCol w="1931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Model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FFFFFF"/>
                          </a:solidFill>
                        </a:rPr>
                        <a:t>TensorFLow 2.0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dirty="0">
                          <a:solidFill>
                            <a:schemeClr val="bg1"/>
                          </a:solidFill>
                          <a:effectLst/>
                        </a:rPr>
                        <a:t>0.9732</a:t>
                      </a:r>
                    </a:p>
                  </a:txBody>
                  <a:tcPr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1000" dirty="0">
                          <a:solidFill>
                            <a:schemeClr val="bg1"/>
                          </a:solidFill>
                          <a:effectLst/>
                        </a:rPr>
                        <a:t>94.43 %</a:t>
                      </a:r>
                    </a:p>
                  </a:txBody>
                  <a:tcPr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0.9718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95.57 %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dirty="0">
                          <a:solidFill>
                            <a:srgbClr val="FFFFFF"/>
                          </a:solidFill>
                        </a:rPr>
                        <a:t>GBM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0.9811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95.57 %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688154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000" dirty="0" err="1">
                          <a:solidFill>
                            <a:srgbClr val="FFFFFF"/>
                          </a:solidFill>
                        </a:rPr>
                        <a:t>XGBoost</a:t>
                      </a:r>
                      <a:endParaRPr sz="10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0" marB="0" anchor="ctr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highlight>
                            <a:srgbClr val="00FFFF"/>
                          </a:highlight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0.9812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highlight>
                          <a:srgbClr val="00FFFF"/>
                        </a:highlight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CA" sz="1000" b="1" cap="all" dirty="0">
                          <a:solidFill>
                            <a:schemeClr val="bg1"/>
                          </a:solidFill>
                          <a:effectLst/>
                          <a:highlight>
                            <a:srgbClr val="00FFFF"/>
                          </a:highlight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95.61 %</a:t>
                      </a:r>
                      <a:endParaRPr lang="en-CA" sz="1000" dirty="0">
                        <a:solidFill>
                          <a:schemeClr val="bg1"/>
                        </a:solidFill>
                        <a:effectLst/>
                        <a:highlight>
                          <a:srgbClr val="00FFFF"/>
                        </a:highlight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03285"/>
                  </a:ext>
                </a:extLst>
              </a:tr>
            </a:tbl>
          </a:graphicData>
        </a:graphic>
      </p:graphicFrame>
      <p:sp>
        <p:nvSpPr>
          <p:cNvPr id="548" name="Google Shape;548;p30"/>
          <p:cNvSpPr txBox="1"/>
          <p:nvPr/>
        </p:nvSpPr>
        <p:spPr>
          <a:xfrm>
            <a:off x="3142154" y="2723434"/>
            <a:ext cx="3044716" cy="70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NOTE:</a:t>
            </a:r>
            <a:endParaRPr sz="1200" b="1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Nunito"/>
              <a:buChar char="●"/>
            </a:pPr>
            <a:r>
              <a:rPr lang="en" sz="1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XGBoost model got the best AUC and accuracy score</a:t>
            </a:r>
            <a:endParaRPr sz="10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" name="Google Shape;573;p32">
            <a:extLst>
              <a:ext uri="{FF2B5EF4-FFF2-40B4-BE49-F238E27FC236}">
                <a16:creationId xmlns:a16="http://schemas.microsoft.com/office/drawing/2014/main" id="{CB90A12B-13DA-4966-BDC3-E132D8E30AF3}"/>
              </a:ext>
            </a:extLst>
          </p:cNvPr>
          <p:cNvSpPr/>
          <p:nvPr/>
        </p:nvSpPr>
        <p:spPr>
          <a:xfrm>
            <a:off x="2657423" y="3635630"/>
            <a:ext cx="4014178" cy="444972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bg1"/>
                </a:solidFill>
                <a:hlinkClick r:id="rId3"/>
              </a:rPr>
              <a:t>GitHub Link for time-series forecast modelling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0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Table of Contents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1303800" y="1163050"/>
            <a:ext cx="7030500" cy="3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Problem Statement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lphaLcPeriod"/>
            </a:pPr>
            <a:r>
              <a:rPr lang="en" sz="1400" dirty="0">
                <a:solidFill>
                  <a:srgbClr val="FFFFFF"/>
                </a:solidFill>
              </a:rPr>
              <a:t>Project Flow, Business &amp; Model Understanding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Data Collection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AutoNum type="alphaLcPeriod"/>
            </a:pPr>
            <a:r>
              <a:rPr lang="en-CA" sz="1400" dirty="0">
                <a:solidFill>
                  <a:srgbClr val="FFFFFF"/>
                </a:solidFill>
              </a:rPr>
              <a:t>Loan application data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Exploratory Data Analysis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>
                <a:solidFill>
                  <a:srgbClr val="FFFFFF"/>
                </a:solidFill>
              </a:rPr>
              <a:t>Correlated Variables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Machine Learning Modelling</a:t>
            </a:r>
            <a:endParaRPr sz="1800" dirty="0">
              <a:solidFill>
                <a:srgbClr val="FFFFFF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>
                <a:solidFill>
                  <a:srgbClr val="FFFFFF"/>
                </a:solidFill>
              </a:rPr>
              <a:t>TensorFlow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>
                <a:solidFill>
                  <a:srgbClr val="FFFFFF"/>
                </a:solidFill>
              </a:rPr>
              <a:t>Random Forest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>
                <a:solidFill>
                  <a:srgbClr val="FFFFFF"/>
                </a:solidFill>
              </a:rPr>
              <a:t>GBM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lphaLcPeriod"/>
            </a:pPr>
            <a:r>
              <a:rPr lang="en-CA" sz="1400" dirty="0" err="1">
                <a:solidFill>
                  <a:srgbClr val="FFFFFF"/>
                </a:solidFill>
              </a:rPr>
              <a:t>XGBoost</a:t>
            </a:r>
            <a:endParaRPr sz="1400" dirty="0">
              <a:solidFill>
                <a:srgbClr val="FFFFFF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unito"/>
              <a:buAutoNum type="arabicPeriod"/>
            </a:pPr>
            <a:r>
              <a:rPr lang="en" sz="1800" dirty="0">
                <a:solidFill>
                  <a:srgbClr val="FFFFFF"/>
                </a:solidFill>
              </a:rPr>
              <a:t>Conclusion</a:t>
            </a:r>
            <a:br>
              <a:rPr lang="en" sz="1800" dirty="0">
                <a:solidFill>
                  <a:srgbClr val="FFFFFF"/>
                </a:solidFill>
              </a:rPr>
            </a:br>
            <a:endParaRPr sz="1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31" name="Google Shape;531;p29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Better FN/FP Ratio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6306093" y="1741714"/>
            <a:ext cx="1640480" cy="1487715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</a:rPr>
              <a:t>Threshold = 0.2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</a:rPr>
              <a:t>FN/FP = 6/5 %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7E66B2-8C51-4431-8FDE-244E1AD29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8" t="10017" r="14837" b="4057"/>
          <a:stretch/>
        </p:blipFill>
        <p:spPr>
          <a:xfrm>
            <a:off x="555825" y="970338"/>
            <a:ext cx="5663182" cy="37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38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1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554" name="Google Shape;554;p31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5" name="Google Shape;55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6" name="Google Shape;556;p31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5: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57" name="Google Shape;557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63" name="Google Shape;563;p32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Conclusion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564" name="Google Shape;564;p32"/>
          <p:cNvGrpSpPr/>
          <p:nvPr/>
        </p:nvGrpSpPr>
        <p:grpSpPr>
          <a:xfrm>
            <a:off x="4524483" y="1001101"/>
            <a:ext cx="3474525" cy="3519428"/>
            <a:chOff x="4524333" y="1002150"/>
            <a:chExt cx="3679200" cy="3139200"/>
          </a:xfrm>
        </p:grpSpPr>
        <p:sp>
          <p:nvSpPr>
            <p:cNvPr id="565" name="Google Shape;565;p32"/>
            <p:cNvSpPr/>
            <p:nvPr/>
          </p:nvSpPr>
          <p:spPr>
            <a:xfrm>
              <a:off x="4524333" y="1002150"/>
              <a:ext cx="3679200" cy="31392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 txBox="1"/>
            <p:nvPr/>
          </p:nvSpPr>
          <p:spPr>
            <a:xfrm>
              <a:off x="6178435" y="1123058"/>
              <a:ext cx="1372178" cy="4623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Results</a:t>
              </a:r>
              <a:endParaRPr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32"/>
            <p:cNvSpPr txBox="1"/>
            <p:nvPr/>
          </p:nvSpPr>
          <p:spPr>
            <a:xfrm>
              <a:off x="5702473" y="1706300"/>
              <a:ext cx="2324100" cy="215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XGBoost yielded best AUC score of 0.9812 with accuracy of 95.61%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Real loan defaulter allowed to take loan vs non-defaulter blocking from taking loan are 6 and 5 %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Important features are ‘Floor area’, ‘EXT_’ multiplicative terms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8" name="Google Shape;568;p32"/>
          <p:cNvGrpSpPr/>
          <p:nvPr/>
        </p:nvGrpSpPr>
        <p:grpSpPr>
          <a:xfrm>
            <a:off x="3216519" y="1000959"/>
            <a:ext cx="2210006" cy="3519570"/>
            <a:chOff x="3216519" y="1002150"/>
            <a:chExt cx="1944600" cy="1569600"/>
          </a:xfrm>
        </p:grpSpPr>
        <p:sp>
          <p:nvSpPr>
            <p:cNvPr id="569" name="Google Shape;569;p32"/>
            <p:cNvSpPr/>
            <p:nvPr/>
          </p:nvSpPr>
          <p:spPr>
            <a:xfrm flipH="1">
              <a:off x="3216519" y="10021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 txBox="1"/>
            <p:nvPr/>
          </p:nvSpPr>
          <p:spPr>
            <a:xfrm>
              <a:off x="3579642" y="1071950"/>
              <a:ext cx="1218340" cy="15725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Modelling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32"/>
            <p:cNvSpPr txBox="1"/>
            <p:nvPr/>
          </p:nvSpPr>
          <p:spPr>
            <a:xfrm>
              <a:off x="3287081" y="1229204"/>
              <a:ext cx="1853556" cy="40343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Hyperparameter optimized for Deep Neural net, Random Forest, GBM and XGBoost models</a:t>
              </a:r>
              <a:endParaRPr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2" name="Google Shape;572;p32"/>
          <p:cNvGrpSpPr/>
          <p:nvPr/>
        </p:nvGrpSpPr>
        <p:grpSpPr>
          <a:xfrm>
            <a:off x="1241375" y="1040928"/>
            <a:ext cx="1944600" cy="3479601"/>
            <a:chOff x="1236612" y="1020180"/>
            <a:chExt cx="1944600" cy="1569600"/>
          </a:xfrm>
        </p:grpSpPr>
        <p:sp>
          <p:nvSpPr>
            <p:cNvPr id="573" name="Google Shape;573;p32"/>
            <p:cNvSpPr/>
            <p:nvPr/>
          </p:nvSpPr>
          <p:spPr>
            <a:xfrm rot="10800000">
              <a:off x="1236612" y="102018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 txBox="1"/>
            <p:nvPr/>
          </p:nvSpPr>
          <p:spPr>
            <a:xfrm>
              <a:off x="1566576" y="1044853"/>
              <a:ext cx="1084247" cy="150698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EDA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5" name="Google Shape;575;p32"/>
            <p:cNvSpPr txBox="1"/>
            <p:nvPr/>
          </p:nvSpPr>
          <p:spPr>
            <a:xfrm>
              <a:off x="1307344" y="1267874"/>
              <a:ext cx="1784700" cy="5124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Age, gender, demography, socio-economic distribution for loan repayment vs defaulter has been shown</a:t>
              </a:r>
            </a:p>
            <a:p>
              <a:pPr lvl="0">
                <a:lnSpc>
                  <a:spcPct val="115000"/>
                </a:lnSpc>
                <a:spcAft>
                  <a:spcPts val="1600"/>
                </a:spcAft>
              </a:pPr>
              <a:endParaRPr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" name="Google Shape;575;p32">
            <a:extLst>
              <a:ext uri="{FF2B5EF4-FFF2-40B4-BE49-F238E27FC236}">
                <a16:creationId xmlns:a16="http://schemas.microsoft.com/office/drawing/2014/main" id="{C6837084-0615-4534-8A7C-7758B129BFCC}"/>
              </a:ext>
            </a:extLst>
          </p:cNvPr>
          <p:cNvSpPr txBox="1"/>
          <p:nvPr/>
        </p:nvSpPr>
        <p:spPr>
          <a:xfrm>
            <a:off x="1344605" y="2847725"/>
            <a:ext cx="1784700" cy="82283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Unknown variables (EXT_X, X=3, 2, 1) are highly correlated with ‘target’ variable</a:t>
            </a:r>
          </a:p>
        </p:txBody>
      </p:sp>
      <p:sp>
        <p:nvSpPr>
          <p:cNvPr id="29" name="Google Shape;571;p32">
            <a:extLst>
              <a:ext uri="{FF2B5EF4-FFF2-40B4-BE49-F238E27FC236}">
                <a16:creationId xmlns:a16="http://schemas.microsoft.com/office/drawing/2014/main" id="{9F65CBD9-E62C-4E59-BEF7-BC653450E9DC}"/>
              </a:ext>
            </a:extLst>
          </p:cNvPr>
          <p:cNvSpPr txBox="1"/>
          <p:nvPr/>
        </p:nvSpPr>
        <p:spPr>
          <a:xfrm>
            <a:off x="3289206" y="2453020"/>
            <a:ext cx="1853556" cy="68447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eature importance was determined for tree based models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571;p32">
            <a:extLst>
              <a:ext uri="{FF2B5EF4-FFF2-40B4-BE49-F238E27FC236}">
                <a16:creationId xmlns:a16="http://schemas.microsoft.com/office/drawing/2014/main" id="{A856319B-2D16-456E-8D82-EC6891866BF0}"/>
              </a:ext>
            </a:extLst>
          </p:cNvPr>
          <p:cNvSpPr txBox="1"/>
          <p:nvPr/>
        </p:nvSpPr>
        <p:spPr>
          <a:xfrm>
            <a:off x="3289206" y="3271408"/>
            <a:ext cx="1853556" cy="10465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Probability threshold was tuned to get better confusion matrix distribution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3"/>
          <p:cNvSpPr/>
          <p:nvPr/>
        </p:nvSpPr>
        <p:spPr>
          <a:xfrm>
            <a:off x="103000" y="2347214"/>
            <a:ext cx="526500" cy="3480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93" name="Google Shape;593;p33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Looking Forward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5" name="Google Shape;595;p33"/>
          <p:cNvSpPr/>
          <p:nvPr/>
        </p:nvSpPr>
        <p:spPr>
          <a:xfrm>
            <a:off x="102992" y="961389"/>
            <a:ext cx="2286742" cy="669000"/>
          </a:xfrm>
          <a:prstGeom prst="homePlat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Balancing Method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33"/>
          <p:cNvSpPr/>
          <p:nvPr/>
        </p:nvSpPr>
        <p:spPr>
          <a:xfrm>
            <a:off x="6330061" y="961389"/>
            <a:ext cx="2466703" cy="669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Online App Deployment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3"/>
          <p:cNvSpPr/>
          <p:nvPr/>
        </p:nvSpPr>
        <p:spPr>
          <a:xfrm rot="-5400000" flipH="1">
            <a:off x="-133400" y="1861073"/>
            <a:ext cx="999299" cy="526500"/>
          </a:xfrm>
          <a:prstGeom prst="homePlate">
            <a:avLst>
              <a:gd name="adj" fmla="val 50000"/>
            </a:avLst>
          </a:prstGeom>
          <a:solidFill>
            <a:srgbClr val="666666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Current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598" name="Google Shape;598;p33"/>
          <p:cNvSpPr/>
          <p:nvPr/>
        </p:nvSpPr>
        <p:spPr>
          <a:xfrm rot="-5400000" flipH="1">
            <a:off x="-305600" y="2842079"/>
            <a:ext cx="1343700" cy="5265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Future</a:t>
            </a:r>
            <a:endParaRPr b="1" dirty="0">
              <a:solidFill>
                <a:srgbClr val="FFFFFF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9FE079E-BCA5-4CE6-98B4-0CD9C4987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37930"/>
              </p:ext>
            </p:extLst>
          </p:nvPr>
        </p:nvGraphicFramePr>
        <p:xfrm>
          <a:off x="629500" y="1704038"/>
          <a:ext cx="7991986" cy="1889760"/>
        </p:xfrm>
        <a:graphic>
          <a:graphicData uri="http://schemas.openxmlformats.org/drawingml/2006/table">
            <a:tbl>
              <a:tblPr firstRow="1" bandRow="1">
                <a:tableStyleId>{865FC3A8-3304-40F4-9B61-89F5A4A83C17}</a:tableStyleId>
              </a:tblPr>
              <a:tblGrid>
                <a:gridCol w="1660342">
                  <a:extLst>
                    <a:ext uri="{9D8B030D-6E8A-4147-A177-3AD203B41FA5}">
                      <a16:colId xmlns:a16="http://schemas.microsoft.com/office/drawing/2014/main" val="3942388996"/>
                    </a:ext>
                  </a:extLst>
                </a:gridCol>
                <a:gridCol w="2128477">
                  <a:extLst>
                    <a:ext uri="{9D8B030D-6E8A-4147-A177-3AD203B41FA5}">
                      <a16:colId xmlns:a16="http://schemas.microsoft.com/office/drawing/2014/main" val="3869405832"/>
                    </a:ext>
                  </a:extLst>
                </a:gridCol>
                <a:gridCol w="2120794">
                  <a:extLst>
                    <a:ext uri="{9D8B030D-6E8A-4147-A177-3AD203B41FA5}">
                      <a16:colId xmlns:a16="http://schemas.microsoft.com/office/drawing/2014/main" val="4033464219"/>
                    </a:ext>
                  </a:extLst>
                </a:gridCol>
                <a:gridCol w="2082373">
                  <a:extLst>
                    <a:ext uri="{9D8B030D-6E8A-4147-A177-3AD203B41FA5}">
                      <a16:colId xmlns:a16="http://schemas.microsoft.com/office/drawing/2014/main" val="866360141"/>
                    </a:ext>
                  </a:extLst>
                </a:gridCol>
              </a:tblGrid>
              <a:tr h="808641">
                <a:tc>
                  <a:txBody>
                    <a:bodyPr/>
                    <a:lstStyle/>
                    <a:p>
                      <a:r>
                        <a:rPr lang="en-CA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Roboto" panose="020B0604020202020204" charset="0"/>
                          <a:ea typeface="Roboto" panose="020B0604020202020204" charset="0"/>
                        </a:rPr>
                        <a:t>Currently not done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Roboto" panose="020B0604020202020204" charset="0"/>
                          <a:ea typeface="Roboto" panose="020B0604020202020204" charset="0"/>
                        </a:rPr>
                        <a:t>Manual feature engineering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Roboto" panose="020B0604020202020204" charset="0"/>
                          <a:ea typeface="Roboto" panose="020B0604020202020204" charset="0"/>
                        </a:rPr>
                        <a:t>Step by step hyperparameter optimization for TF model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Currently not done</a:t>
                      </a:r>
                      <a:endParaRPr lang="en-CA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  <a:p>
                      <a:endParaRPr lang="en-CA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217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Roboto" panose="020B0604020202020204" charset="0"/>
                          <a:ea typeface="Roboto" panose="020B0604020202020204" charset="0"/>
                        </a:rPr>
                        <a:t>Over sampling and synthetic data creation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Roboto" panose="020B0604020202020204" charset="0"/>
                          <a:ea typeface="Roboto" panose="020B0604020202020204" charset="0"/>
                        </a:rPr>
                        <a:t>Automatic feature engineering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Roboto" panose="020B0604020202020204" charset="0"/>
                          <a:ea typeface="Roboto" panose="020B0604020202020204" charset="0"/>
                        </a:rPr>
                        <a:t>Keras</a:t>
                      </a:r>
                      <a:r>
                        <a:rPr lang="en-CA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Roboto" panose="020B0604020202020204" charset="0"/>
                          <a:ea typeface="Roboto" panose="020B0604020202020204" charset="0"/>
                        </a:rPr>
                        <a:t> tuner can be used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 model can be integrated into production step</a:t>
                      </a:r>
                      <a:endParaRPr lang="en-US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  <a:p>
                      <a:endParaRPr lang="en-CA" dirty="0">
                        <a:ln>
                          <a:solidFill>
                            <a:schemeClr val="bg1"/>
                          </a:solidFill>
                        </a:ln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198128"/>
                  </a:ext>
                </a:extLst>
              </a:tr>
            </a:tbl>
          </a:graphicData>
        </a:graphic>
      </p:graphicFrame>
      <p:sp>
        <p:nvSpPr>
          <p:cNvPr id="3" name="Google Shape;596;p33">
            <a:extLst>
              <a:ext uri="{FF2B5EF4-FFF2-40B4-BE49-F238E27FC236}">
                <a16:creationId xmlns:a16="http://schemas.microsoft.com/office/drawing/2014/main" id="{C984971C-18F0-417D-8CEE-2141258EFBF9}"/>
              </a:ext>
            </a:extLst>
          </p:cNvPr>
          <p:cNvSpPr/>
          <p:nvPr/>
        </p:nvSpPr>
        <p:spPr>
          <a:xfrm>
            <a:off x="2052702" y="961389"/>
            <a:ext cx="2466703" cy="6690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96;p33">
            <a:extLst>
              <a:ext uri="{FF2B5EF4-FFF2-40B4-BE49-F238E27FC236}">
                <a16:creationId xmlns:a16="http://schemas.microsoft.com/office/drawing/2014/main" id="{006889AD-2A87-4C9F-B9FB-7FC8941A1CCB}"/>
              </a:ext>
            </a:extLst>
          </p:cNvPr>
          <p:cNvSpPr/>
          <p:nvPr/>
        </p:nvSpPr>
        <p:spPr>
          <a:xfrm>
            <a:off x="4179899" y="961389"/>
            <a:ext cx="2466703" cy="6690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Optimization</a:t>
            </a:r>
            <a:endParaRPr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9881-891A-48BE-8794-7200DB88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656AF-2CB2-4AA9-B874-98D738C72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625" y="2712299"/>
            <a:ext cx="6366900" cy="1658475"/>
          </a:xfrm>
        </p:spPr>
        <p:txBody>
          <a:bodyPr/>
          <a:lstStyle/>
          <a:p>
            <a:pPr marL="146050" indent="0" algn="l">
              <a:buNone/>
            </a:pPr>
            <a:r>
              <a:rPr lang="en-CA" dirty="0"/>
              <a:t>Md Saimoom Ferdous</a:t>
            </a:r>
          </a:p>
          <a:p>
            <a:pPr marL="146050" indent="0" algn="l">
              <a:buNone/>
            </a:pPr>
            <a:r>
              <a:rPr lang="en-CA" dirty="0"/>
              <a:t>Email: </a:t>
            </a:r>
            <a:r>
              <a:rPr lang="en-CA" dirty="0">
                <a:hlinkClick r:id="rId2"/>
              </a:rPr>
              <a:t>saimoom_026@yahoo.com</a:t>
            </a:r>
            <a:endParaRPr lang="en-CA" dirty="0"/>
          </a:p>
          <a:p>
            <a:pPr marL="146050" indent="0" algn="l">
              <a:buNone/>
            </a:pPr>
            <a:r>
              <a:rPr lang="en-CA" dirty="0"/>
              <a:t>LinkedIn: </a:t>
            </a:r>
            <a:r>
              <a:rPr lang="en-CA" dirty="0">
                <a:hlinkClick r:id="rId3"/>
              </a:rPr>
              <a:t>https://www.linkedin.com/in/saimoom-ferdous/</a:t>
            </a:r>
            <a:endParaRPr lang="en-CA" dirty="0"/>
          </a:p>
          <a:p>
            <a:pPr marL="146050" indent="0" algn="l">
              <a:buNone/>
            </a:pPr>
            <a:r>
              <a:rPr lang="en-CA" dirty="0"/>
              <a:t>GitHub: </a:t>
            </a:r>
            <a:r>
              <a:rPr lang="en-CA" dirty="0">
                <a:hlinkClick r:id="rId4"/>
              </a:rPr>
              <a:t>https://github.com/saimoom026</a:t>
            </a:r>
            <a:endParaRPr lang="en-CA" dirty="0"/>
          </a:p>
          <a:p>
            <a:pPr marL="146050" indent="0" algn="l">
              <a:buNone/>
            </a:pPr>
            <a:r>
              <a:rPr lang="en-CA" dirty="0"/>
              <a:t>Project Details: </a:t>
            </a:r>
            <a:r>
              <a:rPr lang="en-CA" dirty="0">
                <a:hlinkClick r:id="rId5"/>
              </a:rPr>
              <a:t>https://github.com/saimoom026/Springboard/tree/student-branch/springboard/Capstone%20Three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A3CB4-897A-487F-B1C4-115FDEE475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093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5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294" name="Google Shape;294;p15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95" name="Google Shape;29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Project Flow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1" name="Google Shape;31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BCD396-BC3B-4834-B765-1D865AB5CF45}"/>
              </a:ext>
            </a:extLst>
          </p:cNvPr>
          <p:cNvGrpSpPr/>
          <p:nvPr/>
        </p:nvGrpSpPr>
        <p:grpSpPr>
          <a:xfrm>
            <a:off x="2114551" y="1104275"/>
            <a:ext cx="4412774" cy="3524874"/>
            <a:chOff x="2114551" y="1104275"/>
            <a:chExt cx="4412774" cy="3524874"/>
          </a:xfrm>
        </p:grpSpPr>
        <p:sp>
          <p:nvSpPr>
            <p:cNvPr id="303" name="Google Shape;303;p16"/>
            <p:cNvSpPr/>
            <p:nvPr/>
          </p:nvSpPr>
          <p:spPr>
            <a:xfrm rot="-5400000">
              <a:off x="2285175" y="1971475"/>
              <a:ext cx="1271100" cy="4632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</a:rPr>
                <a:t>Business</a:t>
              </a:r>
              <a:endParaRPr sz="1800" b="1">
                <a:solidFill>
                  <a:srgbClr val="FFFFFF"/>
                </a:solidFill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 rot="-5400000">
              <a:off x="1840221" y="3317043"/>
              <a:ext cx="1586436" cy="1037775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</a:rPr>
                <a:t>Loan defaulter prediction</a:t>
              </a:r>
              <a:endParaRPr sz="1800" b="1" dirty="0">
                <a:solidFill>
                  <a:srgbClr val="FFFFFF"/>
                </a:solidFill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5101725" y="1104300"/>
              <a:ext cx="1425600" cy="4632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</a:rPr>
                <a:t>Solution</a:t>
              </a:r>
              <a:endParaRPr sz="1800" b="1">
                <a:solidFill>
                  <a:srgbClr val="FFFFFF"/>
                </a:solidFill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3152475" y="1104275"/>
              <a:ext cx="1425600" cy="463200"/>
            </a:xfrm>
            <a:prstGeom prst="roundRect">
              <a:avLst>
                <a:gd name="adj" fmla="val 16667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</a:rPr>
                <a:t>Problem</a:t>
              </a:r>
              <a:endParaRPr sz="1800" b="1">
                <a:solidFill>
                  <a:srgbClr val="FFFFFF"/>
                </a:solidFill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152475" y="1567524"/>
              <a:ext cx="1644496" cy="10257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FFFFFF"/>
                  </a:solidFill>
                </a:rPr>
                <a:t>With little information hard to decide on loan sanction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152475" y="3065124"/>
              <a:ext cx="1425600" cy="1445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FFFFFF"/>
                  </a:solidFill>
                </a:rPr>
                <a:t>Imbalance data set weighs in for majority class</a:t>
              </a: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5101725" y="3065100"/>
              <a:ext cx="1425600" cy="1445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</a:rPr>
                <a:t>Important features extraction from the trained models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5101725" y="1567500"/>
              <a:ext cx="1425600" cy="97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FFFFFF"/>
                  </a:solidFill>
                </a:rPr>
                <a:t>Know the important features to look at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512175" y="2540775"/>
              <a:ext cx="706200" cy="523500"/>
            </a:xfrm>
            <a:prstGeom prst="downArrow">
              <a:avLst>
                <a:gd name="adj1" fmla="val 50000"/>
                <a:gd name="adj2" fmla="val 6857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 rot="-5400000">
              <a:off x="4486875" y="3526124"/>
              <a:ext cx="706200" cy="523500"/>
            </a:xfrm>
            <a:prstGeom prst="downArrow">
              <a:avLst>
                <a:gd name="adj1" fmla="val 50000"/>
                <a:gd name="adj2" fmla="val 6857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 rot="10800000">
              <a:off x="5461425" y="2540775"/>
              <a:ext cx="706200" cy="523500"/>
            </a:xfrm>
            <a:prstGeom prst="downArrow">
              <a:avLst>
                <a:gd name="adj1" fmla="val 50000"/>
                <a:gd name="adj2" fmla="val 6857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/>
          <p:nvPr/>
        </p:nvSpPr>
        <p:spPr>
          <a:xfrm>
            <a:off x="2487976" y="3301825"/>
            <a:ext cx="2279250" cy="16718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177800">
              <a:buClr>
                <a:schemeClr val="lt1"/>
              </a:buClr>
              <a:buSzPts val="1000"/>
              <a:buAutoNum type="arabicPeriod"/>
            </a:pPr>
            <a:r>
              <a:rPr lang="en" sz="1200" dirty="0">
                <a:solidFill>
                  <a:schemeClr val="lt1"/>
                </a:solidFill>
              </a:rPr>
              <a:t>Minority class always has very less population than majory class which leads to bias</a:t>
            </a:r>
          </a:p>
          <a:p>
            <a:pPr marL="342900" lvl="0" indent="-177800">
              <a:buClr>
                <a:schemeClr val="lt1"/>
              </a:buClr>
              <a:buSzPts val="1000"/>
              <a:buAutoNum type="arabicPeriod"/>
            </a:pPr>
            <a:r>
              <a:rPr lang="en-CA" sz="1200" dirty="0">
                <a:solidFill>
                  <a:schemeClr val="lt1"/>
                </a:solidFill>
              </a:rPr>
              <a:t>Trained model can have better separability yet having high FN/FP ratio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555825" y="963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Project Flow - Details</a:t>
            </a:r>
            <a:endParaRPr sz="3600" b="1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1" name="Google Shape;321;p17"/>
          <p:cNvSpPr/>
          <p:nvPr/>
        </p:nvSpPr>
        <p:spPr>
          <a:xfrm rot="-5400000">
            <a:off x="1633175" y="1967125"/>
            <a:ext cx="12711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Business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322" name="Google Shape;322;p17"/>
          <p:cNvSpPr/>
          <p:nvPr/>
        </p:nvSpPr>
        <p:spPr>
          <a:xfrm rot="-5400000">
            <a:off x="1213605" y="3699306"/>
            <a:ext cx="1671852" cy="87689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rgbClr val="FFFFFF"/>
                </a:solidFill>
              </a:rPr>
              <a:t>Loan defaulter prediction</a:t>
            </a:r>
          </a:p>
        </p:txBody>
      </p:sp>
      <p:sp>
        <p:nvSpPr>
          <p:cNvPr id="323" name="Google Shape;323;p17"/>
          <p:cNvSpPr/>
          <p:nvPr/>
        </p:nvSpPr>
        <p:spPr>
          <a:xfrm>
            <a:off x="5631225" y="860494"/>
            <a:ext cx="14256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Solution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2826425" y="882260"/>
            <a:ext cx="1425600" cy="463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</a:rPr>
              <a:t>Problem</a:t>
            </a:r>
            <a:endParaRPr sz="1800" b="1" dirty="0">
              <a:solidFill>
                <a:srgbClr val="FFFFFF"/>
              </a:solidFill>
            </a:endParaRPr>
          </a:p>
        </p:txBody>
      </p:sp>
      <p:sp>
        <p:nvSpPr>
          <p:cNvPr id="325" name="Google Shape;325;p17"/>
          <p:cNvSpPr/>
          <p:nvPr/>
        </p:nvSpPr>
        <p:spPr>
          <a:xfrm>
            <a:off x="2500324" y="1349815"/>
            <a:ext cx="2484599" cy="148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200" dirty="0">
                <a:solidFill>
                  <a:srgbClr val="FFFFFF"/>
                </a:solidFill>
              </a:rPr>
              <a:t>Home Credit Group – needs to disburse loans to most vulnerable group with little to no information</a:t>
            </a:r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AutoNum type="arabicPeriod"/>
            </a:pPr>
            <a:r>
              <a:rPr lang="en" sz="1200" dirty="0">
                <a:solidFill>
                  <a:srgbClr val="FFFFFF"/>
                </a:solidFill>
              </a:rPr>
              <a:t>Need to make balance, real defaulters don’t get loans (FN) and non-defaulters are not barred from loans (FP)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326" name="Google Shape;326;p17"/>
          <p:cNvSpPr/>
          <p:nvPr/>
        </p:nvSpPr>
        <p:spPr>
          <a:xfrm>
            <a:off x="5266111" y="3301825"/>
            <a:ext cx="2484599" cy="1541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-CA" sz="1200" dirty="0">
                <a:solidFill>
                  <a:schemeClr val="lt1"/>
                </a:solidFill>
              </a:rPr>
              <a:t>Under-sampling is better option for making balanced dataset</a:t>
            </a:r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-CA" sz="1200" dirty="0">
                <a:solidFill>
                  <a:schemeClr val="lt1"/>
                </a:solidFill>
              </a:rPr>
              <a:t>Adjusting threshold can yield better FN/FP ratio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327" name="Google Shape;327;p17"/>
          <p:cNvSpPr/>
          <p:nvPr/>
        </p:nvSpPr>
        <p:spPr>
          <a:xfrm>
            <a:off x="5101725" y="1342531"/>
            <a:ext cx="2484600" cy="1266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" sz="1200" dirty="0">
                <a:solidFill>
                  <a:schemeClr val="lt1"/>
                </a:solidFill>
              </a:rPr>
              <a:t>Knowing the most important features to look at</a:t>
            </a:r>
            <a:endParaRPr sz="1200" dirty="0">
              <a:solidFill>
                <a:schemeClr val="lt1"/>
              </a:solidFill>
            </a:endParaRPr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en-CA" sz="1200" dirty="0">
                <a:solidFill>
                  <a:schemeClr val="lt1"/>
                </a:solidFill>
              </a:rPr>
              <a:t>Minimize FN/FP ratio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28" name="Google Shape;328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3336075" y="2813751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17"/>
          <p:cNvSpPr/>
          <p:nvPr/>
        </p:nvSpPr>
        <p:spPr>
          <a:xfrm rot="-5400000">
            <a:off x="4675876" y="3810670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/>
          <p:nvPr/>
        </p:nvSpPr>
        <p:spPr>
          <a:xfrm rot="10800000">
            <a:off x="6003372" y="2806300"/>
            <a:ext cx="706200" cy="523500"/>
          </a:xfrm>
          <a:prstGeom prst="downArrow">
            <a:avLst>
              <a:gd name="adj1" fmla="val 50000"/>
              <a:gd name="adj2" fmla="val 6857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8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337" name="Google Shape;337;p18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8" name="Google Shape;33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" name="Google Shape;339;p18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2: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and Wrangling</a:t>
            </a:r>
            <a:br>
              <a:rPr lang="en" dirty="0"/>
            </a:br>
            <a:r>
              <a:rPr lang="en" dirty="0">
                <a:hlinkClick r:id="rId4"/>
              </a:rPr>
              <a:t>GitHub Link</a:t>
            </a:r>
            <a:endParaRPr dirty="0"/>
          </a:p>
        </p:txBody>
      </p:sp>
      <p:sp>
        <p:nvSpPr>
          <p:cNvPr id="340" name="Google Shape;34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780ECB6-D9D6-4A4B-85BD-14DEE1C2A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573176"/>
              </p:ext>
            </p:extLst>
          </p:nvPr>
        </p:nvGraphicFramePr>
        <p:xfrm>
          <a:off x="278656" y="243267"/>
          <a:ext cx="6366510" cy="465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2ED5392-6DB9-430F-9D0B-4B71B3682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451949"/>
              </p:ext>
            </p:extLst>
          </p:nvPr>
        </p:nvGraphicFramePr>
        <p:xfrm>
          <a:off x="6618902" y="539750"/>
          <a:ext cx="18321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1"/>
          <p:cNvGrpSpPr/>
          <p:nvPr/>
        </p:nvGrpSpPr>
        <p:grpSpPr>
          <a:xfrm>
            <a:off x="78838" y="1635263"/>
            <a:ext cx="745200" cy="745200"/>
            <a:chOff x="2315825" y="3550925"/>
            <a:chExt cx="745200" cy="745200"/>
          </a:xfrm>
        </p:grpSpPr>
        <p:sp>
          <p:nvSpPr>
            <p:cNvPr id="401" name="Google Shape;401;p21"/>
            <p:cNvSpPr/>
            <p:nvPr/>
          </p:nvSpPr>
          <p:spPr>
            <a:xfrm>
              <a:off x="2315825" y="3550925"/>
              <a:ext cx="745200" cy="745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2" name="Google Shape;40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6000" y="3621100"/>
              <a:ext cx="604850" cy="604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3" name="Google Shape;403;p21"/>
          <p:cNvSpPr txBox="1">
            <a:spLocks noGrp="1"/>
          </p:cNvSpPr>
          <p:nvPr>
            <p:ph type="title"/>
          </p:nvPr>
        </p:nvSpPr>
        <p:spPr>
          <a:xfrm>
            <a:off x="824000" y="1635300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3: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br>
              <a:rPr lang="en" dirty="0"/>
            </a:br>
            <a:r>
              <a:rPr lang="en" dirty="0">
                <a:hlinkClick r:id="rId4"/>
              </a:rPr>
              <a:t>GitHub Link</a:t>
            </a:r>
            <a:endParaRPr dirty="0"/>
          </a:p>
        </p:txBody>
      </p:sp>
      <p:sp>
        <p:nvSpPr>
          <p:cNvPr id="404" name="Google Shape;40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555825" y="96325"/>
            <a:ext cx="7030500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How Unbalnced the Target is? </a:t>
            </a:r>
            <a:endParaRPr sz="3600" b="1"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66FE04-A5D5-4A55-89F7-E4D58FD84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9" t="6309" r="7578"/>
          <a:stretch/>
        </p:blipFill>
        <p:spPr>
          <a:xfrm>
            <a:off x="1313542" y="1249724"/>
            <a:ext cx="7137503" cy="3227025"/>
          </a:xfrm>
          <a:prstGeom prst="rect">
            <a:avLst/>
          </a:prstGeom>
        </p:spPr>
      </p:pic>
      <p:sp>
        <p:nvSpPr>
          <p:cNvPr id="9" name="Google Shape;521;p28">
            <a:extLst>
              <a:ext uri="{FF2B5EF4-FFF2-40B4-BE49-F238E27FC236}">
                <a16:creationId xmlns:a16="http://schemas.microsoft.com/office/drawing/2014/main" id="{54EB19CF-58FF-4913-B75E-462C4D309EA4}"/>
              </a:ext>
            </a:extLst>
          </p:cNvPr>
          <p:cNvSpPr/>
          <p:nvPr/>
        </p:nvSpPr>
        <p:spPr>
          <a:xfrm>
            <a:off x="5046000" y="1966424"/>
            <a:ext cx="3039600" cy="1140600"/>
          </a:xfrm>
          <a:prstGeom prst="round2DiagRect">
            <a:avLst>
              <a:gd name="adj1" fmla="val 0"/>
              <a:gd name="adj2" fmla="val 17764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CA" dirty="0">
                <a:solidFill>
                  <a:schemeClr val="bg1"/>
                </a:solidFill>
              </a:rPr>
              <a:t>92 % will pay the loan vs 8 %  unlikely to repay</a:t>
            </a:r>
          </a:p>
          <a:p>
            <a:pPr algn="just"/>
            <a:r>
              <a:rPr lang="en-CA" dirty="0">
                <a:solidFill>
                  <a:schemeClr val="bg1"/>
                </a:solidFill>
              </a:rPr>
              <a:t>The data is highly imbalanced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955</Words>
  <Application>Microsoft Office PowerPoint</Application>
  <PresentationFormat>On-screen Show (16:9)</PresentationFormat>
  <Paragraphs>224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Nunito</vt:lpstr>
      <vt:lpstr>Arial</vt:lpstr>
      <vt:lpstr>Roboto</vt:lpstr>
      <vt:lpstr>Maven Pro</vt:lpstr>
      <vt:lpstr>Momentum</vt:lpstr>
      <vt:lpstr>Home Credit Group Loan Defaulter Prediction</vt:lpstr>
      <vt:lpstr>Table of Contents</vt:lpstr>
      <vt:lpstr>Section 1: Problem Statement</vt:lpstr>
      <vt:lpstr>PowerPoint Presentation</vt:lpstr>
      <vt:lpstr>PowerPoint Presentation</vt:lpstr>
      <vt:lpstr>Section 2: Data Collection and Wrangling GitHub Link</vt:lpstr>
      <vt:lpstr>PowerPoint Presentation</vt:lpstr>
      <vt:lpstr>Section 3: Exploratory Data Analysis GitHub Link</vt:lpstr>
      <vt:lpstr>PowerPoint Presentation</vt:lpstr>
      <vt:lpstr>PowerPoint Presentation</vt:lpstr>
      <vt:lpstr>PowerPoint Presentation</vt:lpstr>
      <vt:lpstr>PowerPoint Presentation</vt:lpstr>
      <vt:lpstr>Section 4: Machine Learning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5: Conclusion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Stock Price Prediction</dc:title>
  <dc:creator>Md Saimoom Ferdous</dc:creator>
  <cp:lastModifiedBy>Md. Saimoom Ferdous</cp:lastModifiedBy>
  <cp:revision>69</cp:revision>
  <dcterms:created xsi:type="dcterms:W3CDTF">2020-07-14T18:58:35Z</dcterms:created>
  <dcterms:modified xsi:type="dcterms:W3CDTF">2020-09-10T07:55:08Z</dcterms:modified>
</cp:coreProperties>
</file>