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77" r:id="rId11"/>
    <p:sldId id="278" r:id="rId12"/>
    <p:sldId id="266" r:id="rId13"/>
    <p:sldId id="269" r:id="rId14"/>
    <p:sldId id="270" r:id="rId15"/>
    <p:sldId id="271" r:id="rId16"/>
    <p:sldId id="272" r:id="rId17"/>
    <p:sldId id="273" r:id="rId18"/>
    <p:sldId id="280" r:id="rId19"/>
    <p:sldId id="274" r:id="rId20"/>
    <p:sldId id="275" r:id="rId21"/>
    <p:sldId id="276" r:id="rId22"/>
    <p:sldId id="281" r:id="rId23"/>
  </p:sldIdLst>
  <p:sldSz cx="9144000" cy="5143500" type="screen16x9"/>
  <p:notesSz cx="6858000" cy="9144000"/>
  <p:embeddedFontLst>
    <p:embeddedFont>
      <p:font typeface="Maven Pro" panose="020B0604020202020204" charset="0"/>
      <p:regular r:id="rId26"/>
      <p:bold r:id="rId27"/>
    </p:embeddedFont>
    <p:embeddedFont>
      <p:font typeface="Nunito" panose="020B0604020202020204" charset="0"/>
      <p:regular r:id="rId28"/>
      <p:bold r:id="rId29"/>
      <p:italic r:id="rId30"/>
      <p:boldItalic r:id="rId31"/>
    </p:embeddedFont>
    <p:embeddedFont>
      <p:font typeface="Roboto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AF9F"/>
    <a:srgbClr val="BACDF8"/>
    <a:srgbClr val="B9F9F1"/>
    <a:srgbClr val="B9F6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5FC3A8-3304-40F4-9B61-89F5A4A83C17}">
  <a:tblStyle styleId="{865FC3A8-3304-40F4-9B61-89F5A4A83C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09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9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kaggle.com/tsaustin/us-historical-stock-prices-with-earnings-data?select=stocks_latest" TargetMode="Externa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saimoom026/Springboard/blob/student-branch/springboard/Capstone%20two/Stock-price-prediction-data-wrangling.ipynb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kaggle.com/tsaustin/us-historical-stock-prices-with-earnings-data?select=stocks_latest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saimoom026/Springboard/blob/student-branch/springboard/Capstone%20two/Stock-price-prediction-data-wrangling.ipynb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8591E5-875F-4FE8-AA85-B1553C2A36B7}" type="doc">
      <dgm:prSet loTypeId="urn:microsoft.com/office/officeart/2011/layout/InterconnectedBlockProcess" loCatId="process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CA"/>
        </a:p>
      </dgm:t>
    </dgm:pt>
    <dgm:pt modelId="{4604C49F-8AE4-4DD4-91F4-B5995BC53F36}">
      <dgm:prSet phldrT="[Text]"/>
      <dgm:spPr/>
      <dgm:t>
        <a:bodyPr/>
        <a:lstStyle/>
        <a:p>
          <a:r>
            <a:rPr lang="en-CA" dirty="0"/>
            <a:t>Data</a:t>
          </a:r>
        </a:p>
      </dgm:t>
    </dgm:pt>
    <dgm:pt modelId="{E71985E9-6E09-4ADD-BA51-EC280A54F9C2}" type="parTrans" cxnId="{73B47A82-9C49-43DA-8FE6-07A8D644FE03}">
      <dgm:prSet/>
      <dgm:spPr/>
      <dgm:t>
        <a:bodyPr/>
        <a:lstStyle/>
        <a:p>
          <a:endParaRPr lang="en-CA"/>
        </a:p>
      </dgm:t>
    </dgm:pt>
    <dgm:pt modelId="{2F17D0A0-08D6-4777-9FC8-A0C821D25648}" type="sibTrans" cxnId="{73B47A82-9C49-43DA-8FE6-07A8D644FE03}">
      <dgm:prSet/>
      <dgm:spPr/>
      <dgm:t>
        <a:bodyPr/>
        <a:lstStyle/>
        <a:p>
          <a:endParaRPr lang="en-CA"/>
        </a:p>
      </dgm:t>
    </dgm:pt>
    <dgm:pt modelId="{E5B26909-E7AD-4C69-B067-8772CA7243FF}">
      <dgm:prSet phldrT="[Text]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CA" dirty="0"/>
            <a:t>Daily data for (1998-2020)</a:t>
          </a:r>
        </a:p>
        <a:p>
          <a:pPr algn="l">
            <a:buFont typeface="Arial" panose="020B0604020202020204" pitchFamily="34" charset="0"/>
            <a:buChar char="•"/>
          </a:pPr>
          <a:endParaRPr lang="en-CA" dirty="0"/>
        </a:p>
        <a:p>
          <a:pPr algn="l">
            <a:buFont typeface="Arial" panose="020B0604020202020204" pitchFamily="34" charset="0"/>
            <a:buChar char="•"/>
          </a:pPr>
          <a:r>
            <a:rPr lang="en-CA" dirty="0"/>
            <a:t>700+ companies</a:t>
          </a:r>
        </a:p>
        <a:p>
          <a:pPr algn="l">
            <a:buFont typeface="Arial" panose="020B0604020202020204" pitchFamily="34" charset="0"/>
            <a:buChar char="•"/>
          </a:pPr>
          <a:endParaRPr lang="en-CA" dirty="0">
            <a:hlinkClick xmlns:r="http://schemas.openxmlformats.org/officeDocument/2006/relationships" r:id="rId1"/>
          </a:endParaRPr>
        </a:p>
        <a:p>
          <a:pPr algn="l">
            <a:buFont typeface="Arial" panose="020B0604020202020204" pitchFamily="34" charset="0"/>
            <a:buChar char="•"/>
          </a:pPr>
          <a:r>
            <a:rPr lang="en-CA" dirty="0">
              <a:hlinkClick xmlns:r="http://schemas.openxmlformats.org/officeDocument/2006/relationships" r:id="rId1"/>
            </a:rPr>
            <a:t>Kaggle data</a:t>
          </a:r>
          <a:r>
            <a:rPr lang="en-CA" dirty="0"/>
            <a:t> sourced from </a:t>
          </a:r>
          <a:r>
            <a:rPr lang="en-CA" b="0" i="0" dirty="0"/>
            <a:t>NASDAQ, Yahoo finance, Zacks, Alpha vintage</a:t>
          </a:r>
          <a:endParaRPr lang="en-CA" dirty="0"/>
        </a:p>
      </dgm:t>
    </dgm:pt>
    <dgm:pt modelId="{D8A3E013-D0FF-4770-9EA3-929DCD8A49AD}" type="parTrans" cxnId="{FF539721-CDA6-451B-BE55-BDD1D46011F2}">
      <dgm:prSet/>
      <dgm:spPr/>
      <dgm:t>
        <a:bodyPr/>
        <a:lstStyle/>
        <a:p>
          <a:endParaRPr lang="en-CA"/>
        </a:p>
      </dgm:t>
    </dgm:pt>
    <dgm:pt modelId="{2388EBD6-3455-41D4-B9E4-3F7F8D042275}" type="sibTrans" cxnId="{FF539721-CDA6-451B-BE55-BDD1D46011F2}">
      <dgm:prSet/>
      <dgm:spPr/>
      <dgm:t>
        <a:bodyPr/>
        <a:lstStyle/>
        <a:p>
          <a:endParaRPr lang="en-CA"/>
        </a:p>
      </dgm:t>
    </dgm:pt>
    <dgm:pt modelId="{B53F8672-C365-4A94-B0F6-245D07FB4A6E}">
      <dgm:prSet phldrT="[Text]"/>
      <dgm:spPr/>
      <dgm:t>
        <a:bodyPr/>
        <a:lstStyle/>
        <a:p>
          <a:r>
            <a:rPr lang="en-CA" dirty="0"/>
            <a:t>Dividend</a:t>
          </a:r>
        </a:p>
      </dgm:t>
    </dgm:pt>
    <dgm:pt modelId="{A9E63B1C-801B-4FD1-9770-6CEB207A3725}" type="parTrans" cxnId="{8309802A-C370-424F-84AB-E707DA43EEE0}">
      <dgm:prSet/>
      <dgm:spPr/>
      <dgm:t>
        <a:bodyPr/>
        <a:lstStyle/>
        <a:p>
          <a:endParaRPr lang="en-CA"/>
        </a:p>
      </dgm:t>
    </dgm:pt>
    <dgm:pt modelId="{93D52A16-BDC5-47C5-9024-7697247D806B}" type="sibTrans" cxnId="{8309802A-C370-424F-84AB-E707DA43EEE0}">
      <dgm:prSet/>
      <dgm:spPr/>
      <dgm:t>
        <a:bodyPr/>
        <a:lstStyle/>
        <a:p>
          <a:endParaRPr lang="en-CA"/>
        </a:p>
      </dgm:t>
    </dgm:pt>
    <dgm:pt modelId="{EAB7C2CB-12F2-4B65-BEBE-A2904EB7FEB5}">
      <dgm:prSet phldrT="[Text]"/>
      <dgm:spPr/>
      <dgm:t>
        <a:bodyPr/>
        <a:lstStyle/>
        <a:p>
          <a:r>
            <a:rPr lang="en-CA" dirty="0"/>
            <a:t>Dividend amount with issue date</a:t>
          </a:r>
        </a:p>
      </dgm:t>
    </dgm:pt>
    <dgm:pt modelId="{453FE72D-932F-465E-8911-94E632449BCB}" type="parTrans" cxnId="{E9CEE9D3-5775-41B2-A973-7F23DE8E846F}">
      <dgm:prSet/>
      <dgm:spPr/>
      <dgm:t>
        <a:bodyPr/>
        <a:lstStyle/>
        <a:p>
          <a:endParaRPr lang="en-CA"/>
        </a:p>
      </dgm:t>
    </dgm:pt>
    <dgm:pt modelId="{99F506AE-9730-4DFF-B0D7-289EA60FA126}" type="sibTrans" cxnId="{E9CEE9D3-5775-41B2-A973-7F23DE8E846F}">
      <dgm:prSet/>
      <dgm:spPr/>
      <dgm:t>
        <a:bodyPr/>
        <a:lstStyle/>
        <a:p>
          <a:endParaRPr lang="en-CA"/>
        </a:p>
      </dgm:t>
    </dgm:pt>
    <dgm:pt modelId="{F3B9DBA0-989D-46D9-91E7-D1FF6751C084}">
      <dgm:prSet phldrT="[Text]"/>
      <dgm:spPr/>
      <dgm:t>
        <a:bodyPr/>
        <a:lstStyle/>
        <a:p>
          <a:r>
            <a:rPr lang="en-CA" dirty="0"/>
            <a:t>Earning</a:t>
          </a:r>
        </a:p>
      </dgm:t>
    </dgm:pt>
    <dgm:pt modelId="{9C54A4F0-618A-4F15-B928-26290FFE3411}" type="parTrans" cxnId="{88E68F63-2F46-4872-99A5-E974793AC991}">
      <dgm:prSet/>
      <dgm:spPr/>
      <dgm:t>
        <a:bodyPr/>
        <a:lstStyle/>
        <a:p>
          <a:endParaRPr lang="en-CA"/>
        </a:p>
      </dgm:t>
    </dgm:pt>
    <dgm:pt modelId="{244C29E7-4E29-4538-A896-0FD2D838D104}" type="sibTrans" cxnId="{88E68F63-2F46-4872-99A5-E974793AC991}">
      <dgm:prSet/>
      <dgm:spPr/>
      <dgm:t>
        <a:bodyPr/>
        <a:lstStyle/>
        <a:p>
          <a:endParaRPr lang="en-CA"/>
        </a:p>
      </dgm:t>
    </dgm:pt>
    <dgm:pt modelId="{B690CFF8-7E6A-4FD6-B1FB-3D7A3EBA0C57}">
      <dgm:prSet phldrT="[Text]"/>
      <dgm:spPr/>
      <dgm:t>
        <a:bodyPr/>
        <a:lstStyle/>
        <a:p>
          <a:r>
            <a:rPr lang="en-CA" dirty="0"/>
            <a:t>Earning per share (EPS) with issue date</a:t>
          </a:r>
        </a:p>
      </dgm:t>
    </dgm:pt>
    <dgm:pt modelId="{772376F5-ABD7-4E5C-A328-32CEBC90B3C5}" type="parTrans" cxnId="{2854BBAE-FB03-4799-878A-E718EF609F26}">
      <dgm:prSet/>
      <dgm:spPr/>
      <dgm:t>
        <a:bodyPr/>
        <a:lstStyle/>
        <a:p>
          <a:endParaRPr lang="en-CA"/>
        </a:p>
      </dgm:t>
    </dgm:pt>
    <dgm:pt modelId="{29CADC64-DEA1-4ACD-B2BF-462F2443638F}" type="sibTrans" cxnId="{2854BBAE-FB03-4799-878A-E718EF609F26}">
      <dgm:prSet/>
      <dgm:spPr/>
      <dgm:t>
        <a:bodyPr/>
        <a:lstStyle/>
        <a:p>
          <a:endParaRPr lang="en-CA"/>
        </a:p>
      </dgm:t>
    </dgm:pt>
    <dgm:pt modelId="{E81ED44A-A91C-4FB9-B046-1B1B8972F08D}">
      <dgm:prSet phldrT="[Text]"/>
      <dgm:spPr/>
      <dgm:t>
        <a:bodyPr/>
        <a:lstStyle/>
        <a:p>
          <a:r>
            <a:rPr lang="en-CA" dirty="0"/>
            <a:t>Stock price</a:t>
          </a:r>
        </a:p>
      </dgm:t>
    </dgm:pt>
    <dgm:pt modelId="{61A4E6D2-29B0-479F-B3BF-D73B539C68A1}" type="parTrans" cxnId="{C9A16478-E54C-45AA-878B-3E0B4B1F8B92}">
      <dgm:prSet/>
      <dgm:spPr/>
      <dgm:t>
        <a:bodyPr/>
        <a:lstStyle/>
        <a:p>
          <a:endParaRPr lang="en-CA"/>
        </a:p>
      </dgm:t>
    </dgm:pt>
    <dgm:pt modelId="{D0BD0C81-B8C5-4ED8-AA84-FEF9331C7D87}" type="sibTrans" cxnId="{C9A16478-E54C-45AA-878B-3E0B4B1F8B92}">
      <dgm:prSet/>
      <dgm:spPr/>
      <dgm:t>
        <a:bodyPr/>
        <a:lstStyle/>
        <a:p>
          <a:endParaRPr lang="en-CA"/>
        </a:p>
      </dgm:t>
    </dgm:pt>
    <dgm:pt modelId="{A92DD4EA-E24C-4C53-98C8-4CF3C3053CF1}">
      <dgm:prSet/>
      <dgm:spPr/>
      <dgm:t>
        <a:bodyPr/>
        <a:lstStyle/>
        <a:p>
          <a:r>
            <a:rPr lang="en-CA" dirty="0"/>
            <a:t>Weekdays stock price including open, close, low, high prices</a:t>
          </a:r>
        </a:p>
        <a:p>
          <a:endParaRPr lang="en-CA" dirty="0"/>
        </a:p>
        <a:p>
          <a:r>
            <a:rPr lang="en-CA" dirty="0"/>
            <a:t>Traded volume for weekdays</a:t>
          </a:r>
        </a:p>
      </dgm:t>
    </dgm:pt>
    <dgm:pt modelId="{5577A955-BE19-4A1C-B1AB-9DF28E81E413}" type="parTrans" cxnId="{021BAE38-11C7-4453-80F4-C775D0C9DE06}">
      <dgm:prSet/>
      <dgm:spPr/>
      <dgm:t>
        <a:bodyPr/>
        <a:lstStyle/>
        <a:p>
          <a:endParaRPr lang="en-CA"/>
        </a:p>
      </dgm:t>
    </dgm:pt>
    <dgm:pt modelId="{0F099939-E51E-4A44-B334-E2A43F1660D8}" type="sibTrans" cxnId="{021BAE38-11C7-4453-80F4-C775D0C9DE06}">
      <dgm:prSet/>
      <dgm:spPr/>
      <dgm:t>
        <a:bodyPr/>
        <a:lstStyle/>
        <a:p>
          <a:endParaRPr lang="en-CA"/>
        </a:p>
      </dgm:t>
    </dgm:pt>
    <dgm:pt modelId="{6FD87347-0615-48B9-B8D7-8AA8997D315B}" type="pres">
      <dgm:prSet presAssocID="{AC8591E5-875F-4FE8-AA85-B1553C2A36B7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457D4F30-B409-4521-A830-365B515E3043}" type="pres">
      <dgm:prSet presAssocID="{E81ED44A-A91C-4FB9-B046-1B1B8972F08D}" presName="ChildAccent4" presStyleCnt="0"/>
      <dgm:spPr/>
    </dgm:pt>
    <dgm:pt modelId="{0B274570-B8AD-453F-A2F6-1F9EAD2DF6AE}" type="pres">
      <dgm:prSet presAssocID="{E81ED44A-A91C-4FB9-B046-1B1B8972F08D}" presName="ChildAccent" presStyleLbl="alignImgPlace1" presStyleIdx="0" presStyleCnt="4" custLinFactNeighborX="1439"/>
      <dgm:spPr/>
    </dgm:pt>
    <dgm:pt modelId="{6E09CE6C-4B1C-4766-A3FF-45FC1B4E23A0}" type="pres">
      <dgm:prSet presAssocID="{E81ED44A-A91C-4FB9-B046-1B1B8972F08D}" presName="Child4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F4E2EEC-94ED-424D-8B0B-2C6EF870F293}" type="pres">
      <dgm:prSet presAssocID="{E81ED44A-A91C-4FB9-B046-1B1B8972F08D}" presName="Parent4" presStyleLbl="node1" presStyleIdx="0" presStyleCnt="4">
        <dgm:presLayoutVars>
          <dgm:chMax val="2"/>
          <dgm:chPref val="1"/>
          <dgm:bulletEnabled val="1"/>
        </dgm:presLayoutVars>
      </dgm:prSet>
      <dgm:spPr/>
    </dgm:pt>
    <dgm:pt modelId="{32F76B81-10DE-415D-B3B1-716B2625D1C4}" type="pres">
      <dgm:prSet presAssocID="{F3B9DBA0-989D-46D9-91E7-D1FF6751C084}" presName="ChildAccent3" presStyleCnt="0"/>
      <dgm:spPr/>
    </dgm:pt>
    <dgm:pt modelId="{8134AB40-0F60-4E98-AA07-C17DF7E1504E}" type="pres">
      <dgm:prSet presAssocID="{F3B9DBA0-989D-46D9-91E7-D1FF6751C084}" presName="ChildAccent" presStyleLbl="alignImgPlace1" presStyleIdx="1" presStyleCnt="4"/>
      <dgm:spPr/>
    </dgm:pt>
    <dgm:pt modelId="{0594A7B3-A587-4E5D-8F13-E3AF5142F14E}" type="pres">
      <dgm:prSet presAssocID="{F3B9DBA0-989D-46D9-91E7-D1FF6751C084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836DCB1-FD18-42FB-8E28-9C02A0CA3885}" type="pres">
      <dgm:prSet presAssocID="{F3B9DBA0-989D-46D9-91E7-D1FF6751C084}" presName="Parent3" presStyleLbl="node1" presStyleIdx="1" presStyleCnt="4">
        <dgm:presLayoutVars>
          <dgm:chMax val="2"/>
          <dgm:chPref val="1"/>
          <dgm:bulletEnabled val="1"/>
        </dgm:presLayoutVars>
      </dgm:prSet>
      <dgm:spPr/>
    </dgm:pt>
    <dgm:pt modelId="{328D4651-FB21-4FCF-8E46-5E074140419A}" type="pres">
      <dgm:prSet presAssocID="{B53F8672-C365-4A94-B0F6-245D07FB4A6E}" presName="ChildAccent2" presStyleCnt="0"/>
      <dgm:spPr/>
    </dgm:pt>
    <dgm:pt modelId="{EA562B0D-89B7-4398-A4C8-C5B33EC58D38}" type="pres">
      <dgm:prSet presAssocID="{B53F8672-C365-4A94-B0F6-245D07FB4A6E}" presName="ChildAccent" presStyleLbl="alignImgPlace1" presStyleIdx="2" presStyleCnt="4"/>
      <dgm:spPr/>
    </dgm:pt>
    <dgm:pt modelId="{D31DA2A8-98F7-41CF-A48F-274C280E4777}" type="pres">
      <dgm:prSet presAssocID="{B53F8672-C365-4A94-B0F6-245D07FB4A6E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52C52EF-E013-4A58-BB35-8D1778F2540E}" type="pres">
      <dgm:prSet presAssocID="{B53F8672-C365-4A94-B0F6-245D07FB4A6E}" presName="Parent2" presStyleLbl="node1" presStyleIdx="2" presStyleCnt="4">
        <dgm:presLayoutVars>
          <dgm:chMax val="2"/>
          <dgm:chPref val="1"/>
          <dgm:bulletEnabled val="1"/>
        </dgm:presLayoutVars>
      </dgm:prSet>
      <dgm:spPr/>
    </dgm:pt>
    <dgm:pt modelId="{45B74FF8-0FB4-4056-ACD7-9E7EECA00976}" type="pres">
      <dgm:prSet presAssocID="{4604C49F-8AE4-4DD4-91F4-B5995BC53F36}" presName="ChildAccent1" presStyleCnt="0"/>
      <dgm:spPr/>
    </dgm:pt>
    <dgm:pt modelId="{D4FFFCE7-C31B-4EE0-B94F-88D2ADBB723A}" type="pres">
      <dgm:prSet presAssocID="{4604C49F-8AE4-4DD4-91F4-B5995BC53F36}" presName="ChildAccent" presStyleLbl="alignImgPlace1" presStyleIdx="3" presStyleCnt="4"/>
      <dgm:spPr/>
    </dgm:pt>
    <dgm:pt modelId="{E527519C-81C7-4898-950B-7E86EC288C72}" type="pres">
      <dgm:prSet presAssocID="{4604C49F-8AE4-4DD4-91F4-B5995BC53F36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2BCC4F3-72E9-4B76-B087-8B553B02AE00}" type="pres">
      <dgm:prSet presAssocID="{4604C49F-8AE4-4DD4-91F4-B5995BC53F36}" presName="Parent1" presStyleLbl="node1" presStyleIdx="3" presStyleCnt="4">
        <dgm:presLayoutVars>
          <dgm:chMax val="2"/>
          <dgm:chPref val="1"/>
          <dgm:bulletEnabled val="1"/>
        </dgm:presLayoutVars>
      </dgm:prSet>
      <dgm:spPr/>
    </dgm:pt>
  </dgm:ptLst>
  <dgm:cxnLst>
    <dgm:cxn modelId="{89BC9F05-BA9B-4D7C-B5CC-E7234821B222}" type="presOf" srcId="{EAB7C2CB-12F2-4B65-BEBE-A2904EB7FEB5}" destId="{D31DA2A8-98F7-41CF-A48F-274C280E4777}" srcOrd="1" destOrd="0" presId="urn:microsoft.com/office/officeart/2011/layout/InterconnectedBlockProcess"/>
    <dgm:cxn modelId="{FF539721-CDA6-451B-BE55-BDD1D46011F2}" srcId="{4604C49F-8AE4-4DD4-91F4-B5995BC53F36}" destId="{E5B26909-E7AD-4C69-B067-8772CA7243FF}" srcOrd="0" destOrd="0" parTransId="{D8A3E013-D0FF-4770-9EA3-929DCD8A49AD}" sibTransId="{2388EBD6-3455-41D4-B9E4-3F7F8D042275}"/>
    <dgm:cxn modelId="{8309802A-C370-424F-84AB-E707DA43EEE0}" srcId="{AC8591E5-875F-4FE8-AA85-B1553C2A36B7}" destId="{B53F8672-C365-4A94-B0F6-245D07FB4A6E}" srcOrd="1" destOrd="0" parTransId="{A9E63B1C-801B-4FD1-9770-6CEB207A3725}" sibTransId="{93D52A16-BDC5-47C5-9024-7697247D806B}"/>
    <dgm:cxn modelId="{C53D1A36-D10A-4FA7-A9D0-C61DB1F956CF}" type="presOf" srcId="{B690CFF8-7E6A-4FD6-B1FB-3D7A3EBA0C57}" destId="{8134AB40-0F60-4E98-AA07-C17DF7E1504E}" srcOrd="0" destOrd="0" presId="urn:microsoft.com/office/officeart/2011/layout/InterconnectedBlockProcess"/>
    <dgm:cxn modelId="{021BAE38-11C7-4453-80F4-C775D0C9DE06}" srcId="{E81ED44A-A91C-4FB9-B046-1B1B8972F08D}" destId="{A92DD4EA-E24C-4C53-98C8-4CF3C3053CF1}" srcOrd="0" destOrd="0" parTransId="{5577A955-BE19-4A1C-B1AB-9DF28E81E413}" sibTransId="{0F099939-E51E-4A44-B334-E2A43F1660D8}"/>
    <dgm:cxn modelId="{F853DA3F-2499-489D-B9E8-5B27DD04BCC2}" type="presOf" srcId="{E5B26909-E7AD-4C69-B067-8772CA7243FF}" destId="{D4FFFCE7-C31B-4EE0-B94F-88D2ADBB723A}" srcOrd="0" destOrd="0" presId="urn:microsoft.com/office/officeart/2011/layout/InterconnectedBlockProcess"/>
    <dgm:cxn modelId="{88E68F63-2F46-4872-99A5-E974793AC991}" srcId="{AC8591E5-875F-4FE8-AA85-B1553C2A36B7}" destId="{F3B9DBA0-989D-46D9-91E7-D1FF6751C084}" srcOrd="2" destOrd="0" parTransId="{9C54A4F0-618A-4F15-B928-26290FFE3411}" sibTransId="{244C29E7-4E29-4538-A896-0FD2D838D104}"/>
    <dgm:cxn modelId="{3C2B4375-6881-427F-B991-B50945D966A1}" type="presOf" srcId="{F3B9DBA0-989D-46D9-91E7-D1FF6751C084}" destId="{1836DCB1-FD18-42FB-8E28-9C02A0CA3885}" srcOrd="0" destOrd="0" presId="urn:microsoft.com/office/officeart/2011/layout/InterconnectedBlockProcess"/>
    <dgm:cxn modelId="{70AB8E76-27BF-449E-BE35-06D2BC28D432}" type="presOf" srcId="{AC8591E5-875F-4FE8-AA85-B1553C2A36B7}" destId="{6FD87347-0615-48B9-B8D7-8AA8997D315B}" srcOrd="0" destOrd="0" presId="urn:microsoft.com/office/officeart/2011/layout/InterconnectedBlockProcess"/>
    <dgm:cxn modelId="{C9A16478-E54C-45AA-878B-3E0B4B1F8B92}" srcId="{AC8591E5-875F-4FE8-AA85-B1553C2A36B7}" destId="{E81ED44A-A91C-4FB9-B046-1B1B8972F08D}" srcOrd="3" destOrd="0" parTransId="{61A4E6D2-29B0-479F-B3BF-D73B539C68A1}" sibTransId="{D0BD0C81-B8C5-4ED8-AA84-FEF9331C7D87}"/>
    <dgm:cxn modelId="{73B47A82-9C49-43DA-8FE6-07A8D644FE03}" srcId="{AC8591E5-875F-4FE8-AA85-B1553C2A36B7}" destId="{4604C49F-8AE4-4DD4-91F4-B5995BC53F36}" srcOrd="0" destOrd="0" parTransId="{E71985E9-6E09-4ADD-BA51-EC280A54F9C2}" sibTransId="{2F17D0A0-08D6-4777-9FC8-A0C821D25648}"/>
    <dgm:cxn modelId="{8331EE87-DD34-4A1D-85F0-8F74B27AC133}" type="presOf" srcId="{E5B26909-E7AD-4C69-B067-8772CA7243FF}" destId="{E527519C-81C7-4898-950B-7E86EC288C72}" srcOrd="1" destOrd="0" presId="urn:microsoft.com/office/officeart/2011/layout/InterconnectedBlockProcess"/>
    <dgm:cxn modelId="{287C7490-07CF-47D3-B52D-CD81D9DDD748}" type="presOf" srcId="{A92DD4EA-E24C-4C53-98C8-4CF3C3053CF1}" destId="{6E09CE6C-4B1C-4766-A3FF-45FC1B4E23A0}" srcOrd="1" destOrd="0" presId="urn:microsoft.com/office/officeart/2011/layout/InterconnectedBlockProcess"/>
    <dgm:cxn modelId="{7B0BAD91-BCBD-4D92-BD0F-2481B72F51EF}" type="presOf" srcId="{B53F8672-C365-4A94-B0F6-245D07FB4A6E}" destId="{252C52EF-E013-4A58-BB35-8D1778F2540E}" srcOrd="0" destOrd="0" presId="urn:microsoft.com/office/officeart/2011/layout/InterconnectedBlockProcess"/>
    <dgm:cxn modelId="{64AB5FA5-D147-419E-A79C-4D8D7952D387}" type="presOf" srcId="{E81ED44A-A91C-4FB9-B046-1B1B8972F08D}" destId="{CF4E2EEC-94ED-424D-8B0B-2C6EF870F293}" srcOrd="0" destOrd="0" presId="urn:microsoft.com/office/officeart/2011/layout/InterconnectedBlockProcess"/>
    <dgm:cxn modelId="{2854BBAE-FB03-4799-878A-E718EF609F26}" srcId="{F3B9DBA0-989D-46D9-91E7-D1FF6751C084}" destId="{B690CFF8-7E6A-4FD6-B1FB-3D7A3EBA0C57}" srcOrd="0" destOrd="0" parTransId="{772376F5-ABD7-4E5C-A328-32CEBC90B3C5}" sibTransId="{29CADC64-DEA1-4ACD-B2BF-462F2443638F}"/>
    <dgm:cxn modelId="{7FBF6EB0-0CCC-4157-A924-4CFD6D69D54A}" type="presOf" srcId="{A92DD4EA-E24C-4C53-98C8-4CF3C3053CF1}" destId="{0B274570-B8AD-453F-A2F6-1F9EAD2DF6AE}" srcOrd="0" destOrd="0" presId="urn:microsoft.com/office/officeart/2011/layout/InterconnectedBlockProcess"/>
    <dgm:cxn modelId="{769C6DCA-F384-4852-8B5A-243562D9DB85}" type="presOf" srcId="{B690CFF8-7E6A-4FD6-B1FB-3D7A3EBA0C57}" destId="{0594A7B3-A587-4E5D-8F13-E3AF5142F14E}" srcOrd="1" destOrd="0" presId="urn:microsoft.com/office/officeart/2011/layout/InterconnectedBlockProcess"/>
    <dgm:cxn modelId="{31C83BD3-E808-4190-8D24-9F580D18CE65}" type="presOf" srcId="{EAB7C2CB-12F2-4B65-BEBE-A2904EB7FEB5}" destId="{EA562B0D-89B7-4398-A4C8-C5B33EC58D38}" srcOrd="0" destOrd="0" presId="urn:microsoft.com/office/officeart/2011/layout/InterconnectedBlockProcess"/>
    <dgm:cxn modelId="{E9CEE9D3-5775-41B2-A973-7F23DE8E846F}" srcId="{B53F8672-C365-4A94-B0F6-245D07FB4A6E}" destId="{EAB7C2CB-12F2-4B65-BEBE-A2904EB7FEB5}" srcOrd="0" destOrd="0" parTransId="{453FE72D-932F-465E-8911-94E632449BCB}" sibTransId="{99F506AE-9730-4DFF-B0D7-289EA60FA126}"/>
    <dgm:cxn modelId="{049A24D5-C786-43B0-BF23-C97717EF8692}" type="presOf" srcId="{4604C49F-8AE4-4DD4-91F4-B5995BC53F36}" destId="{82BCC4F3-72E9-4B76-B087-8B553B02AE00}" srcOrd="0" destOrd="0" presId="urn:microsoft.com/office/officeart/2011/layout/InterconnectedBlockProcess"/>
    <dgm:cxn modelId="{716A2E55-A02F-4F85-A5C9-A59B06E030FD}" type="presParOf" srcId="{6FD87347-0615-48B9-B8D7-8AA8997D315B}" destId="{457D4F30-B409-4521-A830-365B515E3043}" srcOrd="0" destOrd="0" presId="urn:microsoft.com/office/officeart/2011/layout/InterconnectedBlockProcess"/>
    <dgm:cxn modelId="{42587CC1-C9D1-467A-A7B6-C1F76E24CFC0}" type="presParOf" srcId="{457D4F30-B409-4521-A830-365B515E3043}" destId="{0B274570-B8AD-453F-A2F6-1F9EAD2DF6AE}" srcOrd="0" destOrd="0" presId="urn:microsoft.com/office/officeart/2011/layout/InterconnectedBlockProcess"/>
    <dgm:cxn modelId="{8F97C311-D5A5-4AFC-B18A-F96E9D957869}" type="presParOf" srcId="{6FD87347-0615-48B9-B8D7-8AA8997D315B}" destId="{6E09CE6C-4B1C-4766-A3FF-45FC1B4E23A0}" srcOrd="1" destOrd="0" presId="urn:microsoft.com/office/officeart/2011/layout/InterconnectedBlockProcess"/>
    <dgm:cxn modelId="{57ABCF9D-3FB5-4102-BF06-4085290D355C}" type="presParOf" srcId="{6FD87347-0615-48B9-B8D7-8AA8997D315B}" destId="{CF4E2EEC-94ED-424D-8B0B-2C6EF870F293}" srcOrd="2" destOrd="0" presId="urn:microsoft.com/office/officeart/2011/layout/InterconnectedBlockProcess"/>
    <dgm:cxn modelId="{2E3560C5-2DA6-4EE8-96B0-9492F8D18D97}" type="presParOf" srcId="{6FD87347-0615-48B9-B8D7-8AA8997D315B}" destId="{32F76B81-10DE-415D-B3B1-716B2625D1C4}" srcOrd="3" destOrd="0" presId="urn:microsoft.com/office/officeart/2011/layout/InterconnectedBlockProcess"/>
    <dgm:cxn modelId="{5343B1B7-E962-4057-A827-5DDDE9A2561E}" type="presParOf" srcId="{32F76B81-10DE-415D-B3B1-716B2625D1C4}" destId="{8134AB40-0F60-4E98-AA07-C17DF7E1504E}" srcOrd="0" destOrd="0" presId="urn:microsoft.com/office/officeart/2011/layout/InterconnectedBlockProcess"/>
    <dgm:cxn modelId="{819C33BB-9EED-40B2-9968-0E10A9B8686E}" type="presParOf" srcId="{6FD87347-0615-48B9-B8D7-8AA8997D315B}" destId="{0594A7B3-A587-4E5D-8F13-E3AF5142F14E}" srcOrd="4" destOrd="0" presId="urn:microsoft.com/office/officeart/2011/layout/InterconnectedBlockProcess"/>
    <dgm:cxn modelId="{F02EF2EC-D8FA-4B8F-BB8F-25A889034FA1}" type="presParOf" srcId="{6FD87347-0615-48B9-B8D7-8AA8997D315B}" destId="{1836DCB1-FD18-42FB-8E28-9C02A0CA3885}" srcOrd="5" destOrd="0" presId="urn:microsoft.com/office/officeart/2011/layout/InterconnectedBlockProcess"/>
    <dgm:cxn modelId="{4BFE77A3-8E43-4987-893E-FAFBFDF1E458}" type="presParOf" srcId="{6FD87347-0615-48B9-B8D7-8AA8997D315B}" destId="{328D4651-FB21-4FCF-8E46-5E074140419A}" srcOrd="6" destOrd="0" presId="urn:microsoft.com/office/officeart/2011/layout/InterconnectedBlockProcess"/>
    <dgm:cxn modelId="{8BF23AD0-6002-4BE7-B2EB-A2FBB1E63051}" type="presParOf" srcId="{328D4651-FB21-4FCF-8E46-5E074140419A}" destId="{EA562B0D-89B7-4398-A4C8-C5B33EC58D38}" srcOrd="0" destOrd="0" presId="urn:microsoft.com/office/officeart/2011/layout/InterconnectedBlockProcess"/>
    <dgm:cxn modelId="{9200E939-D6FD-44F5-8620-CA4F96696B43}" type="presParOf" srcId="{6FD87347-0615-48B9-B8D7-8AA8997D315B}" destId="{D31DA2A8-98F7-41CF-A48F-274C280E4777}" srcOrd="7" destOrd="0" presId="urn:microsoft.com/office/officeart/2011/layout/InterconnectedBlockProcess"/>
    <dgm:cxn modelId="{C7FF8D9A-A5B6-4A1D-87CB-9100835E8A97}" type="presParOf" srcId="{6FD87347-0615-48B9-B8D7-8AA8997D315B}" destId="{252C52EF-E013-4A58-BB35-8D1778F2540E}" srcOrd="8" destOrd="0" presId="urn:microsoft.com/office/officeart/2011/layout/InterconnectedBlockProcess"/>
    <dgm:cxn modelId="{048C9216-FDB0-4026-B567-A9A185E9228B}" type="presParOf" srcId="{6FD87347-0615-48B9-B8D7-8AA8997D315B}" destId="{45B74FF8-0FB4-4056-ACD7-9E7EECA00976}" srcOrd="9" destOrd="0" presId="urn:microsoft.com/office/officeart/2011/layout/InterconnectedBlockProcess"/>
    <dgm:cxn modelId="{F0301FCE-172D-402F-B1DF-7E64DB941E32}" type="presParOf" srcId="{45B74FF8-0FB4-4056-ACD7-9E7EECA00976}" destId="{D4FFFCE7-C31B-4EE0-B94F-88D2ADBB723A}" srcOrd="0" destOrd="0" presId="urn:microsoft.com/office/officeart/2011/layout/InterconnectedBlockProcess"/>
    <dgm:cxn modelId="{FA658E4B-E783-49F0-8B46-34011E5E3821}" type="presParOf" srcId="{6FD87347-0615-48B9-B8D7-8AA8997D315B}" destId="{E527519C-81C7-4898-950B-7E86EC288C72}" srcOrd="10" destOrd="0" presId="urn:microsoft.com/office/officeart/2011/layout/InterconnectedBlockProcess"/>
    <dgm:cxn modelId="{B4CA1F92-BFA8-4AFD-99AB-821ED2F6C325}" type="presParOf" srcId="{6FD87347-0615-48B9-B8D7-8AA8997D315B}" destId="{82BCC4F3-72E9-4B76-B087-8B553B02AE00}" srcOrd="11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6ABD5E-03E0-41DB-AF8C-49AB07DC5B1A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5E8E8BB2-1D7C-4D4E-958F-3A716A369E34}">
      <dgm:prSet phldrT="[Text]"/>
      <dgm:spPr/>
      <dgm:t>
        <a:bodyPr/>
        <a:lstStyle/>
        <a:p>
          <a:r>
            <a:rPr lang="en-CA" dirty="0"/>
            <a:t>Data Wrangling</a:t>
          </a:r>
        </a:p>
      </dgm:t>
    </dgm:pt>
    <dgm:pt modelId="{5DBAB0FE-EB60-4841-AE2C-2ADD9638082F}" type="parTrans" cxnId="{5C5B9512-485D-4BEA-8161-B3691C3A02F2}">
      <dgm:prSet/>
      <dgm:spPr/>
      <dgm:t>
        <a:bodyPr/>
        <a:lstStyle/>
        <a:p>
          <a:endParaRPr lang="en-CA"/>
        </a:p>
      </dgm:t>
    </dgm:pt>
    <dgm:pt modelId="{0B33D641-C313-4FAF-8C62-3F81E3F2FBE9}" type="sibTrans" cxnId="{5C5B9512-485D-4BEA-8161-B3691C3A02F2}">
      <dgm:prSet/>
      <dgm:spPr/>
      <dgm:t>
        <a:bodyPr/>
        <a:lstStyle/>
        <a:p>
          <a:endParaRPr lang="en-CA"/>
        </a:p>
      </dgm:t>
    </dgm:pt>
    <dgm:pt modelId="{DB333327-14DD-4AB2-8AD7-724D7131AC98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CA" dirty="0"/>
            <a:t>Data cleaned and duplicate checked</a:t>
          </a:r>
        </a:p>
      </dgm:t>
    </dgm:pt>
    <dgm:pt modelId="{2B8C75F3-1913-4649-8205-75D96AB23EB9}" type="parTrans" cxnId="{61930EA0-79F4-4A31-9235-434BCCCA69CE}">
      <dgm:prSet/>
      <dgm:spPr/>
      <dgm:t>
        <a:bodyPr/>
        <a:lstStyle/>
        <a:p>
          <a:endParaRPr lang="en-CA"/>
        </a:p>
      </dgm:t>
    </dgm:pt>
    <dgm:pt modelId="{13154876-0135-47D9-9607-4AC2CAEFC790}" type="sibTrans" cxnId="{61930EA0-79F4-4A31-9235-434BCCCA69CE}">
      <dgm:prSet/>
      <dgm:spPr/>
      <dgm:t>
        <a:bodyPr/>
        <a:lstStyle/>
        <a:p>
          <a:endParaRPr lang="en-CA"/>
        </a:p>
      </dgm:t>
    </dgm:pt>
    <dgm:pt modelId="{5A572B2C-BD18-4AC8-AA55-7884DD64E7D8}">
      <dgm:prSet/>
      <dgm:spPr/>
      <dgm:t>
        <a:bodyPr/>
        <a:lstStyle/>
        <a:p>
          <a:endParaRPr lang="en-CA" dirty="0"/>
        </a:p>
      </dgm:t>
    </dgm:pt>
    <dgm:pt modelId="{0537E273-DC5C-40CC-91C3-53F4B5B05706}" type="parTrans" cxnId="{3F6F9E59-7FF0-4784-A653-D61E5D73AFB2}">
      <dgm:prSet/>
      <dgm:spPr/>
      <dgm:t>
        <a:bodyPr/>
        <a:lstStyle/>
        <a:p>
          <a:endParaRPr lang="en-CA"/>
        </a:p>
      </dgm:t>
    </dgm:pt>
    <dgm:pt modelId="{D5D1BDDD-C1DD-4A9E-A92E-B2920A692A46}" type="sibTrans" cxnId="{3F6F9E59-7FF0-4784-A653-D61E5D73AFB2}">
      <dgm:prSet/>
      <dgm:spPr/>
      <dgm:t>
        <a:bodyPr/>
        <a:lstStyle/>
        <a:p>
          <a:endParaRPr lang="en-CA"/>
        </a:p>
      </dgm:t>
    </dgm:pt>
    <dgm:pt modelId="{955FCEC4-D1BF-459F-8E17-135AE14AAF3F}">
      <dgm:prSet/>
      <dgm:spPr/>
      <dgm:t>
        <a:bodyPr/>
        <a:lstStyle/>
        <a:p>
          <a:r>
            <a:rPr lang="en-CA" dirty="0"/>
            <a:t>Combined and saved Apple data only</a:t>
          </a:r>
        </a:p>
        <a:p>
          <a:endParaRPr lang="en-CA" dirty="0"/>
        </a:p>
        <a:p>
          <a:r>
            <a:rPr lang="en-CA" dirty="0">
              <a:hlinkClick xmlns:r="http://schemas.openxmlformats.org/officeDocument/2006/relationships" r:id="rId1"/>
            </a:rPr>
            <a:t>GitHub, data wrangling </a:t>
          </a:r>
          <a:endParaRPr lang="en-CA" dirty="0"/>
        </a:p>
      </dgm:t>
    </dgm:pt>
    <dgm:pt modelId="{3AA18134-B4D9-4EAA-892D-149FA4416096}" type="parTrans" cxnId="{A4E9BBF9-2471-4C04-86C0-D13629B08CE7}">
      <dgm:prSet/>
      <dgm:spPr/>
      <dgm:t>
        <a:bodyPr/>
        <a:lstStyle/>
        <a:p>
          <a:endParaRPr lang="en-CA"/>
        </a:p>
      </dgm:t>
    </dgm:pt>
    <dgm:pt modelId="{9F8F7392-F1A1-4B8C-B1AD-0D000555782D}" type="sibTrans" cxnId="{A4E9BBF9-2471-4C04-86C0-D13629B08CE7}">
      <dgm:prSet/>
      <dgm:spPr/>
      <dgm:t>
        <a:bodyPr/>
        <a:lstStyle/>
        <a:p>
          <a:endParaRPr lang="en-CA"/>
        </a:p>
      </dgm:t>
    </dgm:pt>
    <dgm:pt modelId="{D6FCA7E4-A565-4709-8E87-CEA04A776E65}" type="pres">
      <dgm:prSet presAssocID="{656ABD5E-03E0-41DB-AF8C-49AB07DC5B1A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8E351355-06D6-4B76-B404-5D7337A6BB1B}" type="pres">
      <dgm:prSet presAssocID="{5E8E8BB2-1D7C-4D4E-958F-3A716A369E34}" presName="ChildAccent1" presStyleCnt="0"/>
      <dgm:spPr/>
    </dgm:pt>
    <dgm:pt modelId="{B0FDF835-288D-45E6-8778-43AE4CE7DE4E}" type="pres">
      <dgm:prSet presAssocID="{5E8E8BB2-1D7C-4D4E-958F-3A716A369E34}" presName="ChildAccent" presStyleLbl="alignImgPlace1" presStyleIdx="0" presStyleCnt="1" custLinFactNeighborX="-716"/>
      <dgm:spPr/>
    </dgm:pt>
    <dgm:pt modelId="{6B53EB6A-2106-4881-A3E4-80D4D15B7B04}" type="pres">
      <dgm:prSet presAssocID="{5E8E8BB2-1D7C-4D4E-958F-3A716A369E34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4FA0AA6-D901-458F-B346-0E2E0E2E5099}" type="pres">
      <dgm:prSet presAssocID="{5E8E8BB2-1D7C-4D4E-958F-3A716A369E34}" presName="Parent1" presStyleLbl="node1" presStyleIdx="0" presStyleCnt="1">
        <dgm:presLayoutVars>
          <dgm:chMax val="2"/>
          <dgm:chPref val="1"/>
          <dgm:bulletEnabled val="1"/>
        </dgm:presLayoutVars>
      </dgm:prSet>
      <dgm:spPr/>
    </dgm:pt>
  </dgm:ptLst>
  <dgm:cxnLst>
    <dgm:cxn modelId="{63F9460F-00B9-4513-8B46-136AC449F584}" type="presOf" srcId="{5A572B2C-BD18-4AC8-AA55-7884DD64E7D8}" destId="{6B53EB6A-2106-4881-A3E4-80D4D15B7B04}" srcOrd="1" destOrd="1" presId="urn:microsoft.com/office/officeart/2011/layout/InterconnectedBlockProcess"/>
    <dgm:cxn modelId="{5C5B9512-485D-4BEA-8161-B3691C3A02F2}" srcId="{656ABD5E-03E0-41DB-AF8C-49AB07DC5B1A}" destId="{5E8E8BB2-1D7C-4D4E-958F-3A716A369E34}" srcOrd="0" destOrd="0" parTransId="{5DBAB0FE-EB60-4841-AE2C-2ADD9638082F}" sibTransId="{0B33D641-C313-4FAF-8C62-3F81E3F2FBE9}"/>
    <dgm:cxn modelId="{FF0C3716-F599-4C49-8FDC-FCE4B8CE0698}" type="presOf" srcId="{5E8E8BB2-1D7C-4D4E-958F-3A716A369E34}" destId="{84FA0AA6-D901-458F-B346-0E2E0E2E5099}" srcOrd="0" destOrd="0" presId="urn:microsoft.com/office/officeart/2011/layout/InterconnectedBlockProcess"/>
    <dgm:cxn modelId="{4C50561B-442D-40C4-ACFC-A84ACC51430A}" type="presOf" srcId="{656ABD5E-03E0-41DB-AF8C-49AB07DC5B1A}" destId="{D6FCA7E4-A565-4709-8E87-CEA04A776E65}" srcOrd="0" destOrd="0" presId="urn:microsoft.com/office/officeart/2011/layout/InterconnectedBlockProcess"/>
    <dgm:cxn modelId="{759F9B2E-A302-4EDA-85D5-7EDF381FCDD1}" type="presOf" srcId="{955FCEC4-D1BF-459F-8E17-135AE14AAF3F}" destId="{B0FDF835-288D-45E6-8778-43AE4CE7DE4E}" srcOrd="0" destOrd="2" presId="urn:microsoft.com/office/officeart/2011/layout/InterconnectedBlockProcess"/>
    <dgm:cxn modelId="{3F6F9E59-7FF0-4784-A653-D61E5D73AFB2}" srcId="{5E8E8BB2-1D7C-4D4E-958F-3A716A369E34}" destId="{5A572B2C-BD18-4AC8-AA55-7884DD64E7D8}" srcOrd="1" destOrd="0" parTransId="{0537E273-DC5C-40CC-91C3-53F4B5B05706}" sibTransId="{D5D1BDDD-C1DD-4A9E-A92E-B2920A692A46}"/>
    <dgm:cxn modelId="{E54DD885-8106-45AA-8F4C-3EDF7266505F}" type="presOf" srcId="{5A572B2C-BD18-4AC8-AA55-7884DD64E7D8}" destId="{B0FDF835-288D-45E6-8778-43AE4CE7DE4E}" srcOrd="0" destOrd="1" presId="urn:microsoft.com/office/officeart/2011/layout/InterconnectedBlockProcess"/>
    <dgm:cxn modelId="{61930EA0-79F4-4A31-9235-434BCCCA69CE}" srcId="{5E8E8BB2-1D7C-4D4E-958F-3A716A369E34}" destId="{DB333327-14DD-4AB2-8AD7-724D7131AC98}" srcOrd="0" destOrd="0" parTransId="{2B8C75F3-1913-4649-8205-75D96AB23EB9}" sibTransId="{13154876-0135-47D9-9607-4AC2CAEFC790}"/>
    <dgm:cxn modelId="{89975EB9-421C-49AF-BA2F-E1B1C0A89A98}" type="presOf" srcId="{DB333327-14DD-4AB2-8AD7-724D7131AC98}" destId="{B0FDF835-288D-45E6-8778-43AE4CE7DE4E}" srcOrd="0" destOrd="0" presId="urn:microsoft.com/office/officeart/2011/layout/InterconnectedBlockProcess"/>
    <dgm:cxn modelId="{10F07BEC-CA29-4705-BEEE-0B3709DC985E}" type="presOf" srcId="{DB333327-14DD-4AB2-8AD7-724D7131AC98}" destId="{6B53EB6A-2106-4881-A3E4-80D4D15B7B04}" srcOrd="1" destOrd="0" presId="urn:microsoft.com/office/officeart/2011/layout/InterconnectedBlockProcess"/>
    <dgm:cxn modelId="{E3284CF2-304E-4B00-B83B-CB19B62F753C}" type="presOf" srcId="{955FCEC4-D1BF-459F-8E17-135AE14AAF3F}" destId="{6B53EB6A-2106-4881-A3E4-80D4D15B7B04}" srcOrd="1" destOrd="2" presId="urn:microsoft.com/office/officeart/2011/layout/InterconnectedBlockProcess"/>
    <dgm:cxn modelId="{A4E9BBF9-2471-4C04-86C0-D13629B08CE7}" srcId="{5E8E8BB2-1D7C-4D4E-958F-3A716A369E34}" destId="{955FCEC4-D1BF-459F-8E17-135AE14AAF3F}" srcOrd="2" destOrd="0" parTransId="{3AA18134-B4D9-4EAA-892D-149FA4416096}" sibTransId="{9F8F7392-F1A1-4B8C-B1AD-0D000555782D}"/>
    <dgm:cxn modelId="{DC08C4FC-74DA-4488-A085-A81B8828D98F}" type="presParOf" srcId="{D6FCA7E4-A565-4709-8E87-CEA04A776E65}" destId="{8E351355-06D6-4B76-B404-5D7337A6BB1B}" srcOrd="0" destOrd="0" presId="urn:microsoft.com/office/officeart/2011/layout/InterconnectedBlockProcess"/>
    <dgm:cxn modelId="{6B37C8FA-F069-4F24-BC0F-EF0F75B03164}" type="presParOf" srcId="{8E351355-06D6-4B76-B404-5D7337A6BB1B}" destId="{B0FDF835-288D-45E6-8778-43AE4CE7DE4E}" srcOrd="0" destOrd="0" presId="urn:microsoft.com/office/officeart/2011/layout/InterconnectedBlockProcess"/>
    <dgm:cxn modelId="{27148DB6-0025-4C47-AAE1-DCA53322D1F6}" type="presParOf" srcId="{D6FCA7E4-A565-4709-8E87-CEA04A776E65}" destId="{6B53EB6A-2106-4881-A3E4-80D4D15B7B04}" srcOrd="1" destOrd="0" presId="urn:microsoft.com/office/officeart/2011/layout/InterconnectedBlockProcess"/>
    <dgm:cxn modelId="{C77171FE-0AD8-4895-8E94-D48B2EDCFADF}" type="presParOf" srcId="{D6FCA7E4-A565-4709-8E87-CEA04A776E65}" destId="{84FA0AA6-D901-458F-B346-0E2E0E2E5099}" srcOrd="2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274570-B8AD-453F-A2F6-1F9EAD2DF6AE}">
      <dsp:nvSpPr>
        <dsp:cNvPr id="0" name=""/>
        <dsp:cNvSpPr/>
      </dsp:nvSpPr>
      <dsp:spPr>
        <a:xfrm>
          <a:off x="4780580" y="881097"/>
          <a:ext cx="1585929" cy="3775868"/>
        </a:xfrm>
        <a:prstGeom prst="wedgeRectCallout">
          <a:avLst>
            <a:gd name="adj1" fmla="val 0"/>
            <a:gd name="adj2" fmla="val 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Weekdays stock price including open, close, low, high prices</a:t>
          </a:r>
        </a:p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500" kern="1200" dirty="0"/>
        </a:p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Traded volume for weekdays</a:t>
          </a:r>
        </a:p>
      </dsp:txBody>
      <dsp:txXfrm>
        <a:off x="4981676" y="881097"/>
        <a:ext cx="1384833" cy="3775868"/>
      </dsp:txXfrm>
    </dsp:sp>
    <dsp:sp modelId="{CF4E2EEC-94ED-424D-8B0B-2C6EF870F293}">
      <dsp:nvSpPr>
        <dsp:cNvPr id="0" name=""/>
        <dsp:cNvSpPr/>
      </dsp:nvSpPr>
      <dsp:spPr>
        <a:xfrm>
          <a:off x="4769184" y="0"/>
          <a:ext cx="1585929" cy="88109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9375" tIns="79375" rIns="79375" bIns="793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Stock price</a:t>
          </a:r>
        </a:p>
      </dsp:txBody>
      <dsp:txXfrm>
        <a:off x="4769184" y="0"/>
        <a:ext cx="1585929" cy="881097"/>
      </dsp:txXfrm>
    </dsp:sp>
    <dsp:sp modelId="{8134AB40-0F60-4E98-AA07-C17DF7E1504E}">
      <dsp:nvSpPr>
        <dsp:cNvPr id="0" name=""/>
        <dsp:cNvSpPr/>
      </dsp:nvSpPr>
      <dsp:spPr>
        <a:xfrm>
          <a:off x="3183254" y="881097"/>
          <a:ext cx="1585929" cy="3524391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3">
            <a:tint val="50000"/>
            <a:hueOff val="-2090733"/>
            <a:satOff val="12720"/>
            <a:lumOff val="557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Earning per share (EPS) with issue date</a:t>
          </a:r>
        </a:p>
      </dsp:txBody>
      <dsp:txXfrm>
        <a:off x="3384350" y="881097"/>
        <a:ext cx="1384833" cy="3524391"/>
      </dsp:txXfrm>
    </dsp:sp>
    <dsp:sp modelId="{1836DCB1-FD18-42FB-8E28-9C02A0CA3885}">
      <dsp:nvSpPr>
        <dsp:cNvPr id="0" name=""/>
        <dsp:cNvSpPr/>
      </dsp:nvSpPr>
      <dsp:spPr>
        <a:xfrm>
          <a:off x="3183254" y="128066"/>
          <a:ext cx="1585929" cy="755359"/>
        </a:xfrm>
        <a:prstGeom prst="rect">
          <a:avLst/>
        </a:prstGeom>
        <a:solidFill>
          <a:schemeClr val="accent3">
            <a:hueOff val="-2131335"/>
            <a:satOff val="11111"/>
            <a:lumOff val="10392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9375" tIns="79375" rIns="79375" bIns="793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Earning</a:t>
          </a:r>
        </a:p>
      </dsp:txBody>
      <dsp:txXfrm>
        <a:off x="3183254" y="128066"/>
        <a:ext cx="1585929" cy="755359"/>
      </dsp:txXfrm>
    </dsp:sp>
    <dsp:sp modelId="{EA562B0D-89B7-4398-A4C8-C5B33EC58D38}">
      <dsp:nvSpPr>
        <dsp:cNvPr id="0" name=""/>
        <dsp:cNvSpPr/>
      </dsp:nvSpPr>
      <dsp:spPr>
        <a:xfrm>
          <a:off x="1597325" y="881097"/>
          <a:ext cx="1585929" cy="3272450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3">
            <a:tint val="50000"/>
            <a:hueOff val="-4181467"/>
            <a:satOff val="25441"/>
            <a:lumOff val="1114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Dividend amount with issue date</a:t>
          </a:r>
        </a:p>
      </dsp:txBody>
      <dsp:txXfrm>
        <a:off x="1798421" y="881097"/>
        <a:ext cx="1384833" cy="3272450"/>
      </dsp:txXfrm>
    </dsp:sp>
    <dsp:sp modelId="{252C52EF-E013-4A58-BB35-8D1778F2540E}">
      <dsp:nvSpPr>
        <dsp:cNvPr id="0" name=""/>
        <dsp:cNvSpPr/>
      </dsp:nvSpPr>
      <dsp:spPr>
        <a:xfrm>
          <a:off x="1597325" y="251941"/>
          <a:ext cx="1585929" cy="629156"/>
        </a:xfrm>
        <a:prstGeom prst="rect">
          <a:avLst/>
        </a:prstGeom>
        <a:solidFill>
          <a:schemeClr val="accent3">
            <a:hueOff val="-4262671"/>
            <a:satOff val="22223"/>
            <a:lumOff val="20784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9375" tIns="79375" rIns="79375" bIns="793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Dividend</a:t>
          </a:r>
        </a:p>
      </dsp:txBody>
      <dsp:txXfrm>
        <a:off x="1597325" y="251941"/>
        <a:ext cx="1585929" cy="629156"/>
      </dsp:txXfrm>
    </dsp:sp>
    <dsp:sp modelId="{D4FFFCE7-C31B-4EE0-B94F-88D2ADBB723A}">
      <dsp:nvSpPr>
        <dsp:cNvPr id="0" name=""/>
        <dsp:cNvSpPr/>
      </dsp:nvSpPr>
      <dsp:spPr>
        <a:xfrm>
          <a:off x="11395" y="881097"/>
          <a:ext cx="1585929" cy="3020508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3">
            <a:tint val="50000"/>
            <a:hueOff val="-6272200"/>
            <a:satOff val="38161"/>
            <a:lumOff val="16714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CA" sz="1500" kern="1200" dirty="0"/>
            <a:t>Daily data for (1998-2020)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CA" sz="1500" kern="1200" dirty="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CA" sz="1500" kern="1200" dirty="0"/>
            <a:t>700+ companies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CA" sz="1500" kern="1200" dirty="0">
            <a:hlinkClick xmlns:r="http://schemas.openxmlformats.org/officeDocument/2006/relationships" r:id="rId1"/>
          </a:endParaRP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CA" sz="1500" kern="1200" dirty="0">
              <a:hlinkClick xmlns:r="http://schemas.openxmlformats.org/officeDocument/2006/relationships" r:id="rId1"/>
            </a:rPr>
            <a:t>Kaggle data</a:t>
          </a:r>
          <a:r>
            <a:rPr lang="en-CA" sz="1500" kern="1200" dirty="0"/>
            <a:t> sourced from </a:t>
          </a:r>
          <a:r>
            <a:rPr lang="en-CA" sz="1500" b="0" i="0" kern="1200" dirty="0"/>
            <a:t>NASDAQ, Yahoo finance, Zacks, Alpha vintage</a:t>
          </a:r>
          <a:endParaRPr lang="en-CA" sz="1500" kern="1200" dirty="0"/>
        </a:p>
      </dsp:txBody>
      <dsp:txXfrm>
        <a:off x="212491" y="881097"/>
        <a:ext cx="1384833" cy="3020508"/>
      </dsp:txXfrm>
    </dsp:sp>
    <dsp:sp modelId="{82BCC4F3-72E9-4B76-B087-8B553B02AE00}">
      <dsp:nvSpPr>
        <dsp:cNvPr id="0" name=""/>
        <dsp:cNvSpPr/>
      </dsp:nvSpPr>
      <dsp:spPr>
        <a:xfrm>
          <a:off x="11395" y="377679"/>
          <a:ext cx="1585929" cy="503418"/>
        </a:xfrm>
        <a:prstGeom prst="rect">
          <a:avLst/>
        </a:prstGeom>
        <a:solidFill>
          <a:schemeClr val="accent3">
            <a:hueOff val="-6394006"/>
            <a:satOff val="33334"/>
            <a:lumOff val="3117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9375" tIns="79375" rIns="79375" bIns="793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Data</a:t>
          </a:r>
        </a:p>
      </dsp:txBody>
      <dsp:txXfrm>
        <a:off x="11395" y="377679"/>
        <a:ext cx="1585929" cy="5034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FDF835-288D-45E6-8778-43AE4CE7DE4E}">
      <dsp:nvSpPr>
        <dsp:cNvPr id="0" name=""/>
        <dsp:cNvSpPr/>
      </dsp:nvSpPr>
      <dsp:spPr>
        <a:xfrm>
          <a:off x="0" y="580745"/>
          <a:ext cx="1828800" cy="3483254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325" tIns="60325" rIns="60325" bIns="60325" numCol="1" spcCol="1270" anchor="t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CA" sz="1900" kern="1200" dirty="0"/>
            <a:t>Data cleaned and duplicate checked</a:t>
          </a:r>
        </a:p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900" kern="1200" dirty="0"/>
        </a:p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Combined and saved Apple data only</a:t>
          </a:r>
        </a:p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900" kern="1200" dirty="0"/>
        </a:p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>
              <a:hlinkClick xmlns:r="http://schemas.openxmlformats.org/officeDocument/2006/relationships" r:id="rId1"/>
            </a:rPr>
            <a:t>GitHub, data wrangling </a:t>
          </a:r>
          <a:endParaRPr lang="en-CA" sz="1900" kern="1200" dirty="0"/>
        </a:p>
      </dsp:txBody>
      <dsp:txXfrm>
        <a:off x="232257" y="580745"/>
        <a:ext cx="1596542" cy="3483254"/>
      </dsp:txXfrm>
    </dsp:sp>
    <dsp:sp modelId="{84FA0AA6-D901-458F-B346-0E2E0E2E5099}">
      <dsp:nvSpPr>
        <dsp:cNvPr id="0" name=""/>
        <dsp:cNvSpPr/>
      </dsp:nvSpPr>
      <dsp:spPr>
        <a:xfrm>
          <a:off x="1671" y="0"/>
          <a:ext cx="1828800" cy="5807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325" tIns="60325" rIns="60325" bIns="6032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Data Wrangling</a:t>
          </a:r>
        </a:p>
      </dsp:txBody>
      <dsp:txXfrm>
        <a:off x="1671" y="0"/>
        <a:ext cx="1828800" cy="5807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8D080F7-735A-40D8-8D9B-94EAEF05BB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C0FCD9-5DC3-451F-8B80-EC26AEDFDB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C6F9B-83FE-4B65-994A-7B9E65EE3290}" type="datetimeFigureOut">
              <a:rPr lang="en-CA" smtClean="0"/>
              <a:t>2020-07-15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70059B-0459-4E19-903A-965D66F97F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342725-4DE1-4261-AF6F-7CD52010F6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F3FE8-717B-4434-9B92-02C47965CD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0119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pharm.com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4cc793c6e9_0_1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4cc793c6e9_0_1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6913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4cc793c6e9_0_1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4cc793c6e9_0_1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4789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4cc793c6e9_0_1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4cc793c6e9_0_1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4cc793c6e9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4cc793c6e9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4cc793c6e9_0_8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4cc793c6e9_0_8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4cc793c6e9_0_8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4cc793c6e9_0_8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4cc793c6e9_0_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4cc793c6e9_0_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4cc793c6e9_0_1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4cc793c6e9_0_1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- MPM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t2_sat_area(microns2) = 2.514793e-04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int_s_avg_5(counts/ms) = 1.243470e-04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- MPM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= 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t2_sat_num(-) = 0.64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int_s_p(counts/ms) = 0.33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4cc793c6e9_0_1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4cc793c6e9_0_1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- MPM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t2_sat_area(microns2) = 2.514793e-04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int_s_avg_5(counts/ms) = 1.243470e-04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- MPM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= 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t2_sat_num(-) = 0.64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int_s_p(counts/ms) = 0.33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718387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4cc793c6e9_0_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4cc793c6e9_0_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4ee3e6ba1f_0_2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4ee3e6ba1f_0_2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4cc793c6e9_0_9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4cc793c6e9_0_9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4cc793c6e9_0_1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4cc793c6e9_0_1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4ee3e6ba1f_0_1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4ee3e6ba1f_0_17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4ee3e6ba1f_0_2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4ee3e6ba1f_0_2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4cc793c6e9_0_1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4cc793c6e9_0_1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4ee3e6ba1f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4ee3e6ba1f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4ee3e6ba1f_0_29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4ee3e6ba1f_0_29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https://visualpharm.com/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4ee3e6ba1f_0_29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4ee3e6ba1f_0_29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4cc793c6e9_0_1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4cc793c6e9_0_1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imoom026/Springboard/blob/student-branch/springboard/Capstone%20two/Stock-price-prediction-modelling.ipynb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aimoom-ferdous/" TargetMode="External"/><Relationship Id="rId2" Type="http://schemas.openxmlformats.org/officeDocument/2006/relationships/hyperlink" Target="mailto:saimoom_026@yahoo.com" TargetMode="Externa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github.com/saimoom026/Springboard/tree/student-branch/springboard/Capstone%20two" TargetMode="External"/><Relationship Id="rId4" Type="http://schemas.openxmlformats.org/officeDocument/2006/relationships/hyperlink" Target="https://github.com/saimoom026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aimoom026/Springboard/blob/student-branch/springboard/Capstone%20two/Stock-price-prediction-EDA.ipynb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686840" y="250670"/>
            <a:ext cx="45921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CA" dirty="0"/>
              <a:t>Apple Stock Price Prediction</a:t>
            </a:r>
            <a:endParaRPr dirty="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392501" y="2810507"/>
            <a:ext cx="5843350" cy="1594614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CA" dirty="0"/>
              <a:t>Md Saimoom Ferdous, PhD</a:t>
            </a:r>
          </a:p>
          <a:p>
            <a:r>
              <a:rPr lang="en-CA" dirty="0"/>
              <a:t>Springboard Data Science Career Track, March 2020 Cohort</a:t>
            </a:r>
          </a:p>
          <a:p>
            <a:endParaRPr lang="en-CA" dirty="0"/>
          </a:p>
          <a:p>
            <a:r>
              <a:rPr lang="en-CA" b="1" dirty="0"/>
              <a:t>Mentored by</a:t>
            </a:r>
            <a:endParaRPr lang="en-CA" dirty="0"/>
          </a:p>
          <a:p>
            <a:r>
              <a:rPr lang="en-CA" dirty="0"/>
              <a:t>Rahul </a:t>
            </a:r>
            <a:r>
              <a:rPr lang="en-CA" dirty="0" err="1"/>
              <a:t>Sagrolikar</a:t>
            </a:r>
            <a:endParaRPr lang="en-CA" dirty="0"/>
          </a:p>
          <a:p>
            <a:r>
              <a:rPr lang="en-CA" dirty="0"/>
              <a:t>Senior Data Scientist, Amazon</a:t>
            </a:r>
          </a:p>
        </p:txBody>
      </p:sp>
      <p:sp>
        <p:nvSpPr>
          <p:cNvPr id="281" name="Google Shape;281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 rotWithShape="1">
          <a:blip r:embed="rId3">
            <a:alphaModFix/>
          </a:blip>
          <a:srcRect l="9936" t="26623" r="9928" b="26618"/>
          <a:stretch/>
        </p:blipFill>
        <p:spPr>
          <a:xfrm>
            <a:off x="5829825" y="4660775"/>
            <a:ext cx="1349100" cy="393600"/>
          </a:xfrm>
          <a:prstGeom prst="snip2DiagRect">
            <a:avLst>
              <a:gd name="adj1" fmla="val 32552"/>
              <a:gd name="adj2" fmla="val 0"/>
            </a:avLst>
          </a:prstGeom>
          <a:noFill/>
          <a:ln>
            <a:noFill/>
          </a:ln>
        </p:spPr>
      </p:pic>
      <p:pic>
        <p:nvPicPr>
          <p:cNvPr id="280" name="Google Shape;28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7625" y="912375"/>
            <a:ext cx="1466850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410" name="Google Shape;410;p22"/>
          <p:cNvSpPr txBox="1"/>
          <p:nvPr/>
        </p:nvSpPr>
        <p:spPr>
          <a:xfrm>
            <a:off x="555825" y="96325"/>
            <a:ext cx="7030500" cy="12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Day of Week Stock Price</a:t>
            </a:r>
            <a:endParaRPr sz="3600" b="1" dirty="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B4E91E-3F59-4506-9CF3-DFD2B5B770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78" t="6800" r="9625"/>
          <a:stretch/>
        </p:blipFill>
        <p:spPr>
          <a:xfrm>
            <a:off x="880109" y="1040130"/>
            <a:ext cx="7708066" cy="3550920"/>
          </a:xfrm>
          <a:prstGeom prst="rect">
            <a:avLst/>
          </a:prstGeom>
        </p:spPr>
      </p:pic>
      <p:sp>
        <p:nvSpPr>
          <p:cNvPr id="6" name="Google Shape;445;p23">
            <a:extLst>
              <a:ext uri="{FF2B5EF4-FFF2-40B4-BE49-F238E27FC236}">
                <a16:creationId xmlns:a16="http://schemas.microsoft.com/office/drawing/2014/main" id="{D2C3F6B0-0708-4B28-9F4D-1047E5D5417B}"/>
              </a:ext>
            </a:extLst>
          </p:cNvPr>
          <p:cNvSpPr/>
          <p:nvPr/>
        </p:nvSpPr>
        <p:spPr>
          <a:xfrm>
            <a:off x="1802745" y="4127850"/>
            <a:ext cx="734715" cy="21255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45;p23">
            <a:extLst>
              <a:ext uri="{FF2B5EF4-FFF2-40B4-BE49-F238E27FC236}">
                <a16:creationId xmlns:a16="http://schemas.microsoft.com/office/drawing/2014/main" id="{8ECA616F-E1C1-43BB-93B0-3E675377E2B2}"/>
              </a:ext>
            </a:extLst>
          </p:cNvPr>
          <p:cNvSpPr/>
          <p:nvPr/>
        </p:nvSpPr>
        <p:spPr>
          <a:xfrm>
            <a:off x="7586325" y="4127850"/>
            <a:ext cx="598605" cy="21255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8459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410" name="Google Shape;410;p22"/>
          <p:cNvSpPr txBox="1"/>
          <p:nvPr/>
        </p:nvSpPr>
        <p:spPr>
          <a:xfrm>
            <a:off x="555825" y="96325"/>
            <a:ext cx="7030500" cy="12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Monthly Stock Gain</a:t>
            </a:r>
            <a:endParaRPr sz="3600" b="1" dirty="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0C3F23-4467-4ACD-B1EC-B9DDC83D8D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78" t="11500" r="9625"/>
          <a:stretch/>
        </p:blipFill>
        <p:spPr>
          <a:xfrm>
            <a:off x="1150328" y="1053237"/>
            <a:ext cx="6843344" cy="3592299"/>
          </a:xfrm>
          <a:prstGeom prst="rect">
            <a:avLst/>
          </a:prstGeom>
        </p:spPr>
      </p:pic>
      <p:sp>
        <p:nvSpPr>
          <p:cNvPr id="6" name="Google Shape;445;p23">
            <a:extLst>
              <a:ext uri="{FF2B5EF4-FFF2-40B4-BE49-F238E27FC236}">
                <a16:creationId xmlns:a16="http://schemas.microsoft.com/office/drawing/2014/main" id="{4A3FABF7-3403-4304-88CB-37F00E4A1AF0}"/>
              </a:ext>
            </a:extLst>
          </p:cNvPr>
          <p:cNvSpPr/>
          <p:nvPr/>
        </p:nvSpPr>
        <p:spPr>
          <a:xfrm>
            <a:off x="1188720" y="1076096"/>
            <a:ext cx="495299" cy="215493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45;p23">
            <a:extLst>
              <a:ext uri="{FF2B5EF4-FFF2-40B4-BE49-F238E27FC236}">
                <a16:creationId xmlns:a16="http://schemas.microsoft.com/office/drawing/2014/main" id="{3CC3B4DF-D3E0-48A6-A8F8-FE2AC4FB14A4}"/>
              </a:ext>
            </a:extLst>
          </p:cNvPr>
          <p:cNvSpPr/>
          <p:nvPr/>
        </p:nvSpPr>
        <p:spPr>
          <a:xfrm>
            <a:off x="1257300" y="3900228"/>
            <a:ext cx="426720" cy="190035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4146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438" name="Google Shape;438;p23"/>
          <p:cNvSpPr txBox="1"/>
          <p:nvPr/>
        </p:nvSpPr>
        <p:spPr>
          <a:xfrm>
            <a:off x="555825" y="96325"/>
            <a:ext cx="7030500" cy="12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 b="1" dirty="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Highly Correlated Stock Variables</a:t>
            </a:r>
            <a:endParaRPr sz="3600" b="1" dirty="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" name="Picture 2" descr="A picture containing screenshot, cabinet&#10;&#10;Description automatically generated">
            <a:extLst>
              <a:ext uri="{FF2B5EF4-FFF2-40B4-BE49-F238E27FC236}">
                <a16:creationId xmlns:a16="http://schemas.microsoft.com/office/drawing/2014/main" id="{81F3237B-D7FF-4035-BF27-5CD65D2111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3" t="5778" r="14334"/>
          <a:stretch/>
        </p:blipFill>
        <p:spPr>
          <a:xfrm>
            <a:off x="422910" y="1268149"/>
            <a:ext cx="4487378" cy="3760175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57E30AC-CEBE-4BD2-BE13-EE37C1502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490079"/>
              </p:ext>
            </p:extLst>
          </p:nvPr>
        </p:nvGraphicFramePr>
        <p:xfrm>
          <a:off x="5234940" y="1156877"/>
          <a:ext cx="3764807" cy="199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4220">
                  <a:extLst>
                    <a:ext uri="{9D8B030D-6E8A-4147-A177-3AD203B41FA5}">
                      <a16:colId xmlns:a16="http://schemas.microsoft.com/office/drawing/2014/main" val="3229547831"/>
                    </a:ext>
                  </a:extLst>
                </a:gridCol>
                <a:gridCol w="1245652">
                  <a:extLst>
                    <a:ext uri="{9D8B030D-6E8A-4147-A177-3AD203B41FA5}">
                      <a16:colId xmlns:a16="http://schemas.microsoft.com/office/drawing/2014/main" val="2297632034"/>
                    </a:ext>
                  </a:extLst>
                </a:gridCol>
                <a:gridCol w="1254935">
                  <a:extLst>
                    <a:ext uri="{9D8B030D-6E8A-4147-A177-3AD203B41FA5}">
                      <a16:colId xmlns:a16="http://schemas.microsoft.com/office/drawing/2014/main" val="66179594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CA" dirty="0"/>
                        <a:t>Variables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Correlations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939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Prices (close, open, high, low)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Dividend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0.80</a:t>
                      </a:r>
                    </a:p>
                  </a:txBody>
                  <a:tcPr>
                    <a:solidFill>
                      <a:srgbClr val="EBA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156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Close adjusted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0.72</a:t>
                      </a:r>
                    </a:p>
                  </a:txBody>
                  <a:tcPr>
                    <a:solidFill>
                      <a:srgbClr val="BAC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515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Dividend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0.52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042581"/>
                  </a:ext>
                </a:extLst>
              </a:tr>
            </a:tbl>
          </a:graphicData>
        </a:graphic>
      </p:graphicFrame>
      <p:sp>
        <p:nvSpPr>
          <p:cNvPr id="18" name="Google Shape;521;p28">
            <a:extLst>
              <a:ext uri="{FF2B5EF4-FFF2-40B4-BE49-F238E27FC236}">
                <a16:creationId xmlns:a16="http://schemas.microsoft.com/office/drawing/2014/main" id="{4A6E8DCC-2733-4B99-8A88-7CF0047516AE}"/>
              </a:ext>
            </a:extLst>
          </p:cNvPr>
          <p:cNvSpPr/>
          <p:nvPr/>
        </p:nvSpPr>
        <p:spPr>
          <a:xfrm>
            <a:off x="5597543" y="3372306"/>
            <a:ext cx="3039600" cy="1140600"/>
          </a:xfrm>
          <a:prstGeom prst="round2DiagRect">
            <a:avLst>
              <a:gd name="adj1" fmla="val 0"/>
              <a:gd name="adj2" fmla="val 17764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n-CA" dirty="0">
                <a:solidFill>
                  <a:schemeClr val="bg1"/>
                </a:solidFill>
              </a:rPr>
              <a:t>High chance when price goes up, dividend goes up too and vice versa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26"/>
          <p:cNvGrpSpPr/>
          <p:nvPr/>
        </p:nvGrpSpPr>
        <p:grpSpPr>
          <a:xfrm>
            <a:off x="78838" y="1635263"/>
            <a:ext cx="745200" cy="745200"/>
            <a:chOff x="2315825" y="3550925"/>
            <a:chExt cx="745200" cy="745200"/>
          </a:xfrm>
        </p:grpSpPr>
        <p:sp>
          <p:nvSpPr>
            <p:cNvPr id="488" name="Google Shape;488;p26"/>
            <p:cNvSpPr/>
            <p:nvPr/>
          </p:nvSpPr>
          <p:spPr>
            <a:xfrm>
              <a:off x="2315825" y="3550925"/>
              <a:ext cx="745200" cy="745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89" name="Google Shape;489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86000" y="3621100"/>
              <a:ext cx="604850" cy="6048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0" name="Google Shape;490;p26"/>
          <p:cNvSpPr txBox="1">
            <a:spLocks noGrp="1"/>
          </p:cNvSpPr>
          <p:nvPr>
            <p:ph type="title"/>
          </p:nvPr>
        </p:nvSpPr>
        <p:spPr>
          <a:xfrm>
            <a:off x="824000" y="1635300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Section 4: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 Modelling</a:t>
            </a:r>
            <a:endParaRPr dirty="0"/>
          </a:p>
        </p:txBody>
      </p:sp>
      <p:sp>
        <p:nvSpPr>
          <p:cNvPr id="491" name="Google Shape;491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497" name="Google Shape;497;p27"/>
          <p:cNvSpPr txBox="1"/>
          <p:nvPr/>
        </p:nvSpPr>
        <p:spPr>
          <a:xfrm>
            <a:off x="555825" y="9632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Machine Learning</a:t>
            </a:r>
            <a:endParaRPr sz="3600" b="1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grpSp>
        <p:nvGrpSpPr>
          <p:cNvPr id="498" name="Google Shape;498;p27"/>
          <p:cNvGrpSpPr/>
          <p:nvPr/>
        </p:nvGrpSpPr>
        <p:grpSpPr>
          <a:xfrm flipH="1">
            <a:off x="3087929" y="753303"/>
            <a:ext cx="3799465" cy="3941676"/>
            <a:chOff x="2493692" y="677103"/>
            <a:chExt cx="3799465" cy="3941676"/>
          </a:xfrm>
        </p:grpSpPr>
        <p:sp>
          <p:nvSpPr>
            <p:cNvPr id="499" name="Google Shape;499;p27"/>
            <p:cNvSpPr/>
            <p:nvPr/>
          </p:nvSpPr>
          <p:spPr>
            <a:xfrm rot="-6597333">
              <a:off x="4296826" y="3950027"/>
              <a:ext cx="586303" cy="586303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 rot="-6599386">
              <a:off x="2555721" y="1534283"/>
              <a:ext cx="440541" cy="440541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7"/>
            <p:cNvSpPr/>
            <p:nvPr/>
          </p:nvSpPr>
          <p:spPr>
            <a:xfrm rot="-6598620">
              <a:off x="4374916" y="913763"/>
              <a:ext cx="1681581" cy="1681581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7"/>
            <p:cNvSpPr/>
            <p:nvPr/>
          </p:nvSpPr>
          <p:spPr>
            <a:xfrm rot="-6597866">
              <a:off x="2661829" y="2208216"/>
              <a:ext cx="629106" cy="629106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7"/>
            <p:cNvSpPr/>
            <p:nvPr/>
          </p:nvSpPr>
          <p:spPr>
            <a:xfrm rot="-6597701">
              <a:off x="3264325" y="1299068"/>
              <a:ext cx="274172" cy="27417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5" name="Google Shape;505;p27"/>
          <p:cNvGrpSpPr/>
          <p:nvPr/>
        </p:nvGrpSpPr>
        <p:grpSpPr>
          <a:xfrm flipH="1">
            <a:off x="2493692" y="1891966"/>
            <a:ext cx="2440200" cy="2440200"/>
            <a:chOff x="4447194" y="1815766"/>
            <a:chExt cx="2440200" cy="2440200"/>
          </a:xfrm>
        </p:grpSpPr>
        <p:sp>
          <p:nvSpPr>
            <p:cNvPr id="506" name="Google Shape;506;p27"/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7"/>
            <p:cNvSpPr txBox="1"/>
            <p:nvPr/>
          </p:nvSpPr>
          <p:spPr>
            <a:xfrm>
              <a:off x="4532086" y="2009175"/>
              <a:ext cx="2270400" cy="20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The scientific study of algorithms and statistical models to effectively predict future outcomes based on previously known patterns</a:t>
              </a:r>
              <a:endParaRPr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08" name="Google Shape;508;p27"/>
          <p:cNvGrpSpPr/>
          <p:nvPr/>
        </p:nvGrpSpPr>
        <p:grpSpPr>
          <a:xfrm flipH="1">
            <a:off x="4466549" y="1374053"/>
            <a:ext cx="1423800" cy="1423800"/>
            <a:chOff x="3490737" y="1374053"/>
            <a:chExt cx="1423800" cy="1423800"/>
          </a:xfrm>
        </p:grpSpPr>
        <p:sp>
          <p:nvSpPr>
            <p:cNvPr id="509" name="Google Shape;509;p27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7"/>
            <p:cNvSpPr txBox="1"/>
            <p:nvPr/>
          </p:nvSpPr>
          <p:spPr>
            <a:xfrm>
              <a:off x="3613999" y="1613600"/>
              <a:ext cx="11772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ARIMA</a:t>
              </a:r>
              <a:endParaRPr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11" name="Google Shape;511;p27"/>
          <p:cNvGrpSpPr/>
          <p:nvPr/>
        </p:nvGrpSpPr>
        <p:grpSpPr>
          <a:xfrm flipH="1">
            <a:off x="4656532" y="3014489"/>
            <a:ext cx="1498800" cy="1498800"/>
            <a:chOff x="644203" y="3718814"/>
            <a:chExt cx="1498800" cy="1498800"/>
          </a:xfrm>
        </p:grpSpPr>
        <p:sp>
          <p:nvSpPr>
            <p:cNvPr id="512" name="Google Shape;512;p27"/>
            <p:cNvSpPr/>
            <p:nvPr/>
          </p:nvSpPr>
          <p:spPr>
            <a:xfrm>
              <a:off x="644203" y="3718814"/>
              <a:ext cx="1498800" cy="14988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7"/>
            <p:cNvSpPr txBox="1"/>
            <p:nvPr/>
          </p:nvSpPr>
          <p:spPr>
            <a:xfrm>
              <a:off x="856976" y="3995875"/>
              <a:ext cx="1073400" cy="9447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FBProphet</a:t>
              </a:r>
              <a:endParaRPr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520" name="Google Shape;520;p28"/>
          <p:cNvSpPr txBox="1"/>
          <p:nvPr/>
        </p:nvSpPr>
        <p:spPr>
          <a:xfrm>
            <a:off x="555825" y="96325"/>
            <a:ext cx="7030500" cy="9993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Auto Regressive Integrated Moving Average (ARIMA)</a:t>
            </a:r>
            <a:endParaRPr sz="3600" b="1" dirty="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21" name="Google Shape;521;p28"/>
          <p:cNvSpPr/>
          <p:nvPr/>
        </p:nvSpPr>
        <p:spPr>
          <a:xfrm>
            <a:off x="2786569" y="4331945"/>
            <a:ext cx="3746220" cy="484733"/>
          </a:xfrm>
          <a:prstGeom prst="round2DiagRect">
            <a:avLst>
              <a:gd name="adj1" fmla="val 0"/>
              <a:gd name="adj2" fmla="val 17764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Best model parameters (p, d, q) = (0, 1, 0)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F50B23-06D4-4D6A-8756-9BBECACB3D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79" t="11256" r="7579" b="5975"/>
          <a:stretch/>
        </p:blipFill>
        <p:spPr>
          <a:xfrm>
            <a:off x="1543049" y="1735429"/>
            <a:ext cx="6393281" cy="255357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3DDDFC7-F8C7-4C49-B74F-70B64DAF8CB6}"/>
              </a:ext>
            </a:extLst>
          </p:cNvPr>
          <p:cNvSpPr/>
          <p:nvPr/>
        </p:nvSpPr>
        <p:spPr>
          <a:xfrm>
            <a:off x="2286000" y="3257550"/>
            <a:ext cx="1245870" cy="3429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Good Prediction</a:t>
            </a:r>
          </a:p>
        </p:txBody>
      </p:sp>
      <p:sp>
        <p:nvSpPr>
          <p:cNvPr id="19" name="Google Shape;521;p28">
            <a:extLst>
              <a:ext uri="{FF2B5EF4-FFF2-40B4-BE49-F238E27FC236}">
                <a16:creationId xmlns:a16="http://schemas.microsoft.com/office/drawing/2014/main" id="{4AC7990D-E15F-4D6D-B619-F7FEB801EC24}"/>
              </a:ext>
            </a:extLst>
          </p:cNvPr>
          <p:cNvSpPr/>
          <p:nvPr/>
        </p:nvSpPr>
        <p:spPr>
          <a:xfrm>
            <a:off x="1833023" y="1176809"/>
            <a:ext cx="4699766" cy="503401"/>
          </a:xfrm>
          <a:prstGeom prst="round2DiagRect">
            <a:avLst>
              <a:gd name="adj1" fmla="val 0"/>
              <a:gd name="adj2" fmla="val 17764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CA" sz="1200" dirty="0">
                <a:solidFill>
                  <a:schemeClr val="bg1"/>
                </a:solidFill>
              </a:rPr>
              <a:t>Predicted Y(t) = constant + p lags of Y(t) + q lags of error terms</a:t>
            </a:r>
            <a:endParaRPr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531" name="Google Shape;531;p29"/>
          <p:cNvSpPr txBox="1"/>
          <p:nvPr/>
        </p:nvSpPr>
        <p:spPr>
          <a:xfrm>
            <a:off x="555825" y="9632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FBProphet</a:t>
            </a:r>
            <a:endParaRPr sz="3600" b="1" dirty="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32" name="Google Shape;532;p29"/>
          <p:cNvSpPr/>
          <p:nvPr/>
        </p:nvSpPr>
        <p:spPr>
          <a:xfrm>
            <a:off x="1176765" y="3929712"/>
            <a:ext cx="7030499" cy="432010"/>
          </a:xfrm>
          <a:prstGeom prst="round2DiagRect">
            <a:avLst>
              <a:gd name="adj1" fmla="val 0"/>
              <a:gd name="adj2" fmla="val 17764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rgbClr val="FFFFFF"/>
                </a:solidFill>
              </a:rPr>
              <a:t>Considering</a:t>
            </a:r>
            <a:r>
              <a:rPr lang="en" dirty="0">
                <a:solidFill>
                  <a:srgbClr val="FFFFFF"/>
                </a:solidFill>
              </a:rPr>
              <a:t>, trend change, seasonality and error modelling produced best predictions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7F8E392C-48E5-44EA-AB48-443FAB1C0E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79" t="11256" r="7579" b="5975"/>
          <a:stretch/>
        </p:blipFill>
        <p:spPr>
          <a:xfrm>
            <a:off x="1614216" y="1470712"/>
            <a:ext cx="5915567" cy="2362771"/>
          </a:xfrm>
          <a:prstGeom prst="rect">
            <a:avLst/>
          </a:prstGeom>
        </p:spPr>
      </p:pic>
      <p:sp>
        <p:nvSpPr>
          <p:cNvPr id="16" name="Google Shape;521;p28">
            <a:extLst>
              <a:ext uri="{FF2B5EF4-FFF2-40B4-BE49-F238E27FC236}">
                <a16:creationId xmlns:a16="http://schemas.microsoft.com/office/drawing/2014/main" id="{B2BF2567-D8A6-4C53-AC10-30AFCED60301}"/>
              </a:ext>
            </a:extLst>
          </p:cNvPr>
          <p:cNvSpPr/>
          <p:nvPr/>
        </p:nvSpPr>
        <p:spPr>
          <a:xfrm>
            <a:off x="1745344" y="903025"/>
            <a:ext cx="5653312" cy="503401"/>
          </a:xfrm>
          <a:prstGeom prst="round2DiagRect">
            <a:avLst>
              <a:gd name="adj1" fmla="val 0"/>
              <a:gd name="adj2" fmla="val 17764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endParaRPr dirty="0">
              <a:solidFill>
                <a:schemeClr val="bg1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2423B5F-8F3C-4D4C-BFB8-22D7DE1D4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820" y="997783"/>
            <a:ext cx="53149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Predicted Y(t) = Trend, T(t) + Seasonality, S(t) + Holidays, H(t) + 𝜖 (error)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739B524-BD76-4B18-BF86-097B7EBC5130}"/>
              </a:ext>
            </a:extLst>
          </p:cNvPr>
          <p:cNvSpPr/>
          <p:nvPr/>
        </p:nvSpPr>
        <p:spPr>
          <a:xfrm>
            <a:off x="2280285" y="3246120"/>
            <a:ext cx="4823460" cy="21717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Good Prediction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543" name="Google Shape;543;p30"/>
          <p:cNvSpPr txBox="1"/>
          <p:nvPr/>
        </p:nvSpPr>
        <p:spPr>
          <a:xfrm>
            <a:off x="555825" y="9632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Machine Learning Results</a:t>
            </a:r>
            <a:endParaRPr sz="3600" b="1" dirty="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3D2AFB-C875-4ADC-86C9-D597CE16EB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000" t="12119" r="11328"/>
          <a:stretch/>
        </p:blipFill>
        <p:spPr>
          <a:xfrm>
            <a:off x="472207" y="1273938"/>
            <a:ext cx="8199586" cy="2869944"/>
          </a:xfrm>
          <a:prstGeom prst="rect">
            <a:avLst/>
          </a:prstGeom>
        </p:spPr>
      </p:pic>
      <p:sp>
        <p:nvSpPr>
          <p:cNvPr id="11" name="Google Shape;445;p23">
            <a:extLst>
              <a:ext uri="{FF2B5EF4-FFF2-40B4-BE49-F238E27FC236}">
                <a16:creationId xmlns:a16="http://schemas.microsoft.com/office/drawing/2014/main" id="{913589C1-C7D8-4414-AFA7-4D49119AAA85}"/>
              </a:ext>
            </a:extLst>
          </p:cNvPr>
          <p:cNvSpPr/>
          <p:nvPr/>
        </p:nvSpPr>
        <p:spPr>
          <a:xfrm>
            <a:off x="922635" y="3221475"/>
            <a:ext cx="734715" cy="21255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445;p23">
            <a:extLst>
              <a:ext uri="{FF2B5EF4-FFF2-40B4-BE49-F238E27FC236}">
                <a16:creationId xmlns:a16="http://schemas.microsoft.com/office/drawing/2014/main" id="{52E5EA65-3745-4323-9092-AB1BED9CD8AE}"/>
              </a:ext>
            </a:extLst>
          </p:cNvPr>
          <p:cNvSpPr/>
          <p:nvPr/>
        </p:nvSpPr>
        <p:spPr>
          <a:xfrm>
            <a:off x="587970" y="1285897"/>
            <a:ext cx="1069380" cy="21255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543" name="Google Shape;543;p30"/>
          <p:cNvSpPr txBox="1"/>
          <p:nvPr/>
        </p:nvSpPr>
        <p:spPr>
          <a:xfrm>
            <a:off x="555825" y="9632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Machine Learning Results</a:t>
            </a:r>
            <a:endParaRPr sz="3600" b="1" dirty="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graphicFrame>
        <p:nvGraphicFramePr>
          <p:cNvPr id="544" name="Google Shape;544;p30"/>
          <p:cNvGraphicFramePr/>
          <p:nvPr>
            <p:extLst>
              <p:ext uri="{D42A27DB-BD31-4B8C-83A1-F6EECF244321}">
                <p14:modId xmlns:p14="http://schemas.microsoft.com/office/powerpoint/2010/main" val="2353885754"/>
              </p:ext>
            </p:extLst>
          </p:nvPr>
        </p:nvGraphicFramePr>
        <p:xfrm>
          <a:off x="1765935" y="1573913"/>
          <a:ext cx="5612130" cy="825745"/>
        </p:xfrm>
        <a:graphic>
          <a:graphicData uri="http://schemas.openxmlformats.org/drawingml/2006/table">
            <a:tbl>
              <a:tblPr>
                <a:noFill/>
                <a:tableStyleId>{865FC3A8-3304-40F4-9B61-89F5A4A83C17}</a:tableStyleId>
              </a:tblPr>
              <a:tblGrid>
                <a:gridCol w="1552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5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6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37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22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4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FFFFFF"/>
                          </a:solidFill>
                        </a:rPr>
                        <a:t>Model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FFFFFF"/>
                          </a:solidFill>
                        </a:rPr>
                        <a:t>MSE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FFFFFF"/>
                          </a:solidFill>
                        </a:rPr>
                        <a:t>MAE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FFFFFF"/>
                          </a:solidFill>
                        </a:rPr>
                        <a:t>RMSE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 dirty="0">
                          <a:solidFill>
                            <a:srgbClr val="FFFFFF"/>
                          </a:solidFill>
                        </a:rPr>
                        <a:t>MAPE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 dirty="0">
                          <a:solidFill>
                            <a:srgbClr val="FFFFFF"/>
                          </a:solidFill>
                        </a:rPr>
                        <a:t>Average_score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rgbClr val="FFFFFF"/>
                          </a:solidFill>
                        </a:rPr>
                        <a:t>ARIMA</a:t>
                      </a:r>
                      <a:endParaRPr sz="10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0" marB="0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dirty="0">
                          <a:solidFill>
                            <a:schemeClr val="bg1"/>
                          </a:solidFill>
                          <a:effectLst/>
                        </a:rPr>
                        <a:t>2288.39</a:t>
                      </a:r>
                    </a:p>
                  </a:txBody>
                  <a:tcPr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dirty="0">
                          <a:solidFill>
                            <a:schemeClr val="bg1"/>
                          </a:solidFill>
                          <a:effectLst/>
                        </a:rPr>
                        <a:t>36.92</a:t>
                      </a:r>
                    </a:p>
                  </a:txBody>
                  <a:tcPr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dirty="0">
                          <a:solidFill>
                            <a:schemeClr val="bg1"/>
                          </a:solidFill>
                          <a:effectLst/>
                        </a:rPr>
                        <a:t>47.83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dirty="0">
                          <a:solidFill>
                            <a:schemeClr val="bg1"/>
                          </a:solidFill>
                          <a:effectLst/>
                        </a:rPr>
                        <a:t>0.19</a:t>
                      </a:r>
                    </a:p>
                  </a:txBody>
                  <a:tcPr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dirty="0">
                          <a:solidFill>
                            <a:schemeClr val="bg1"/>
                          </a:solidFill>
                          <a:effectLst/>
                        </a:rPr>
                        <a:t>593.33</a:t>
                      </a:r>
                    </a:p>
                  </a:txBody>
                  <a:tcPr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rgbClr val="FFFFFF"/>
                          </a:solidFill>
                        </a:rPr>
                        <a:t>Best FBProphet Model</a:t>
                      </a:r>
                      <a:endParaRPr sz="10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0" marB="0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CA" sz="1000" b="1" cap="all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0.67</a:t>
                      </a:r>
                      <a:endParaRPr lang="en-CA" sz="1000" dirty="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CA" sz="1000" b="1" cap="all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0.72</a:t>
                      </a:r>
                      <a:endParaRPr lang="en-CA" sz="1000" dirty="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CA" sz="1000" b="1" cap="all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0.81</a:t>
                      </a:r>
                      <a:endParaRPr lang="en-CA" sz="1000" dirty="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CA" sz="1000" b="1" cap="all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0.003</a:t>
                      </a:r>
                      <a:endParaRPr lang="en-CA" sz="1000" dirty="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CA" sz="1000" b="1" cap="all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0.55</a:t>
                      </a:r>
                      <a:endParaRPr lang="en-CA" sz="1000" dirty="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48" name="Google Shape;548;p30"/>
          <p:cNvSpPr txBox="1"/>
          <p:nvPr/>
        </p:nvSpPr>
        <p:spPr>
          <a:xfrm>
            <a:off x="2548717" y="2716177"/>
            <a:ext cx="3044716" cy="9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NOTE:</a:t>
            </a:r>
            <a:endParaRPr sz="1200" b="1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unito"/>
              <a:buChar char="●"/>
            </a:pPr>
            <a:r>
              <a:rPr lang="en" sz="1000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Lower is the Average_Score, the better forecasting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unito"/>
              <a:buChar char="●"/>
            </a:pPr>
            <a:r>
              <a:rPr lang="en" sz="1000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Lower the RMSE, MAPE the better is the prediction</a:t>
            </a:r>
            <a:endParaRPr sz="1000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" name="Google Shape;573;p32">
            <a:extLst>
              <a:ext uri="{FF2B5EF4-FFF2-40B4-BE49-F238E27FC236}">
                <a16:creationId xmlns:a16="http://schemas.microsoft.com/office/drawing/2014/main" id="{CB90A12B-13DA-4966-BDC3-E132D8E30AF3}"/>
              </a:ext>
            </a:extLst>
          </p:cNvPr>
          <p:cNvSpPr/>
          <p:nvPr/>
        </p:nvSpPr>
        <p:spPr>
          <a:xfrm>
            <a:off x="2063986" y="3744487"/>
            <a:ext cx="4014178" cy="444972"/>
          </a:xfrm>
          <a:prstGeom prst="round2DiagRect">
            <a:avLst>
              <a:gd name="adj1" fmla="val 0"/>
              <a:gd name="adj2" fmla="val 17764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bg1"/>
                </a:solidFill>
                <a:hlinkClick r:id="rId3"/>
              </a:rPr>
              <a:t>GitHub Link for time-series forecast modelling 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803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" name="Google Shape;553;p31"/>
          <p:cNvGrpSpPr/>
          <p:nvPr/>
        </p:nvGrpSpPr>
        <p:grpSpPr>
          <a:xfrm>
            <a:off x="78838" y="1635263"/>
            <a:ext cx="745200" cy="745200"/>
            <a:chOff x="2315825" y="3550925"/>
            <a:chExt cx="745200" cy="745200"/>
          </a:xfrm>
        </p:grpSpPr>
        <p:sp>
          <p:nvSpPr>
            <p:cNvPr id="554" name="Google Shape;554;p31"/>
            <p:cNvSpPr/>
            <p:nvPr/>
          </p:nvSpPr>
          <p:spPr>
            <a:xfrm>
              <a:off x="2315825" y="3550925"/>
              <a:ext cx="745200" cy="745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55" name="Google Shape;555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86000" y="3621100"/>
              <a:ext cx="604850" cy="6048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56" name="Google Shape;556;p31"/>
          <p:cNvSpPr txBox="1">
            <a:spLocks noGrp="1"/>
          </p:cNvSpPr>
          <p:nvPr>
            <p:ph type="title"/>
          </p:nvPr>
        </p:nvSpPr>
        <p:spPr>
          <a:xfrm>
            <a:off x="824000" y="1635300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5: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557" name="Google Shape;557;p3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Table of Contents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1303800" y="1163050"/>
            <a:ext cx="7030500" cy="33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AutoNum type="arabicPeriod"/>
            </a:pPr>
            <a:r>
              <a:rPr lang="en" sz="1800" dirty="0">
                <a:solidFill>
                  <a:srgbClr val="FFFFFF"/>
                </a:solidFill>
              </a:rPr>
              <a:t>Problem Statement</a:t>
            </a:r>
            <a:endParaRPr sz="1800" dirty="0">
              <a:solidFill>
                <a:srgbClr val="FFFFFF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AutoNum type="alphaLcPeriod"/>
            </a:pPr>
            <a:r>
              <a:rPr lang="en" sz="1400" dirty="0">
                <a:solidFill>
                  <a:srgbClr val="FFFFFF"/>
                </a:solidFill>
              </a:rPr>
              <a:t>Project Flow, Business &amp; Model Understanding</a:t>
            </a:r>
            <a:endParaRPr sz="1400" dirty="0">
              <a:solidFill>
                <a:srgbClr val="FFFFFF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AutoNum type="arabicPeriod"/>
            </a:pPr>
            <a:r>
              <a:rPr lang="en" sz="1800" dirty="0">
                <a:solidFill>
                  <a:srgbClr val="FFFFFF"/>
                </a:solidFill>
              </a:rPr>
              <a:t>Data Collection</a:t>
            </a:r>
            <a:endParaRPr sz="1800" dirty="0">
              <a:solidFill>
                <a:srgbClr val="FFFFFF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AutoNum type="alphaLcPeriod"/>
            </a:pPr>
            <a:r>
              <a:rPr lang="en-CA" sz="1400" dirty="0">
                <a:solidFill>
                  <a:srgbClr val="FFFFFF"/>
                </a:solidFill>
              </a:rPr>
              <a:t>Dividend, Earning and Stock price data</a:t>
            </a:r>
            <a:endParaRPr sz="1400" dirty="0">
              <a:solidFill>
                <a:srgbClr val="FFFFFF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AutoNum type="arabicPeriod"/>
            </a:pPr>
            <a:r>
              <a:rPr lang="en" sz="1800" dirty="0">
                <a:solidFill>
                  <a:srgbClr val="FFFFFF"/>
                </a:solidFill>
              </a:rPr>
              <a:t>Exploratory Data Analysis</a:t>
            </a:r>
            <a:endParaRPr sz="1800" dirty="0">
              <a:solidFill>
                <a:srgbClr val="FFFFFF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-CA" sz="1400" dirty="0">
                <a:solidFill>
                  <a:srgbClr val="FFFFFF"/>
                </a:solidFill>
              </a:rPr>
              <a:t>Correlated Financial Variables</a:t>
            </a:r>
            <a:endParaRPr sz="1400" dirty="0">
              <a:solidFill>
                <a:srgbClr val="FFFFFF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AutoNum type="arabicPeriod"/>
            </a:pPr>
            <a:r>
              <a:rPr lang="en" sz="1800" dirty="0">
                <a:solidFill>
                  <a:srgbClr val="FFFFFF"/>
                </a:solidFill>
              </a:rPr>
              <a:t>Machine Learning Modelling</a:t>
            </a:r>
            <a:endParaRPr sz="1800" dirty="0">
              <a:solidFill>
                <a:srgbClr val="FFFFFF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-CA" sz="1400" dirty="0">
                <a:solidFill>
                  <a:srgbClr val="FFFFFF"/>
                </a:solidFill>
              </a:rPr>
              <a:t>ARIMA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-CA" sz="1400" dirty="0" err="1">
                <a:solidFill>
                  <a:srgbClr val="FFFFFF"/>
                </a:solidFill>
              </a:rPr>
              <a:t>FBProphet</a:t>
            </a:r>
            <a:endParaRPr sz="1400" dirty="0">
              <a:solidFill>
                <a:srgbClr val="FFFFFF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AutoNum type="arabicPeriod"/>
            </a:pPr>
            <a:r>
              <a:rPr lang="en" sz="1800" dirty="0">
                <a:solidFill>
                  <a:srgbClr val="FFFFFF"/>
                </a:solidFill>
              </a:rPr>
              <a:t>Conclusion</a:t>
            </a:r>
            <a:br>
              <a:rPr lang="en" sz="1800" dirty="0">
                <a:solidFill>
                  <a:srgbClr val="FFFFFF"/>
                </a:solidFill>
              </a:rPr>
            </a:br>
            <a:endParaRPr sz="14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288" name="Google Shape;288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2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563" name="Google Shape;563;p32"/>
          <p:cNvSpPr txBox="1"/>
          <p:nvPr/>
        </p:nvSpPr>
        <p:spPr>
          <a:xfrm>
            <a:off x="555825" y="9632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Conclusion</a:t>
            </a:r>
            <a:endParaRPr sz="3600" b="1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grpSp>
        <p:nvGrpSpPr>
          <p:cNvPr id="564" name="Google Shape;564;p32"/>
          <p:cNvGrpSpPr/>
          <p:nvPr/>
        </p:nvGrpSpPr>
        <p:grpSpPr>
          <a:xfrm>
            <a:off x="4524483" y="1001101"/>
            <a:ext cx="3474525" cy="3519428"/>
            <a:chOff x="4524333" y="1002150"/>
            <a:chExt cx="3679200" cy="3139200"/>
          </a:xfrm>
        </p:grpSpPr>
        <p:sp>
          <p:nvSpPr>
            <p:cNvPr id="565" name="Google Shape;565;p32"/>
            <p:cNvSpPr/>
            <p:nvPr/>
          </p:nvSpPr>
          <p:spPr>
            <a:xfrm>
              <a:off x="4524333" y="1002150"/>
              <a:ext cx="3679200" cy="31392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2"/>
            <p:cNvSpPr txBox="1"/>
            <p:nvPr/>
          </p:nvSpPr>
          <p:spPr>
            <a:xfrm>
              <a:off x="6178435" y="1123058"/>
              <a:ext cx="1372178" cy="4623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Results</a:t>
              </a:r>
              <a:endParaRPr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7" name="Google Shape;567;p32"/>
            <p:cNvSpPr txBox="1"/>
            <p:nvPr/>
          </p:nvSpPr>
          <p:spPr>
            <a:xfrm>
              <a:off x="5702473" y="1706300"/>
              <a:ext cx="2324100" cy="215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just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FBProphet reduced RMSE by 97.1%, MAPE by 95.8% compared to ARIMA model</a:t>
              </a:r>
            </a:p>
          </p:txBody>
        </p:sp>
      </p:grpSp>
      <p:grpSp>
        <p:nvGrpSpPr>
          <p:cNvPr id="568" name="Google Shape;568;p32"/>
          <p:cNvGrpSpPr/>
          <p:nvPr/>
        </p:nvGrpSpPr>
        <p:grpSpPr>
          <a:xfrm>
            <a:off x="3216519" y="1000959"/>
            <a:ext cx="2210006" cy="3519570"/>
            <a:chOff x="3216519" y="1002150"/>
            <a:chExt cx="1944600" cy="1569600"/>
          </a:xfrm>
        </p:grpSpPr>
        <p:sp>
          <p:nvSpPr>
            <p:cNvPr id="569" name="Google Shape;569;p32"/>
            <p:cNvSpPr/>
            <p:nvPr/>
          </p:nvSpPr>
          <p:spPr>
            <a:xfrm flipH="1">
              <a:off x="3216519" y="1002150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2"/>
            <p:cNvSpPr txBox="1"/>
            <p:nvPr/>
          </p:nvSpPr>
          <p:spPr>
            <a:xfrm>
              <a:off x="3579642" y="1071950"/>
              <a:ext cx="1218340" cy="15725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Modelling</a:t>
              </a:r>
              <a:endParaRPr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1" name="Google Shape;571;p32"/>
            <p:cNvSpPr txBox="1"/>
            <p:nvPr/>
          </p:nvSpPr>
          <p:spPr>
            <a:xfrm>
              <a:off x="3287081" y="1229204"/>
              <a:ext cx="1853556" cy="30524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Best ARIMA model parameter (p, d, q) = (0, 1, 0)</a:t>
              </a:r>
              <a:endParaRPr sz="11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2" name="Google Shape;572;p32"/>
          <p:cNvGrpSpPr/>
          <p:nvPr/>
        </p:nvGrpSpPr>
        <p:grpSpPr>
          <a:xfrm>
            <a:off x="1241375" y="1040928"/>
            <a:ext cx="1944600" cy="3479601"/>
            <a:chOff x="1236612" y="1020180"/>
            <a:chExt cx="1944600" cy="1569600"/>
          </a:xfrm>
        </p:grpSpPr>
        <p:sp>
          <p:nvSpPr>
            <p:cNvPr id="573" name="Google Shape;573;p32"/>
            <p:cNvSpPr/>
            <p:nvPr/>
          </p:nvSpPr>
          <p:spPr>
            <a:xfrm rot="10800000">
              <a:off x="1236612" y="1020180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2"/>
            <p:cNvSpPr txBox="1"/>
            <p:nvPr/>
          </p:nvSpPr>
          <p:spPr>
            <a:xfrm>
              <a:off x="1566576" y="1044853"/>
              <a:ext cx="1084247" cy="150698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EDA</a:t>
              </a:r>
              <a:endParaRPr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5" name="Google Shape;575;p32"/>
            <p:cNvSpPr txBox="1"/>
            <p:nvPr/>
          </p:nvSpPr>
          <p:spPr>
            <a:xfrm>
              <a:off x="1325046" y="1178369"/>
              <a:ext cx="1784700" cy="512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lnSpc>
                  <a:spcPct val="115000"/>
                </a:lnSpc>
                <a:spcAft>
                  <a:spcPts val="1600"/>
                </a:spcAft>
              </a:pPr>
              <a:r>
                <a:rPr lang="en" sz="11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January to June seen gradual increase of sctock price, sudden fall in July then again gradual increase till December</a:t>
              </a:r>
            </a:p>
            <a:p>
              <a:pPr lvl="0">
                <a:lnSpc>
                  <a:spcPct val="115000"/>
                </a:lnSpc>
                <a:spcAft>
                  <a:spcPts val="1600"/>
                </a:spcAft>
              </a:pPr>
              <a:endParaRPr sz="11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7" name="Google Shape;575;p32">
            <a:extLst>
              <a:ext uri="{FF2B5EF4-FFF2-40B4-BE49-F238E27FC236}">
                <a16:creationId xmlns:a16="http://schemas.microsoft.com/office/drawing/2014/main" id="{435180BB-1062-4EAE-BE83-50A7977BC1DE}"/>
              </a:ext>
            </a:extLst>
          </p:cNvPr>
          <p:cNvSpPr txBox="1"/>
          <p:nvPr/>
        </p:nvSpPr>
        <p:spPr>
          <a:xfrm>
            <a:off x="1345072" y="2527538"/>
            <a:ext cx="1784700" cy="944603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Aft>
                <a:spcPts val="1600"/>
              </a:spcAft>
            </a:pPr>
            <a:r>
              <a:rPr lang="en" sz="11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Monday started with lowest price of the week then gradual increase till Friday</a:t>
            </a:r>
          </a:p>
          <a:p>
            <a:pPr lvl="0">
              <a:lnSpc>
                <a:spcPct val="115000"/>
              </a:lnSpc>
              <a:spcAft>
                <a:spcPts val="1600"/>
              </a:spcAft>
            </a:pPr>
            <a:endParaRPr sz="11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" name="Google Shape;575;p32">
            <a:extLst>
              <a:ext uri="{FF2B5EF4-FFF2-40B4-BE49-F238E27FC236}">
                <a16:creationId xmlns:a16="http://schemas.microsoft.com/office/drawing/2014/main" id="{C6837084-0615-4534-8A7C-7758B129BFCC}"/>
              </a:ext>
            </a:extLst>
          </p:cNvPr>
          <p:cNvSpPr txBox="1"/>
          <p:nvPr/>
        </p:nvSpPr>
        <p:spPr>
          <a:xfrm>
            <a:off x="1329809" y="3365307"/>
            <a:ext cx="1784700" cy="944603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Aft>
                <a:spcPts val="1600"/>
              </a:spcAft>
            </a:pPr>
            <a:r>
              <a:rPr lang="en" sz="11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Highest stock gain seen in October and loss in June</a:t>
            </a:r>
          </a:p>
          <a:p>
            <a:pPr lvl="0">
              <a:lnSpc>
                <a:spcPct val="115000"/>
              </a:lnSpc>
              <a:spcAft>
                <a:spcPts val="1600"/>
              </a:spcAft>
            </a:pPr>
            <a:endParaRPr sz="11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" name="Google Shape;571;p32">
            <a:extLst>
              <a:ext uri="{FF2B5EF4-FFF2-40B4-BE49-F238E27FC236}">
                <a16:creationId xmlns:a16="http://schemas.microsoft.com/office/drawing/2014/main" id="{9F65CBD9-E62C-4E59-BEF7-BC653450E9DC}"/>
              </a:ext>
            </a:extLst>
          </p:cNvPr>
          <p:cNvSpPr txBox="1"/>
          <p:nvPr/>
        </p:nvSpPr>
        <p:spPr>
          <a:xfrm>
            <a:off x="3283604" y="2278984"/>
            <a:ext cx="1853556" cy="68447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Best FBProphet model considered trend changes, seasonalities (yearly, daily) and error modelling</a:t>
            </a:r>
            <a:endParaRPr sz="11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3"/>
          <p:cNvSpPr/>
          <p:nvPr/>
        </p:nvSpPr>
        <p:spPr>
          <a:xfrm>
            <a:off x="103000" y="2147430"/>
            <a:ext cx="526500" cy="34802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593" name="Google Shape;593;p33"/>
          <p:cNvSpPr txBox="1"/>
          <p:nvPr/>
        </p:nvSpPr>
        <p:spPr>
          <a:xfrm>
            <a:off x="555825" y="9632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Looking Forward</a:t>
            </a:r>
            <a:endParaRPr sz="3600" b="1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95" name="Google Shape;595;p33"/>
          <p:cNvSpPr/>
          <p:nvPr/>
        </p:nvSpPr>
        <p:spPr>
          <a:xfrm>
            <a:off x="102992" y="961389"/>
            <a:ext cx="3546900" cy="669000"/>
          </a:xfrm>
          <a:prstGeom prst="homePlate">
            <a:avLst>
              <a:gd name="adj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FBProphet</a:t>
            </a:r>
            <a:r>
              <a:rPr lang="en-CA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Grid Search</a:t>
            </a:r>
            <a:endParaRPr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6" name="Google Shape;596;p33"/>
          <p:cNvSpPr/>
          <p:nvPr/>
        </p:nvSpPr>
        <p:spPr>
          <a:xfrm>
            <a:off x="3047196" y="961175"/>
            <a:ext cx="3305700" cy="6690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Online App Deployment</a:t>
            </a:r>
            <a:endParaRPr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7" name="Google Shape;597;p33"/>
          <p:cNvSpPr/>
          <p:nvPr/>
        </p:nvSpPr>
        <p:spPr>
          <a:xfrm rot="-5400000" flipH="1">
            <a:off x="-133400" y="1630553"/>
            <a:ext cx="999299" cy="526500"/>
          </a:xfrm>
          <a:prstGeom prst="homePlate">
            <a:avLst>
              <a:gd name="adj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</a:rPr>
              <a:t>Current</a:t>
            </a:r>
            <a:endParaRPr b="1" dirty="0">
              <a:solidFill>
                <a:srgbClr val="FFFFFF"/>
              </a:solidFill>
            </a:endParaRPr>
          </a:p>
        </p:txBody>
      </p:sp>
      <p:sp>
        <p:nvSpPr>
          <p:cNvPr id="598" name="Google Shape;598;p33"/>
          <p:cNvSpPr/>
          <p:nvPr/>
        </p:nvSpPr>
        <p:spPr>
          <a:xfrm rot="-5400000" flipH="1">
            <a:off x="-305600" y="2619243"/>
            <a:ext cx="1343700" cy="52650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</a:rPr>
              <a:t>Future</a:t>
            </a:r>
            <a:endParaRPr b="1" dirty="0">
              <a:solidFill>
                <a:srgbClr val="FFFFFF"/>
              </a:solidFill>
            </a:endParaRPr>
          </a:p>
        </p:txBody>
      </p:sp>
      <p:graphicFrame>
        <p:nvGraphicFramePr>
          <p:cNvPr id="599" name="Google Shape;599;p33"/>
          <p:cNvGraphicFramePr/>
          <p:nvPr>
            <p:extLst>
              <p:ext uri="{D42A27DB-BD31-4B8C-83A1-F6EECF244321}">
                <p14:modId xmlns:p14="http://schemas.microsoft.com/office/powerpoint/2010/main" val="866130153"/>
              </p:ext>
            </p:extLst>
          </p:nvPr>
        </p:nvGraphicFramePr>
        <p:xfrm>
          <a:off x="629500" y="1630400"/>
          <a:ext cx="5723397" cy="1752880"/>
        </p:xfrm>
        <a:graphic>
          <a:graphicData uri="http://schemas.openxmlformats.org/drawingml/2006/table">
            <a:tbl>
              <a:tblPr>
                <a:noFill/>
                <a:tableStyleId>{865FC3A8-3304-40F4-9B61-89F5A4A83C17}</a:tableStyleId>
              </a:tblPr>
              <a:tblGrid>
                <a:gridCol w="2468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5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762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FFFFFF"/>
                          </a:solidFill>
                        </a:rPr>
                        <a:t>Limited by computational resources</a:t>
                      </a:r>
                      <a:endParaRPr sz="1200" dirty="0">
                        <a:solidFill>
                          <a:srgbClr val="FFFFFF"/>
                        </a:solidFill>
                      </a:endParaRPr>
                    </a:p>
                  </a:txBody>
                  <a:tcPr marL="137150" marR="137150" marT="137150" marB="13715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Currently not done</a:t>
                      </a:r>
                      <a:endParaRPr dirty="0"/>
                    </a:p>
                  </a:txBody>
                  <a:tcPr marL="137150" marR="137150" marT="137150" marB="13715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137150" marR="137150" marT="137150" marB="13715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5258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Cloud computation can help find best parameters</a:t>
                      </a:r>
                      <a:endParaRPr dirty="0"/>
                    </a:p>
                  </a:txBody>
                  <a:tcPr marL="137150" marR="137150" marT="137150" marB="13715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This model can be integrated into production step</a:t>
                      </a:r>
                      <a:endParaRPr dirty="0"/>
                    </a:p>
                  </a:txBody>
                  <a:tcPr marL="137150" marR="137150" marT="137150" marB="13715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dirty="0"/>
                    </a:p>
                  </a:txBody>
                  <a:tcPr marL="137150" marR="137150" marT="137150" marB="13715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49881-891A-48BE-8794-7200DB88D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656AF-2CB2-4AA9-B874-98D738C72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8625" y="2712299"/>
            <a:ext cx="6366900" cy="1658475"/>
          </a:xfrm>
        </p:spPr>
        <p:txBody>
          <a:bodyPr/>
          <a:lstStyle/>
          <a:p>
            <a:pPr marL="146050" indent="0" algn="l">
              <a:buNone/>
            </a:pPr>
            <a:r>
              <a:rPr lang="en-CA" dirty="0"/>
              <a:t>Md Saimoom Ferdous</a:t>
            </a:r>
          </a:p>
          <a:p>
            <a:pPr marL="146050" indent="0" algn="l">
              <a:buNone/>
            </a:pPr>
            <a:r>
              <a:rPr lang="en-CA" dirty="0"/>
              <a:t>Email: </a:t>
            </a:r>
            <a:r>
              <a:rPr lang="en-CA" dirty="0">
                <a:hlinkClick r:id="rId2"/>
              </a:rPr>
              <a:t>saimoom_026@yahoo.com</a:t>
            </a:r>
            <a:endParaRPr lang="en-CA" dirty="0"/>
          </a:p>
          <a:p>
            <a:pPr marL="146050" indent="0" algn="l">
              <a:buNone/>
            </a:pPr>
            <a:r>
              <a:rPr lang="en-CA" dirty="0"/>
              <a:t>LinkedIn: </a:t>
            </a:r>
            <a:r>
              <a:rPr lang="en-CA" dirty="0">
                <a:hlinkClick r:id="rId3"/>
              </a:rPr>
              <a:t>https://www.linkedin.com/in/saimoom-ferdous/</a:t>
            </a:r>
            <a:endParaRPr lang="en-CA" dirty="0"/>
          </a:p>
          <a:p>
            <a:pPr marL="146050" indent="0" algn="l">
              <a:buNone/>
            </a:pPr>
            <a:r>
              <a:rPr lang="en-CA" dirty="0"/>
              <a:t>GitHub: </a:t>
            </a:r>
            <a:r>
              <a:rPr lang="en-CA" dirty="0">
                <a:hlinkClick r:id="rId4"/>
              </a:rPr>
              <a:t>https://github.com/saimoom026</a:t>
            </a:r>
            <a:endParaRPr lang="en-CA" dirty="0"/>
          </a:p>
          <a:p>
            <a:pPr marL="146050" indent="0" algn="l">
              <a:buNone/>
            </a:pPr>
            <a:r>
              <a:rPr lang="en-CA" dirty="0"/>
              <a:t>Project Details: </a:t>
            </a:r>
            <a:r>
              <a:rPr lang="en-CA" dirty="0">
                <a:hlinkClick r:id="rId5"/>
              </a:rPr>
              <a:t>https://github.com/saimoom026/Springboard/tree/student-branch/springboard/Capstone%20two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A3CB4-897A-487F-B1C4-115FDEE475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0939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p15"/>
          <p:cNvGrpSpPr/>
          <p:nvPr/>
        </p:nvGrpSpPr>
        <p:grpSpPr>
          <a:xfrm>
            <a:off x="78838" y="1635263"/>
            <a:ext cx="745200" cy="745200"/>
            <a:chOff x="2315825" y="3550925"/>
            <a:chExt cx="745200" cy="745200"/>
          </a:xfrm>
        </p:grpSpPr>
        <p:sp>
          <p:nvSpPr>
            <p:cNvPr id="294" name="Google Shape;294;p15"/>
            <p:cNvSpPr/>
            <p:nvPr/>
          </p:nvSpPr>
          <p:spPr>
            <a:xfrm>
              <a:off x="2315825" y="3550925"/>
              <a:ext cx="745200" cy="745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95" name="Google Shape;295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86000" y="3621100"/>
              <a:ext cx="604850" cy="6048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6" name="Google Shape;296;p15"/>
          <p:cNvSpPr txBox="1">
            <a:spLocks noGrp="1"/>
          </p:cNvSpPr>
          <p:nvPr>
            <p:ph type="title"/>
          </p:nvPr>
        </p:nvSpPr>
        <p:spPr>
          <a:xfrm>
            <a:off x="824000" y="1635300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297" name="Google Shape;297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6"/>
          <p:cNvSpPr txBox="1"/>
          <p:nvPr/>
        </p:nvSpPr>
        <p:spPr>
          <a:xfrm>
            <a:off x="555825" y="9632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Project Flow</a:t>
            </a:r>
            <a:endParaRPr sz="3600" b="1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03" name="Google Shape;303;p16"/>
          <p:cNvSpPr/>
          <p:nvPr/>
        </p:nvSpPr>
        <p:spPr>
          <a:xfrm rot="-5400000">
            <a:off x="2285175" y="1971475"/>
            <a:ext cx="1271100" cy="4632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</a:rPr>
              <a:t>Business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304" name="Google Shape;304;p16"/>
          <p:cNvSpPr/>
          <p:nvPr/>
        </p:nvSpPr>
        <p:spPr>
          <a:xfrm rot="-5400000">
            <a:off x="1840221" y="3317043"/>
            <a:ext cx="1586436" cy="1037775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</a:rPr>
              <a:t>Time-series Forecasting</a:t>
            </a:r>
            <a:endParaRPr sz="1800" b="1" dirty="0">
              <a:solidFill>
                <a:srgbClr val="FFFFFF"/>
              </a:solidFill>
            </a:endParaRPr>
          </a:p>
        </p:txBody>
      </p:sp>
      <p:sp>
        <p:nvSpPr>
          <p:cNvPr id="305" name="Google Shape;305;p16"/>
          <p:cNvSpPr/>
          <p:nvPr/>
        </p:nvSpPr>
        <p:spPr>
          <a:xfrm>
            <a:off x="5101725" y="1104300"/>
            <a:ext cx="1425600" cy="4632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</a:rPr>
              <a:t>Solution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306" name="Google Shape;306;p16"/>
          <p:cNvSpPr/>
          <p:nvPr/>
        </p:nvSpPr>
        <p:spPr>
          <a:xfrm>
            <a:off x="3152475" y="1104275"/>
            <a:ext cx="1425600" cy="4632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</a:rPr>
              <a:t>Problem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307" name="Google Shape;307;p16"/>
          <p:cNvSpPr/>
          <p:nvPr/>
        </p:nvSpPr>
        <p:spPr>
          <a:xfrm>
            <a:off x="3152475" y="1567525"/>
            <a:ext cx="1425600" cy="97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rgbClr val="FFFFFF"/>
                </a:solidFill>
              </a:rPr>
              <a:t>Less accurate forecasting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08" name="Google Shape;308;p16"/>
          <p:cNvSpPr/>
          <p:nvPr/>
        </p:nvSpPr>
        <p:spPr>
          <a:xfrm>
            <a:off x="3152475" y="3065124"/>
            <a:ext cx="1425600" cy="14455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rgbClr val="FFFFFF"/>
                </a:solidFill>
              </a:rPr>
              <a:t>Unable to model economic uncertainty</a:t>
            </a:r>
          </a:p>
        </p:txBody>
      </p:sp>
      <p:sp>
        <p:nvSpPr>
          <p:cNvPr id="309" name="Google Shape;309;p16"/>
          <p:cNvSpPr/>
          <p:nvPr/>
        </p:nvSpPr>
        <p:spPr>
          <a:xfrm>
            <a:off x="5101725" y="3065100"/>
            <a:ext cx="1425600" cy="14455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Takes into account economic downturns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10" name="Google Shape;310;p16"/>
          <p:cNvSpPr/>
          <p:nvPr/>
        </p:nvSpPr>
        <p:spPr>
          <a:xfrm>
            <a:off x="5101725" y="1567500"/>
            <a:ext cx="1425600" cy="97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rgbClr val="FFFFFF"/>
                </a:solidFill>
              </a:rPr>
              <a:t>Increase forecasting accuracy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11" name="Google Shape;311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12" name="Google Shape;312;p16"/>
          <p:cNvSpPr/>
          <p:nvPr/>
        </p:nvSpPr>
        <p:spPr>
          <a:xfrm>
            <a:off x="3512175" y="2540775"/>
            <a:ext cx="706200" cy="523500"/>
          </a:xfrm>
          <a:prstGeom prst="downArrow">
            <a:avLst>
              <a:gd name="adj1" fmla="val 50000"/>
              <a:gd name="adj2" fmla="val 6857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6"/>
          <p:cNvSpPr/>
          <p:nvPr/>
        </p:nvSpPr>
        <p:spPr>
          <a:xfrm rot="-5400000">
            <a:off x="4486875" y="3526124"/>
            <a:ext cx="706200" cy="523500"/>
          </a:xfrm>
          <a:prstGeom prst="downArrow">
            <a:avLst>
              <a:gd name="adj1" fmla="val 50000"/>
              <a:gd name="adj2" fmla="val 6857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6"/>
          <p:cNvSpPr/>
          <p:nvPr/>
        </p:nvSpPr>
        <p:spPr>
          <a:xfrm rot="10800000">
            <a:off x="5461425" y="2540775"/>
            <a:ext cx="706200" cy="523500"/>
          </a:xfrm>
          <a:prstGeom prst="downArrow">
            <a:avLst>
              <a:gd name="adj1" fmla="val 50000"/>
              <a:gd name="adj2" fmla="val 6857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7"/>
          <p:cNvSpPr/>
          <p:nvPr/>
        </p:nvSpPr>
        <p:spPr>
          <a:xfrm>
            <a:off x="2487976" y="3301825"/>
            <a:ext cx="2077800" cy="16718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342900" lvl="0" indent="-177800">
              <a:buClr>
                <a:schemeClr val="lt1"/>
              </a:buClr>
              <a:buSzPts val="1000"/>
              <a:buAutoNum type="arabicPeriod"/>
            </a:pPr>
            <a:r>
              <a:rPr lang="en" sz="1200" dirty="0">
                <a:solidFill>
                  <a:schemeClr val="lt1"/>
                </a:solidFill>
              </a:rPr>
              <a:t>Conentional models are good for short term forecast (~a year)</a:t>
            </a:r>
          </a:p>
          <a:p>
            <a:pPr marL="342900" lvl="0" indent="-177800">
              <a:buClr>
                <a:schemeClr val="lt1"/>
              </a:buClr>
              <a:buSzPts val="1000"/>
              <a:buAutoNum type="arabicPeriod"/>
            </a:pPr>
            <a:r>
              <a:rPr lang="en" sz="1200" dirty="0">
                <a:solidFill>
                  <a:schemeClr val="lt1"/>
                </a:solidFill>
              </a:rPr>
              <a:t>They do not include holiday effect or any economic downturn in history that needed attention in modelling</a:t>
            </a:r>
            <a:endParaRPr sz="1200" dirty="0">
              <a:solidFill>
                <a:schemeClr val="lt1"/>
              </a:solidFill>
            </a:endParaRPr>
          </a:p>
        </p:txBody>
      </p:sp>
      <p:sp>
        <p:nvSpPr>
          <p:cNvPr id="320" name="Google Shape;320;p17"/>
          <p:cNvSpPr txBox="1"/>
          <p:nvPr/>
        </p:nvSpPr>
        <p:spPr>
          <a:xfrm>
            <a:off x="555825" y="9632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Project Flow - Details</a:t>
            </a:r>
            <a:endParaRPr sz="3600" b="1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21" name="Google Shape;321;p17"/>
          <p:cNvSpPr/>
          <p:nvPr/>
        </p:nvSpPr>
        <p:spPr>
          <a:xfrm rot="-5400000">
            <a:off x="1633175" y="1967125"/>
            <a:ext cx="1271100" cy="4632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</a:rPr>
              <a:t>Business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322" name="Google Shape;322;p17"/>
          <p:cNvSpPr/>
          <p:nvPr/>
        </p:nvSpPr>
        <p:spPr>
          <a:xfrm rot="-5400000">
            <a:off x="1420450" y="3906151"/>
            <a:ext cx="1671852" cy="4632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CA" sz="1800" b="1" dirty="0">
                <a:solidFill>
                  <a:srgbClr val="FFFFFF"/>
                </a:solidFill>
              </a:rPr>
              <a:t>Time-series Forecasting</a:t>
            </a:r>
          </a:p>
        </p:txBody>
      </p:sp>
      <p:sp>
        <p:nvSpPr>
          <p:cNvPr id="323" name="Google Shape;323;p17"/>
          <p:cNvSpPr/>
          <p:nvPr/>
        </p:nvSpPr>
        <p:spPr>
          <a:xfrm>
            <a:off x="5631225" y="1099975"/>
            <a:ext cx="1425600" cy="4632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</a:rPr>
              <a:t>Solution</a:t>
            </a:r>
            <a:endParaRPr sz="1800" b="1" dirty="0">
              <a:solidFill>
                <a:srgbClr val="FFFFFF"/>
              </a:solidFill>
            </a:endParaRPr>
          </a:p>
        </p:txBody>
      </p:sp>
      <p:sp>
        <p:nvSpPr>
          <p:cNvPr id="324" name="Google Shape;324;p17"/>
          <p:cNvSpPr/>
          <p:nvPr/>
        </p:nvSpPr>
        <p:spPr>
          <a:xfrm>
            <a:off x="2826425" y="1099975"/>
            <a:ext cx="1425600" cy="4632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</a:rPr>
              <a:t>Problem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325" name="Google Shape;325;p17"/>
          <p:cNvSpPr/>
          <p:nvPr/>
        </p:nvSpPr>
        <p:spPr>
          <a:xfrm>
            <a:off x="2500325" y="1567525"/>
            <a:ext cx="2077800" cy="1200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342900" lvl="0" indent="-177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AutoNum type="arabicPeriod"/>
            </a:pPr>
            <a:r>
              <a:rPr lang="en" sz="1200" dirty="0">
                <a:solidFill>
                  <a:srgbClr val="FFFFFF"/>
                </a:solidFill>
              </a:rPr>
              <a:t>Apples stock price forecast is of great interest for millions of individual investors, stakeholders, suppliers, manufacturers</a:t>
            </a:r>
            <a:endParaRPr sz="1200" dirty="0">
              <a:solidFill>
                <a:srgbClr val="FFFFFF"/>
              </a:solidFill>
            </a:endParaRPr>
          </a:p>
        </p:txBody>
      </p:sp>
      <p:sp>
        <p:nvSpPr>
          <p:cNvPr id="326" name="Google Shape;326;p17"/>
          <p:cNvSpPr/>
          <p:nvPr/>
        </p:nvSpPr>
        <p:spPr>
          <a:xfrm>
            <a:off x="5114173" y="3301825"/>
            <a:ext cx="2484599" cy="15411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342900" lvl="0" indent="-177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AutoNum type="arabicPeriod"/>
            </a:pPr>
            <a:r>
              <a:rPr lang="en-CA" sz="1200" dirty="0" err="1">
                <a:solidFill>
                  <a:schemeClr val="lt1"/>
                </a:solidFill>
              </a:rPr>
              <a:t>FBProphet</a:t>
            </a:r>
            <a:r>
              <a:rPr lang="en-CA" sz="1200" dirty="0">
                <a:solidFill>
                  <a:schemeClr val="lt1"/>
                </a:solidFill>
              </a:rPr>
              <a:t> can incorporate holiday effects on top of paying attention to the exceptional circumstances in terms of trend change model</a:t>
            </a:r>
            <a:endParaRPr sz="1200" dirty="0">
              <a:solidFill>
                <a:srgbClr val="FFFFFF"/>
              </a:solidFill>
            </a:endParaRPr>
          </a:p>
        </p:txBody>
      </p:sp>
      <p:sp>
        <p:nvSpPr>
          <p:cNvPr id="327" name="Google Shape;327;p17"/>
          <p:cNvSpPr/>
          <p:nvPr/>
        </p:nvSpPr>
        <p:spPr>
          <a:xfrm>
            <a:off x="5101725" y="1567499"/>
            <a:ext cx="2484600" cy="1266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342900" lvl="0" indent="-177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AutoNum type="arabicPeriod"/>
            </a:pPr>
            <a:r>
              <a:rPr lang="en" sz="1200" dirty="0">
                <a:solidFill>
                  <a:schemeClr val="lt1"/>
                </a:solidFill>
              </a:rPr>
              <a:t>Better accuracy can yield significant profit margin</a:t>
            </a:r>
            <a:endParaRPr sz="1200" dirty="0">
              <a:solidFill>
                <a:schemeClr val="lt1"/>
              </a:solidFill>
            </a:endParaRPr>
          </a:p>
          <a:p>
            <a:pPr marL="342900" lvl="0" indent="-177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AutoNum type="arabicPeriod"/>
            </a:pPr>
            <a:r>
              <a:rPr lang="en" sz="1200" dirty="0">
                <a:solidFill>
                  <a:schemeClr val="lt1"/>
                </a:solidFill>
              </a:rPr>
              <a:t>Better long term accurary can help financial planning of the company itself and the investors</a:t>
            </a:r>
            <a:endParaRPr sz="1200" dirty="0">
              <a:solidFill>
                <a:schemeClr val="lt1"/>
              </a:solidFill>
            </a:endParaRPr>
          </a:p>
        </p:txBody>
      </p:sp>
      <p:sp>
        <p:nvSpPr>
          <p:cNvPr id="328" name="Google Shape;328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29" name="Google Shape;329;p17"/>
          <p:cNvSpPr/>
          <p:nvPr/>
        </p:nvSpPr>
        <p:spPr>
          <a:xfrm>
            <a:off x="3117770" y="2767651"/>
            <a:ext cx="706200" cy="523500"/>
          </a:xfrm>
          <a:prstGeom prst="downArrow">
            <a:avLst>
              <a:gd name="adj1" fmla="val 50000"/>
              <a:gd name="adj2" fmla="val 6857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0" name="Google Shape;330;p17"/>
          <p:cNvSpPr/>
          <p:nvPr/>
        </p:nvSpPr>
        <p:spPr>
          <a:xfrm rot="-5400000">
            <a:off x="4499324" y="3810670"/>
            <a:ext cx="706200" cy="523500"/>
          </a:xfrm>
          <a:prstGeom prst="downArrow">
            <a:avLst>
              <a:gd name="adj1" fmla="val 50000"/>
              <a:gd name="adj2" fmla="val 6857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7"/>
          <p:cNvSpPr/>
          <p:nvPr/>
        </p:nvSpPr>
        <p:spPr>
          <a:xfrm rot="10800000">
            <a:off x="6003372" y="2806300"/>
            <a:ext cx="706200" cy="523500"/>
          </a:xfrm>
          <a:prstGeom prst="downArrow">
            <a:avLst>
              <a:gd name="adj1" fmla="val 50000"/>
              <a:gd name="adj2" fmla="val 6857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18"/>
          <p:cNvGrpSpPr/>
          <p:nvPr/>
        </p:nvGrpSpPr>
        <p:grpSpPr>
          <a:xfrm>
            <a:off x="78838" y="1635263"/>
            <a:ext cx="745200" cy="745200"/>
            <a:chOff x="2315825" y="3550925"/>
            <a:chExt cx="745200" cy="745200"/>
          </a:xfrm>
        </p:grpSpPr>
        <p:sp>
          <p:nvSpPr>
            <p:cNvPr id="337" name="Google Shape;337;p18"/>
            <p:cNvSpPr/>
            <p:nvPr/>
          </p:nvSpPr>
          <p:spPr>
            <a:xfrm>
              <a:off x="2315825" y="3550925"/>
              <a:ext cx="745200" cy="745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38" name="Google Shape;338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86000" y="3621100"/>
              <a:ext cx="604850" cy="6048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9" name="Google Shape;339;p18"/>
          <p:cNvSpPr txBox="1">
            <a:spLocks noGrp="1"/>
          </p:cNvSpPr>
          <p:nvPr>
            <p:ph type="title"/>
          </p:nvPr>
        </p:nvSpPr>
        <p:spPr>
          <a:xfrm>
            <a:off x="824000" y="1635300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Section 2: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Collection and Wrangling</a:t>
            </a:r>
            <a:endParaRPr dirty="0"/>
          </a:p>
        </p:txBody>
      </p:sp>
      <p:sp>
        <p:nvSpPr>
          <p:cNvPr id="340" name="Google Shape;340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780ECB6-D9D6-4A4B-85BD-14DEE1C2A7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6851281"/>
              </p:ext>
            </p:extLst>
          </p:nvPr>
        </p:nvGraphicFramePr>
        <p:xfrm>
          <a:off x="278656" y="243267"/>
          <a:ext cx="6366510" cy="4656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2ED5392-6DB9-430F-9D0B-4B71B3682B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6219950"/>
              </p:ext>
            </p:extLst>
          </p:nvPr>
        </p:nvGraphicFramePr>
        <p:xfrm>
          <a:off x="6881852" y="539750"/>
          <a:ext cx="183214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0" name="Google Shape;400;p21"/>
          <p:cNvGrpSpPr/>
          <p:nvPr/>
        </p:nvGrpSpPr>
        <p:grpSpPr>
          <a:xfrm>
            <a:off x="78838" y="1635263"/>
            <a:ext cx="745200" cy="745200"/>
            <a:chOff x="2315825" y="3550925"/>
            <a:chExt cx="745200" cy="745200"/>
          </a:xfrm>
        </p:grpSpPr>
        <p:sp>
          <p:nvSpPr>
            <p:cNvPr id="401" name="Google Shape;401;p21"/>
            <p:cNvSpPr/>
            <p:nvPr/>
          </p:nvSpPr>
          <p:spPr>
            <a:xfrm>
              <a:off x="2315825" y="3550925"/>
              <a:ext cx="745200" cy="745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02" name="Google Shape;402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86000" y="3621100"/>
              <a:ext cx="604850" cy="6048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3" name="Google Shape;403;p21"/>
          <p:cNvSpPr txBox="1">
            <a:spLocks noGrp="1"/>
          </p:cNvSpPr>
          <p:nvPr>
            <p:ph type="title"/>
          </p:nvPr>
        </p:nvSpPr>
        <p:spPr>
          <a:xfrm>
            <a:off x="824000" y="1635300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Section 3: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Analysis</a:t>
            </a:r>
            <a:br>
              <a:rPr lang="en" dirty="0"/>
            </a:br>
            <a:r>
              <a:rPr lang="en" dirty="0">
                <a:hlinkClick r:id="rId4"/>
              </a:rPr>
              <a:t>GitHub Link</a:t>
            </a:r>
            <a:endParaRPr dirty="0"/>
          </a:p>
        </p:txBody>
      </p:sp>
      <p:sp>
        <p:nvSpPr>
          <p:cNvPr id="404" name="Google Shape;404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410" name="Google Shape;410;p22"/>
          <p:cNvSpPr txBox="1"/>
          <p:nvPr/>
        </p:nvSpPr>
        <p:spPr>
          <a:xfrm>
            <a:off x="555825" y="96325"/>
            <a:ext cx="7030500" cy="12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Monthly Stock Price</a:t>
            </a:r>
            <a:endParaRPr sz="3600" b="1" dirty="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D07ADE-898D-4452-B4ED-E3A20A5E74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79" r="8960"/>
          <a:stretch/>
        </p:blipFill>
        <p:spPr>
          <a:xfrm>
            <a:off x="375404" y="1149186"/>
            <a:ext cx="8212771" cy="3376800"/>
          </a:xfrm>
          <a:prstGeom prst="rect">
            <a:avLst/>
          </a:prstGeom>
        </p:spPr>
      </p:pic>
      <p:sp>
        <p:nvSpPr>
          <p:cNvPr id="25" name="Google Shape;445;p23">
            <a:extLst>
              <a:ext uri="{FF2B5EF4-FFF2-40B4-BE49-F238E27FC236}">
                <a16:creationId xmlns:a16="http://schemas.microsoft.com/office/drawing/2014/main" id="{AE0093A8-E5F7-4126-B8F3-75B4000355FC}"/>
              </a:ext>
            </a:extLst>
          </p:cNvPr>
          <p:cNvSpPr/>
          <p:nvPr/>
        </p:nvSpPr>
        <p:spPr>
          <a:xfrm>
            <a:off x="555825" y="1536240"/>
            <a:ext cx="598605" cy="21255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445;p23">
            <a:extLst>
              <a:ext uri="{FF2B5EF4-FFF2-40B4-BE49-F238E27FC236}">
                <a16:creationId xmlns:a16="http://schemas.microsoft.com/office/drawing/2014/main" id="{352DDB0E-BCC1-4C9C-A2E8-70416116F474}"/>
              </a:ext>
            </a:extLst>
          </p:cNvPr>
          <p:cNvSpPr/>
          <p:nvPr/>
        </p:nvSpPr>
        <p:spPr>
          <a:xfrm>
            <a:off x="555824" y="3888039"/>
            <a:ext cx="598605" cy="21255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836</Words>
  <Application>Microsoft Office PowerPoint</Application>
  <PresentationFormat>On-screen Show (16:9)</PresentationFormat>
  <Paragraphs>186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Nunito</vt:lpstr>
      <vt:lpstr>Arial</vt:lpstr>
      <vt:lpstr>Maven Pro</vt:lpstr>
      <vt:lpstr>Roboto</vt:lpstr>
      <vt:lpstr>Momentum</vt:lpstr>
      <vt:lpstr>Apple Stock Price Prediction</vt:lpstr>
      <vt:lpstr>Table of Contents</vt:lpstr>
      <vt:lpstr>Section 1: Problem Statement</vt:lpstr>
      <vt:lpstr>PowerPoint Presentation</vt:lpstr>
      <vt:lpstr>PowerPoint Presentation</vt:lpstr>
      <vt:lpstr>Section 2: Data Collection and Wrangling</vt:lpstr>
      <vt:lpstr>PowerPoint Presentation</vt:lpstr>
      <vt:lpstr>Section 3: Exploratory Data Analysis GitHub Link</vt:lpstr>
      <vt:lpstr>PowerPoint Presentation</vt:lpstr>
      <vt:lpstr>PowerPoint Presentation</vt:lpstr>
      <vt:lpstr>PowerPoint Presentation</vt:lpstr>
      <vt:lpstr>PowerPoint Presentation</vt:lpstr>
      <vt:lpstr>Section 4: Machine Learning Modelling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Section 5: Conclusion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Apple Stock Price Prediction</dc:title>
  <dc:creator>Md Saimoom Ferdous</dc:creator>
  <cp:lastModifiedBy>Md Saimoom Ferdous</cp:lastModifiedBy>
  <cp:revision>31</cp:revision>
  <dcterms:created xsi:type="dcterms:W3CDTF">2020-07-14T18:58:35Z</dcterms:created>
  <dcterms:modified xsi:type="dcterms:W3CDTF">2020-07-16T01:24:46Z</dcterms:modified>
</cp:coreProperties>
</file>