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7490400" cy="2788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5525" y="-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DF20-FCBD-4583-8E69-E576AB9920B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4138" y="1143000"/>
            <a:ext cx="414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72DFE-3AC9-4D77-8D36-07D9F002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1pPr>
    <a:lvl2pPr marL="413673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2pPr>
    <a:lvl3pPr marL="827343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3pPr>
    <a:lvl4pPr marL="1241015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4pPr>
    <a:lvl5pPr marL="1654687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5pPr>
    <a:lvl6pPr marL="2068358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6pPr>
    <a:lvl7pPr marL="2482029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7pPr>
    <a:lvl8pPr marL="2895701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8pPr>
    <a:lvl9pPr marL="3309373" algn="l" defTabSz="827343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4138" y="1143000"/>
            <a:ext cx="414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Missing: Design Assumptions, Table with applications with different applicable consistency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72DFE-3AC9-4D77-8D36-07D9F0022F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4564276"/>
            <a:ext cx="31866840" cy="9709573"/>
          </a:xfrm>
        </p:spPr>
        <p:txBody>
          <a:bodyPr anchor="b"/>
          <a:lstStyle>
            <a:lvl1pPr algn="ctr">
              <a:defRPr sz="2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14648288"/>
            <a:ext cx="28117800" cy="6733432"/>
          </a:xfrm>
        </p:spPr>
        <p:txBody>
          <a:bodyPr/>
          <a:lstStyle>
            <a:lvl1pPr marL="0" indent="0" algn="ctr">
              <a:buNone/>
              <a:defRPr sz="9760"/>
            </a:lvl1pPr>
            <a:lvl2pPr marL="1859295" indent="0" algn="ctr">
              <a:buNone/>
              <a:defRPr sz="8133"/>
            </a:lvl2pPr>
            <a:lvl3pPr marL="3718590" indent="0" algn="ctr">
              <a:buNone/>
              <a:defRPr sz="7320"/>
            </a:lvl3pPr>
            <a:lvl4pPr marL="5577886" indent="0" algn="ctr">
              <a:buNone/>
              <a:defRPr sz="6507"/>
            </a:lvl4pPr>
            <a:lvl5pPr marL="7437181" indent="0" algn="ctr">
              <a:buNone/>
              <a:defRPr sz="6507"/>
            </a:lvl5pPr>
            <a:lvl6pPr marL="9296476" indent="0" algn="ctr">
              <a:buNone/>
              <a:defRPr sz="6507"/>
            </a:lvl6pPr>
            <a:lvl7pPr marL="11155771" indent="0" algn="ctr">
              <a:buNone/>
              <a:defRPr sz="6507"/>
            </a:lvl7pPr>
            <a:lvl8pPr marL="13015067" indent="0" algn="ctr">
              <a:buNone/>
              <a:defRPr sz="6507"/>
            </a:lvl8pPr>
            <a:lvl9pPr marL="14874362" indent="0" algn="ctr">
              <a:buNone/>
              <a:defRPr sz="65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1484842"/>
            <a:ext cx="8083868" cy="236348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1484842"/>
            <a:ext cx="23782973" cy="236348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6952941"/>
            <a:ext cx="32335470" cy="11601130"/>
          </a:xfrm>
        </p:spPr>
        <p:txBody>
          <a:bodyPr anchor="b"/>
          <a:lstStyle>
            <a:lvl1pPr>
              <a:defRPr sz="2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18663823"/>
            <a:ext cx="32335470" cy="6100760"/>
          </a:xfrm>
        </p:spPr>
        <p:txBody>
          <a:bodyPr/>
          <a:lstStyle>
            <a:lvl1pPr marL="0" indent="0">
              <a:buNone/>
              <a:defRPr sz="9760">
                <a:solidFill>
                  <a:schemeClr val="tx1"/>
                </a:solidFill>
              </a:defRPr>
            </a:lvl1pPr>
            <a:lvl2pPr marL="1859295" indent="0">
              <a:buNone/>
              <a:defRPr sz="8133">
                <a:solidFill>
                  <a:schemeClr val="tx1">
                    <a:tint val="75000"/>
                  </a:schemeClr>
                </a:solidFill>
              </a:defRPr>
            </a:lvl2pPr>
            <a:lvl3pPr marL="3718590" indent="0">
              <a:buNone/>
              <a:defRPr sz="7320">
                <a:solidFill>
                  <a:schemeClr val="tx1">
                    <a:tint val="75000"/>
                  </a:schemeClr>
                </a:solidFill>
              </a:defRPr>
            </a:lvl3pPr>
            <a:lvl4pPr marL="5577886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4pPr>
            <a:lvl5pPr marL="7437181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5pPr>
            <a:lvl6pPr marL="9296476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6pPr>
            <a:lvl7pPr marL="11155771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7pPr>
            <a:lvl8pPr marL="13015067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8pPr>
            <a:lvl9pPr marL="14874362" indent="0">
              <a:buNone/>
              <a:defRPr sz="65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7424208"/>
            <a:ext cx="15933420" cy="1769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7424208"/>
            <a:ext cx="15933420" cy="1769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1484848"/>
            <a:ext cx="32335470" cy="5390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6836730"/>
            <a:ext cx="15860194" cy="3350575"/>
          </a:xfrm>
        </p:spPr>
        <p:txBody>
          <a:bodyPr anchor="b"/>
          <a:lstStyle>
            <a:lvl1pPr marL="0" indent="0">
              <a:buNone/>
              <a:defRPr sz="9760" b="1"/>
            </a:lvl1pPr>
            <a:lvl2pPr marL="1859295" indent="0">
              <a:buNone/>
              <a:defRPr sz="8133" b="1"/>
            </a:lvl2pPr>
            <a:lvl3pPr marL="3718590" indent="0">
              <a:buNone/>
              <a:defRPr sz="7320" b="1"/>
            </a:lvl3pPr>
            <a:lvl4pPr marL="5577886" indent="0">
              <a:buNone/>
              <a:defRPr sz="6507" b="1"/>
            </a:lvl4pPr>
            <a:lvl5pPr marL="7437181" indent="0">
              <a:buNone/>
              <a:defRPr sz="6507" b="1"/>
            </a:lvl5pPr>
            <a:lvl6pPr marL="9296476" indent="0">
              <a:buNone/>
              <a:defRPr sz="6507" b="1"/>
            </a:lvl6pPr>
            <a:lvl7pPr marL="11155771" indent="0">
              <a:buNone/>
              <a:defRPr sz="6507" b="1"/>
            </a:lvl7pPr>
            <a:lvl8pPr marL="13015067" indent="0">
              <a:buNone/>
              <a:defRPr sz="6507" b="1"/>
            </a:lvl8pPr>
            <a:lvl9pPr marL="14874362" indent="0">
              <a:buNone/>
              <a:defRPr sz="65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0187305"/>
            <a:ext cx="15860194" cy="149839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6836730"/>
            <a:ext cx="15938303" cy="3350575"/>
          </a:xfrm>
        </p:spPr>
        <p:txBody>
          <a:bodyPr anchor="b"/>
          <a:lstStyle>
            <a:lvl1pPr marL="0" indent="0">
              <a:buNone/>
              <a:defRPr sz="9760" b="1"/>
            </a:lvl1pPr>
            <a:lvl2pPr marL="1859295" indent="0">
              <a:buNone/>
              <a:defRPr sz="8133" b="1"/>
            </a:lvl2pPr>
            <a:lvl3pPr marL="3718590" indent="0">
              <a:buNone/>
              <a:defRPr sz="7320" b="1"/>
            </a:lvl3pPr>
            <a:lvl4pPr marL="5577886" indent="0">
              <a:buNone/>
              <a:defRPr sz="6507" b="1"/>
            </a:lvl4pPr>
            <a:lvl5pPr marL="7437181" indent="0">
              <a:buNone/>
              <a:defRPr sz="6507" b="1"/>
            </a:lvl5pPr>
            <a:lvl6pPr marL="9296476" indent="0">
              <a:buNone/>
              <a:defRPr sz="6507" b="1"/>
            </a:lvl6pPr>
            <a:lvl7pPr marL="11155771" indent="0">
              <a:buNone/>
              <a:defRPr sz="6507" b="1"/>
            </a:lvl7pPr>
            <a:lvl8pPr marL="13015067" indent="0">
              <a:buNone/>
              <a:defRPr sz="6507" b="1"/>
            </a:lvl8pPr>
            <a:lvl9pPr marL="14874362" indent="0">
              <a:buNone/>
              <a:defRPr sz="65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0187305"/>
            <a:ext cx="15938303" cy="149839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1859280"/>
            <a:ext cx="12091630" cy="6507480"/>
          </a:xfrm>
        </p:spPr>
        <p:txBody>
          <a:bodyPr anchor="b"/>
          <a:lstStyle>
            <a:lvl1pPr>
              <a:defRPr sz="130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4015535"/>
            <a:ext cx="18979515" cy="19819408"/>
          </a:xfrm>
        </p:spPr>
        <p:txBody>
          <a:bodyPr/>
          <a:lstStyle>
            <a:lvl1pPr>
              <a:defRPr sz="13013"/>
            </a:lvl1pPr>
            <a:lvl2pPr>
              <a:defRPr sz="11387"/>
            </a:lvl2pPr>
            <a:lvl3pPr>
              <a:defRPr sz="9760"/>
            </a:lvl3pPr>
            <a:lvl4pPr>
              <a:defRPr sz="8133"/>
            </a:lvl4pPr>
            <a:lvl5pPr>
              <a:defRPr sz="8133"/>
            </a:lvl5pPr>
            <a:lvl6pPr>
              <a:defRPr sz="8133"/>
            </a:lvl6pPr>
            <a:lvl7pPr>
              <a:defRPr sz="8133"/>
            </a:lvl7pPr>
            <a:lvl8pPr>
              <a:defRPr sz="8133"/>
            </a:lvl8pPr>
            <a:lvl9pPr>
              <a:defRPr sz="8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8366760"/>
            <a:ext cx="12091630" cy="15500458"/>
          </a:xfrm>
        </p:spPr>
        <p:txBody>
          <a:bodyPr/>
          <a:lstStyle>
            <a:lvl1pPr marL="0" indent="0">
              <a:buNone/>
              <a:defRPr sz="6507"/>
            </a:lvl1pPr>
            <a:lvl2pPr marL="1859295" indent="0">
              <a:buNone/>
              <a:defRPr sz="5693"/>
            </a:lvl2pPr>
            <a:lvl3pPr marL="3718590" indent="0">
              <a:buNone/>
              <a:defRPr sz="4880"/>
            </a:lvl3pPr>
            <a:lvl4pPr marL="5577886" indent="0">
              <a:buNone/>
              <a:defRPr sz="4067"/>
            </a:lvl4pPr>
            <a:lvl5pPr marL="7437181" indent="0">
              <a:buNone/>
              <a:defRPr sz="4067"/>
            </a:lvl5pPr>
            <a:lvl6pPr marL="9296476" indent="0">
              <a:buNone/>
              <a:defRPr sz="4067"/>
            </a:lvl6pPr>
            <a:lvl7pPr marL="11155771" indent="0">
              <a:buNone/>
              <a:defRPr sz="4067"/>
            </a:lvl7pPr>
            <a:lvl8pPr marL="13015067" indent="0">
              <a:buNone/>
              <a:defRPr sz="4067"/>
            </a:lvl8pPr>
            <a:lvl9pPr marL="14874362" indent="0">
              <a:buNone/>
              <a:defRPr sz="4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1859280"/>
            <a:ext cx="12091630" cy="6507480"/>
          </a:xfrm>
        </p:spPr>
        <p:txBody>
          <a:bodyPr anchor="b"/>
          <a:lstStyle>
            <a:lvl1pPr>
              <a:defRPr sz="130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4015535"/>
            <a:ext cx="18979515" cy="19819408"/>
          </a:xfrm>
        </p:spPr>
        <p:txBody>
          <a:bodyPr anchor="t"/>
          <a:lstStyle>
            <a:lvl1pPr marL="0" indent="0">
              <a:buNone/>
              <a:defRPr sz="13013"/>
            </a:lvl1pPr>
            <a:lvl2pPr marL="1859295" indent="0">
              <a:buNone/>
              <a:defRPr sz="11387"/>
            </a:lvl2pPr>
            <a:lvl3pPr marL="3718590" indent="0">
              <a:buNone/>
              <a:defRPr sz="9760"/>
            </a:lvl3pPr>
            <a:lvl4pPr marL="5577886" indent="0">
              <a:buNone/>
              <a:defRPr sz="8133"/>
            </a:lvl4pPr>
            <a:lvl5pPr marL="7437181" indent="0">
              <a:buNone/>
              <a:defRPr sz="8133"/>
            </a:lvl5pPr>
            <a:lvl6pPr marL="9296476" indent="0">
              <a:buNone/>
              <a:defRPr sz="8133"/>
            </a:lvl6pPr>
            <a:lvl7pPr marL="11155771" indent="0">
              <a:buNone/>
              <a:defRPr sz="8133"/>
            </a:lvl7pPr>
            <a:lvl8pPr marL="13015067" indent="0">
              <a:buNone/>
              <a:defRPr sz="8133"/>
            </a:lvl8pPr>
            <a:lvl9pPr marL="14874362" indent="0">
              <a:buNone/>
              <a:defRPr sz="8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8366760"/>
            <a:ext cx="12091630" cy="15500458"/>
          </a:xfrm>
        </p:spPr>
        <p:txBody>
          <a:bodyPr/>
          <a:lstStyle>
            <a:lvl1pPr marL="0" indent="0">
              <a:buNone/>
              <a:defRPr sz="6507"/>
            </a:lvl1pPr>
            <a:lvl2pPr marL="1859295" indent="0">
              <a:buNone/>
              <a:defRPr sz="5693"/>
            </a:lvl2pPr>
            <a:lvl3pPr marL="3718590" indent="0">
              <a:buNone/>
              <a:defRPr sz="4880"/>
            </a:lvl3pPr>
            <a:lvl4pPr marL="5577886" indent="0">
              <a:buNone/>
              <a:defRPr sz="4067"/>
            </a:lvl4pPr>
            <a:lvl5pPr marL="7437181" indent="0">
              <a:buNone/>
              <a:defRPr sz="4067"/>
            </a:lvl5pPr>
            <a:lvl6pPr marL="9296476" indent="0">
              <a:buNone/>
              <a:defRPr sz="4067"/>
            </a:lvl6pPr>
            <a:lvl7pPr marL="11155771" indent="0">
              <a:buNone/>
              <a:defRPr sz="4067"/>
            </a:lvl7pPr>
            <a:lvl8pPr marL="13015067" indent="0">
              <a:buNone/>
              <a:defRPr sz="4067"/>
            </a:lvl8pPr>
            <a:lvl9pPr marL="14874362" indent="0">
              <a:buNone/>
              <a:defRPr sz="4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1484848"/>
            <a:ext cx="32335470" cy="539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7424208"/>
            <a:ext cx="32335470" cy="1769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25849163"/>
            <a:ext cx="8435340" cy="148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D674-1FF0-467D-82E9-3B1812AC045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25849163"/>
            <a:ext cx="12653010" cy="148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25849163"/>
            <a:ext cx="8435340" cy="148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8AC8-FA5A-4EDA-B762-0847B37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18590" rtl="0" eaLnBrk="1" latinLnBrk="0" hangingPunct="1">
        <a:lnSpc>
          <a:spcPct val="90000"/>
        </a:lnSpc>
        <a:spcBef>
          <a:spcPct val="0"/>
        </a:spcBef>
        <a:buNone/>
        <a:defRPr sz="178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9648" indent="-929648" algn="l" defTabSz="3718590" rtl="0" eaLnBrk="1" latinLnBrk="0" hangingPunct="1">
        <a:lnSpc>
          <a:spcPct val="90000"/>
        </a:lnSpc>
        <a:spcBef>
          <a:spcPts val="4067"/>
        </a:spcBef>
        <a:buFont typeface="Arial" panose="020B0604020202020204" pitchFamily="34" charset="0"/>
        <a:buChar char="•"/>
        <a:defRPr sz="11387" kern="1200">
          <a:solidFill>
            <a:schemeClr val="tx1"/>
          </a:solidFill>
          <a:latin typeface="+mn-lt"/>
          <a:ea typeface="+mn-ea"/>
          <a:cs typeface="+mn-cs"/>
        </a:defRPr>
      </a:lvl1pPr>
      <a:lvl2pPr marL="2788943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9760" kern="1200">
          <a:solidFill>
            <a:schemeClr val="tx1"/>
          </a:solidFill>
          <a:latin typeface="+mn-lt"/>
          <a:ea typeface="+mn-ea"/>
          <a:cs typeface="+mn-cs"/>
        </a:defRPr>
      </a:lvl2pPr>
      <a:lvl3pPr marL="4648238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8133" kern="1200">
          <a:solidFill>
            <a:schemeClr val="tx1"/>
          </a:solidFill>
          <a:latin typeface="+mn-lt"/>
          <a:ea typeface="+mn-ea"/>
          <a:cs typeface="+mn-cs"/>
        </a:defRPr>
      </a:lvl3pPr>
      <a:lvl4pPr marL="6507533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4pPr>
      <a:lvl5pPr marL="8366829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5pPr>
      <a:lvl6pPr marL="10226124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6pPr>
      <a:lvl7pPr marL="12085419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7pPr>
      <a:lvl8pPr marL="13944714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8pPr>
      <a:lvl9pPr marL="15804010" indent="-929648" algn="l" defTabSz="371859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1pPr>
      <a:lvl2pPr marL="1859295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2pPr>
      <a:lvl3pPr marL="3718590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3pPr>
      <a:lvl4pPr marL="5577886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4pPr>
      <a:lvl5pPr marL="7437181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5pPr>
      <a:lvl6pPr marL="9296476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6pPr>
      <a:lvl7pPr marL="11155771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7pPr>
      <a:lvl8pPr marL="13015067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8pPr>
      <a:lvl9pPr marL="14874362" algn="l" defTabSz="3718590" rtl="0" eaLnBrk="1" latinLnBrk="0" hangingPunct="1">
        <a:defRPr sz="7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D2C-1FFB-4DD5-98C4-81F2C1A9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52" y="956708"/>
            <a:ext cx="36633596" cy="2821183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418" b="1" dirty="0"/>
              <a:t>Symphony: An Automated Approach to Detecting and Orchestrating Consistency Requirements</a:t>
            </a:r>
            <a:br>
              <a:rPr lang="en-US" sz="5349" b="1" dirty="0"/>
            </a:br>
            <a:r>
              <a:rPr lang="en-US" sz="5883" dirty="0"/>
              <a:t>Saim Salman (saim_salman@brown.edu), Theophilus Benson (theophilus_benson@brown.edu)</a:t>
            </a:r>
            <a:br>
              <a:rPr lang="en-US" sz="5883" dirty="0"/>
            </a:br>
            <a:r>
              <a:rPr lang="en-US" sz="5883" dirty="0"/>
              <a:t>Brown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645A9-BEAC-47A8-B091-1034F84F768A}"/>
              </a:ext>
            </a:extLst>
          </p:cNvPr>
          <p:cNvSpPr txBox="1"/>
          <p:nvPr/>
        </p:nvSpPr>
        <p:spPr>
          <a:xfrm>
            <a:off x="459750" y="3972670"/>
            <a:ext cx="8547128" cy="46193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349" b="1" dirty="0"/>
              <a:t>Problem</a:t>
            </a:r>
          </a:p>
          <a:p>
            <a:endParaRPr lang="en-US" sz="1783" b="1" dirty="0"/>
          </a:p>
          <a:p>
            <a:pPr algn="just"/>
            <a:r>
              <a:rPr lang="en-US" sz="4457" i="1" dirty="0"/>
              <a:t>To build a redesigned SDN Control Plane that automatically infers the optimal consistency model and dynamically provides these models to different SDNApps.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163F59-E5F2-4796-A747-FC05BC098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79777"/>
              </p:ext>
            </p:extLst>
          </p:nvPr>
        </p:nvGraphicFramePr>
        <p:xfrm>
          <a:off x="9554456" y="5045755"/>
          <a:ext cx="10014062" cy="35340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007031">
                  <a:extLst>
                    <a:ext uri="{9D8B030D-6E8A-4147-A177-3AD203B41FA5}">
                      <a16:colId xmlns:a16="http://schemas.microsoft.com/office/drawing/2014/main" val="3948929361"/>
                    </a:ext>
                  </a:extLst>
                </a:gridCol>
                <a:gridCol w="5007031">
                  <a:extLst>
                    <a:ext uri="{9D8B030D-6E8A-4147-A177-3AD203B41FA5}">
                      <a16:colId xmlns:a16="http://schemas.microsoft.com/office/drawing/2014/main" val="3781764623"/>
                    </a:ext>
                  </a:extLst>
                </a:gridCol>
              </a:tblGrid>
              <a:tr h="81500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SCL (Eventual)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Rama (Strong)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143238283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Deterministic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Deterministic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2859530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lvl="0" indent="0" algn="ctr" defTabSz="4023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i="1" dirty="0"/>
                        <a:t>Proactive Applications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i="1" dirty="0"/>
                        <a:t>Single Threaded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2279362521"/>
                  </a:ext>
                </a:extLst>
              </a:tr>
              <a:tr h="844515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Trigger Recomputation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97009515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lvl="0" indent="0" algn="ctr" defTabSz="4023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/>
                        <a:t>Idempotent Behavior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0415476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DA11B84-F76F-4691-961B-8DEEB2ABCA15}"/>
              </a:ext>
            </a:extLst>
          </p:cNvPr>
          <p:cNvSpPr txBox="1"/>
          <p:nvPr/>
        </p:nvSpPr>
        <p:spPr>
          <a:xfrm>
            <a:off x="9554457" y="13504446"/>
            <a:ext cx="12457766" cy="5578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349" b="1" dirty="0"/>
              <a:t>Design</a:t>
            </a:r>
          </a:p>
          <a:p>
            <a:pPr algn="ctr"/>
            <a:endParaRPr lang="en-US" sz="1783" b="1" dirty="0"/>
          </a:p>
          <a:p>
            <a:pPr marL="509400" indent="-509400" algn="just">
              <a:buFont typeface="Wingdings" panose="05000000000000000000" pitchFamily="2" charset="2"/>
              <a:buChar char="§"/>
            </a:pPr>
            <a:r>
              <a:rPr lang="en-US" sz="3565" b="1" dirty="0">
                <a:solidFill>
                  <a:srgbClr val="FF0000"/>
                </a:solidFill>
              </a:rPr>
              <a:t>Consistency Module:</a:t>
            </a:r>
            <a:r>
              <a:rPr lang="en-US" sz="3565" dirty="0">
                <a:solidFill>
                  <a:srgbClr val="FF0000"/>
                </a:solidFill>
              </a:rPr>
              <a:t> </a:t>
            </a:r>
            <a:r>
              <a:rPr lang="en-US" sz="3565" dirty="0"/>
              <a:t>Each consistency module would be associated with a specific consistency type and would provide a set of methods.</a:t>
            </a:r>
          </a:p>
          <a:p>
            <a:pPr marL="509400" indent="-509400" algn="just">
              <a:buFont typeface="Wingdings" panose="05000000000000000000" pitchFamily="2" charset="2"/>
              <a:buChar char="§"/>
            </a:pPr>
            <a:r>
              <a:rPr lang="en-US" sz="3565" b="1" dirty="0">
                <a:solidFill>
                  <a:srgbClr val="FFC000"/>
                </a:solidFill>
              </a:rPr>
              <a:t>Message Bus:</a:t>
            </a:r>
            <a:r>
              <a:rPr lang="en-US" sz="3565" dirty="0"/>
              <a:t> Provides control traffic between different controller instances. </a:t>
            </a:r>
          </a:p>
          <a:p>
            <a:pPr marL="509400" indent="-509400" algn="just">
              <a:buFont typeface="Wingdings" panose="05000000000000000000" pitchFamily="2" charset="2"/>
              <a:buChar char="§"/>
            </a:pPr>
            <a:r>
              <a:rPr lang="en-US" sz="3565" b="1" dirty="0">
                <a:solidFill>
                  <a:srgbClr val="0070C0"/>
                </a:solidFill>
              </a:rPr>
              <a:t>Proxy Layer: </a:t>
            </a:r>
            <a:r>
              <a:rPr lang="en-US" sz="3565" dirty="0"/>
              <a:t>Extra layer above each switch so consistency models can provide extra functionality at the switch for added performance.</a:t>
            </a:r>
            <a:endParaRPr lang="en-US" sz="3565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AD05AA-D04C-4EE7-80A2-5B447A1A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120" y="21167527"/>
            <a:ext cx="9742054" cy="57082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446A2D-0F5F-47AC-9E8B-97513348C97A}"/>
              </a:ext>
            </a:extLst>
          </p:cNvPr>
          <p:cNvSpPr txBox="1"/>
          <p:nvPr/>
        </p:nvSpPr>
        <p:spPr>
          <a:xfrm>
            <a:off x="733508" y="21493663"/>
            <a:ext cx="23561248" cy="4399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13" b="1" dirty="0"/>
              <a:t>Workflow</a:t>
            </a:r>
          </a:p>
          <a:p>
            <a:pPr algn="ctr"/>
            <a:endParaRPr lang="en-US" sz="1783" b="1" dirty="0"/>
          </a:p>
          <a:p>
            <a:pPr marL="662221" indent="-662221" algn="just">
              <a:buFont typeface="+mj-lt"/>
              <a:buAutoNum type="arabicPeriod"/>
            </a:pPr>
            <a:r>
              <a:rPr lang="en-US" sz="3565" dirty="0"/>
              <a:t>The developer </a:t>
            </a:r>
            <a:r>
              <a:rPr lang="en-US" sz="3565" b="1" dirty="0">
                <a:solidFill>
                  <a:srgbClr val="92D050"/>
                </a:solidFill>
              </a:rPr>
              <a:t>will describe consistency invariants</a:t>
            </a:r>
            <a:r>
              <a:rPr lang="en-US" sz="3565" dirty="0"/>
              <a:t> of a specific SDNApp through a simplistic </a:t>
            </a:r>
            <a:r>
              <a:rPr lang="en-US" sz="3565" b="1" dirty="0">
                <a:solidFill>
                  <a:srgbClr val="92D050"/>
                </a:solidFill>
              </a:rPr>
              <a:t>Domain Specific Language (DSL) </a:t>
            </a:r>
            <a:r>
              <a:rPr lang="en-US" sz="3565" dirty="0"/>
              <a:t>language. </a:t>
            </a:r>
          </a:p>
          <a:p>
            <a:pPr marL="662221" indent="-662221" algn="just">
              <a:buFont typeface="+mj-lt"/>
              <a:buAutoNum type="arabicPeriod"/>
            </a:pPr>
            <a:r>
              <a:rPr lang="en-US" sz="3565" dirty="0"/>
              <a:t>Our system will </a:t>
            </a:r>
            <a:r>
              <a:rPr lang="en-US" sz="3565" b="1" dirty="0">
                <a:solidFill>
                  <a:srgbClr val="7030A0"/>
                </a:solidFill>
              </a:rPr>
              <a:t>evaluate the SDNApp</a:t>
            </a:r>
            <a:r>
              <a:rPr lang="en-US" sz="3565" b="1" dirty="0"/>
              <a:t> </a:t>
            </a:r>
            <a:r>
              <a:rPr lang="en-US" sz="3565" dirty="0"/>
              <a:t>across different models within our simulator to determine the set of </a:t>
            </a:r>
            <a:r>
              <a:rPr lang="en-US" sz="3565" b="1" dirty="0">
                <a:solidFill>
                  <a:srgbClr val="7030A0"/>
                </a:solidFill>
              </a:rPr>
              <a:t>consistency models</a:t>
            </a:r>
            <a:r>
              <a:rPr lang="en-US" sz="3565" dirty="0"/>
              <a:t> that are appropriate for the SDNApp.</a:t>
            </a:r>
          </a:p>
          <a:p>
            <a:pPr marL="662221" indent="-662221" algn="just">
              <a:buFont typeface="+mj-lt"/>
              <a:buAutoNum type="arabicPeriod"/>
            </a:pPr>
            <a:r>
              <a:rPr lang="en-US" sz="3565" dirty="0"/>
              <a:t>Given this list of appropriate models, the SDN App developer or network operator can </a:t>
            </a:r>
            <a:r>
              <a:rPr lang="en-US" sz="3565" b="1" dirty="0">
                <a:solidFill>
                  <a:srgbClr val="C00000"/>
                </a:solidFill>
              </a:rPr>
              <a:t>pick the model which optimizes their personal objectives</a:t>
            </a:r>
            <a:r>
              <a:rPr lang="en-US" sz="3565" dirty="0"/>
              <a:t>, e.g., performance and conﬁgure the SDN Controller to apply this model to the SDNApp.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7D35467-22B9-4679-984B-098C90F5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29398"/>
              </p:ext>
            </p:extLst>
          </p:nvPr>
        </p:nvGraphicFramePr>
        <p:xfrm>
          <a:off x="26916640" y="4327918"/>
          <a:ext cx="10014060" cy="4158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72501">
                  <a:extLst>
                    <a:ext uri="{9D8B030D-6E8A-4147-A177-3AD203B41FA5}">
                      <a16:colId xmlns:a16="http://schemas.microsoft.com/office/drawing/2014/main" val="3948929361"/>
                    </a:ext>
                  </a:extLst>
                </a:gridCol>
                <a:gridCol w="3080462">
                  <a:extLst>
                    <a:ext uri="{9D8B030D-6E8A-4147-A177-3AD203B41FA5}">
                      <a16:colId xmlns:a16="http://schemas.microsoft.com/office/drawing/2014/main" val="3781764623"/>
                    </a:ext>
                  </a:extLst>
                </a:gridCol>
                <a:gridCol w="2861097">
                  <a:extLst>
                    <a:ext uri="{9D8B030D-6E8A-4147-A177-3AD203B41FA5}">
                      <a16:colId xmlns:a16="http://schemas.microsoft.com/office/drawing/2014/main" val="2376523283"/>
                    </a:ext>
                  </a:extLst>
                </a:gridCol>
              </a:tblGrid>
              <a:tr h="81500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SDNApp</a:t>
                      </a:r>
                    </a:p>
                  </a:txBody>
                  <a:tcPr marL="81501" marR="81501" marT="40750" marB="4075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800"/>
                        <a:t>Consistency Model</a:t>
                      </a:r>
                      <a:endParaRPr lang="en-US" sz="4800" dirty="0"/>
                    </a:p>
                  </a:txBody>
                  <a:tcPr marL="81501" marR="81501" marT="40750" marB="40750"/>
                </a:tc>
                <a:tc hMerge="1">
                  <a:txBody>
                    <a:bodyPr/>
                    <a:lstStyle/>
                    <a:p>
                      <a:pPr algn="ctr"/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8283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Rama (Strong)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i="1" dirty="0"/>
                        <a:t>SCL (Eventual)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2859530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NAT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X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i="1" dirty="0"/>
                        <a:t>X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227936252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Routing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X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i="1" dirty="0"/>
                        <a:t>X</a:t>
                      </a:r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233963179"/>
                  </a:ext>
                </a:extLst>
              </a:tr>
              <a:tr h="844515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Load Balancer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X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endParaRPr lang="en-US" sz="3500" b="1" i="1" dirty="0"/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97009515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Stateful Firewall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X</a:t>
                      </a:r>
                    </a:p>
                  </a:txBody>
                  <a:tcPr marL="81501" marR="81501" marT="40750" marB="40750"/>
                </a:tc>
                <a:tc>
                  <a:txBody>
                    <a:bodyPr/>
                    <a:lstStyle/>
                    <a:p>
                      <a:pPr algn="ctr"/>
                      <a:endParaRPr lang="en-US" sz="3500" b="1" i="1" dirty="0"/>
                    </a:p>
                  </a:txBody>
                  <a:tcPr marL="81501" marR="81501" marT="40750" marB="40750"/>
                </a:tc>
                <a:extLst>
                  <a:ext uri="{0D108BD9-81ED-4DB2-BD59-A6C34878D82A}">
                    <a16:rowId xmlns:a16="http://schemas.microsoft.com/office/drawing/2014/main" val="30415476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C9FCD84-795D-4C19-829E-18D9A861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279" y="12520621"/>
            <a:ext cx="14945231" cy="81352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9D42EA-C62E-42C5-8697-663E91BEC565}"/>
              </a:ext>
            </a:extLst>
          </p:cNvPr>
          <p:cNvSpPr/>
          <p:nvPr/>
        </p:nvSpPr>
        <p:spPr>
          <a:xfrm>
            <a:off x="9188960" y="3972670"/>
            <a:ext cx="27904384" cy="8215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494B9-C641-4A81-A3B2-BD9A0545E0E0}"/>
              </a:ext>
            </a:extLst>
          </p:cNvPr>
          <p:cNvSpPr txBox="1"/>
          <p:nvPr/>
        </p:nvSpPr>
        <p:spPr>
          <a:xfrm>
            <a:off x="9188960" y="3981485"/>
            <a:ext cx="27904384" cy="1189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349" b="1" dirty="0"/>
              <a:t>Motivation</a:t>
            </a:r>
          </a:p>
          <a:p>
            <a:pPr algn="ctr"/>
            <a:endParaRPr lang="en-US" sz="1783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CD3FA-089A-4585-9BF9-AFACB0B10636}"/>
              </a:ext>
            </a:extLst>
          </p:cNvPr>
          <p:cNvSpPr txBox="1"/>
          <p:nvPr/>
        </p:nvSpPr>
        <p:spPr>
          <a:xfrm>
            <a:off x="9554461" y="8858168"/>
            <a:ext cx="10014059" cy="75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279" b="1" dirty="0">
                <a:solidFill>
                  <a:schemeClr val="tx1"/>
                </a:solidFill>
              </a:rPr>
              <a:t>Consistency models </a:t>
            </a:r>
            <a:r>
              <a:rPr lang="en-US" sz="4279" b="1" dirty="0">
                <a:solidFill>
                  <a:srgbClr val="FF0000"/>
                </a:solidFill>
              </a:rPr>
              <a:t>limits SDNApp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D614D-F67F-4FD0-BE57-5D90452E11AE}"/>
              </a:ext>
            </a:extLst>
          </p:cNvPr>
          <p:cNvSpPr txBox="1"/>
          <p:nvPr/>
        </p:nvSpPr>
        <p:spPr>
          <a:xfrm>
            <a:off x="20103551" y="8858246"/>
            <a:ext cx="6302735" cy="14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279" b="1" dirty="0">
                <a:solidFill>
                  <a:schemeClr val="tx1"/>
                </a:solidFill>
              </a:rPr>
              <a:t>No model provides strictly better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3AEA4-89EC-416B-A15D-CD91B738F5C3}"/>
              </a:ext>
            </a:extLst>
          </p:cNvPr>
          <p:cNvSpPr txBox="1"/>
          <p:nvPr/>
        </p:nvSpPr>
        <p:spPr>
          <a:xfrm>
            <a:off x="26909232" y="8858168"/>
            <a:ext cx="10014059" cy="14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279" b="1" dirty="0">
                <a:solidFill>
                  <a:schemeClr val="tx1"/>
                </a:solidFill>
              </a:rPr>
              <a:t>SDNApp Functionality </a:t>
            </a:r>
            <a:r>
              <a:rPr lang="en-US" sz="4279" b="1" dirty="0">
                <a:solidFill>
                  <a:srgbClr val="FF0000"/>
                </a:solidFill>
              </a:rPr>
              <a:t>limits applicable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A8DDA-0EB5-4DCF-8228-8F505E43DB1A}"/>
              </a:ext>
            </a:extLst>
          </p:cNvPr>
          <p:cNvSpPr/>
          <p:nvPr/>
        </p:nvSpPr>
        <p:spPr>
          <a:xfrm>
            <a:off x="9649187" y="9830681"/>
            <a:ext cx="2689037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65" dirty="0">
                <a:solidFill>
                  <a:schemeClr val="accent1"/>
                </a:solidFill>
              </a:rPr>
              <a:t>Takeaways: </a:t>
            </a:r>
          </a:p>
          <a:p>
            <a:pPr marL="509400" indent="-509400" algn="just">
              <a:buFont typeface="Wingdings" panose="05000000000000000000" pitchFamily="2" charset="2"/>
              <a:buChar char="§"/>
            </a:pPr>
            <a:r>
              <a:rPr lang="en-US" sz="3565" dirty="0">
                <a:solidFill>
                  <a:schemeClr val="accent1"/>
                </a:solidFill>
              </a:rPr>
              <a:t>The SDNApps design  determines which set of consistency models are suitable for the SDNApp – </a:t>
            </a:r>
            <a:r>
              <a:rPr lang="en-US" sz="3565" b="1" i="1" dirty="0">
                <a:solidFill>
                  <a:schemeClr val="accent1"/>
                </a:solidFill>
              </a:rPr>
              <a:t>design limits choice</a:t>
            </a:r>
          </a:p>
          <a:p>
            <a:pPr marL="509400" indent="-509400" algn="just">
              <a:buFont typeface="Wingdings" panose="05000000000000000000" pitchFamily="2" charset="2"/>
              <a:buChar char="§"/>
            </a:pPr>
            <a:r>
              <a:rPr lang="en-US" sz="3565" dirty="0">
                <a:solidFill>
                  <a:schemeClr val="accent1"/>
                </a:solidFill>
              </a:rPr>
              <a:t>Under different demands, different consistency models may prove more efficient, thus the optimal model is dependent on the expected demand </a:t>
            </a:r>
            <a:r>
              <a:rPr lang="en-US" sz="3565" i="1" dirty="0">
                <a:solidFill>
                  <a:schemeClr val="accent1"/>
                </a:solidFill>
              </a:rPr>
              <a:t>– </a:t>
            </a:r>
            <a:r>
              <a:rPr lang="en-US" sz="3565" b="1" i="1" dirty="0">
                <a:solidFill>
                  <a:schemeClr val="accent1"/>
                </a:solidFill>
              </a:rPr>
              <a:t>demand determines optimal choice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A4EAE-F26B-4B5D-9CC6-A14E70187D21}"/>
              </a:ext>
            </a:extLst>
          </p:cNvPr>
          <p:cNvSpPr/>
          <p:nvPr/>
        </p:nvSpPr>
        <p:spPr>
          <a:xfrm>
            <a:off x="9188960" y="12382546"/>
            <a:ext cx="27904384" cy="84362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F2555-43A6-4830-B5EF-C3B98979B33E}"/>
              </a:ext>
            </a:extLst>
          </p:cNvPr>
          <p:cNvSpPr/>
          <p:nvPr/>
        </p:nvSpPr>
        <p:spPr>
          <a:xfrm>
            <a:off x="471779" y="21003665"/>
            <a:ext cx="36574233" cy="60350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70199-7B46-499A-95B0-CF5BAE5B01EA}"/>
              </a:ext>
            </a:extLst>
          </p:cNvPr>
          <p:cNvSpPr txBox="1"/>
          <p:nvPr/>
        </p:nvSpPr>
        <p:spPr>
          <a:xfrm>
            <a:off x="471776" y="8776072"/>
            <a:ext cx="8547128" cy="120524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349" b="1" dirty="0"/>
              <a:t>Challenges</a:t>
            </a:r>
          </a:p>
          <a:p>
            <a:pPr algn="ctr"/>
            <a:endParaRPr lang="en-US" sz="1070" dirty="0"/>
          </a:p>
          <a:p>
            <a:pPr algn="just"/>
            <a:r>
              <a:rPr lang="en-US" sz="3565" b="1" dirty="0"/>
              <a:t>Capturing SDNApp Requirements to choose the appropriate consistency model</a:t>
            </a:r>
            <a:r>
              <a:rPr lang="en-US" sz="3565" dirty="0"/>
              <a:t>: </a:t>
            </a:r>
          </a:p>
          <a:p>
            <a:pPr marL="509400" indent="-509400" algn="just">
              <a:buFont typeface="Arial" panose="020B0604020202020204" pitchFamily="34" charset="0"/>
              <a:buChar char="•"/>
            </a:pPr>
            <a:r>
              <a:rPr lang="en-US" sz="3565" dirty="0"/>
              <a:t>If the source code of the SDNApp is provided we can use </a:t>
            </a:r>
            <a:r>
              <a:rPr lang="en-US" sz="3565" b="1" dirty="0">
                <a:solidFill>
                  <a:srgbClr val="0070C0"/>
                </a:solidFill>
              </a:rPr>
              <a:t>symbolic execution </a:t>
            </a:r>
            <a:r>
              <a:rPr lang="en-US" sz="3565" dirty="0"/>
              <a:t>to extract and infer SDNApp design. </a:t>
            </a:r>
          </a:p>
          <a:p>
            <a:pPr marL="509400" indent="-509400" algn="just">
              <a:buFont typeface="Arial" panose="020B0604020202020204" pitchFamily="34" charset="0"/>
              <a:buChar char="•"/>
            </a:pPr>
            <a:r>
              <a:rPr lang="en-US" sz="3565" dirty="0"/>
              <a:t>If the source code is absent we will design a </a:t>
            </a:r>
            <a:r>
              <a:rPr lang="en-US" sz="3565" b="1" dirty="0">
                <a:solidFill>
                  <a:srgbClr val="00B050"/>
                </a:solidFill>
              </a:rPr>
              <a:t>Domain Specific Language (DSL)</a:t>
            </a:r>
            <a:r>
              <a:rPr lang="en-US" sz="3565" b="1" dirty="0"/>
              <a:t> </a:t>
            </a:r>
            <a:r>
              <a:rPr lang="en-US" sz="3565" dirty="0"/>
              <a:t>that enables the SDNApp developer to express predicates defining key behavior.</a:t>
            </a:r>
          </a:p>
          <a:p>
            <a:pPr algn="just"/>
            <a:endParaRPr lang="en-US" sz="3565" b="1" dirty="0"/>
          </a:p>
          <a:p>
            <a:pPr algn="just"/>
            <a:r>
              <a:rPr lang="en-US" sz="3565" b="1" dirty="0"/>
              <a:t>Effectively Supporting Concurrent Models:</a:t>
            </a:r>
          </a:p>
          <a:p>
            <a:pPr marL="509400" indent="-509400" algn="just">
              <a:buFont typeface="Arial" panose="020B0604020202020204" pitchFamily="34" charset="0"/>
              <a:buChar char="•"/>
            </a:pPr>
            <a:r>
              <a:rPr lang="en-US" sz="3565" dirty="0"/>
              <a:t>We will build on  in-network  flexibility  by  leveraging  unique  properties of programmable switches.</a:t>
            </a:r>
          </a:p>
          <a:p>
            <a:pPr marL="509400" indent="-509400" algn="just">
              <a:buFont typeface="Arial" panose="020B0604020202020204" pitchFamily="34" charset="0"/>
              <a:buChar char="•"/>
            </a:pPr>
            <a:r>
              <a:rPr lang="en-US" sz="3565" dirty="0"/>
              <a:t>We will  also  explore  offloading  consensus  functionality  to the switches to further improve speed and efficiency.</a:t>
            </a:r>
          </a:p>
          <a:p>
            <a:pPr marL="509400" indent="-509400" algn="just">
              <a:buFont typeface="Arial" panose="020B0604020202020204" pitchFamily="34" charset="0"/>
              <a:buChar char="•"/>
            </a:pPr>
            <a:r>
              <a:rPr lang="en-US" sz="3565" dirty="0"/>
              <a:t>At the controller side, we will explore efficient abstractions for presenting and enabling network wide transactions.</a:t>
            </a:r>
            <a:endParaRPr lang="en-US" sz="3565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3F66D-B0A3-4162-994F-647177085D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9364" r="6776" b="2250"/>
          <a:stretch/>
        </p:blipFill>
        <p:spPr>
          <a:xfrm>
            <a:off x="19978165" y="5083399"/>
            <a:ext cx="6499172" cy="36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415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Symphony: An Automated Approach to Detecting and Orchestrating Consistency Requirements Saim Salman (saim_salman@brown.edu), Theophilus Benson (theophilus_benson@brown.edu) Brown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Symphony: An Automated Approach to Detecting and Orchestrating Consistency Requirements Saim Salman, Theophilus Benson Brown University</dc:title>
  <dc:creator>Saim Salman</dc:creator>
  <cp:lastModifiedBy>Saim Salman</cp:lastModifiedBy>
  <cp:revision>16</cp:revision>
  <dcterms:created xsi:type="dcterms:W3CDTF">2017-12-05T11:58:57Z</dcterms:created>
  <dcterms:modified xsi:type="dcterms:W3CDTF">2017-12-07T03:00:54Z</dcterms:modified>
</cp:coreProperties>
</file>