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77" r:id="rId11"/>
    <p:sldId id="284" r:id="rId12"/>
    <p:sldId id="280" r:id="rId13"/>
    <p:sldId id="281" r:id="rId14"/>
    <p:sldId id="282" r:id="rId15"/>
    <p:sldId id="283" r:id="rId16"/>
    <p:sldId id="290" r:id="rId17"/>
    <p:sldId id="285" r:id="rId18"/>
    <p:sldId id="288" r:id="rId19"/>
    <p:sldId id="289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1AF1F-A5C5-433F-A69D-3263CE0E8C27}" v="4" dt="2023-11-30T20:16:58.990"/>
    <p1510:client id="{421C83A3-2FD4-4B14-9A8F-4F2C5FE6DE9F}" v="2" dt="2023-11-30T03:44:17.528"/>
    <p1510:client id="{8871F250-A179-7040-96C1-5D4DD89A74DA}" v="16" dt="2023-11-30T15:05:23.909"/>
    <p1510:client id="{FEF1374D-13E6-4239-92D9-BFB635306F0A}" v="5" dt="2023-11-30T03:01:42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Bompally" userId="581a9570-b699-4b2e-88a4-fd65f8fc3c6b" providerId="ADAL" clId="{73234D5B-4AB8-4009-9581-6E4612F96C69}"/>
    <pc:docChg chg="modSld">
      <pc:chgData name="Preethi Bompally" userId="581a9570-b699-4b2e-88a4-fd65f8fc3c6b" providerId="ADAL" clId="{73234D5B-4AB8-4009-9581-6E4612F96C69}" dt="2023-11-30T19:17:43.595" v="15" actId="20577"/>
      <pc:docMkLst>
        <pc:docMk/>
      </pc:docMkLst>
      <pc:sldChg chg="modSp mod">
        <pc:chgData name="Preethi Bompally" userId="581a9570-b699-4b2e-88a4-fd65f8fc3c6b" providerId="ADAL" clId="{73234D5B-4AB8-4009-9581-6E4612F96C69}" dt="2023-11-30T19:17:43.595" v="15" actId="20577"/>
        <pc:sldMkLst>
          <pc:docMk/>
          <pc:sldMk cId="2162821475" sldId="259"/>
        </pc:sldMkLst>
        <pc:spChg chg="mod">
          <ac:chgData name="Preethi Bompally" userId="581a9570-b699-4b2e-88a4-fd65f8fc3c6b" providerId="ADAL" clId="{73234D5B-4AB8-4009-9581-6E4612F96C69}" dt="2023-11-30T19:17:43.595" v="15" actId="20577"/>
          <ac:spMkLst>
            <pc:docMk/>
            <pc:sldMk cId="2162821475" sldId="259"/>
            <ac:spMk id="7" creationId="{87C68ECF-87FE-F032-7D8C-E79028D4319A}"/>
          </ac:spMkLst>
        </pc:spChg>
      </pc:sldChg>
    </pc:docChg>
  </pc:docChgLst>
  <pc:docChgLst>
    <pc:chgData name="Jahnavi Priya Bommareddy" userId="S::jb35493@uga.edu::3784bccd-2883-4dbc-ae0a-c9376fdc987f" providerId="AD" clId="Web-{2F61AF1F-A5C5-433F-A69D-3263CE0E8C27}"/>
    <pc:docChg chg="addSld delSld modSld">
      <pc:chgData name="Jahnavi Priya Bommareddy" userId="S::jb35493@uga.edu::3784bccd-2883-4dbc-ae0a-c9376fdc987f" providerId="AD" clId="Web-{2F61AF1F-A5C5-433F-A69D-3263CE0E8C27}" dt="2023-11-30T20:16:58.990" v="3"/>
      <pc:docMkLst>
        <pc:docMk/>
      </pc:docMkLst>
      <pc:sldChg chg="modSp">
        <pc:chgData name="Jahnavi Priya Bommareddy" userId="S::jb35493@uga.edu::3784bccd-2883-4dbc-ae0a-c9376fdc987f" providerId="AD" clId="Web-{2F61AF1F-A5C5-433F-A69D-3263CE0E8C27}" dt="2023-11-30T20:13:36.459" v="2" actId="1076"/>
        <pc:sldMkLst>
          <pc:docMk/>
          <pc:sldMk cId="4136231564" sldId="258"/>
        </pc:sldMkLst>
        <pc:picChg chg="mod">
          <ac:chgData name="Jahnavi Priya Bommareddy" userId="S::jb35493@uga.edu::3784bccd-2883-4dbc-ae0a-c9376fdc987f" providerId="AD" clId="Web-{2F61AF1F-A5C5-433F-A69D-3263CE0E8C27}" dt="2023-11-30T20:13:36.459" v="2" actId="1076"/>
          <ac:picMkLst>
            <pc:docMk/>
            <pc:sldMk cId="4136231564" sldId="258"/>
            <ac:picMk id="6" creationId="{33DB27E9-44A1-60D6-ECE5-2CCBB09D0028}"/>
          </ac:picMkLst>
        </pc:picChg>
      </pc:sldChg>
      <pc:sldChg chg="delSp">
        <pc:chgData name="Jahnavi Priya Bommareddy" userId="S::jb35493@uga.edu::3784bccd-2883-4dbc-ae0a-c9376fdc987f" providerId="AD" clId="Web-{2F61AF1F-A5C5-433F-A69D-3263CE0E8C27}" dt="2023-11-30T20:16:58.990" v="3"/>
        <pc:sldMkLst>
          <pc:docMk/>
          <pc:sldMk cId="1887022950" sldId="283"/>
        </pc:sldMkLst>
        <pc:spChg chg="del">
          <ac:chgData name="Jahnavi Priya Bommareddy" userId="S::jb35493@uga.edu::3784bccd-2883-4dbc-ae0a-c9376fdc987f" providerId="AD" clId="Web-{2F61AF1F-A5C5-433F-A69D-3263CE0E8C27}" dt="2023-11-30T20:16:58.990" v="3"/>
          <ac:spMkLst>
            <pc:docMk/>
            <pc:sldMk cId="1887022950" sldId="283"/>
            <ac:spMk id="4" creationId="{0B451B35-AE34-F623-BB35-392D48EC3731}"/>
          </ac:spMkLst>
        </pc:spChg>
      </pc:sldChg>
      <pc:sldChg chg="new del">
        <pc:chgData name="Jahnavi Priya Bommareddy" userId="S::jb35493@uga.edu::3784bccd-2883-4dbc-ae0a-c9376fdc987f" providerId="AD" clId="Web-{2F61AF1F-A5C5-433F-A69D-3263CE0E8C27}" dt="2023-11-30T20:03:00.552" v="1"/>
        <pc:sldMkLst>
          <pc:docMk/>
          <pc:sldMk cId="1016479114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7831-EDAA-B04E-83E5-E0A34CBFC5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E975-D013-8347-8A14-49254B0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ed943d1e_0_27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ed943d1e_0_27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57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ed943d1e_0_27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ed943d1e_0_27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7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ed943d1e_0_27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ed943d1e_0_27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42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ed943d1e_0_27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ed943d1e_0_27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5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ed943d1e_0_27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ed943d1e_0_27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95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3E975-D013-8347-8A14-49254B0846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3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950800" y="1601483"/>
            <a:ext cx="50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1"/>
          </p:nvPr>
        </p:nvSpPr>
        <p:spPr>
          <a:xfrm>
            <a:off x="950800" y="2455016"/>
            <a:ext cx="4567600" cy="2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6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4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94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3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A93AEC-25DA-5647-A5C0-05C4188802B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90A3D3B-2342-2E40-902A-F1239F99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76990&amp;picture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white motorcycle parked on the side of a road&#10;&#10;Description automatically generated">
            <a:extLst>
              <a:ext uri="{FF2B5EF4-FFF2-40B4-BE49-F238E27FC236}">
                <a16:creationId xmlns:a16="http://schemas.microsoft.com/office/drawing/2014/main" id="{D0F9DBC5-FCA5-18C9-3843-BF953B195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9" b="34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>
              <a:alpha val="41243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29BF8-AA85-1042-4038-C37D49F57B02}"/>
              </a:ext>
            </a:extLst>
          </p:cNvPr>
          <p:cNvSpPr txBox="1"/>
          <p:nvPr/>
        </p:nvSpPr>
        <p:spPr>
          <a:xfrm>
            <a:off x="1198695" y="519413"/>
            <a:ext cx="9081378" cy="193284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BIKE  STORE  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A4D26-6A9A-4FDB-94C4-7A18BDE75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4082" y="3429000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Sai Mukesh Chukka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Preethi Bompally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Sai Pranavi Reddy Patlolla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Jahnavi Priya Bommareddy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Amily Chowdhury</a:t>
            </a:r>
          </a:p>
        </p:txBody>
      </p:sp>
    </p:spTree>
    <p:extLst>
      <p:ext uri="{BB962C8B-B14F-4D97-AF65-F5344CB8AC3E}">
        <p14:creationId xmlns:p14="http://schemas.microsoft.com/office/powerpoint/2010/main" val="24997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7CBCEA-62FA-26C6-535B-1AF466F4042C}"/>
              </a:ext>
            </a:extLst>
          </p:cNvPr>
          <p:cNvSpPr/>
          <p:nvPr/>
        </p:nvSpPr>
        <p:spPr>
          <a:xfrm>
            <a:off x="2344662" y="801293"/>
            <a:ext cx="7502677" cy="2203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Order_ID, Customer_ID, Product_ID, Store_Id, Order_Date, Delivery_date, Shipped_date, Staff_id,First_Name, Last_Name, Emial, Phone, Last_login, User_name, Password, Image_url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86528E-3F56-9BED-1600-FD9313429A2C}"/>
              </a:ext>
            </a:extLst>
          </p:cNvPr>
          <p:cNvSpPr/>
          <p:nvPr/>
        </p:nvSpPr>
        <p:spPr>
          <a:xfrm>
            <a:off x="1066092" y="4828235"/>
            <a:ext cx="3914273" cy="1518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Staff_ID , Store_ID, First_Name, Last_Name, Email, Last_Login, Phone, User_name, Password, Image_url.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8EC58-B7FE-85B5-70FB-D3FE9F172F7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3229" y="3004390"/>
            <a:ext cx="3072772" cy="1823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E567F-EE3F-2020-329E-B5903646F05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1" y="3004389"/>
            <a:ext cx="4147457" cy="1529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40D554-AF9F-FDC1-9EEF-6792C82A6FE5}"/>
              </a:ext>
            </a:extLst>
          </p:cNvPr>
          <p:cNvSpPr txBox="1"/>
          <p:nvPr/>
        </p:nvSpPr>
        <p:spPr>
          <a:xfrm>
            <a:off x="4787659" y="3873934"/>
            <a:ext cx="429968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Staff_ID </a:t>
            </a:r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Store_ID ,First_Name, Last_Name, Email, Last_Login, Phone, User_name, Password, Image_url.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B5AC4A-A2D5-3118-4757-F03D3899451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623904" y="400871"/>
            <a:ext cx="472097" cy="4004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199ACB-BA44-7ADF-89B2-32C98EFB0BA7}"/>
              </a:ext>
            </a:extLst>
          </p:cNvPr>
          <p:cNvSpPr txBox="1"/>
          <p:nvPr/>
        </p:nvSpPr>
        <p:spPr>
          <a:xfrm>
            <a:off x="596348" y="395778"/>
            <a:ext cx="2459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2: BCNF</a:t>
            </a:r>
          </a:p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E0FB8-4D99-6DDF-123A-D41F27AED95F}"/>
              </a:ext>
            </a:extLst>
          </p:cNvPr>
          <p:cNvSpPr/>
          <p:nvPr/>
        </p:nvSpPr>
        <p:spPr>
          <a:xfrm>
            <a:off x="8053138" y="4556530"/>
            <a:ext cx="3914273" cy="13019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Order_ID, Customer_ID, Product_ID, Order_Date, Delivery_date, Shipped_date, Staff_id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989F5-1309-F069-FE50-8D087A2EAE04}"/>
              </a:ext>
            </a:extLst>
          </p:cNvPr>
          <p:cNvSpPr txBox="1"/>
          <p:nvPr/>
        </p:nvSpPr>
        <p:spPr>
          <a:xfrm>
            <a:off x="10243458" y="5954776"/>
            <a:ext cx="1311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BC418-B083-CABE-81DB-EEAD00558FD9}"/>
              </a:ext>
            </a:extLst>
          </p:cNvPr>
          <p:cNvSpPr txBox="1"/>
          <p:nvPr/>
        </p:nvSpPr>
        <p:spPr>
          <a:xfrm>
            <a:off x="853319" y="6167097"/>
            <a:ext cx="1311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204275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9E629F8-3095-B948-7099-FD8507FCDC6E}"/>
              </a:ext>
            </a:extLst>
          </p:cNvPr>
          <p:cNvSpPr txBox="1">
            <a:spLocks/>
          </p:cNvSpPr>
          <p:nvPr/>
        </p:nvSpPr>
        <p:spPr>
          <a:xfrm>
            <a:off x="1024975" y="1017872"/>
            <a:ext cx="4597667" cy="5840128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N" sz="2000" b="1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Step1a:</a:t>
            </a:r>
            <a:r>
              <a:rPr lang="en-IN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</a:t>
            </a:r>
            <a:r>
              <a:rPr lang="en-IN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ustomer_ID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 Product_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 Order_date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 delivery_date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 Shipped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 Store_ID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O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 Staff_ID</a:t>
            </a:r>
          </a:p>
          <a:p>
            <a:pPr>
              <a:spcBef>
                <a:spcPts val="0"/>
              </a:spcBef>
            </a:pPr>
            <a:endParaRPr lang="en-US" sz="16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First_Name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 → Last_Name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 → Phone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Email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Street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 →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Customer_ID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Zipcode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Store_ID </a:t>
            </a:r>
            <a:r>
              <a:rPr 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Store_ID → Phone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Store_ID → Email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Store_ID → Street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Store_ID →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Store_ID →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Store_ID → Zipcode</a:t>
            </a:r>
          </a:p>
          <a:p>
            <a:pPr>
              <a:spcBef>
                <a:spcPts val="0"/>
              </a:spcBef>
            </a:pPr>
            <a:endParaRPr lang="en-IN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A1DCE-9D69-5649-F3BD-9F1CE6B081DC}"/>
              </a:ext>
            </a:extLst>
          </p:cNvPr>
          <p:cNvSpPr txBox="1"/>
          <p:nvPr/>
        </p:nvSpPr>
        <p:spPr>
          <a:xfrm>
            <a:off x="651164" y="168983"/>
            <a:ext cx="1133301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3: 3NF SYNTHESIS ALGORITHM</a:t>
            </a:r>
            <a:endParaRPr lang="en-IN" sz="4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04C0F-1D5F-C2F8-BD9A-F95728C53015}"/>
              </a:ext>
            </a:extLst>
          </p:cNvPr>
          <p:cNvSpPr txBox="1"/>
          <p:nvPr/>
        </p:nvSpPr>
        <p:spPr>
          <a:xfrm>
            <a:off x="6771029" y="1287538"/>
            <a:ext cx="45976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First_Name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Last_Name</a:t>
            </a:r>
            <a:endParaRPr lang="en-IN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Email</a:t>
            </a:r>
            <a:endParaRPr lang="en-IN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Phone</a:t>
            </a:r>
            <a:endParaRPr lang="en-IN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→ Store_ID</a:t>
            </a:r>
            <a:endParaRPr lang="en-IN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→ </a:t>
            </a:r>
            <a:r>
              <a:rPr lang="en-I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User_name</a:t>
            </a:r>
            <a:endParaRPr lang="en-IN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→ </a:t>
            </a:r>
            <a:r>
              <a:rPr lang="en-I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IN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→ Image_URL</a:t>
            </a:r>
            <a:endParaRPr lang="en-IN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→ Last_Login </a:t>
            </a:r>
          </a:p>
          <a:p>
            <a:endParaRPr lang="en-US" sz="16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Product_Name</a:t>
            </a:r>
          </a:p>
          <a:p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Brand_Name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Category_Name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Model_year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List_Price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 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Image_URL</a:t>
            </a:r>
          </a:p>
          <a:p>
            <a:endParaRPr lang="en-US" sz="16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Store_ID, Product_ID </a:t>
            </a:r>
            <a:r>
              <a:rPr lang="en-US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en-US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Quantity</a:t>
            </a:r>
          </a:p>
          <a:p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2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FEC5-3EF2-8421-85C6-34984E64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185761"/>
            <a:ext cx="10863943" cy="55434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000" b="1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1b: </a:t>
            </a: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extraneous attributes in lhs</a:t>
            </a:r>
          </a:p>
          <a:p>
            <a:pPr marL="0" indent="0" algn="l">
              <a:buNone/>
            </a:pPr>
            <a:r>
              <a:rPr lang="en-IN" sz="2000" b="1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1c: </a:t>
            </a: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redundant FDs</a:t>
            </a:r>
          </a:p>
          <a:p>
            <a:pPr marL="0" indent="0" algn="l">
              <a:buNone/>
            </a:pPr>
            <a:endParaRPr lang="en-IN" sz="20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 →</a:t>
            </a: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ustomer_ID, Product_ ID, Order_date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delivery_date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Shipped date, 			      Store_ID,Staff_ID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Customer_ID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First_Name, Last_Name, Phone, Email, Street, City, State, Zipcode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Store_ID 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Store_Name, Phone, Email, Street, City, State, Zipcode</a:t>
            </a:r>
          </a:p>
          <a:p>
            <a:pPr marL="0" indent="0">
              <a:buNone/>
            </a:pP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Staff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→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First_Name, Last_Name, Email, Phone, 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Store_ID, </a:t>
            </a:r>
            <a:r>
              <a:rPr lang="en-IN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User_name, 					Password, 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Image_URL, Last_Login</a:t>
            </a:r>
          </a:p>
          <a:p>
            <a:pPr marL="0" indent="0">
              <a:buNone/>
            </a:pP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Product_ID →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Product_Name, Brand_Name, Category_Name, Model_year, List_Price,    				Image_URL</a:t>
            </a:r>
          </a:p>
          <a:p>
            <a:pPr marL="0" indent="0">
              <a:buNone/>
            </a:pP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Store_ID, Product_ID 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Quantity</a:t>
            </a:r>
          </a:p>
          <a:p>
            <a:pPr marL="0" indent="0">
              <a:buNone/>
            </a:pPr>
            <a:endParaRPr lang="en-US" sz="24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28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C59E-A726-CED0-6027-AA3DEEAF6D71}"/>
              </a:ext>
            </a:extLst>
          </p:cNvPr>
          <p:cNvSpPr txBox="1"/>
          <p:nvPr/>
        </p:nvSpPr>
        <p:spPr>
          <a:xfrm>
            <a:off x="381000" y="128825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3: 3NF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9557-8D9D-61F7-C9C7-5399913E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2" y="1239407"/>
            <a:ext cx="10559143" cy="49763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200" b="1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 </a:t>
            </a:r>
            <a:r>
              <a:rPr lang="en-IN" sz="22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Order(</a:t>
            </a: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</a:t>
            </a:r>
            <a:r>
              <a:rPr lang="en-IN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ustomer_ID, Product_ ID, Order_date</a:t>
            </a: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delivery_date</a:t>
            </a: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Shipped date, 			Store_ID,Staff_ID)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lang="en-US" sz="22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Customer (Customer_ID, First_Name, Last_Name, Phone, Email, Street, City, State, 			       Zipcode)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2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Store (Store_ID, Store_Name, Phone, Email, Street, City, State, Zipcode)          </a:t>
            </a:r>
          </a:p>
          <a:p>
            <a:pPr marL="0" indent="0">
              <a:buNone/>
            </a:pP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Staff (Staff</a:t>
            </a: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First_Name, Last_Name, Email, Phone, </a:t>
            </a: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Store_ID, </a:t>
            </a:r>
            <a:r>
              <a:rPr lang="en-IN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User_name, 					Password, </a:t>
            </a: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Image_URL, Last_Login)</a:t>
            </a:r>
          </a:p>
          <a:p>
            <a:pPr marL="0" indent="0">
              <a:buNone/>
            </a:pPr>
            <a:r>
              <a:rPr lang="en-US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Product (Product_ID, </a:t>
            </a: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Product_Name, Brand_Name, Category_Name, Model_year,              		  List_Price, Image_URL)</a:t>
            </a:r>
          </a:p>
          <a:p>
            <a:pPr marL="0" indent="0">
              <a:buNone/>
            </a:pP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Stock(Store_ID, Product_ID, Quantity)</a:t>
            </a:r>
          </a:p>
          <a:p>
            <a:pPr marL="0" indent="0">
              <a:buNone/>
            </a:pPr>
            <a:endParaRPr lang="en-US" sz="22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</a:t>
            </a:r>
            <a:r>
              <a:rPr lang="en-IN" sz="2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Subset Tables</a:t>
            </a:r>
          </a:p>
          <a:p>
            <a:pPr marL="0" indent="0">
              <a:buNone/>
            </a:pPr>
            <a:endParaRPr lang="en-US" sz="18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22F41-DB10-170A-0EF2-7C6D8FA5CB7A}"/>
              </a:ext>
            </a:extLst>
          </p:cNvPr>
          <p:cNvSpPr txBox="1"/>
          <p:nvPr/>
        </p:nvSpPr>
        <p:spPr>
          <a:xfrm>
            <a:off x="620486" y="500743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3: 3NF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B794-0574-DDE3-A0FF-49ACB0C4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592866"/>
            <a:ext cx="10755086" cy="4699077"/>
          </a:xfrm>
        </p:spPr>
        <p:txBody>
          <a:bodyPr/>
          <a:lstStyle/>
          <a:p>
            <a:pPr marL="0" indent="0">
              <a:buNone/>
            </a:pPr>
            <a:r>
              <a:rPr lang="en-IN" sz="20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Step </a:t>
            </a:r>
            <a:r>
              <a:rPr lang="en-IN" sz="2000" b="1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5</a:t>
            </a:r>
            <a:r>
              <a:rPr lang="en-IN" sz="20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: </a:t>
            </a:r>
            <a:r>
              <a:rPr lang="en-IN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Check for losslessness:</a:t>
            </a:r>
          </a:p>
          <a:p>
            <a:pPr marL="0" indent="0" algn="l">
              <a:buNone/>
            </a:pP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</a:t>
            </a:r>
          </a:p>
          <a:p>
            <a:pPr marL="0" indent="0" algn="l">
              <a:buNone/>
            </a:pPr>
            <a:r>
              <a:rPr lang="en-IN" sz="2000" kern="10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(Order_ID)* = R</a:t>
            </a: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</a:t>
            </a:r>
          </a:p>
          <a:p>
            <a:pPr marL="0" indent="0" algn="l">
              <a:buNone/>
            </a:pPr>
            <a:r>
              <a:rPr lang="en-IN" sz="2000" kern="10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 </a:t>
            </a: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Global key = </a:t>
            </a:r>
            <a:r>
              <a:rPr lang="en-US" sz="20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rder_ID</a:t>
            </a:r>
            <a:endParaRPr lang="en-IN" sz="20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indent="0" algn="l">
              <a:buNone/>
            </a:pPr>
            <a:r>
              <a:rPr lang="en-IN" sz="2000" kern="10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</a:t>
            </a: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This is </a:t>
            </a:r>
            <a:r>
              <a:rPr lang="en-IN" sz="2000" kern="10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 </a:t>
            </a: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lossless relational database.</a:t>
            </a:r>
          </a:p>
          <a:p>
            <a:pPr marL="0" indent="0" algn="l">
              <a:buNone/>
            </a:pPr>
            <a:r>
              <a:rPr lang="en-IN" sz="20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	</a:t>
            </a:r>
            <a:endParaRPr lang="en-IN" sz="20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E72E3-0EC8-A40D-3482-3BD59B8B0B3A}"/>
              </a:ext>
            </a:extLst>
          </p:cNvPr>
          <p:cNvSpPr txBox="1"/>
          <p:nvPr/>
        </p:nvSpPr>
        <p:spPr>
          <a:xfrm>
            <a:off x="555171" y="566057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3: 3NF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24B-62E7-C862-C1A9-02825504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05" y="77003"/>
            <a:ext cx="10993215" cy="814822"/>
          </a:xfrm>
        </p:spPr>
        <p:txBody>
          <a:bodyPr>
            <a:normAutofit fontScale="90000"/>
          </a:bodyPr>
          <a:lstStyle/>
          <a:p>
            <a:pPr algn="ctr"/>
            <a:r>
              <a:rPr lang="e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Schema and Constraints (SQL)</a:t>
            </a:r>
            <a:endParaRPr lang="en-IN" sz="4000" b="1"/>
          </a:p>
        </p:txBody>
      </p:sp>
      <p:pic>
        <p:nvPicPr>
          <p:cNvPr id="12" name="Picture 11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567D9908-AAAA-948C-E511-26480385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13" y="2568488"/>
            <a:ext cx="4130787" cy="1855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1F87D-0398-58A6-B4C4-65529D0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4" y="1117973"/>
            <a:ext cx="7760099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EAAE6F-3B4E-609C-E1C3-1B0F51B9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92" y="256709"/>
            <a:ext cx="10993215" cy="814822"/>
          </a:xfrm>
        </p:spPr>
        <p:txBody>
          <a:bodyPr>
            <a:normAutofit fontScale="90000"/>
          </a:bodyPr>
          <a:lstStyle/>
          <a:p>
            <a:pPr algn="ctr"/>
            <a:r>
              <a:rPr lang="e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 OF SCHEMAS</a:t>
            </a:r>
            <a:endParaRPr lang="en-IN" sz="4000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B730DA-551E-6502-7BA3-539B66D9F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26103"/>
              </p:ext>
            </p:extLst>
          </p:nvPr>
        </p:nvGraphicFramePr>
        <p:xfrm>
          <a:off x="1334529" y="1519880"/>
          <a:ext cx="9749480" cy="465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370">
                  <a:extLst>
                    <a:ext uri="{9D8B030D-6E8A-4147-A177-3AD203B41FA5}">
                      <a16:colId xmlns:a16="http://schemas.microsoft.com/office/drawing/2014/main" val="3051370385"/>
                    </a:ext>
                  </a:extLst>
                </a:gridCol>
                <a:gridCol w="2437370">
                  <a:extLst>
                    <a:ext uri="{9D8B030D-6E8A-4147-A177-3AD203B41FA5}">
                      <a16:colId xmlns:a16="http://schemas.microsoft.com/office/drawing/2014/main" val="2872665721"/>
                    </a:ext>
                  </a:extLst>
                </a:gridCol>
                <a:gridCol w="2437370">
                  <a:extLst>
                    <a:ext uri="{9D8B030D-6E8A-4147-A177-3AD203B41FA5}">
                      <a16:colId xmlns:a16="http://schemas.microsoft.com/office/drawing/2014/main" val="737640355"/>
                    </a:ext>
                  </a:extLst>
                </a:gridCol>
                <a:gridCol w="2437370">
                  <a:extLst>
                    <a:ext uri="{9D8B030D-6E8A-4147-A177-3AD203B41FA5}">
                      <a16:colId xmlns:a16="http://schemas.microsoft.com/office/drawing/2014/main" val="3397970394"/>
                    </a:ext>
                  </a:extLst>
                </a:gridCol>
              </a:tblGrid>
              <a:tr h="776416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37158"/>
                  </a:ext>
                </a:extLst>
              </a:tr>
              <a:tr h="776416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Reduction in 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43101"/>
                  </a:ext>
                </a:extLst>
              </a:tr>
              <a:tr h="776416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Avoidance of anomalies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6038"/>
                  </a:ext>
                </a:extLst>
              </a:tr>
              <a:tr h="776416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Losslessness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059277"/>
                  </a:ext>
                </a:extLst>
              </a:tr>
              <a:tr h="776416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Preservation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54724"/>
                  </a:ext>
                </a:extLst>
              </a:tr>
              <a:tr h="776416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0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32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26A0-229E-76CF-B1BA-0EB13DAC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32" y="1410195"/>
            <a:ext cx="9873778" cy="4509941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with a three-tier architecture, the application utilizes Django for server-side logic, HTML for an intuitive user interface, and MySQL for efficient data storage, offering a modular and scalable solution tailored for Bike Store.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(UI):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with Django and HTML, offering a user-friendly interface for smooth interaction.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(DB):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Utilizes MySQL for effective data management, housing essential information like stocks, customers, orders, branches, and staff details.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Business Logic: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in Python through Django, managing core business functionalities such as adding new customers, new products, new staff, new stores and stocks.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21FD6A-8D59-973B-2FF0-DA7C5404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164057-48A0-597C-A13E-69FFFF99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275442"/>
            <a:ext cx="10993215" cy="814822"/>
          </a:xfrm>
        </p:spPr>
        <p:txBody>
          <a:bodyPr>
            <a:normAutofit fontScale="90000"/>
          </a:bodyPr>
          <a:lstStyle/>
          <a:p>
            <a:pPr algn="ctr"/>
            <a:r>
              <a:rPr lang="e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81194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327B-C3D6-851F-D7EB-34DC1867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3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9FB1DB85-B784-9109-2F27-4012A8D9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6" y="1364737"/>
            <a:ext cx="10160000" cy="534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617DD51-55E1-C98E-F09D-8BBF7A71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31" y="293779"/>
            <a:ext cx="10993215" cy="814822"/>
          </a:xfrm>
        </p:spPr>
        <p:txBody>
          <a:bodyPr>
            <a:normAutofit fontScale="90000"/>
          </a:bodyPr>
          <a:lstStyle/>
          <a:p>
            <a:pPr algn="ctr"/>
            <a:r>
              <a:rPr lang="e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32088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C331-F7CF-F476-26BE-D6F2CC87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443" y="2557849"/>
            <a:ext cx="8946292" cy="3907517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 utilizes the PBKDF2 (Password-Based Key Derivation Function 2) algorithm for password hashing.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default hash function paired with PBKDF2 is SHA-256, enhancing the security of password storage.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927403-4C92-4BFD-2694-F6480CC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92" y="849833"/>
            <a:ext cx="10993215" cy="814822"/>
          </a:xfrm>
        </p:spPr>
        <p:txBody>
          <a:bodyPr>
            <a:normAutofit fontScale="90000"/>
          </a:bodyPr>
          <a:lstStyle/>
          <a:p>
            <a:pPr algn="ctr"/>
            <a:r>
              <a:rPr lang="e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PASSWORD ENCRYPTION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114105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0D70-BB85-FB12-1D80-C8F8150B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7" y="676894"/>
            <a:ext cx="11352811" cy="629392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Bike Store Management System , a Web-based application that serves as a pivotal tool for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staff, accessible only through secure login credentials. The team gains access to a comprehensive suite of features designed to streamline our day-to-day activities.</a:t>
            </a:r>
          </a:p>
          <a:p>
            <a:pPr algn="l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system, the staff can efficiently monitor and manage customer orders, allowing for a seamless tracking process. Additionally, the platform provides insights into our customer database, enabling us to better understand and cater to their needs. Furthermore, the system offers real-time visibility into our current stock of items. This system ensures smooth and precise management of the bike store operations.</a:t>
            </a:r>
            <a:endParaRPr lang="en-US" sz="2200" b="1" i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2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FEATURES: </a:t>
            </a:r>
          </a:p>
          <a:p>
            <a:pPr algn="l">
              <a:buFont typeface="Wingdings" pitchFamily="2" charset="2"/>
              <a:buChar char="v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Management: The system comprehensively manages staff data, encompassing essential information including names, email addresses, and phone numbers.</a:t>
            </a:r>
          </a:p>
          <a:p>
            <a:pPr>
              <a:buFont typeface="Wingdings" pitchFamily="2" charset="2"/>
              <a:buChar char="v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Bike Management: 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diligently monitors motor-bike details, maintaining a seamlessly synchronized record that includes customer orders and the current stock of these items in the stores.</a:t>
            </a:r>
          </a:p>
          <a:p>
            <a:pPr marL="0" indent="0" algn="l">
              <a:buNone/>
            </a:pPr>
            <a:r>
              <a:rPr lang="en-US" sz="22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</a:p>
          <a:p>
            <a:pPr marL="0" indent="0" algn="l">
              <a:buNone/>
            </a:pPr>
            <a:r>
              <a:rPr lang="en-US" sz="2200" b="1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database incorporates distinct classes for staff, orders, customers, products and stores.</a:t>
            </a:r>
          </a:p>
          <a:p>
            <a:pPr marL="0" indent="0">
              <a:buNone/>
            </a:pPr>
            <a:r>
              <a:rPr lang="en-US" sz="2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each class, specific attributes are defined. For instance, the staff class includes attributes such as name, email, phone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etc,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the orders class encompasses details like customer_ id, product_id, delivery date etc.</a:t>
            </a:r>
          </a:p>
          <a:p>
            <a:pPr marL="0" indent="0" algn="l">
              <a:buNone/>
            </a:pPr>
            <a:r>
              <a:rPr lang="en-US" sz="2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intricately maps relationships between classes, capturing vital connections. For instance, it manages associations between staff and the orders they have taken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452BC-B8B8-35B1-B2D1-A1E21DAC638B}"/>
              </a:ext>
            </a:extLst>
          </p:cNvPr>
          <p:cNvSpPr txBox="1"/>
          <p:nvPr/>
        </p:nvSpPr>
        <p:spPr>
          <a:xfrm>
            <a:off x="380011" y="92119"/>
            <a:ext cx="3470822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2627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871119D0-D882-AA2A-510C-70252E28F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82422-F460-FCC2-8B8B-85858BA60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3388"/>
            <a:ext cx="9144000" cy="1671227"/>
          </a:xfrm>
          <a:solidFill>
            <a:schemeClr val="tx1">
              <a:alpha val="80000"/>
            </a:schemeClr>
          </a:solidFill>
          <a:ln w="279400" cap="sq" cmpd="thinThick">
            <a:solidFill>
              <a:schemeClr val="tx1">
                <a:alpha val="80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54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5972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A07-CC65-0C26-2C87-9B4C59E2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557" y="0"/>
            <a:ext cx="9138557" cy="892629"/>
          </a:xfrm>
        </p:spPr>
        <p:txBody>
          <a:bodyPr>
            <a:normAutofit fontScale="90000"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1: UML Class Diagram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3DB27E9-44A1-60D6-ECE5-2CCBB09D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714" y="1061391"/>
            <a:ext cx="7392725" cy="5234320"/>
          </a:xfrm>
        </p:spPr>
      </p:pic>
    </p:spTree>
    <p:extLst>
      <p:ext uri="{BB962C8B-B14F-4D97-AF65-F5344CB8AC3E}">
        <p14:creationId xmlns:p14="http://schemas.microsoft.com/office/powerpoint/2010/main" val="413623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0792-37D7-2D6F-0409-0142A5B6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16" y="127435"/>
            <a:ext cx="8295348" cy="80781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AC8B02-6B1E-7B64-1C28-37C859C3C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08" y="1136822"/>
            <a:ext cx="7970665" cy="52021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68ECF-87FE-F032-7D8C-E79028D4319A}"/>
              </a:ext>
            </a:extLst>
          </p:cNvPr>
          <p:cNvSpPr txBox="1"/>
          <p:nvPr/>
        </p:nvSpPr>
        <p:spPr>
          <a:xfrm>
            <a:off x="9873048" y="3595816"/>
            <a:ext cx="19784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 Foreign Keys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 Primary Keys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Composite Key</a:t>
            </a:r>
          </a:p>
        </p:txBody>
      </p:sp>
    </p:spTree>
    <p:extLst>
      <p:ext uri="{BB962C8B-B14F-4D97-AF65-F5344CB8AC3E}">
        <p14:creationId xmlns:p14="http://schemas.microsoft.com/office/powerpoint/2010/main" val="216282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017-8023-1A68-8CD1-57A5895F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79" y="180920"/>
            <a:ext cx="8436864" cy="937053"/>
          </a:xfrm>
        </p:spPr>
        <p:txBody>
          <a:bodyPr>
            <a:normAutofit fontScale="90000"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3098-F7A1-4A97-CFB9-314C9397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9" y="1487206"/>
            <a:ext cx="9535886" cy="5370794"/>
          </a:xfrm>
        </p:spPr>
        <p:txBody>
          <a:bodyPr>
            <a:normAutofit/>
          </a:bodyPr>
          <a:lstStyle/>
          <a:p>
            <a:r>
              <a:rPr lang="en-IN" sz="24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Customer_ID, Product_ID, Order_Date, Delivery_Date, 		           Shipped_Date,Store_ID</a:t>
            </a:r>
            <a:r>
              <a:rPr lang="en-IN" sz="24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,Staff_ID.</a:t>
            </a:r>
            <a:endParaRPr lang="en-IN" sz="24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sz="24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First_Name, Last_Name, Phone, Email, Street, City, 			     State, Zipcode</a:t>
            </a:r>
          </a:p>
          <a:p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Store_ID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Store_Name, Phone, Email, Street, City, State, Zipcode</a:t>
            </a:r>
          </a:p>
          <a:p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Product_Name, Brand_Name, Category_Name, 			               Model_Year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List_Price, </a:t>
            </a:r>
            <a:r>
              <a:rPr lang="en-IN" sz="24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Image_url</a:t>
            </a:r>
            <a:endParaRPr lang="en-IN" sz="24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Staff_ID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Store_ID, First_Name, Last_Name, Email, Last_login, 	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IN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Phone, User_name, Password, Image_url</a:t>
            </a:r>
          </a:p>
          <a:p>
            <a:r>
              <a:rPr lang="en-IN" sz="24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Store_ID, Product_ID </a:t>
            </a:r>
            <a:r>
              <a:rPr lang="en-IN" sz="24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Quantity</a:t>
            </a:r>
            <a:endParaRPr lang="en-IN" sz="24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7CBCEA-62FA-26C6-535B-1AF466F4042C}"/>
              </a:ext>
            </a:extLst>
          </p:cNvPr>
          <p:cNvSpPr/>
          <p:nvPr/>
        </p:nvSpPr>
        <p:spPr>
          <a:xfrm>
            <a:off x="2344662" y="1504409"/>
            <a:ext cx="7502677" cy="24479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Order_ID, Customer_ID, First_Name, Last_Name, Phone, Email, Street, City, State, Zipcode, Product_ID, Product_Name, Brand_Name, Category_name, Model_Year, List_Price, Image_url,Store_Id,Store_Name, phone,Email, Street, City, State, Zipcode, Order_Date, Delivery_date, Shipped_date, Quantity, Staff_id,First_Name, Last_Name, Emial, Phone, Last_login, User_name, Password, Image_url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86528E-3F56-9BED-1600-FD9313429A2C}"/>
              </a:ext>
            </a:extLst>
          </p:cNvPr>
          <p:cNvSpPr/>
          <p:nvPr/>
        </p:nvSpPr>
        <p:spPr>
          <a:xfrm>
            <a:off x="971248" y="4887286"/>
            <a:ext cx="3522133" cy="1442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Customer_ID,</a:t>
            </a: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First_Name,Last_Name,Phone,Email,</a:t>
            </a:r>
          </a:p>
          <a:p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Street, City, State,Zipcode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8EC58-B7FE-85B5-70FB-D3FE9F172F7A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725056" y="3952386"/>
            <a:ext cx="3370944" cy="923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E567F-EE3F-2020-329E-B5903646F053}"/>
              </a:ext>
            </a:extLst>
          </p:cNvPr>
          <p:cNvCxnSpPr>
            <a:cxnSpLocks/>
          </p:cNvCxnSpPr>
          <p:nvPr/>
        </p:nvCxnSpPr>
        <p:spPr>
          <a:xfrm>
            <a:off x="6055628" y="3954003"/>
            <a:ext cx="4598609" cy="1219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5EBD1B-4096-9423-CABF-D61AD765DFC9}"/>
              </a:ext>
            </a:extLst>
          </p:cNvPr>
          <p:cNvSpPr txBox="1"/>
          <p:nvPr/>
        </p:nvSpPr>
        <p:spPr>
          <a:xfrm>
            <a:off x="9966096" y="5265274"/>
            <a:ext cx="164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(next slide)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0D554-AF9F-FDC1-9EEF-6792C82A6FE5}"/>
              </a:ext>
            </a:extLst>
          </p:cNvPr>
          <p:cNvSpPr txBox="1"/>
          <p:nvPr/>
        </p:nvSpPr>
        <p:spPr>
          <a:xfrm>
            <a:off x="4571094" y="4430261"/>
            <a:ext cx="372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Customer_ID </a:t>
            </a:r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First_Name,Last_Name,Phone,Email,Street, City, State,Zipcode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6DCF2-BBD5-2B5A-CBEC-0CB6DEAC4B04}"/>
              </a:ext>
            </a:extLst>
          </p:cNvPr>
          <p:cNvSpPr txBox="1"/>
          <p:nvPr/>
        </p:nvSpPr>
        <p:spPr>
          <a:xfrm>
            <a:off x="58881" y="436911"/>
            <a:ext cx="1207423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9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2: BCNF DECOMPOSITION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70571-A1FA-E62E-E71A-A3C0739D8C23}"/>
              </a:ext>
            </a:extLst>
          </p:cNvPr>
          <p:cNvSpPr txBox="1"/>
          <p:nvPr/>
        </p:nvSpPr>
        <p:spPr>
          <a:xfrm>
            <a:off x="426243" y="6059281"/>
            <a:ext cx="191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50456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7CBCEA-62FA-26C6-535B-1AF466F4042C}"/>
              </a:ext>
            </a:extLst>
          </p:cNvPr>
          <p:cNvSpPr/>
          <p:nvPr/>
        </p:nvSpPr>
        <p:spPr>
          <a:xfrm>
            <a:off x="2431748" y="766810"/>
            <a:ext cx="7502677" cy="2937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Order_ID, Customer_ID, Product_ID, Product_Name, Brand_Name, Category_name, Model_Year, List_Price, Image_url, Store_Id,Store_Name, phone,Email, Street, City, State, Zipcode, Order_Date, Delivery_date, Shipped_date, Quantity, Staff_id,First_Name, Last_Name, Emial, Phone, Last_login, User_name, Password, Image_url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86528E-3F56-9BED-1600-FD9313429A2C}"/>
              </a:ext>
            </a:extLst>
          </p:cNvPr>
          <p:cNvSpPr/>
          <p:nvPr/>
        </p:nvSpPr>
        <p:spPr>
          <a:xfrm>
            <a:off x="1206036" y="4651488"/>
            <a:ext cx="3901771" cy="16340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endParaRPr lang="en-IN" sz="16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Store_ID, </a:t>
            </a: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Store_Name, Phone, Email, Street, City, State, Zipcode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067"/>
              </a:spcAft>
            </a:pPr>
            <a:endParaRPr lang="en-IN" sz="1600" kern="100"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8EC58-B7FE-85B5-70FB-D3FE9F172F7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56922" y="3704743"/>
            <a:ext cx="3026165" cy="94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E567F-EE3F-2020-329E-B5903646F05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183088" y="3704744"/>
            <a:ext cx="4147457" cy="7945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5EBD1B-4096-9423-CABF-D61AD765DFC9}"/>
              </a:ext>
            </a:extLst>
          </p:cNvPr>
          <p:cNvSpPr txBox="1"/>
          <p:nvPr/>
        </p:nvSpPr>
        <p:spPr>
          <a:xfrm>
            <a:off x="10026392" y="4661402"/>
            <a:ext cx="164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(next slide)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0D554-AF9F-FDC1-9EEF-6792C82A6FE5}"/>
              </a:ext>
            </a:extLst>
          </p:cNvPr>
          <p:cNvSpPr txBox="1"/>
          <p:nvPr/>
        </p:nvSpPr>
        <p:spPr>
          <a:xfrm>
            <a:off x="4761202" y="4198611"/>
            <a:ext cx="459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Store_ID </a:t>
            </a:r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Store_Name, Phone, Email, Street, City, State, Zipcode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13EE5-41BB-DFCB-3165-D418962BA574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736658" y="315053"/>
            <a:ext cx="446429" cy="451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F6B94B-8A7E-585C-E924-D92DE91D3361}"/>
              </a:ext>
            </a:extLst>
          </p:cNvPr>
          <p:cNvSpPr txBox="1"/>
          <p:nvPr/>
        </p:nvSpPr>
        <p:spPr>
          <a:xfrm>
            <a:off x="695739" y="417443"/>
            <a:ext cx="246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2: BCNF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E851B-2390-5A9C-C1ED-41BAC2BBD778}"/>
              </a:ext>
            </a:extLst>
          </p:cNvPr>
          <p:cNvSpPr txBox="1"/>
          <p:nvPr/>
        </p:nvSpPr>
        <p:spPr>
          <a:xfrm>
            <a:off x="790420" y="5773194"/>
            <a:ext cx="1311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</a:p>
          <a:p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62562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7CBCEA-62FA-26C6-535B-1AF466F4042C}"/>
              </a:ext>
            </a:extLst>
          </p:cNvPr>
          <p:cNvSpPr/>
          <p:nvPr/>
        </p:nvSpPr>
        <p:spPr>
          <a:xfrm>
            <a:off x="2431748" y="746932"/>
            <a:ext cx="7502677" cy="2203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Order_ID, Customer_ID, Product_ID, Product_Name, Brand_Name, Category_name, Model_Year, List_Price, Image_url, Store_Id , Order_Date, Delivery_date, Shipped_date, Quantity, Staff_id,First_Name, Last_Name, Emial, Phone, Last_login, User_name, Password, Image_url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86528E-3F56-9BED-1600-FD9313429A2C}"/>
              </a:ext>
            </a:extLst>
          </p:cNvPr>
          <p:cNvSpPr/>
          <p:nvPr/>
        </p:nvSpPr>
        <p:spPr>
          <a:xfrm>
            <a:off x="1155033" y="4796150"/>
            <a:ext cx="3914273" cy="1518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endParaRPr lang="en-IN" sz="16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Product_ID , </a:t>
            </a: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Product_Name, Brand_Name, Category_Name, Model_Year, List_Price, Image_url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067"/>
              </a:spcAft>
            </a:pPr>
            <a:endParaRPr lang="en-IN" sz="1600" kern="100"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8EC58-B7FE-85B5-70FB-D3FE9F172F7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12170" y="2950029"/>
            <a:ext cx="3070917" cy="1846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E567F-EE3F-2020-329E-B5903646F05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183088" y="2950028"/>
            <a:ext cx="4147457" cy="1529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5EBD1B-4096-9423-CABF-D61AD765DFC9}"/>
              </a:ext>
            </a:extLst>
          </p:cNvPr>
          <p:cNvSpPr txBox="1"/>
          <p:nvPr/>
        </p:nvSpPr>
        <p:spPr>
          <a:xfrm>
            <a:off x="10131567" y="4674740"/>
            <a:ext cx="164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(next slide)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0D554-AF9F-FDC1-9EEF-6792C82A6FE5}"/>
              </a:ext>
            </a:extLst>
          </p:cNvPr>
          <p:cNvSpPr txBox="1"/>
          <p:nvPr/>
        </p:nvSpPr>
        <p:spPr>
          <a:xfrm>
            <a:off x="4735314" y="3865223"/>
            <a:ext cx="4594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Product_ID </a:t>
            </a:r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Product_Name, Brand_Name, Category_Name, Model_Year, List_Price, Image_url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5A0374-9824-3BB9-C7AE-D6FCC08546B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787993" y="218172"/>
            <a:ext cx="395095" cy="528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32BAE7-EF21-8E8C-D375-2ABD9FFDFC83}"/>
              </a:ext>
            </a:extLst>
          </p:cNvPr>
          <p:cNvSpPr txBox="1"/>
          <p:nvPr/>
        </p:nvSpPr>
        <p:spPr>
          <a:xfrm>
            <a:off x="597780" y="419968"/>
            <a:ext cx="2983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2: BCNF</a:t>
            </a:r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F8298-47FD-44A3-5F4F-B5691565A906}"/>
              </a:ext>
            </a:extLst>
          </p:cNvPr>
          <p:cNvSpPr txBox="1"/>
          <p:nvPr/>
        </p:nvSpPr>
        <p:spPr>
          <a:xfrm>
            <a:off x="767592" y="6045508"/>
            <a:ext cx="1311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26768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7CBCEA-62FA-26C6-535B-1AF466F4042C}"/>
              </a:ext>
            </a:extLst>
          </p:cNvPr>
          <p:cNvSpPr/>
          <p:nvPr/>
        </p:nvSpPr>
        <p:spPr>
          <a:xfrm>
            <a:off x="2344662" y="801293"/>
            <a:ext cx="7502677" cy="2203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Order_ID, Customer_ID, Product_ID, Store_Id, Order_Date, Delivery_date, Shipped_date, Quantity, Staff_id,First_Name, Last_Name, Emial, Phone, Last_login, User_name, Password, Image_url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86528E-3F56-9BED-1600-FD9313429A2C}"/>
              </a:ext>
            </a:extLst>
          </p:cNvPr>
          <p:cNvSpPr/>
          <p:nvPr/>
        </p:nvSpPr>
        <p:spPr>
          <a:xfrm>
            <a:off x="1066092" y="4828235"/>
            <a:ext cx="3914273" cy="1518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endParaRPr lang="en-IN" sz="1600" kern="100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Store_ID, Product_ID,  Quantity</a:t>
            </a:r>
          </a:p>
          <a:p>
            <a:pPr algn="ctr">
              <a:lnSpc>
                <a:spcPct val="107000"/>
              </a:lnSpc>
              <a:spcAft>
                <a:spcPts val="1067"/>
              </a:spcAft>
            </a:pPr>
            <a:endParaRPr lang="en-IN" sz="1600" kern="100"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8EC58-B7FE-85B5-70FB-D3FE9F172F7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3229" y="3004390"/>
            <a:ext cx="3072772" cy="1823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E567F-EE3F-2020-329E-B5903646F05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1" y="3004389"/>
            <a:ext cx="4147457" cy="1529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5EBD1B-4096-9423-CABF-D61AD765DFC9}"/>
              </a:ext>
            </a:extLst>
          </p:cNvPr>
          <p:cNvSpPr txBox="1"/>
          <p:nvPr/>
        </p:nvSpPr>
        <p:spPr>
          <a:xfrm>
            <a:off x="9996575" y="4732381"/>
            <a:ext cx="164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(next slide)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0D554-AF9F-FDC1-9EEF-6792C82A6FE5}"/>
              </a:ext>
            </a:extLst>
          </p:cNvPr>
          <p:cNvSpPr txBox="1"/>
          <p:nvPr/>
        </p:nvSpPr>
        <p:spPr>
          <a:xfrm>
            <a:off x="4764800" y="4024420"/>
            <a:ext cx="459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Store_ID, Product_ID </a:t>
            </a:r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Quantity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B5AC4A-A2D5-3118-4757-F03D3899451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623904" y="400871"/>
            <a:ext cx="472097" cy="4004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1584A6-8192-D5AA-8326-F40D59971A0D}"/>
              </a:ext>
            </a:extLst>
          </p:cNvPr>
          <p:cNvSpPr txBox="1"/>
          <p:nvPr/>
        </p:nvSpPr>
        <p:spPr>
          <a:xfrm>
            <a:off x="670395" y="356022"/>
            <a:ext cx="2459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 2: BCNF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AD05-60DD-D639-519C-A7A2C0A57732}"/>
              </a:ext>
            </a:extLst>
          </p:cNvPr>
          <p:cNvSpPr txBox="1"/>
          <p:nvPr/>
        </p:nvSpPr>
        <p:spPr>
          <a:xfrm>
            <a:off x="823076" y="6119768"/>
            <a:ext cx="1311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31749017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{A20DA039-25FD-DD4A-BCEA-DDB9F13580B7}tf10001120</Template>
  <Application>Microsoft Office PowerPoint</Application>
  <PresentationFormat>Widescreen</PresentationFormat>
  <Slides>20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Parcel</vt:lpstr>
      <vt:lpstr>PowerPoint Presentation</vt:lpstr>
      <vt:lpstr>PowerPoint Presentation</vt:lpstr>
      <vt:lpstr>Schema 1: UML Class Diagram</vt:lpstr>
      <vt:lpstr>Relational Model</vt:lpstr>
      <vt:lpstr>Functional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Schema and Constraints (SQL)</vt:lpstr>
      <vt:lpstr>COMPARISION OF SCHEMAS</vt:lpstr>
      <vt:lpstr>SOFTWARE COMPONENTS</vt:lpstr>
      <vt:lpstr>SOFTWARE ARCHITECTURE</vt:lpstr>
      <vt:lpstr>PASSWORD ENCRYPTION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 STORE   MANAGEMENT SYSTEM</dc:title>
  <dc:creator>Jahnavi Priya Bommareddy</dc:creator>
  <cp:revision>1</cp:revision>
  <dcterms:created xsi:type="dcterms:W3CDTF">2023-11-25T00:57:15Z</dcterms:created>
  <dcterms:modified xsi:type="dcterms:W3CDTF">2023-11-30T20:17:00Z</dcterms:modified>
</cp:coreProperties>
</file>