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688C"/>
    <a:srgbClr val="356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629"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D:\coding%20tutorials\Data%20analysis%20projects\Absent%20Data\Data%20Analysis%20for%20Beginners%20-%20Excel\Hospital-Wait-Time-Analysis-with-Excel\hospital_data%20_%20analysi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Visuals!$D$4</c:f>
              <c:strCache>
                <c:ptCount val="1"/>
                <c:pt idx="0">
                  <c:v>Count of Patient ID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C3B-42F9-A76D-502C7F25FA9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C3B-42F9-A76D-502C7F25FA9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C3B-42F9-A76D-502C7F25FA9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C3B-42F9-A76D-502C7F25FA9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AC3B-42F9-A76D-502C7F25FA95}"/>
              </c:ext>
            </c:extLst>
          </c:dPt>
          <c:dLbls>
            <c:dLbl>
              <c:idx val="0"/>
              <c:layout>
                <c:manualLayout>
                  <c:x val="-0.12485536082183275"/>
                  <c:y val="0.19788745117748893"/>
                </c:manualLayout>
              </c:layout>
              <c:tx>
                <c:rich>
                  <a:bodyPr/>
                  <a:lstStyle/>
                  <a:p>
                    <a:fld id="{097D0AEA-6E0D-453C-8E9D-71BFDAFCFEF1}" type="CELLRANGE">
                      <a:rPr lang="en-US" baseline="0"/>
                      <a:pPr/>
                      <a:t>[CELLRANGE]</a:t>
                    </a:fld>
                    <a:r>
                      <a:rPr lang="en-US" baseline="0"/>
                      <a:t>, </a:t>
                    </a:r>
                    <a:fld id="{7B01E22C-70EE-4CAA-991A-EDF548FA5B2A}" type="CATEGORYNAME">
                      <a:rPr lang="en-US" baseline="0"/>
                      <a:pPr/>
                      <a:t>[CATEGORY NAME]</a:t>
                    </a:fld>
                    <a:r>
                      <a:rPr lang="en-US" baseline="0"/>
                      <a:t>, </a:t>
                    </a:r>
                    <a:fld id="{91E328AA-D797-4040-BDB2-FD16AC33B1F2}" type="VALUE">
                      <a:rPr lang="en-US" baseline="0"/>
                      <a:pPr/>
                      <a:t>[VALUE]</a:t>
                    </a:fld>
                    <a:endParaRPr lang="en-US" baseline="0"/>
                  </a:p>
                </c:rich>
              </c:tx>
              <c:dLblPos val="bestFit"/>
              <c:showLegendKey val="0"/>
              <c:showVal val="1"/>
              <c:showCatName val="1"/>
              <c:showSerName val="0"/>
              <c:showPercent val="0"/>
              <c:showBubbleSize val="0"/>
              <c:extLst>
                <c:ext xmlns:c15="http://schemas.microsoft.com/office/drawing/2012/chart" uri="{CE6537A1-D6FC-4f65-9D91-7224C49458BB}">
                  <c15:layout/>
                  <c15:dlblFieldTable/>
                  <c15:showDataLabelsRange val="1"/>
                </c:ext>
                <c:ext xmlns:c16="http://schemas.microsoft.com/office/drawing/2014/chart" uri="{C3380CC4-5D6E-409C-BE32-E72D297353CC}">
                  <c16:uniqueId val="{00000001-AC3B-42F9-A76D-502C7F25FA95}"/>
                </c:ext>
              </c:extLst>
            </c:dLbl>
            <c:dLbl>
              <c:idx val="1"/>
              <c:layout/>
              <c:tx>
                <c:rich>
                  <a:bodyPr/>
                  <a:lstStyle/>
                  <a:p>
                    <a:fld id="{02EC22B6-BABC-485E-BF95-464F10303D0B}" type="CELLRANGE">
                      <a:rPr lang="en-US"/>
                      <a:pPr/>
                      <a:t>[CELLRANGE]</a:t>
                    </a:fld>
                    <a:r>
                      <a:rPr lang="en-US" baseline="0"/>
                      <a:t>, </a:t>
                    </a:r>
                    <a:fld id="{E68B84FC-246B-42BE-861F-2DC8E0CDA94E}" type="CATEGORYNAME">
                      <a:rPr lang="en-US" baseline="0"/>
                      <a:pPr/>
                      <a:t>[CATEGORY NAME]</a:t>
                    </a:fld>
                    <a:r>
                      <a:rPr lang="en-US" baseline="0"/>
                      <a:t>, </a:t>
                    </a:r>
                    <a:fld id="{CFAC3806-AC73-456E-AF4D-2033F363C041}" type="VALUE">
                      <a:rPr lang="en-US" baseline="0"/>
                      <a:pPr/>
                      <a:t>[VALUE]</a:t>
                    </a:fld>
                    <a:endParaRPr lang="en-US" baseline="0"/>
                  </a:p>
                </c:rich>
              </c:tx>
              <c:dLblPos val="bestFit"/>
              <c:showLegendKey val="0"/>
              <c:showVal val="1"/>
              <c:showCatName val="1"/>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3-AC3B-42F9-A76D-502C7F25FA95}"/>
                </c:ext>
              </c:extLst>
            </c:dLbl>
            <c:dLbl>
              <c:idx val="2"/>
              <c:layout/>
              <c:tx>
                <c:rich>
                  <a:bodyPr/>
                  <a:lstStyle/>
                  <a:p>
                    <a:fld id="{D56AFFA4-EC56-40FF-90B7-492B788724E8}" type="CELLRANGE">
                      <a:rPr lang="en-US"/>
                      <a:pPr/>
                      <a:t>[CELLRANGE]</a:t>
                    </a:fld>
                    <a:r>
                      <a:rPr lang="en-US" baseline="0"/>
                      <a:t>, </a:t>
                    </a:r>
                    <a:fld id="{2AD0A3D3-3A55-459B-ADF3-49DB0C637169}" type="CATEGORYNAME">
                      <a:rPr lang="en-US" baseline="0"/>
                      <a:pPr/>
                      <a:t>[CATEGORY NAME]</a:t>
                    </a:fld>
                    <a:r>
                      <a:rPr lang="en-US" baseline="0"/>
                      <a:t>, </a:t>
                    </a:r>
                    <a:fld id="{D246EB40-F18D-45E4-B4C9-BFCDBB4E96F8}" type="VALUE">
                      <a:rPr lang="en-US" baseline="0"/>
                      <a:pPr/>
                      <a:t>[VALUE]</a:t>
                    </a:fld>
                    <a:endParaRPr lang="en-US" baseline="0"/>
                  </a:p>
                </c:rich>
              </c:tx>
              <c:dLblPos val="bestFit"/>
              <c:showLegendKey val="0"/>
              <c:showVal val="1"/>
              <c:showCatName val="1"/>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5-AC3B-42F9-A76D-502C7F25FA95}"/>
                </c:ext>
              </c:extLst>
            </c:dLbl>
            <c:dLbl>
              <c:idx val="3"/>
              <c:layout/>
              <c:tx>
                <c:rich>
                  <a:bodyPr/>
                  <a:lstStyle/>
                  <a:p>
                    <a:fld id="{06057EE6-10EC-4DC9-9114-EE90C76CEC56}" type="CELLRANGE">
                      <a:rPr lang="en-US"/>
                      <a:pPr/>
                      <a:t>[CELLRANGE]</a:t>
                    </a:fld>
                    <a:r>
                      <a:rPr lang="en-US" baseline="0"/>
                      <a:t>, </a:t>
                    </a:r>
                    <a:fld id="{2416D651-EC07-4E43-AD40-855C2F0FAC03}" type="CATEGORYNAME">
                      <a:rPr lang="en-US" baseline="0"/>
                      <a:pPr/>
                      <a:t>[CATEGORY NAME]</a:t>
                    </a:fld>
                    <a:r>
                      <a:rPr lang="en-US" baseline="0"/>
                      <a:t>, </a:t>
                    </a:r>
                    <a:fld id="{F9E23B7D-B49D-4FA9-AF29-E40DCAE933B4}" type="VALUE">
                      <a:rPr lang="en-US" baseline="0"/>
                      <a:pPr/>
                      <a:t>[VALUE]</a:t>
                    </a:fld>
                    <a:endParaRPr lang="en-US" baseline="0"/>
                  </a:p>
                </c:rich>
              </c:tx>
              <c:dLblPos val="bestFit"/>
              <c:showLegendKey val="0"/>
              <c:showVal val="1"/>
              <c:showCatName val="1"/>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7-AC3B-42F9-A76D-502C7F25FA95}"/>
                </c:ext>
              </c:extLst>
            </c:dLbl>
            <c:dLbl>
              <c:idx val="4"/>
              <c:layout/>
              <c:tx>
                <c:rich>
                  <a:bodyPr/>
                  <a:lstStyle/>
                  <a:p>
                    <a:fld id="{C0505DD4-50AE-4C22-A70C-712B8CBF0119}" type="CELLRANGE">
                      <a:rPr lang="en-US"/>
                      <a:pPr/>
                      <a:t>[CELLRANGE]</a:t>
                    </a:fld>
                    <a:r>
                      <a:rPr lang="en-US" baseline="0"/>
                      <a:t>, </a:t>
                    </a:r>
                    <a:fld id="{DF94094E-0840-4E5C-879E-5E0EDE97141F}" type="CATEGORYNAME">
                      <a:rPr lang="en-US" baseline="0"/>
                      <a:pPr/>
                      <a:t>[CATEGORY NAME]</a:t>
                    </a:fld>
                    <a:r>
                      <a:rPr lang="en-US" baseline="0"/>
                      <a:t>, </a:t>
                    </a:r>
                    <a:fld id="{EA0D31F1-1BD6-4315-B942-C42DA6C38446}" type="VALUE">
                      <a:rPr lang="en-US" baseline="0"/>
                      <a:pPr/>
                      <a:t>[VALUE]</a:t>
                    </a:fld>
                    <a:endParaRPr lang="en-US" baseline="0"/>
                  </a:p>
                </c:rich>
              </c:tx>
              <c:dLblPos val="bestFit"/>
              <c:showLegendKey val="0"/>
              <c:showVal val="1"/>
              <c:showCatName val="1"/>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9-AC3B-42F9-A76D-502C7F25FA95}"/>
                </c:ext>
              </c:extLst>
            </c:dLbl>
            <c:spPr>
              <a:solidFill>
                <a:srgbClr val="E98F35"/>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15:showDataLabelsRange val="1"/>
              </c:ext>
            </c:extLst>
          </c:dLbls>
          <c:cat>
            <c:strRef>
              <c:f>Visuals!$C$5:$C$9</c:f>
              <c:strCache>
                <c:ptCount val="5"/>
                <c:pt idx="0">
                  <c:v>CORPORATE</c:v>
                </c:pt>
                <c:pt idx="1">
                  <c:v>HMO</c:v>
                </c:pt>
                <c:pt idx="2">
                  <c:v>INSURANCE</c:v>
                </c:pt>
                <c:pt idx="3">
                  <c:v>MEDICARE</c:v>
                </c:pt>
                <c:pt idx="4">
                  <c:v>PRIVATE</c:v>
                </c:pt>
              </c:strCache>
            </c:strRef>
          </c:cat>
          <c:val>
            <c:numRef>
              <c:f>Visuals!$D$5:$D$9</c:f>
              <c:numCache>
                <c:formatCode>0.00%</c:formatCode>
                <c:ptCount val="5"/>
                <c:pt idx="0">
                  <c:v>0.23051536769117942</c:v>
                </c:pt>
                <c:pt idx="1">
                  <c:v>0.12460830722048137</c:v>
                </c:pt>
                <c:pt idx="2">
                  <c:v>0.33105540369357955</c:v>
                </c:pt>
                <c:pt idx="3">
                  <c:v>9.7673178211880787E-3</c:v>
                </c:pt>
                <c:pt idx="4">
                  <c:v>0.30405360357357158</c:v>
                </c:pt>
              </c:numCache>
            </c:numRef>
          </c:val>
          <c:extLst>
            <c:ext xmlns:c15="http://schemas.microsoft.com/office/drawing/2012/chart" uri="{02D57815-91ED-43cb-92C2-25804820EDAC}">
              <c15:datalabelsRange>
                <c15:f>Visuals!$E$5:$E$9</c15:f>
                <c15:dlblRangeCache>
                  <c:ptCount val="5"/>
                  <c:pt idx="0">
                    <c:v>46min</c:v>
                  </c:pt>
                  <c:pt idx="1">
                    <c:v>46min</c:v>
                  </c:pt>
                  <c:pt idx="2">
                    <c:v>44min</c:v>
                  </c:pt>
                  <c:pt idx="3">
                    <c:v>58min</c:v>
                  </c:pt>
                  <c:pt idx="4">
                    <c:v>40min</c:v>
                  </c:pt>
                </c15:dlblRangeCache>
              </c15:datalabelsRange>
            </c:ext>
            <c:ext xmlns:c16="http://schemas.microsoft.com/office/drawing/2014/chart" uri="{C3380CC4-5D6E-409C-BE32-E72D297353CC}">
              <c16:uniqueId val="{0000000A-AC3B-42F9-A76D-502C7F25FA95}"/>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F67DDF-40C3-4A27-838F-9A762909AAD6}"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C00AB-54C6-4FA0-BDAA-1BAF33F5E58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6332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F67DDF-40C3-4A27-838F-9A762909AAD6}"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C00AB-54C6-4FA0-BDAA-1BAF33F5E580}" type="slidenum">
              <a:rPr lang="en-US" smtClean="0"/>
              <a:t>‹#›</a:t>
            </a:fld>
            <a:endParaRPr lang="en-US"/>
          </a:p>
        </p:txBody>
      </p:sp>
    </p:spTree>
    <p:extLst>
      <p:ext uri="{BB962C8B-B14F-4D97-AF65-F5344CB8AC3E}">
        <p14:creationId xmlns:p14="http://schemas.microsoft.com/office/powerpoint/2010/main" val="182879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F67DDF-40C3-4A27-838F-9A762909AAD6}"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C00AB-54C6-4FA0-BDAA-1BAF33F5E580}" type="slidenum">
              <a:rPr lang="en-US" smtClean="0"/>
              <a:t>‹#›</a:t>
            </a:fld>
            <a:endParaRPr lang="en-US"/>
          </a:p>
        </p:txBody>
      </p:sp>
    </p:spTree>
    <p:extLst>
      <p:ext uri="{BB962C8B-B14F-4D97-AF65-F5344CB8AC3E}">
        <p14:creationId xmlns:p14="http://schemas.microsoft.com/office/powerpoint/2010/main" val="2033275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F67DDF-40C3-4A27-838F-9A762909AAD6}"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C00AB-54C6-4FA0-BDAA-1BAF33F5E580}" type="slidenum">
              <a:rPr lang="en-US" smtClean="0"/>
              <a:t>‹#›</a:t>
            </a:fld>
            <a:endParaRPr lang="en-US"/>
          </a:p>
        </p:txBody>
      </p:sp>
    </p:spTree>
    <p:extLst>
      <p:ext uri="{BB962C8B-B14F-4D97-AF65-F5344CB8AC3E}">
        <p14:creationId xmlns:p14="http://schemas.microsoft.com/office/powerpoint/2010/main" val="3214633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F67DDF-40C3-4A27-838F-9A762909AAD6}"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C00AB-54C6-4FA0-BDAA-1BAF33F5E58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3504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F67DDF-40C3-4A27-838F-9A762909AAD6}" type="datetimeFigureOut">
              <a:rPr lang="en-US" smtClean="0"/>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2C00AB-54C6-4FA0-BDAA-1BAF33F5E580}" type="slidenum">
              <a:rPr lang="en-US" smtClean="0"/>
              <a:t>‹#›</a:t>
            </a:fld>
            <a:endParaRPr lang="en-US"/>
          </a:p>
        </p:txBody>
      </p:sp>
    </p:spTree>
    <p:extLst>
      <p:ext uri="{BB962C8B-B14F-4D97-AF65-F5344CB8AC3E}">
        <p14:creationId xmlns:p14="http://schemas.microsoft.com/office/powerpoint/2010/main" val="949232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F67DDF-40C3-4A27-838F-9A762909AAD6}" type="datetimeFigureOut">
              <a:rPr lang="en-US" smtClean="0"/>
              <a:t>6/30/2024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2C00AB-54C6-4FA0-BDAA-1BAF33F5E580}" type="slidenum">
              <a:rPr lang="en-US" smtClean="0"/>
              <a:t>‹#›</a:t>
            </a:fld>
            <a:endParaRPr lang="en-US"/>
          </a:p>
        </p:txBody>
      </p:sp>
    </p:spTree>
    <p:extLst>
      <p:ext uri="{BB962C8B-B14F-4D97-AF65-F5344CB8AC3E}">
        <p14:creationId xmlns:p14="http://schemas.microsoft.com/office/powerpoint/2010/main" val="3224990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6F67DDF-40C3-4A27-838F-9A762909AAD6}" type="datetimeFigureOut">
              <a:rPr lang="en-US" smtClean="0"/>
              <a:t>6/30/2024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2C00AB-54C6-4FA0-BDAA-1BAF33F5E580}" type="slidenum">
              <a:rPr lang="en-US" smtClean="0"/>
              <a:t>‹#›</a:t>
            </a:fld>
            <a:endParaRPr lang="en-US"/>
          </a:p>
        </p:txBody>
      </p:sp>
    </p:spTree>
    <p:extLst>
      <p:ext uri="{BB962C8B-B14F-4D97-AF65-F5344CB8AC3E}">
        <p14:creationId xmlns:p14="http://schemas.microsoft.com/office/powerpoint/2010/main" val="325403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F67DDF-40C3-4A27-838F-9A762909AAD6}" type="datetimeFigureOut">
              <a:rPr lang="en-US" smtClean="0"/>
              <a:t>6/30/2024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42C00AB-54C6-4FA0-BDAA-1BAF33F5E580}" type="slidenum">
              <a:rPr lang="en-US" smtClean="0"/>
              <a:t>‹#›</a:t>
            </a:fld>
            <a:endParaRPr lang="en-US"/>
          </a:p>
        </p:txBody>
      </p:sp>
    </p:spTree>
    <p:extLst>
      <p:ext uri="{BB962C8B-B14F-4D97-AF65-F5344CB8AC3E}">
        <p14:creationId xmlns:p14="http://schemas.microsoft.com/office/powerpoint/2010/main" val="1211419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6F67DDF-40C3-4A27-838F-9A762909AAD6}" type="datetimeFigureOut">
              <a:rPr lang="en-US" smtClean="0"/>
              <a:t>6/30/2024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42C00AB-54C6-4FA0-BDAA-1BAF33F5E580}" type="slidenum">
              <a:rPr lang="en-US" smtClean="0"/>
              <a:t>‹#›</a:t>
            </a:fld>
            <a:endParaRPr lang="en-US"/>
          </a:p>
        </p:txBody>
      </p:sp>
    </p:spTree>
    <p:extLst>
      <p:ext uri="{BB962C8B-B14F-4D97-AF65-F5344CB8AC3E}">
        <p14:creationId xmlns:p14="http://schemas.microsoft.com/office/powerpoint/2010/main" val="890254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6F67DDF-40C3-4A27-838F-9A762909AAD6}" type="datetimeFigureOut">
              <a:rPr lang="en-US" smtClean="0"/>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2C00AB-54C6-4FA0-BDAA-1BAF33F5E580}" type="slidenum">
              <a:rPr lang="en-US" smtClean="0"/>
              <a:t>‹#›</a:t>
            </a:fld>
            <a:endParaRPr lang="en-US"/>
          </a:p>
        </p:txBody>
      </p:sp>
    </p:spTree>
    <p:extLst>
      <p:ext uri="{BB962C8B-B14F-4D97-AF65-F5344CB8AC3E}">
        <p14:creationId xmlns:p14="http://schemas.microsoft.com/office/powerpoint/2010/main" val="1523960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6F67DDF-40C3-4A27-838F-9A762909AAD6}" type="datetimeFigureOut">
              <a:rPr lang="en-US" smtClean="0"/>
              <a:t>6/30/2024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42C00AB-54C6-4FA0-BDAA-1BAF33F5E58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435684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2954" y="619125"/>
            <a:ext cx="10456545" cy="4979495"/>
          </a:xfrm>
        </p:spPr>
        <p:txBody>
          <a:bodyPr>
            <a:normAutofit fontScale="90000"/>
          </a:bodyPr>
          <a:lstStyle/>
          <a:p>
            <a:pPr marL="914400">
              <a:lnSpc>
                <a:spcPct val="100000"/>
              </a:lnSpc>
            </a:pPr>
            <a:r>
              <a:rPr lang="en-US" sz="3100" b="1" dirty="0" smtClean="0">
                <a:latin typeface="+mn-lt"/>
              </a:rPr>
              <a:t>Problem Statement</a:t>
            </a:r>
            <a:br>
              <a:rPr lang="en-US" sz="3100" b="1" dirty="0" smtClean="0">
                <a:latin typeface="+mn-lt"/>
              </a:rPr>
            </a:br>
            <a:r>
              <a:rPr lang="en-US" sz="1800" b="1" dirty="0" smtClean="0"/>
              <a:t>The clinic has gotten several complaints regarding wait times.</a:t>
            </a:r>
            <a:br>
              <a:rPr lang="en-US" sz="1800" b="1" dirty="0" smtClean="0"/>
            </a:br>
            <a:r>
              <a:rPr lang="en-US" sz="1800" b="1" dirty="0"/>
              <a:t/>
            </a:r>
            <a:br>
              <a:rPr lang="en-US" sz="1800" b="1" dirty="0"/>
            </a:br>
            <a:r>
              <a:rPr lang="en-US" sz="2000" b="1" dirty="0" smtClean="0"/>
              <a:t>Task:  </a:t>
            </a:r>
            <a:r>
              <a:rPr lang="en-US" sz="1800" b="1" dirty="0" smtClean="0"/>
              <a:t>Analysis, hypothesis, data story on overall wait time.</a:t>
            </a:r>
            <a:br>
              <a:rPr lang="en-US" sz="1800" b="1" dirty="0" smtClean="0"/>
            </a:br>
            <a:r>
              <a:rPr lang="en-US" sz="1800" b="1" dirty="0"/>
              <a:t/>
            </a:r>
            <a:br>
              <a:rPr lang="en-US" sz="1800" b="1" dirty="0"/>
            </a:br>
            <a:r>
              <a:rPr lang="en-US" sz="2800" b="1" dirty="0" smtClean="0">
                <a:latin typeface="+mn-lt"/>
              </a:rPr>
              <a:t>Question from Management</a:t>
            </a:r>
            <a:r>
              <a:rPr lang="en-US" sz="2800" b="1" dirty="0" smtClean="0"/>
              <a:t/>
            </a:r>
            <a:br>
              <a:rPr lang="en-US" sz="2800" b="1" dirty="0" smtClean="0"/>
            </a:br>
            <a:r>
              <a:rPr lang="en-US" sz="1800" b="1" dirty="0" smtClean="0"/>
              <a:t>Why are we getting these complaints?</a:t>
            </a:r>
            <a:br>
              <a:rPr lang="en-US" sz="1800" b="1" dirty="0" smtClean="0"/>
            </a:br>
            <a:r>
              <a:rPr lang="en-US" sz="1800" b="1" dirty="0" smtClean="0"/>
              <a:t>	</a:t>
            </a:r>
            <a:r>
              <a:rPr lang="en-US" sz="1800" b="1" dirty="0" smtClean="0">
                <a:sym typeface="Wingdings" panose="05000000000000000000" pitchFamily="2" charset="2"/>
              </a:rPr>
              <a:t> </a:t>
            </a:r>
            <a:r>
              <a:rPr lang="en-US" sz="1800" b="1" dirty="0" smtClean="0"/>
              <a:t>Do the hospital have staffing issues?</a:t>
            </a:r>
            <a:br>
              <a:rPr lang="en-US" sz="1800" b="1" dirty="0" smtClean="0"/>
            </a:br>
            <a:r>
              <a:rPr lang="en-US" sz="1800" b="1" dirty="0"/>
              <a:t>	</a:t>
            </a:r>
            <a:r>
              <a:rPr lang="en-US" sz="1800" b="1" dirty="0" smtClean="0">
                <a:sym typeface="Wingdings" panose="05000000000000000000" pitchFamily="2" charset="2"/>
              </a:rPr>
              <a:t> </a:t>
            </a:r>
            <a:r>
              <a:rPr lang="en-US" sz="1800" b="1" dirty="0" smtClean="0"/>
              <a:t>Are the complaints legitimate?</a:t>
            </a:r>
            <a:br>
              <a:rPr lang="en-US" sz="1800" b="1" dirty="0" smtClean="0"/>
            </a:br>
            <a:r>
              <a:rPr lang="en-US" sz="1800" b="1" dirty="0"/>
              <a:t>	</a:t>
            </a:r>
            <a:r>
              <a:rPr lang="en-US" sz="1800" b="1" dirty="0" smtClean="0">
                <a:sym typeface="Wingdings" panose="05000000000000000000" pitchFamily="2" charset="2"/>
              </a:rPr>
              <a:t> </a:t>
            </a:r>
            <a:r>
              <a:rPr lang="en-US" sz="1800" b="1" dirty="0" smtClean="0"/>
              <a:t>Is the hospital too busy?</a:t>
            </a:r>
            <a:br>
              <a:rPr lang="en-US" sz="1800" b="1" dirty="0" smtClean="0"/>
            </a:br>
            <a:r>
              <a:rPr lang="en-US" sz="1800" b="1" dirty="0"/>
              <a:t>	</a:t>
            </a:r>
            <a:r>
              <a:rPr lang="en-US" sz="1800" b="1" dirty="0" smtClean="0">
                <a:sym typeface="Wingdings" panose="05000000000000000000" pitchFamily="2" charset="2"/>
              </a:rPr>
              <a:t> </a:t>
            </a:r>
            <a:r>
              <a:rPr lang="en-US" sz="1800" b="1" dirty="0" smtClean="0"/>
              <a:t>Is it due to a certain type of patient?</a:t>
            </a:r>
            <a:br>
              <a:rPr lang="en-US" sz="1800" b="1" dirty="0" smtClean="0"/>
            </a:br>
            <a:r>
              <a:rPr lang="en-US" sz="1800" b="1" dirty="0"/>
              <a:t>	</a:t>
            </a:r>
            <a:r>
              <a:rPr lang="en-US" sz="1800" b="1" dirty="0" smtClean="0"/>
              <a:t> </a:t>
            </a:r>
            <a:br>
              <a:rPr lang="en-US" sz="1800" b="1" dirty="0" smtClean="0"/>
            </a:br>
            <a:r>
              <a:rPr lang="en-US" sz="1800" b="1" dirty="0" smtClean="0"/>
              <a:t>	</a:t>
            </a:r>
            <a:br>
              <a:rPr lang="en-US" sz="1800" b="1" dirty="0" smtClean="0"/>
            </a:br>
            <a:r>
              <a:rPr lang="en-US" sz="1800" b="1" dirty="0" smtClean="0"/>
              <a:t/>
            </a:r>
            <a:br>
              <a:rPr lang="en-US" sz="1800" b="1" dirty="0" smtClean="0"/>
            </a:br>
            <a:r>
              <a:rPr lang="en-US" sz="1800" dirty="0" smtClean="0"/>
              <a:t/>
            </a:r>
            <a:br>
              <a:rPr lang="en-US" sz="1800" dirty="0" smtClean="0"/>
            </a:br>
            <a:r>
              <a:rPr lang="en-US" sz="1800" dirty="0" smtClean="0"/>
              <a:t/>
            </a:r>
            <a:br>
              <a:rPr lang="en-US" sz="1800" dirty="0" smtClean="0"/>
            </a:br>
            <a:endParaRPr lang="en-US" sz="1800" dirty="0"/>
          </a:p>
        </p:txBody>
      </p:sp>
      <p:sp>
        <p:nvSpPr>
          <p:cNvPr id="3" name="Subtitle 2"/>
          <p:cNvSpPr>
            <a:spLocks noGrp="1"/>
          </p:cNvSpPr>
          <p:nvPr>
            <p:ph type="subTitle" idx="1"/>
          </p:nvPr>
        </p:nvSpPr>
        <p:spPr/>
        <p:txBody>
          <a:bodyPr>
            <a:normAutofit/>
          </a:bodyPr>
          <a:lstStyle/>
          <a:p>
            <a:r>
              <a:rPr lang="en-US" sz="2800" b="1" dirty="0" smtClean="0"/>
              <a:t>HOSPITAL ANALYSIS</a:t>
            </a:r>
            <a:endParaRPr lang="en-US" sz="2800" b="1" dirty="0"/>
          </a:p>
        </p:txBody>
      </p:sp>
    </p:spTree>
    <p:extLst>
      <p:ext uri="{BB962C8B-B14F-4D97-AF65-F5344CB8AC3E}">
        <p14:creationId xmlns:p14="http://schemas.microsoft.com/office/powerpoint/2010/main" val="17888703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Insights Development</a:t>
            </a:r>
            <a:endParaRPr lang="en-US" b="1" dirty="0"/>
          </a:p>
        </p:txBody>
      </p:sp>
      <p:sp>
        <p:nvSpPr>
          <p:cNvPr id="3" name="Content Placeholder 2"/>
          <p:cNvSpPr>
            <a:spLocks noGrp="1"/>
          </p:cNvSpPr>
          <p:nvPr>
            <p:ph idx="1"/>
          </p:nvPr>
        </p:nvSpPr>
        <p:spPr/>
        <p:txBody>
          <a:bodyPr/>
          <a:lstStyle/>
          <a:p>
            <a:r>
              <a:rPr lang="en-US" b="1" dirty="0" smtClean="0"/>
              <a:t>How to develop insights? </a:t>
            </a:r>
          </a:p>
          <a:p>
            <a:r>
              <a:rPr lang="en-US" b="1" dirty="0" smtClean="0"/>
              <a:t>1. What are the business goals?</a:t>
            </a:r>
          </a:p>
          <a:p>
            <a:pPr marL="382588" lvl="1" indent="-211138">
              <a:buFont typeface="Arial" panose="020B0604020202020204" pitchFamily="34" charset="0"/>
              <a:buChar char="•"/>
            </a:pPr>
            <a:r>
              <a:rPr lang="en-US" dirty="0" smtClean="0"/>
              <a:t>Make money/Limit long wait times</a:t>
            </a:r>
          </a:p>
          <a:p>
            <a:pPr marL="201168" lvl="1" indent="0">
              <a:buNone/>
            </a:pPr>
            <a:endParaRPr lang="en-US" sz="600" dirty="0" smtClean="0"/>
          </a:p>
          <a:p>
            <a:pPr marL="57150" lvl="1" indent="0">
              <a:buNone/>
            </a:pPr>
            <a:r>
              <a:rPr lang="en-US" sz="2000" b="1" dirty="0" smtClean="0"/>
              <a:t> 2. What is our metric of success or failure?</a:t>
            </a:r>
          </a:p>
          <a:p>
            <a:pPr marL="457200" lvl="1" indent="-285750">
              <a:buFont typeface="Arial" panose="020B0604020202020204" pitchFamily="34" charset="0"/>
              <a:buChar char="•"/>
            </a:pPr>
            <a:r>
              <a:rPr lang="en-US" dirty="0"/>
              <a:t>w</a:t>
            </a:r>
            <a:r>
              <a:rPr lang="en-US" dirty="0" smtClean="0"/>
              <a:t>ait times</a:t>
            </a:r>
          </a:p>
          <a:p>
            <a:pPr marL="171450" lvl="1" indent="0">
              <a:buNone/>
            </a:pPr>
            <a:endParaRPr lang="en-US" sz="200" dirty="0"/>
          </a:p>
          <a:p>
            <a:pPr marL="114300" lvl="1" indent="0">
              <a:buNone/>
            </a:pPr>
            <a:r>
              <a:rPr lang="en-US" sz="2000" b="1" dirty="0" smtClean="0"/>
              <a:t>3. What are the trends? (positive or negative)</a:t>
            </a:r>
          </a:p>
          <a:p>
            <a:pPr marL="457200" lvl="1" indent="-285750">
              <a:buFont typeface="Arial" panose="020B0604020202020204" pitchFamily="34" charset="0"/>
              <a:buChar char="•"/>
            </a:pPr>
            <a:r>
              <a:rPr lang="en-US" dirty="0" smtClean="0"/>
              <a:t>Times of the day when wait times increase</a:t>
            </a:r>
          </a:p>
          <a:p>
            <a:pPr marL="457200" lvl="1" indent="-285750">
              <a:buFont typeface="Arial" panose="020B0604020202020204" pitchFamily="34" charset="0"/>
              <a:buChar char="•"/>
            </a:pPr>
            <a:r>
              <a:rPr lang="en-US" dirty="0" smtClean="0"/>
              <a:t>Days of week when wait times increase</a:t>
            </a:r>
          </a:p>
          <a:p>
            <a:pPr marL="171450" lvl="1" indent="0">
              <a:buNone/>
            </a:pPr>
            <a:endParaRPr lang="en-US" sz="100" dirty="0" smtClean="0"/>
          </a:p>
          <a:p>
            <a:pPr marL="114300" lvl="1" indent="0">
              <a:buNone/>
            </a:pPr>
            <a:r>
              <a:rPr lang="en-US" sz="2000" b="1" dirty="0" smtClean="0"/>
              <a:t>4. How can we fix the trends?</a:t>
            </a:r>
            <a:endParaRPr lang="en-US" sz="2000" dirty="0" smtClean="0"/>
          </a:p>
        </p:txBody>
      </p:sp>
    </p:spTree>
    <p:extLst>
      <p:ext uri="{BB962C8B-B14F-4D97-AF65-F5344CB8AC3E}">
        <p14:creationId xmlns:p14="http://schemas.microsoft.com/office/powerpoint/2010/main" val="2941660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Tools for Analysis</a:t>
            </a:r>
            <a:endParaRPr lang="en-US" b="1" dirty="0"/>
          </a:p>
        </p:txBody>
      </p:sp>
      <p:sp>
        <p:nvSpPr>
          <p:cNvPr id="3" name="Content Placeholder 2"/>
          <p:cNvSpPr>
            <a:spLocks noGrp="1"/>
          </p:cNvSpPr>
          <p:nvPr>
            <p:ph idx="1"/>
          </p:nvPr>
        </p:nvSpPr>
        <p:spPr/>
        <p:txBody>
          <a:bodyPr>
            <a:normAutofit/>
          </a:bodyPr>
          <a:lstStyle/>
          <a:p>
            <a:r>
              <a:rPr lang="en-US" sz="2800" b="1" dirty="0" smtClean="0"/>
              <a:t>EXCEL</a:t>
            </a:r>
          </a:p>
          <a:p>
            <a:pPr marL="400050" indent="-171450">
              <a:spcBef>
                <a:spcPts val="600"/>
              </a:spcBef>
              <a:buFont typeface="Arial" panose="020B0604020202020204" pitchFamily="34" charset="0"/>
              <a:buChar char="•"/>
            </a:pPr>
            <a:r>
              <a:rPr lang="en-US" dirty="0" smtClean="0"/>
              <a:t>Pivot Tables</a:t>
            </a:r>
          </a:p>
          <a:p>
            <a:pPr marL="400050" indent="-171450">
              <a:spcBef>
                <a:spcPts val="600"/>
              </a:spcBef>
              <a:buFont typeface="Arial" panose="020B0604020202020204" pitchFamily="34" charset="0"/>
              <a:buChar char="•"/>
            </a:pPr>
            <a:r>
              <a:rPr lang="en-US" dirty="0" smtClean="0"/>
              <a:t>IF conditional</a:t>
            </a:r>
          </a:p>
          <a:p>
            <a:pPr marL="400050" indent="-171450">
              <a:spcBef>
                <a:spcPts val="600"/>
              </a:spcBef>
              <a:buFont typeface="Arial" panose="020B0604020202020204" pitchFamily="34" charset="0"/>
              <a:buChar char="•"/>
            </a:pPr>
            <a:r>
              <a:rPr lang="en-US" dirty="0" smtClean="0"/>
              <a:t>Conditional Formatting</a:t>
            </a:r>
          </a:p>
          <a:p>
            <a:pPr marL="400050" indent="-171450">
              <a:spcBef>
                <a:spcPts val="600"/>
              </a:spcBef>
              <a:buFont typeface="Arial" panose="020B0604020202020204" pitchFamily="34" charset="0"/>
              <a:buChar char="•"/>
            </a:pPr>
            <a:r>
              <a:rPr lang="en-US" dirty="0" smtClean="0"/>
              <a:t>Time conversions</a:t>
            </a:r>
          </a:p>
          <a:p>
            <a:pPr marL="400050" indent="-171450">
              <a:spcBef>
                <a:spcPts val="600"/>
              </a:spcBef>
              <a:buFont typeface="Arial" panose="020B0604020202020204" pitchFamily="34" charset="0"/>
              <a:buChar char="•"/>
            </a:pPr>
            <a:r>
              <a:rPr lang="en-US" dirty="0" smtClean="0"/>
              <a:t>New Dimensions</a:t>
            </a:r>
          </a:p>
          <a:p>
            <a:pPr marL="400050" indent="-171450">
              <a:spcBef>
                <a:spcPts val="600"/>
              </a:spcBef>
              <a:buFont typeface="Arial" panose="020B0604020202020204" pitchFamily="34" charset="0"/>
              <a:buChar char="•"/>
            </a:pPr>
            <a:r>
              <a:rPr lang="en-US" dirty="0" smtClean="0"/>
              <a:t>Functions: TEXT, DAYOFWEEK</a:t>
            </a:r>
          </a:p>
          <a:p>
            <a:pPr marL="228600" indent="0">
              <a:spcBef>
                <a:spcPts val="600"/>
              </a:spcBef>
              <a:buNone/>
            </a:pPr>
            <a:endParaRPr lang="en-US" sz="100" dirty="0"/>
          </a:p>
          <a:p>
            <a:pPr marL="57150" indent="0">
              <a:spcBef>
                <a:spcPts val="600"/>
              </a:spcBef>
              <a:buNone/>
            </a:pPr>
            <a:r>
              <a:rPr lang="en-US" sz="2800" b="1" dirty="0" smtClean="0"/>
              <a:t>Data Story (Beginning, Middle and End)</a:t>
            </a:r>
          </a:p>
          <a:p>
            <a:pPr marL="400050" indent="-171450">
              <a:spcBef>
                <a:spcPts val="600"/>
              </a:spcBef>
              <a:buFont typeface="Arial" panose="020B0604020202020204" pitchFamily="34" charset="0"/>
              <a:buChar char="•"/>
            </a:pPr>
            <a:r>
              <a:rPr lang="en-US" dirty="0" smtClean="0"/>
              <a:t>Power Point</a:t>
            </a:r>
          </a:p>
        </p:txBody>
      </p:sp>
    </p:spTree>
    <p:extLst>
      <p:ext uri="{BB962C8B-B14F-4D97-AF65-F5344CB8AC3E}">
        <p14:creationId xmlns:p14="http://schemas.microsoft.com/office/powerpoint/2010/main" val="304471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Who is waiting the Longest</a:t>
            </a:r>
            <a:endParaRPr lang="en-US" sz="4000"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7225122"/>
              </p:ext>
            </p:extLst>
          </p:nvPr>
        </p:nvGraphicFramePr>
        <p:xfrm>
          <a:off x="1304450" y="1810544"/>
          <a:ext cx="5389244" cy="4147344"/>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7458074" y="2357437"/>
            <a:ext cx="3028951" cy="2800767"/>
          </a:xfrm>
          <a:prstGeom prst="rect">
            <a:avLst/>
          </a:prstGeom>
          <a:noFill/>
        </p:spPr>
        <p:txBody>
          <a:bodyPr wrap="square" rtlCol="0">
            <a:spAutoFit/>
          </a:bodyPr>
          <a:lstStyle/>
          <a:p>
            <a:r>
              <a:rPr lang="en-US" sz="3200" b="1" dirty="0" smtClean="0">
                <a:solidFill>
                  <a:srgbClr val="38688C"/>
                </a:solidFill>
              </a:rPr>
              <a:t>Financial Class</a:t>
            </a:r>
          </a:p>
          <a:p>
            <a:endParaRPr lang="en-US" sz="1400" b="1" dirty="0" smtClean="0">
              <a:solidFill>
                <a:srgbClr val="38688C"/>
              </a:solidFill>
            </a:endParaRPr>
          </a:p>
          <a:p>
            <a:r>
              <a:rPr lang="en-US" sz="1600" dirty="0" smtClean="0"/>
              <a:t>From the analysis, Financial Class does not significantly change the  wait times. Although it seems Medicare takes the longest time to process. We do not have enough patients to conclude that this is a major factor.</a:t>
            </a:r>
            <a:endParaRPr lang="en-US" sz="1600" b="1" dirty="0"/>
          </a:p>
          <a:p>
            <a:endParaRPr lang="en-US" b="1" dirty="0">
              <a:solidFill>
                <a:srgbClr val="38688C"/>
              </a:solidFill>
            </a:endParaRPr>
          </a:p>
        </p:txBody>
      </p:sp>
    </p:spTree>
    <p:extLst>
      <p:ext uri="{BB962C8B-B14F-4D97-AF65-F5344CB8AC3E}">
        <p14:creationId xmlns:p14="http://schemas.microsoft.com/office/powerpoint/2010/main" val="266088646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TM02900769[[fn=Retrospect]]</Template>
  <TotalTime>45</TotalTime>
  <Words>244</Words>
  <Application>Microsoft Office PowerPoint</Application>
  <PresentationFormat>Widescreen</PresentationFormat>
  <Paragraphs>31</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Wingdings</vt:lpstr>
      <vt:lpstr>Retrospect</vt:lpstr>
      <vt:lpstr>Problem Statement The clinic has gotten several complaints regarding wait times.  Task:  Analysis, hypothesis, data story on overall wait time.  Question from Management Why are we getting these complaints?   Do the hospital have staffing issues?   Are the complaints legitimate?   Is the hospital too busy?   Is it due to a certain type of patient?         </vt:lpstr>
      <vt:lpstr>Insights Development</vt:lpstr>
      <vt:lpstr>Tools for Analysis</vt:lpstr>
      <vt:lpstr>Who is waiting the Longest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The clinic has gotten several complaints regarding wait times.  Task:  Analysis, hypothesis, data story on overall wait time.  Question from Management Why are we getting these complaints?         </dc:title>
  <dc:creator>Saimun</dc:creator>
  <cp:lastModifiedBy>Saimun</cp:lastModifiedBy>
  <cp:revision>10</cp:revision>
  <dcterms:created xsi:type="dcterms:W3CDTF">2024-06-25T01:35:00Z</dcterms:created>
  <dcterms:modified xsi:type="dcterms:W3CDTF">2024-06-30T19:15:20Z</dcterms:modified>
</cp:coreProperties>
</file>