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9D39"/>
    <a:srgbClr val="3A5E92"/>
    <a:srgbClr val="253C5D"/>
    <a:srgbClr val="38688C"/>
    <a:srgbClr val="356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2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Visuals!$D$4</c:f>
              <c:strCache>
                <c:ptCount val="1"/>
                <c:pt idx="0">
                  <c:v>Count of Patient 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3B-42F9-A76D-502C7F25FA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C3B-42F9-A76D-502C7F25FA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3B-42F9-A76D-502C7F25FA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3B-42F9-A76D-502C7F25FA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C3B-42F9-A76D-502C7F25FA95}"/>
              </c:ext>
            </c:extLst>
          </c:dPt>
          <c:dLbls>
            <c:dLbl>
              <c:idx val="0"/>
              <c:layout>
                <c:manualLayout>
                  <c:x val="-0.12485536082183275"/>
                  <c:y val="0.19788745117748893"/>
                </c:manualLayout>
              </c:layout>
              <c:tx>
                <c:rich>
                  <a:bodyPr/>
                  <a:lstStyle/>
                  <a:p>
                    <a:fld id="{5E92879F-C7C3-4DDA-81BF-FDC588F66D22}" type="CELLRANGE">
                      <a:rPr lang="en-US" baseline="0"/>
                      <a:pPr/>
                      <a:t>[CELLRANGE]</a:t>
                    </a:fld>
                    <a:r>
                      <a:rPr lang="en-US" baseline="0"/>
                      <a:t>, </a:t>
                    </a:r>
                    <a:fld id="{A693AB49-74F5-4B61-8020-63C50B03CCF4}" type="CATEGORYNAME">
                      <a:rPr lang="en-US" baseline="0"/>
                      <a:pPr/>
                      <a:t>[CATEGORY NAME]</a:t>
                    </a:fld>
                    <a:r>
                      <a:rPr lang="en-US" baseline="0"/>
                      <a:t>, </a:t>
                    </a:r>
                    <a:fld id="{78BC0589-A93B-4902-BE18-D465CBE2E9DC}"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AC3B-42F9-A76D-502C7F25FA95}"/>
                </c:ext>
              </c:extLst>
            </c:dLbl>
            <c:dLbl>
              <c:idx val="1"/>
              <c:tx>
                <c:rich>
                  <a:bodyPr/>
                  <a:lstStyle/>
                  <a:p>
                    <a:fld id="{9FB9B3F2-65A3-49A4-ADE2-1119A024E721}" type="CELLRANGE">
                      <a:rPr lang="en-US"/>
                      <a:pPr/>
                      <a:t>[CELLRANGE]</a:t>
                    </a:fld>
                    <a:r>
                      <a:rPr lang="en-US" baseline="0"/>
                      <a:t>, </a:t>
                    </a:r>
                    <a:fld id="{DB49C493-A166-4564-88D7-FF812D29B86F}" type="CATEGORYNAME">
                      <a:rPr lang="en-US" baseline="0"/>
                      <a:pPr/>
                      <a:t>[CATEGORY NAME]</a:t>
                    </a:fld>
                    <a:r>
                      <a:rPr lang="en-US" baseline="0"/>
                      <a:t>, </a:t>
                    </a:r>
                    <a:fld id="{05953652-C2E6-4E59-877B-4B2A06BDF75D}"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AC3B-42F9-A76D-502C7F25FA95}"/>
                </c:ext>
              </c:extLst>
            </c:dLbl>
            <c:dLbl>
              <c:idx val="2"/>
              <c:tx>
                <c:rich>
                  <a:bodyPr/>
                  <a:lstStyle/>
                  <a:p>
                    <a:fld id="{502549E2-C2CC-49E2-8C3C-E14436574F1C}" type="CELLRANGE">
                      <a:rPr lang="en-US"/>
                      <a:pPr/>
                      <a:t>[CELLRANGE]</a:t>
                    </a:fld>
                    <a:r>
                      <a:rPr lang="en-US" baseline="0"/>
                      <a:t>, </a:t>
                    </a:r>
                    <a:fld id="{997EBDCE-C8B6-4305-B9FB-B7002AE870F9}" type="CATEGORYNAME">
                      <a:rPr lang="en-US" baseline="0"/>
                      <a:pPr/>
                      <a:t>[CATEGORY NAME]</a:t>
                    </a:fld>
                    <a:r>
                      <a:rPr lang="en-US" baseline="0"/>
                      <a:t>, </a:t>
                    </a:r>
                    <a:fld id="{D683D8D3-F753-42EC-83FC-72B14B0E6CA4}"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C3B-42F9-A76D-502C7F25FA95}"/>
                </c:ext>
              </c:extLst>
            </c:dLbl>
            <c:dLbl>
              <c:idx val="3"/>
              <c:tx>
                <c:rich>
                  <a:bodyPr/>
                  <a:lstStyle/>
                  <a:p>
                    <a:fld id="{05AF4B3A-4A7E-4269-A305-F57702C92920}" type="CELLRANGE">
                      <a:rPr lang="en-US"/>
                      <a:pPr/>
                      <a:t>[CELLRANGE]</a:t>
                    </a:fld>
                    <a:r>
                      <a:rPr lang="en-US" baseline="0"/>
                      <a:t>, </a:t>
                    </a:r>
                    <a:fld id="{C9BD1A82-7B8C-4B4A-A2D9-13C3FE1FC22B}" type="CATEGORYNAME">
                      <a:rPr lang="en-US" baseline="0"/>
                      <a:pPr/>
                      <a:t>[CATEGORY NAME]</a:t>
                    </a:fld>
                    <a:r>
                      <a:rPr lang="en-US" baseline="0"/>
                      <a:t>, </a:t>
                    </a:r>
                    <a:fld id="{032249BD-5748-48BD-B587-BDFF0F8DA414}"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AC3B-42F9-A76D-502C7F25FA95}"/>
                </c:ext>
              </c:extLst>
            </c:dLbl>
            <c:dLbl>
              <c:idx val="4"/>
              <c:tx>
                <c:rich>
                  <a:bodyPr/>
                  <a:lstStyle/>
                  <a:p>
                    <a:fld id="{E40DBB2C-6EA0-482D-A1D2-4813DF2A961D}" type="CELLRANGE">
                      <a:rPr lang="en-US"/>
                      <a:pPr/>
                      <a:t>[CELLRANGE]</a:t>
                    </a:fld>
                    <a:r>
                      <a:rPr lang="en-US" baseline="0"/>
                      <a:t>, </a:t>
                    </a:r>
                    <a:fld id="{7FE55805-F60E-49E9-A395-B99008B09C74}" type="CATEGORYNAME">
                      <a:rPr lang="en-US" baseline="0"/>
                      <a:pPr/>
                      <a:t>[CATEGORY NAME]</a:t>
                    </a:fld>
                    <a:r>
                      <a:rPr lang="en-US" baseline="0"/>
                      <a:t>, </a:t>
                    </a:r>
                    <a:fld id="{30951F71-A66E-498B-AB4B-672FB7FE5561}"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C3B-42F9-A76D-502C7F25FA95}"/>
                </c:ext>
              </c:extLst>
            </c:dLbl>
            <c:spPr>
              <a:solidFill>
                <a:srgbClr val="E98F35"/>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Visuals!$C$5:$C$9</c:f>
              <c:strCache>
                <c:ptCount val="5"/>
                <c:pt idx="0">
                  <c:v>CORPORATE</c:v>
                </c:pt>
                <c:pt idx="1">
                  <c:v>HMO</c:v>
                </c:pt>
                <c:pt idx="2">
                  <c:v>INSURANCE</c:v>
                </c:pt>
                <c:pt idx="3">
                  <c:v>MEDICARE</c:v>
                </c:pt>
                <c:pt idx="4">
                  <c:v>PRIVATE</c:v>
                </c:pt>
              </c:strCache>
            </c:strRef>
          </c:cat>
          <c:val>
            <c:numRef>
              <c:f>Visuals!$D$5:$D$9</c:f>
              <c:numCache>
                <c:formatCode>0.00%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Visuals!$E$5:$E$9</c15:f>
                <c15:dlblRangeCache>
                  <c:ptCount val="5"/>
                  <c:pt idx="0">
                    <c:v>46min</c:v>
                  </c:pt>
                  <c:pt idx="1">
                    <c:v>46min</c:v>
                  </c:pt>
                  <c:pt idx="2">
                    <c:v>44min</c:v>
                  </c:pt>
                  <c:pt idx="3">
                    <c:v>58min</c:v>
                  </c:pt>
                  <c:pt idx="4">
                    <c:v>40min</c:v>
                  </c:pt>
                </c15:dlblRangeCache>
              </c15:datalabelsRange>
            </c:ext>
            <c:ext xmlns:c16="http://schemas.microsoft.com/office/drawing/2014/chart" uri="{C3380CC4-5D6E-409C-BE32-E72D297353CC}">
              <c16:uniqueId val="{0000000A-AC3B-42F9-A76D-502C7F25FA9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Wait Time Breakdown by Day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Visuals!$E$15</c:f>
              <c:strCache>
                <c:ptCount val="1"/>
                <c:pt idx="0">
                  <c:v>Count of Patient ID</c:v>
                </c:pt>
              </c:strCache>
            </c:strRef>
          </c:tx>
          <c:spPr>
            <a:solidFill>
              <a:schemeClr val="accent1"/>
            </a:solidFill>
            <a:ln>
              <a:noFill/>
            </a:ln>
            <a:effectLst/>
          </c:spPr>
          <c:invertIfNegative val="0"/>
          <c:dLbls>
            <c:dLbl>
              <c:idx val="0"/>
              <c:tx>
                <c:rich>
                  <a:bodyPr/>
                  <a:lstStyle/>
                  <a:p>
                    <a:fld id="{55F0F966-F07A-4E1A-BA59-82772D778BC4}" type="CELLRANGE">
                      <a:rPr lang="en-US"/>
                      <a:pPr/>
                      <a:t>[CELLRANGE]</a:t>
                    </a:fld>
                    <a:r>
                      <a:rPr lang="en-US" baseline="0"/>
                      <a:t>, </a:t>
                    </a:r>
                    <a:fld id="{66EC45B9-B31E-48CD-B26F-4D4F799B696A}"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76BD-481E-9E7D-08997AD1B86E}"/>
                </c:ext>
              </c:extLst>
            </c:dLbl>
            <c:dLbl>
              <c:idx val="1"/>
              <c:tx>
                <c:rich>
                  <a:bodyPr/>
                  <a:lstStyle/>
                  <a:p>
                    <a:fld id="{8B596B82-6926-4B21-95B1-1A07492B546A}" type="CELLRANGE">
                      <a:rPr lang="en-US"/>
                      <a:pPr/>
                      <a:t>[CELLRANGE]</a:t>
                    </a:fld>
                    <a:r>
                      <a:rPr lang="en-US" baseline="0"/>
                      <a:t>, </a:t>
                    </a:r>
                    <a:fld id="{CEAA340A-C7A8-48D8-AC5F-F98B56914816}"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6BD-481E-9E7D-08997AD1B86E}"/>
                </c:ext>
              </c:extLst>
            </c:dLbl>
            <c:dLbl>
              <c:idx val="2"/>
              <c:tx>
                <c:rich>
                  <a:bodyPr/>
                  <a:lstStyle/>
                  <a:p>
                    <a:fld id="{5A3BC8AF-6EB5-4FD9-8F63-56F3818C946E}" type="CELLRANGE">
                      <a:rPr lang="en-US"/>
                      <a:pPr/>
                      <a:t>[CELLRANGE]</a:t>
                    </a:fld>
                    <a:r>
                      <a:rPr lang="en-US" baseline="0"/>
                      <a:t>, </a:t>
                    </a:r>
                    <a:fld id="{86A8C33E-FCD6-4694-B387-EBE4A28AED05}"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76BD-481E-9E7D-08997AD1B86E}"/>
                </c:ext>
              </c:extLst>
            </c:dLbl>
            <c:dLbl>
              <c:idx val="3"/>
              <c:tx>
                <c:rich>
                  <a:bodyPr/>
                  <a:lstStyle/>
                  <a:p>
                    <a:fld id="{EAE0228A-D0BA-49EB-A786-4D3A78080838}" type="CELLRANGE">
                      <a:rPr lang="en-US"/>
                      <a:pPr/>
                      <a:t>[CELLRANGE]</a:t>
                    </a:fld>
                    <a:r>
                      <a:rPr lang="en-US" baseline="0"/>
                      <a:t>, </a:t>
                    </a:r>
                    <a:fld id="{E92F2C1D-815D-4C95-82BC-AA9E59C8378D}"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76BD-481E-9E7D-08997AD1B86E}"/>
                </c:ext>
              </c:extLst>
            </c:dLbl>
            <c:dLbl>
              <c:idx val="4"/>
              <c:tx>
                <c:rich>
                  <a:bodyPr/>
                  <a:lstStyle/>
                  <a:p>
                    <a:fld id="{27FED87D-8691-4185-B47F-2CF309ED2C9B}" type="CELLRANGE">
                      <a:rPr lang="en-US"/>
                      <a:pPr/>
                      <a:t>[CELLRANGE]</a:t>
                    </a:fld>
                    <a:r>
                      <a:rPr lang="en-US" baseline="0"/>
                      <a:t>, </a:t>
                    </a:r>
                    <a:fld id="{364FD9B3-19F9-4F30-9C9B-7681651DDD0F}"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76BD-481E-9E7D-08997AD1B86E}"/>
                </c:ext>
              </c:extLst>
            </c:dLbl>
            <c:dLbl>
              <c:idx val="5"/>
              <c:tx>
                <c:rich>
                  <a:bodyPr/>
                  <a:lstStyle/>
                  <a:p>
                    <a:fld id="{551F119B-9138-4E3E-9FA0-BC7DCBF415C0}" type="CELLRANGE">
                      <a:rPr lang="en-US"/>
                      <a:pPr/>
                      <a:t>[CELLRANGE]</a:t>
                    </a:fld>
                    <a:r>
                      <a:rPr lang="en-US" baseline="0"/>
                      <a:t>, </a:t>
                    </a:r>
                    <a:fld id="{8185A819-008B-44CB-AC0E-EC1DFACF9118}"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76BD-481E-9E7D-08997AD1B86E}"/>
                </c:ext>
              </c:extLst>
            </c:dLbl>
            <c:dLbl>
              <c:idx val="6"/>
              <c:tx>
                <c:rich>
                  <a:bodyPr/>
                  <a:lstStyle/>
                  <a:p>
                    <a:fld id="{0B2609FD-9790-4602-867B-BF775DCE9375}" type="CELLRANGE">
                      <a:rPr lang="en-US"/>
                      <a:pPr/>
                      <a:t>[CELLRANGE]</a:t>
                    </a:fld>
                    <a:r>
                      <a:rPr lang="en-US" baseline="0"/>
                      <a:t>, </a:t>
                    </a:r>
                    <a:fld id="{A0B98715-A13F-4B7D-939A-1F6BEE752F94}"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76BD-481E-9E7D-08997AD1B86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Visuals!$C$16:$C$22</c:f>
              <c:strCache>
                <c:ptCount val="7"/>
                <c:pt idx="0">
                  <c:v>Sunday</c:v>
                </c:pt>
                <c:pt idx="1">
                  <c:v>Monday</c:v>
                </c:pt>
                <c:pt idx="2">
                  <c:v>Tuesday</c:v>
                </c:pt>
                <c:pt idx="3">
                  <c:v>Wednesday</c:v>
                </c:pt>
                <c:pt idx="4">
                  <c:v>Thursday</c:v>
                </c:pt>
                <c:pt idx="5">
                  <c:v>Friday</c:v>
                </c:pt>
                <c:pt idx="6">
                  <c:v>Saturday</c:v>
                </c:pt>
              </c:strCache>
            </c:strRef>
          </c:cat>
          <c:val>
            <c:numRef>
              <c:f>Visuals!$E$16:$E$22</c:f>
              <c:numCache>
                <c:formatCode>_(* #,##0_);_(* \(#,##0\);_(* "-"??_);_(@_)</c:formatCode>
                <c:ptCount val="7"/>
                <c:pt idx="0">
                  <c:v>2549</c:v>
                </c:pt>
                <c:pt idx="1">
                  <c:v>6982</c:v>
                </c:pt>
                <c:pt idx="2">
                  <c:v>5690</c:v>
                </c:pt>
                <c:pt idx="3">
                  <c:v>4171</c:v>
                </c:pt>
                <c:pt idx="4">
                  <c:v>2673</c:v>
                </c:pt>
                <c:pt idx="5">
                  <c:v>4923</c:v>
                </c:pt>
                <c:pt idx="6">
                  <c:v>3010</c:v>
                </c:pt>
              </c:numCache>
            </c:numRef>
          </c:val>
          <c:extLst>
            <c:ext xmlns:c15="http://schemas.microsoft.com/office/drawing/2012/chart" uri="{02D57815-91ED-43cb-92C2-25804820EDAC}">
              <c15:datalabelsRange>
                <c15:f>Visuals!$D$16:$D$22</c15:f>
                <c15:dlblRangeCache>
                  <c:ptCount val="7"/>
                  <c:pt idx="0">
                    <c:v>33</c:v>
                  </c:pt>
                  <c:pt idx="1">
                    <c:v>49</c:v>
                  </c:pt>
                  <c:pt idx="2">
                    <c:v>42</c:v>
                  </c:pt>
                  <c:pt idx="3">
                    <c:v>47</c:v>
                  </c:pt>
                  <c:pt idx="4">
                    <c:v>42</c:v>
                  </c:pt>
                  <c:pt idx="5">
                    <c:v>42</c:v>
                  </c:pt>
                  <c:pt idx="6">
                    <c:v>42</c:v>
                  </c:pt>
                </c15:dlblRangeCache>
              </c15:datalabelsRange>
            </c:ext>
            <c:ext xmlns:c16="http://schemas.microsoft.com/office/drawing/2014/chart" uri="{C3380CC4-5D6E-409C-BE32-E72D297353CC}">
              <c16:uniqueId val="{00000007-76BD-481E-9E7D-08997AD1B86E}"/>
            </c:ext>
          </c:extLst>
        </c:ser>
        <c:dLbls>
          <c:dLblPos val="outEnd"/>
          <c:showLegendKey val="0"/>
          <c:showVal val="1"/>
          <c:showCatName val="0"/>
          <c:showSerName val="0"/>
          <c:showPercent val="0"/>
          <c:showBubbleSize val="0"/>
        </c:dLbls>
        <c:gapWidth val="55"/>
        <c:overlap val="-27"/>
        <c:axId val="1254107375"/>
        <c:axId val="1254107791"/>
      </c:barChart>
      <c:catAx>
        <c:axId val="1254107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107791"/>
        <c:crosses val="autoZero"/>
        <c:auto val="1"/>
        <c:lblAlgn val="ctr"/>
        <c:lblOffset val="100"/>
        <c:noMultiLvlLbl val="0"/>
      </c:catAx>
      <c:valAx>
        <c:axId val="1254107791"/>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1073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[hospital_data _ analysis.xlsx]Pivot table!PivotTable2</c:name>
    <c:fmtId val="6"/>
  </c:pivotSource>
  <c:chart>
    <c:autoTitleDeleted val="0"/>
    <c:pivotFmts>
      <c:pivotFmt>
        <c:idx val="0"/>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pivotFmt>
      <c:pivotFmt>
        <c:idx val="2"/>
        <c:spPr>
          <a:solidFill>
            <a:schemeClr val="bg1">
              <a:lumMod val="65000"/>
            </a:schemeClr>
          </a:solidFill>
          <a:ln>
            <a:solidFill>
              <a:schemeClr val="tx1">
                <a:lumMod val="50000"/>
                <a:lumOff val="50000"/>
              </a:schemeClr>
            </a:solidFill>
          </a:ln>
          <a:effectLst/>
        </c:spPr>
      </c:pivotFmt>
      <c:pivotFmt>
        <c:idx val="3"/>
        <c:spPr>
          <a:solidFill>
            <a:schemeClr val="bg1">
              <a:lumMod val="65000"/>
            </a:schemeClr>
          </a:solidFill>
          <a:ln>
            <a:solidFill>
              <a:schemeClr val="tx1">
                <a:lumMod val="50000"/>
                <a:lumOff val="50000"/>
              </a:schemeClr>
            </a:solidFill>
          </a:ln>
          <a:effectLst/>
        </c:spPr>
      </c:pivotFmt>
      <c:pivotFmt>
        <c:idx val="4"/>
        <c:spPr>
          <a:solidFill>
            <a:schemeClr val="accent1"/>
          </a:solidFill>
          <a:ln>
            <a:solidFill>
              <a:schemeClr val="accent1"/>
            </a:solidFill>
          </a:ln>
          <a:effectLst/>
        </c:spPr>
      </c:pivotFmt>
      <c:pivotFmt>
        <c:idx val="5"/>
        <c:spPr>
          <a:solidFill>
            <a:schemeClr val="accent1"/>
          </a:solidFill>
          <a:ln>
            <a:solidFill>
              <a:schemeClr val="accent1"/>
            </a:solidFill>
          </a:ln>
          <a:effectLst/>
        </c:spPr>
      </c:pivotFmt>
      <c:pivotFmt>
        <c:idx val="6"/>
        <c:spPr>
          <a:solidFill>
            <a:schemeClr val="accent1"/>
          </a:solidFill>
          <a:ln>
            <a:solidFill>
              <a:schemeClr val="tx1">
                <a:lumMod val="50000"/>
                <a:lumOff val="50000"/>
              </a:schemeClr>
            </a:solidFill>
          </a:ln>
          <a:effectLst/>
        </c:spPr>
      </c:pivotFmt>
      <c:pivotFmt>
        <c:idx val="7"/>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solidFill>
              <a:schemeClr val="tx1">
                <a:lumMod val="50000"/>
                <a:lumOff val="50000"/>
              </a:schemeClr>
            </a:solidFill>
          </a:ln>
          <a:effectLst/>
        </c:spPr>
      </c:pivotFmt>
      <c:pivotFmt>
        <c:idx val="9"/>
        <c:spPr>
          <a:solidFill>
            <a:schemeClr val="accent1"/>
          </a:solidFill>
          <a:ln>
            <a:solidFill>
              <a:schemeClr val="accent1"/>
            </a:solidFill>
          </a:ln>
          <a:effectLst/>
        </c:spPr>
      </c:pivotFmt>
      <c:pivotFmt>
        <c:idx val="10"/>
        <c:spPr>
          <a:solidFill>
            <a:schemeClr val="accent1"/>
          </a:solidFill>
          <a:ln>
            <a:solidFill>
              <a:schemeClr val="accent1"/>
            </a:solidFill>
          </a:ln>
          <a:effectLst/>
        </c:spPr>
      </c:pivotFmt>
      <c:pivotFmt>
        <c:idx val="11"/>
        <c:spPr>
          <a:solidFill>
            <a:schemeClr val="accent1"/>
          </a:solidFill>
          <a:ln w="28575" cap="rnd">
            <a:solidFill>
              <a:schemeClr val="accent1"/>
            </a:solidFill>
            <a:round/>
          </a:ln>
          <a:effectLst/>
        </c:spPr>
        <c:marker>
          <c:symbol val="none"/>
        </c:marker>
      </c:pivotFmt>
      <c:pivotFmt>
        <c:idx val="12"/>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solidFill>
              <a:schemeClr val="tx1">
                <a:lumMod val="50000"/>
                <a:lumOff val="50000"/>
              </a:schemeClr>
            </a:solidFill>
          </a:ln>
          <a:effectLst/>
        </c:spPr>
      </c:pivotFmt>
      <c:pivotFmt>
        <c:idx val="14"/>
        <c:spPr>
          <a:solidFill>
            <a:schemeClr val="accent1"/>
          </a:solidFill>
          <a:ln>
            <a:solidFill>
              <a:schemeClr val="accent1"/>
            </a:solidFill>
          </a:ln>
          <a:effectLst/>
        </c:spPr>
      </c:pivotFmt>
      <c:pivotFmt>
        <c:idx val="15"/>
        <c:spPr>
          <a:solidFill>
            <a:schemeClr val="accent1"/>
          </a:solidFill>
          <a:ln>
            <a:solidFill>
              <a:schemeClr val="accent1"/>
            </a:solidFill>
          </a:ln>
          <a:effectLst/>
        </c:spPr>
      </c:pivotFmt>
      <c:pivotFmt>
        <c:idx val="16"/>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'Pivot table'!$H$3</c:f>
              <c:strCache>
                <c:ptCount val="1"/>
                <c:pt idx="0">
                  <c:v>Average of Wait Time in Minutes</c:v>
                </c:pt>
              </c:strCache>
            </c:strRef>
          </c:tx>
          <c:spPr>
            <a:solidFill>
              <a:schemeClr val="bg1">
                <a:lumMod val="65000"/>
              </a:schemeClr>
            </a:solidFill>
            <a:ln>
              <a:solidFill>
                <a:schemeClr val="tx1">
                  <a:lumMod val="50000"/>
                  <a:lumOff val="50000"/>
                </a:schemeClr>
              </a:solidFill>
            </a:ln>
            <a:effectLst/>
          </c:spPr>
          <c:invertIfNegative val="0"/>
          <c:dPt>
            <c:idx val="0"/>
            <c:invertIfNegative val="0"/>
            <c:bubble3D val="0"/>
            <c:spPr>
              <a:solidFill>
                <a:schemeClr val="accent1"/>
              </a:solidFill>
              <a:ln>
                <a:solidFill>
                  <a:schemeClr val="tx1">
                    <a:lumMod val="50000"/>
                    <a:lumOff val="50000"/>
                  </a:schemeClr>
                </a:solidFill>
              </a:ln>
              <a:effectLst/>
            </c:spPr>
            <c:extLst>
              <c:ext xmlns:c16="http://schemas.microsoft.com/office/drawing/2014/chart" uri="{C3380CC4-5D6E-409C-BE32-E72D297353CC}">
                <c16:uniqueId val="{00000001-7413-4F7E-AC51-C407298F591A}"/>
              </c:ext>
            </c:extLst>
          </c:dPt>
          <c:dPt>
            <c:idx val="1"/>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7413-4F7E-AC51-C407298F591A}"/>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5-7413-4F7E-AC51-C407298F591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 table'!$H$4:$H$20</c:f>
              <c:numCache>
                <c:formatCode>0</c:formatCode>
                <c:ptCount val="16"/>
                <c:pt idx="0">
                  <c:v>52.561670010509168</c:v>
                </c:pt>
                <c:pt idx="1">
                  <c:v>59.415592273679387</c:v>
                </c:pt>
                <c:pt idx="2">
                  <c:v>52.012835144927607</c:v>
                </c:pt>
                <c:pt idx="3">
                  <c:v>41.769363783020793</c:v>
                </c:pt>
                <c:pt idx="4">
                  <c:v>35.032480405716967</c:v>
                </c:pt>
                <c:pt idx="5">
                  <c:v>43.449882629107996</c:v>
                </c:pt>
                <c:pt idx="6">
                  <c:v>42.170907590759107</c:v>
                </c:pt>
                <c:pt idx="7">
                  <c:v>37.840173253925244</c:v>
                </c:pt>
                <c:pt idx="8">
                  <c:v>27.752788897784885</c:v>
                </c:pt>
                <c:pt idx="9">
                  <c:v>24.972374429223731</c:v>
                </c:pt>
                <c:pt idx="10">
                  <c:v>37.887538461538377</c:v>
                </c:pt>
                <c:pt idx="11">
                  <c:v>38.191369178786502</c:v>
                </c:pt>
                <c:pt idx="12">
                  <c:v>28.333848797250877</c:v>
                </c:pt>
                <c:pt idx="13">
                  <c:v>22.179300000000008</c:v>
                </c:pt>
                <c:pt idx="14">
                  <c:v>16.043207282913169</c:v>
                </c:pt>
                <c:pt idx="15">
                  <c:v>12.792708333333339</c:v>
                </c:pt>
              </c:numCache>
            </c:numRef>
          </c:val>
          <c:extLst>
            <c:ext xmlns:c16="http://schemas.microsoft.com/office/drawing/2014/chart" uri="{C3380CC4-5D6E-409C-BE32-E72D297353CC}">
              <c16:uniqueId val="{00000006-7413-4F7E-AC51-C407298F591A}"/>
            </c:ext>
          </c:extLst>
        </c:ser>
        <c:dLbls>
          <c:showLegendKey val="0"/>
          <c:showVal val="1"/>
          <c:showCatName val="0"/>
          <c:showSerName val="0"/>
          <c:showPercent val="0"/>
          <c:showBubbleSize val="0"/>
        </c:dLbls>
        <c:gapWidth val="44"/>
        <c:overlap val="-27"/>
        <c:axId val="1082348448"/>
        <c:axId val="1082328064"/>
      </c:barChart>
      <c:lineChart>
        <c:grouping val="standard"/>
        <c:varyColors val="0"/>
        <c:ser>
          <c:idx val="1"/>
          <c:order val="1"/>
          <c:tx>
            <c:strRef>
              <c:f>'Pivot table'!$I$3</c:f>
              <c:strCache>
                <c:ptCount val="1"/>
                <c:pt idx="0">
                  <c:v>Count of Patient ID</c:v>
                </c:pt>
              </c:strCache>
            </c:strRef>
          </c:tx>
          <c:spPr>
            <a:ln w="28575" cap="rnd">
              <a:solidFill>
                <a:schemeClr val="accent2"/>
              </a:solidFill>
              <a:round/>
            </a:ln>
            <a:effectLst/>
          </c:spPr>
          <c:marker>
            <c:symbol val="none"/>
          </c:marker>
          <c:dLbls>
            <c:delete val="1"/>
          </c:dLbls>
          <c:cat>
            <c:strRef>
              <c:f>'Pivot table'!$G$4:$G$20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 table'!$I$4:$I$20</c:f>
              <c:numCache>
                <c:formatCode>General</c:formatCode>
                <c:ptCount val="16"/>
                <c:pt idx="0">
                  <c:v>3489</c:v>
                </c:pt>
                <c:pt idx="1">
                  <c:v>4297</c:v>
                </c:pt>
                <c:pt idx="2">
                  <c:v>3680</c:v>
                </c:pt>
                <c:pt idx="3">
                  <c:v>3306</c:v>
                </c:pt>
                <c:pt idx="4">
                  <c:v>1446</c:v>
                </c:pt>
                <c:pt idx="5">
                  <c:v>426</c:v>
                </c:pt>
                <c:pt idx="6">
                  <c:v>3030</c:v>
                </c:pt>
                <c:pt idx="7">
                  <c:v>1847</c:v>
                </c:pt>
                <c:pt idx="8">
                  <c:v>1249</c:v>
                </c:pt>
                <c:pt idx="9">
                  <c:v>219</c:v>
                </c:pt>
                <c:pt idx="10">
                  <c:v>2600</c:v>
                </c:pt>
                <c:pt idx="11">
                  <c:v>2269</c:v>
                </c:pt>
                <c:pt idx="12">
                  <c:v>1358</c:v>
                </c:pt>
                <c:pt idx="13">
                  <c:v>500</c:v>
                </c:pt>
                <c:pt idx="14">
                  <c:v>238</c:v>
                </c:pt>
                <c:pt idx="15">
                  <c:v>32</c:v>
                </c:pt>
              </c:numCache>
            </c:numRef>
          </c:val>
          <c:smooth val="0"/>
          <c:extLst>
            <c:ext xmlns:c16="http://schemas.microsoft.com/office/drawing/2014/chart" uri="{C3380CC4-5D6E-409C-BE32-E72D297353CC}">
              <c16:uniqueId val="{00000007-7413-4F7E-AC51-C407298F591A}"/>
            </c:ext>
          </c:extLst>
        </c:ser>
        <c:dLbls>
          <c:showLegendKey val="0"/>
          <c:showVal val="1"/>
          <c:showCatName val="0"/>
          <c:showSerName val="0"/>
          <c:showPercent val="0"/>
          <c:showBubbleSize val="0"/>
        </c:dLbls>
        <c:marker val="1"/>
        <c:smooth val="0"/>
        <c:axId val="1082347616"/>
        <c:axId val="1082338048"/>
      </c:lineChart>
      <c:catAx>
        <c:axId val="1082348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28064"/>
        <c:crosses val="autoZero"/>
        <c:auto val="1"/>
        <c:lblAlgn val="ctr"/>
        <c:lblOffset val="100"/>
        <c:noMultiLvlLbl val="0"/>
      </c:catAx>
      <c:valAx>
        <c:axId val="108232806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48448"/>
        <c:crosses val="autoZero"/>
        <c:crossBetween val="between"/>
      </c:valAx>
      <c:valAx>
        <c:axId val="108233804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47616"/>
        <c:crosses val="max"/>
        <c:crossBetween val="between"/>
      </c:valAx>
      <c:catAx>
        <c:axId val="1082347616"/>
        <c:scaling>
          <c:orientation val="minMax"/>
        </c:scaling>
        <c:delete val="1"/>
        <c:axPos val="b"/>
        <c:numFmt formatCode="General" sourceLinked="1"/>
        <c:majorTickMark val="out"/>
        <c:minorTickMark val="none"/>
        <c:tickLblPos val="nextTo"/>
        <c:crossAx val="1082338048"/>
        <c:crosses val="autoZero"/>
        <c:auto val="1"/>
        <c:lblAlgn val="ctr"/>
        <c:lblOffset val="100"/>
        <c:noMultiLvlLbl val="0"/>
      </c:catAx>
      <c:spPr>
        <a:noFill/>
        <a:ln>
          <a:noFill/>
        </a:ln>
        <a:effectLst/>
      </c:spPr>
    </c:plotArea>
    <c:legend>
      <c:legendPos val="t"/>
      <c:layout>
        <c:manualLayout>
          <c:xMode val="edge"/>
          <c:yMode val="edge"/>
          <c:x val="0.27597872702762083"/>
          <c:y val="5.588822355289421E-2"/>
          <c:w val="0.47115629862760461"/>
          <c:h val="6.736574095902683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2">
          <a:lumMod val="40000"/>
          <a:lumOff val="6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Proportion</a:t>
            </a:r>
            <a:r>
              <a:rPr lang="en-US" b="1" baseline="0"/>
              <a:t> of time spent on hospital for Processes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Visuals!$D$27</c:f>
              <c:strCache>
                <c:ptCount val="1"/>
                <c:pt idx="0">
                  <c:v>Values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C9-45A7-8F0D-7B6EFA0F5FB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C9-45A7-8F0D-7B6EFA0F5FB0}"/>
              </c:ext>
            </c:extLst>
          </c:dPt>
          <c:dLbls>
            <c:dLbl>
              <c:idx val="0"/>
              <c:tx>
                <c:rich>
                  <a:bodyPr/>
                  <a:lstStyle/>
                  <a:p>
                    <a:fld id="{EF2D201C-CA0D-4779-B3DF-591A8F830F64}" type="CELLRANGE">
                      <a:rPr lang="en-US"/>
                      <a:pPr/>
                      <a:t>[CELLRANGE]</a:t>
                    </a:fld>
                    <a:r>
                      <a:rPr lang="en-US" baseline="0"/>
                      <a:t>, </a:t>
                    </a:r>
                    <a:fld id="{64FBB868-E45D-4FAD-8DA2-126E261C4FE2}" type="VALUE">
                      <a:rPr lang="en-US" baseline="0"/>
                      <a:pPr/>
                      <a:t>[VALUE]</a:t>
                    </a:fld>
                    <a:endParaRPr lang="en-US" baseline="0"/>
                  </a:p>
                </c:rich>
              </c:tx>
              <c:dLblPos val="bestFit"/>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0C9-45A7-8F0D-7B6EFA0F5FB0}"/>
                </c:ext>
              </c:extLst>
            </c:dLbl>
            <c:dLbl>
              <c:idx val="1"/>
              <c:tx>
                <c:rich>
                  <a:bodyPr/>
                  <a:lstStyle/>
                  <a:p>
                    <a:fld id="{16C6E15E-0B82-4E62-8121-00D895FC5498}" type="CELLRANGE">
                      <a:rPr lang="en-US"/>
                      <a:pPr/>
                      <a:t>[CELLRANGE]</a:t>
                    </a:fld>
                    <a:r>
                      <a:rPr lang="en-US" baseline="0"/>
                      <a:t>, </a:t>
                    </a:r>
                    <a:fld id="{19750769-92DE-49B2-BD7F-2A27B405CF43}" type="VALUE">
                      <a:rPr lang="en-US" baseline="0"/>
                      <a:pPr/>
                      <a:t>[VALUE]</a:t>
                    </a:fld>
                    <a:endParaRPr lang="en-US" baseline="0"/>
                  </a:p>
                </c:rich>
              </c:tx>
              <c:dLblPos val="bestFit"/>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0C9-45A7-8F0D-7B6EFA0F5FB0}"/>
                </c:ext>
              </c:extLst>
            </c:dLbl>
            <c:spPr>
              <a:solidFill>
                <a:schemeClr val="bg2"/>
              </a:solid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Visuals!$C$28:$C$29</c:f>
              <c:strCache>
                <c:ptCount val="2"/>
                <c:pt idx="0">
                  <c:v>Average of Consultation %</c:v>
                </c:pt>
                <c:pt idx="1">
                  <c:v>Average of Process %</c:v>
                </c:pt>
              </c:strCache>
            </c:strRef>
          </c:cat>
          <c:val>
            <c:numRef>
              <c:f>Visuals!$D$28:$D$29</c:f>
              <c:numCache>
                <c:formatCode>0%</c:formatCode>
                <c:ptCount val="2"/>
                <c:pt idx="0">
                  <c:v>0.88208049610677897</c:v>
                </c:pt>
                <c:pt idx="1">
                  <c:v>0.11791950389322102</c:v>
                </c:pt>
              </c:numCache>
            </c:numRef>
          </c:val>
          <c:extLst>
            <c:ext xmlns:c15="http://schemas.microsoft.com/office/drawing/2012/chart" uri="{02D57815-91ED-43cb-92C2-25804820EDAC}">
              <c15:datalabelsRange>
                <c15:f>Visuals!$D$30:$D$31</c15:f>
                <c15:dlblRangeCache>
                  <c:ptCount val="2"/>
                  <c:pt idx="0">
                    <c:v>39min</c:v>
                  </c:pt>
                  <c:pt idx="1">
                    <c:v>5min</c:v>
                  </c:pt>
                </c15:dlblRangeCache>
              </c15:datalabelsRange>
            </c:ext>
            <c:ext xmlns:c16="http://schemas.microsoft.com/office/drawing/2014/chart" uri="{C3380CC4-5D6E-409C-BE32-E72D297353CC}">
              <c16:uniqueId val="{00000004-40C9-45A7-8F0D-7B6EFA0F5FB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158E7-077C-4C7C-BD4B-A067E88E7289}"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5A850-D01F-4609-A459-FE408FB5BF3B}" type="slidenum">
              <a:rPr lang="en-US" smtClean="0"/>
              <a:t>‹#›</a:t>
            </a:fld>
            <a:endParaRPr lang="en-US"/>
          </a:p>
        </p:txBody>
      </p:sp>
    </p:spTree>
    <p:extLst>
      <p:ext uri="{BB962C8B-B14F-4D97-AF65-F5344CB8AC3E}">
        <p14:creationId xmlns:p14="http://schemas.microsoft.com/office/powerpoint/2010/main" val="210949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5A850-D01F-4609-A459-FE408FB5BF3B}" type="slidenum">
              <a:rPr lang="en-US" smtClean="0"/>
              <a:t>4</a:t>
            </a:fld>
            <a:endParaRPr lang="en-US"/>
          </a:p>
        </p:txBody>
      </p:sp>
    </p:spTree>
    <p:extLst>
      <p:ext uri="{BB962C8B-B14F-4D97-AF65-F5344CB8AC3E}">
        <p14:creationId xmlns:p14="http://schemas.microsoft.com/office/powerpoint/2010/main" val="158058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33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82879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203327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1463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50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94923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2499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F67DDF-40C3-4A27-838F-9A762909AAD6}"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5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21141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2C00AB-54C6-4FA0-BDAA-1BAF33F5E580}" type="slidenum">
              <a:rPr lang="en-US" smtClean="0"/>
              <a:t>‹#›</a:t>
            </a:fld>
            <a:endParaRPr lang="en-US"/>
          </a:p>
        </p:txBody>
      </p:sp>
    </p:spTree>
    <p:extLst>
      <p:ext uri="{BB962C8B-B14F-4D97-AF65-F5344CB8AC3E}">
        <p14:creationId xmlns:p14="http://schemas.microsoft.com/office/powerpoint/2010/main" val="89025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52396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F67DDF-40C3-4A27-838F-9A762909AAD6}" type="datetimeFigureOut">
              <a:rPr lang="en-US" smtClean="0"/>
              <a:t>6/30/2024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2C00AB-54C6-4FA0-BDAA-1BAF33F5E58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3568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2954" y="619125"/>
            <a:ext cx="10456545" cy="4979495"/>
          </a:xfrm>
        </p:spPr>
        <p:txBody>
          <a:bodyPr>
            <a:normAutofit fontScale="90000"/>
          </a:bodyPr>
          <a:lstStyle/>
          <a:p>
            <a:pPr marL="914400">
              <a:lnSpc>
                <a:spcPct val="100000"/>
              </a:lnSpc>
            </a:pPr>
            <a:r>
              <a:rPr lang="en-US" sz="3100" b="1" dirty="0" smtClean="0">
                <a:latin typeface="+mn-lt"/>
              </a:rPr>
              <a:t>Problem Statement</a:t>
            </a:r>
            <a:br>
              <a:rPr lang="en-US" sz="3100" b="1" dirty="0" smtClean="0">
                <a:latin typeface="+mn-lt"/>
              </a:rPr>
            </a:br>
            <a:r>
              <a:rPr lang="en-US" sz="1800" b="1" dirty="0" smtClean="0"/>
              <a:t>The clinic has gotten several complaints regarding wait times.</a:t>
            </a:r>
            <a:br>
              <a:rPr lang="en-US" sz="1800" b="1" dirty="0" smtClean="0"/>
            </a:br>
            <a:r>
              <a:rPr lang="en-US" sz="1800" b="1" dirty="0"/>
              <a:t/>
            </a:r>
            <a:br>
              <a:rPr lang="en-US" sz="1800" b="1" dirty="0"/>
            </a:br>
            <a:r>
              <a:rPr lang="en-US" sz="2000" b="1" dirty="0" smtClean="0"/>
              <a:t>Task:  </a:t>
            </a:r>
            <a:r>
              <a:rPr lang="en-US" sz="1800" b="1" dirty="0" smtClean="0"/>
              <a:t>Analysis, hypothesis, data story on overall wait time.</a:t>
            </a:r>
            <a:br>
              <a:rPr lang="en-US" sz="1800" b="1" dirty="0" smtClean="0"/>
            </a:br>
            <a:r>
              <a:rPr lang="en-US" sz="1800" b="1" dirty="0"/>
              <a:t/>
            </a:r>
            <a:br>
              <a:rPr lang="en-US" sz="1800" b="1" dirty="0"/>
            </a:br>
            <a:r>
              <a:rPr lang="en-US" sz="2800" b="1" dirty="0" smtClean="0">
                <a:latin typeface="+mn-lt"/>
              </a:rPr>
              <a:t>Question from Management</a:t>
            </a:r>
            <a:r>
              <a:rPr lang="en-US" sz="2800" b="1" dirty="0" smtClean="0"/>
              <a:t/>
            </a:r>
            <a:br>
              <a:rPr lang="en-US" sz="2800" b="1" dirty="0" smtClean="0"/>
            </a:br>
            <a:r>
              <a:rPr lang="en-US" sz="1800" b="1" dirty="0" smtClean="0"/>
              <a:t>Why are we getting these complaints?</a:t>
            </a:r>
            <a:br>
              <a:rPr lang="en-US" sz="1800" b="1" dirty="0" smtClean="0"/>
            </a:br>
            <a:r>
              <a:rPr lang="en-US" sz="1800" b="1" dirty="0" smtClean="0"/>
              <a:t>	</a:t>
            </a:r>
            <a:r>
              <a:rPr lang="en-US" sz="1800" b="1" dirty="0" smtClean="0">
                <a:sym typeface="Wingdings" panose="05000000000000000000" pitchFamily="2" charset="2"/>
              </a:rPr>
              <a:t> </a:t>
            </a:r>
            <a:r>
              <a:rPr lang="en-US" sz="1800" b="1" dirty="0" smtClean="0"/>
              <a:t>Do the hospital have staffing issues?</a:t>
            </a:r>
            <a:br>
              <a:rPr lang="en-US" sz="1800" b="1" dirty="0" smtClean="0"/>
            </a:br>
            <a:r>
              <a:rPr lang="en-US" sz="1800" b="1" dirty="0"/>
              <a:t>	</a:t>
            </a:r>
            <a:r>
              <a:rPr lang="en-US" sz="1800" b="1" dirty="0" smtClean="0">
                <a:sym typeface="Wingdings" panose="05000000000000000000" pitchFamily="2" charset="2"/>
              </a:rPr>
              <a:t> </a:t>
            </a:r>
            <a:r>
              <a:rPr lang="en-US" sz="1800" b="1" dirty="0" smtClean="0"/>
              <a:t>Are the complaints legitimate?</a:t>
            </a:r>
            <a:br>
              <a:rPr lang="en-US" sz="1800" b="1" dirty="0" smtClean="0"/>
            </a:br>
            <a:r>
              <a:rPr lang="en-US" sz="1800" b="1" dirty="0"/>
              <a:t>	</a:t>
            </a:r>
            <a:r>
              <a:rPr lang="en-US" sz="1800" b="1" dirty="0" smtClean="0">
                <a:sym typeface="Wingdings" panose="05000000000000000000" pitchFamily="2" charset="2"/>
              </a:rPr>
              <a:t> </a:t>
            </a:r>
            <a:r>
              <a:rPr lang="en-US" sz="1800" b="1" dirty="0" smtClean="0"/>
              <a:t>Is the hospital too busy?</a:t>
            </a:r>
            <a:br>
              <a:rPr lang="en-US" sz="1800" b="1" dirty="0" smtClean="0"/>
            </a:br>
            <a:r>
              <a:rPr lang="en-US" sz="1800" b="1" dirty="0"/>
              <a:t>	</a:t>
            </a:r>
            <a:r>
              <a:rPr lang="en-US" sz="1800" b="1" dirty="0" smtClean="0">
                <a:sym typeface="Wingdings" panose="05000000000000000000" pitchFamily="2" charset="2"/>
              </a:rPr>
              <a:t> </a:t>
            </a:r>
            <a:r>
              <a:rPr lang="en-US" sz="1800" b="1" dirty="0" smtClean="0"/>
              <a:t>Is it due to a certain type of patient?</a:t>
            </a:r>
            <a:br>
              <a:rPr lang="en-US" sz="1800" b="1" dirty="0" smtClean="0"/>
            </a:br>
            <a:r>
              <a:rPr lang="en-US" sz="1800" b="1" dirty="0"/>
              <a:t>	</a:t>
            </a:r>
            <a:r>
              <a:rPr lang="en-US" sz="1800" b="1" dirty="0" smtClean="0"/>
              <a:t> </a:t>
            </a:r>
            <a:br>
              <a:rPr lang="en-US" sz="1800" b="1" dirty="0" smtClean="0"/>
            </a:br>
            <a:r>
              <a:rPr lang="en-US" sz="1800" b="1" dirty="0" smtClean="0"/>
              <a:t>	</a:t>
            </a:r>
            <a:br>
              <a:rPr lang="en-US" sz="1800" b="1" dirty="0" smtClean="0"/>
            </a:br>
            <a:r>
              <a:rPr lang="en-US" sz="1800" b="1" dirty="0" smtClean="0"/>
              <a:t/>
            </a:r>
            <a:br>
              <a:rPr lang="en-US" sz="1800" b="1" dirty="0" smtClean="0"/>
            </a:br>
            <a:r>
              <a:rPr lang="en-US" sz="1800" dirty="0" smtClean="0"/>
              <a:t/>
            </a:r>
            <a:br>
              <a:rPr lang="en-US" sz="1800" dirty="0" smtClean="0"/>
            </a:br>
            <a:r>
              <a:rPr lang="en-US" sz="1800" dirty="0" smtClean="0"/>
              <a:t/>
            </a:r>
            <a:br>
              <a:rPr lang="en-US" sz="1800" dirty="0" smtClean="0"/>
            </a:br>
            <a:endParaRPr lang="en-US" sz="1800" dirty="0"/>
          </a:p>
        </p:txBody>
      </p:sp>
      <p:sp>
        <p:nvSpPr>
          <p:cNvPr id="3" name="Subtitle 2"/>
          <p:cNvSpPr>
            <a:spLocks noGrp="1"/>
          </p:cNvSpPr>
          <p:nvPr>
            <p:ph type="subTitle" idx="1"/>
          </p:nvPr>
        </p:nvSpPr>
        <p:spPr/>
        <p:txBody>
          <a:bodyPr>
            <a:normAutofit/>
          </a:bodyPr>
          <a:lstStyle/>
          <a:p>
            <a:r>
              <a:rPr lang="en-US" sz="2800" b="1" dirty="0" smtClean="0"/>
              <a:t>HOSPITAL ANALYSIS</a:t>
            </a:r>
            <a:endParaRPr lang="en-US" sz="2800" b="1" dirty="0"/>
          </a:p>
        </p:txBody>
      </p:sp>
    </p:spTree>
    <p:extLst>
      <p:ext uri="{BB962C8B-B14F-4D97-AF65-F5344CB8AC3E}">
        <p14:creationId xmlns:p14="http://schemas.microsoft.com/office/powerpoint/2010/main" val="1788870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for Analysis</a:t>
            </a:r>
            <a:endParaRPr lang="en-US" b="1" dirty="0"/>
          </a:p>
        </p:txBody>
      </p:sp>
      <p:sp>
        <p:nvSpPr>
          <p:cNvPr id="3" name="Content Placeholder 2"/>
          <p:cNvSpPr>
            <a:spLocks noGrp="1"/>
          </p:cNvSpPr>
          <p:nvPr>
            <p:ph idx="1"/>
          </p:nvPr>
        </p:nvSpPr>
        <p:spPr/>
        <p:txBody>
          <a:bodyPr>
            <a:normAutofit/>
          </a:bodyPr>
          <a:lstStyle/>
          <a:p>
            <a:r>
              <a:rPr lang="en-US" sz="2800" b="1" dirty="0" smtClean="0"/>
              <a:t>EXCEL</a:t>
            </a:r>
          </a:p>
          <a:p>
            <a:pPr marL="400050" indent="-171450">
              <a:spcBef>
                <a:spcPts val="600"/>
              </a:spcBef>
              <a:buFont typeface="Arial" panose="020B0604020202020204" pitchFamily="34" charset="0"/>
              <a:buChar char="•"/>
            </a:pPr>
            <a:r>
              <a:rPr lang="en-US" dirty="0" smtClean="0"/>
              <a:t>Pivot Tables</a:t>
            </a:r>
          </a:p>
          <a:p>
            <a:pPr marL="400050" indent="-171450">
              <a:spcBef>
                <a:spcPts val="600"/>
              </a:spcBef>
              <a:buFont typeface="Arial" panose="020B0604020202020204" pitchFamily="34" charset="0"/>
              <a:buChar char="•"/>
            </a:pPr>
            <a:r>
              <a:rPr lang="en-US" dirty="0" smtClean="0"/>
              <a:t>IF conditional</a:t>
            </a:r>
          </a:p>
          <a:p>
            <a:pPr marL="400050" indent="-171450">
              <a:spcBef>
                <a:spcPts val="600"/>
              </a:spcBef>
              <a:buFont typeface="Arial" panose="020B0604020202020204" pitchFamily="34" charset="0"/>
              <a:buChar char="•"/>
            </a:pPr>
            <a:r>
              <a:rPr lang="en-US" dirty="0" smtClean="0"/>
              <a:t>Conditional Formatting</a:t>
            </a:r>
          </a:p>
          <a:p>
            <a:pPr marL="400050" indent="-171450">
              <a:spcBef>
                <a:spcPts val="600"/>
              </a:spcBef>
              <a:buFont typeface="Arial" panose="020B0604020202020204" pitchFamily="34" charset="0"/>
              <a:buChar char="•"/>
            </a:pPr>
            <a:r>
              <a:rPr lang="en-US" dirty="0" smtClean="0"/>
              <a:t>Time conversions</a:t>
            </a:r>
          </a:p>
          <a:p>
            <a:pPr marL="400050" indent="-171450">
              <a:spcBef>
                <a:spcPts val="600"/>
              </a:spcBef>
              <a:buFont typeface="Arial" panose="020B0604020202020204" pitchFamily="34" charset="0"/>
              <a:buChar char="•"/>
            </a:pPr>
            <a:r>
              <a:rPr lang="en-US" dirty="0" smtClean="0"/>
              <a:t>New Dimensions</a:t>
            </a:r>
          </a:p>
          <a:p>
            <a:pPr marL="400050" indent="-171450">
              <a:spcBef>
                <a:spcPts val="600"/>
              </a:spcBef>
              <a:buFont typeface="Arial" panose="020B0604020202020204" pitchFamily="34" charset="0"/>
              <a:buChar char="•"/>
            </a:pPr>
            <a:r>
              <a:rPr lang="en-US" dirty="0" smtClean="0"/>
              <a:t>Functions: TEXT, DAYOFWEEK</a:t>
            </a:r>
          </a:p>
          <a:p>
            <a:pPr marL="228600" indent="0">
              <a:spcBef>
                <a:spcPts val="600"/>
              </a:spcBef>
              <a:buNone/>
            </a:pPr>
            <a:endParaRPr lang="en-US" sz="100" dirty="0"/>
          </a:p>
          <a:p>
            <a:pPr marL="57150" indent="0">
              <a:spcBef>
                <a:spcPts val="600"/>
              </a:spcBef>
              <a:buNone/>
            </a:pPr>
            <a:r>
              <a:rPr lang="en-US" sz="2800" b="1" dirty="0" smtClean="0"/>
              <a:t>Data Story (Beginning, Middle and End)</a:t>
            </a:r>
          </a:p>
          <a:p>
            <a:pPr marL="400050" indent="-171450">
              <a:spcBef>
                <a:spcPts val="600"/>
              </a:spcBef>
              <a:buFont typeface="Arial" panose="020B0604020202020204" pitchFamily="34" charset="0"/>
              <a:buChar char="•"/>
            </a:pPr>
            <a:r>
              <a:rPr lang="en-US" dirty="0" smtClean="0"/>
              <a:t>Power Point</a:t>
            </a:r>
          </a:p>
        </p:txBody>
      </p:sp>
    </p:spTree>
    <p:extLst>
      <p:ext uri="{BB962C8B-B14F-4D97-AF65-F5344CB8AC3E}">
        <p14:creationId xmlns:p14="http://schemas.microsoft.com/office/powerpoint/2010/main" val="304471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Who is waiting the Longest?</a:t>
            </a:r>
            <a:endParaRPr lang="en-US" sz="4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225122"/>
              </p:ext>
            </p:extLst>
          </p:nvPr>
        </p:nvGraphicFramePr>
        <p:xfrm>
          <a:off x="1304450" y="1810544"/>
          <a:ext cx="5389244" cy="414734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7458074" y="2357437"/>
            <a:ext cx="3028951" cy="2800767"/>
          </a:xfrm>
          <a:prstGeom prst="rect">
            <a:avLst/>
          </a:prstGeom>
          <a:noFill/>
          <a:ln w="38100">
            <a:solidFill>
              <a:srgbClr val="EF9D39"/>
            </a:solidFill>
          </a:ln>
        </p:spPr>
        <p:txBody>
          <a:bodyPr wrap="square" rtlCol="0">
            <a:spAutoFit/>
          </a:bodyPr>
          <a:lstStyle/>
          <a:p>
            <a:r>
              <a:rPr lang="en-US" sz="3200" b="1" dirty="0" smtClean="0">
                <a:solidFill>
                  <a:srgbClr val="3A5E92"/>
                </a:solidFill>
              </a:rPr>
              <a:t>Financial Class</a:t>
            </a:r>
          </a:p>
          <a:p>
            <a:endParaRPr lang="en-US" sz="1400" b="1" dirty="0" smtClean="0">
              <a:solidFill>
                <a:srgbClr val="38688C"/>
              </a:solidFill>
            </a:endParaRPr>
          </a:p>
          <a:p>
            <a:r>
              <a:rPr lang="en-US" sz="1600" dirty="0" smtClean="0"/>
              <a:t>From the analysis, Financial Class does not significantly change the  wait times. Although it seems Medicare takes the longest time to process. We do not have enough patients to conclude that this is a major factor.</a:t>
            </a:r>
            <a:endParaRPr lang="en-US" sz="1600" b="1" dirty="0"/>
          </a:p>
          <a:p>
            <a:endParaRPr lang="en-US" b="1" dirty="0">
              <a:solidFill>
                <a:srgbClr val="38688C"/>
              </a:solidFill>
            </a:endParaRPr>
          </a:p>
        </p:txBody>
      </p:sp>
    </p:spTree>
    <p:extLst>
      <p:ext uri="{BB962C8B-B14F-4D97-AF65-F5344CB8AC3E}">
        <p14:creationId xmlns:p14="http://schemas.microsoft.com/office/powerpoint/2010/main" val="266088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Days of Week are Affected?</a:t>
            </a:r>
            <a:endParaRPr lang="en-US" sz="4000" b="1" dirty="0"/>
          </a:p>
        </p:txBody>
      </p:sp>
      <p:pic>
        <p:nvPicPr>
          <p:cNvPr id="9" name="Content Placeholder 8"/>
          <p:cNvPicPr>
            <a:picLocks noGrp="1" noChangeAspect="1"/>
          </p:cNvPicPr>
          <p:nvPr>
            <p:ph idx="1"/>
          </p:nvPr>
        </p:nvPicPr>
        <p:blipFill>
          <a:blip r:embed="rId3"/>
          <a:stretch>
            <a:fillRect/>
          </a:stretch>
        </p:blipFill>
        <p:spPr>
          <a:xfrm>
            <a:off x="1278731" y="2457451"/>
            <a:ext cx="2750344" cy="2864644"/>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3272115273"/>
              </p:ext>
            </p:extLst>
          </p:nvPr>
        </p:nvGraphicFramePr>
        <p:xfrm>
          <a:off x="4422933" y="2114549"/>
          <a:ext cx="6578441" cy="35147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3631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b="1" dirty="0" smtClean="0"/>
              <a:t>Are Wait Times Associated with Busy Periods?</a:t>
            </a:r>
            <a:endParaRPr lang="en-US" sz="43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0673210"/>
              </p:ext>
            </p:extLst>
          </p:nvPr>
        </p:nvGraphicFramePr>
        <p:xfrm>
          <a:off x="3671889" y="1846263"/>
          <a:ext cx="7483474"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200151" y="1846263"/>
            <a:ext cx="1957388" cy="4308872"/>
          </a:xfrm>
          <a:prstGeom prst="rect">
            <a:avLst/>
          </a:prstGeom>
          <a:noFill/>
          <a:ln w="38100">
            <a:solidFill>
              <a:srgbClr val="EF9D39"/>
            </a:solidFill>
          </a:ln>
        </p:spPr>
        <p:txBody>
          <a:bodyPr wrap="square" rtlCol="0">
            <a:spAutoFit/>
          </a:bodyPr>
          <a:lstStyle/>
          <a:p>
            <a:r>
              <a:rPr lang="en-US" sz="3600" b="1" dirty="0" smtClean="0">
                <a:solidFill>
                  <a:srgbClr val="3A5E92"/>
                </a:solidFill>
              </a:rPr>
              <a:t>Lack of Staffing</a:t>
            </a:r>
            <a:endParaRPr lang="en-US" sz="3600" b="1" dirty="0">
              <a:solidFill>
                <a:srgbClr val="3A5E92"/>
              </a:solidFill>
            </a:endParaRPr>
          </a:p>
          <a:p>
            <a:endParaRPr lang="en-US" sz="400" b="1" dirty="0">
              <a:solidFill>
                <a:srgbClr val="38688C"/>
              </a:solidFill>
            </a:endParaRPr>
          </a:p>
          <a:p>
            <a:r>
              <a:rPr lang="en-US" dirty="0"/>
              <a:t>From the </a:t>
            </a:r>
            <a:r>
              <a:rPr lang="en-US" dirty="0" smtClean="0"/>
              <a:t>existing data, it seems that staffing is sufficient. However, we may want to look at ensuring we have adequate staffing at the appropriate hours.</a:t>
            </a:r>
            <a:endParaRPr lang="en-US" b="1" dirty="0"/>
          </a:p>
          <a:p>
            <a:endParaRPr lang="en-US" dirty="0"/>
          </a:p>
        </p:txBody>
      </p:sp>
    </p:spTree>
    <p:extLst>
      <p:ext uri="{BB962C8B-B14F-4D97-AF65-F5344CB8AC3E}">
        <p14:creationId xmlns:p14="http://schemas.microsoft.com/office/powerpoint/2010/main" val="223324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Where do We Need Staff?</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4831626"/>
              </p:ext>
            </p:extLst>
          </p:nvPr>
        </p:nvGraphicFramePr>
        <p:xfrm>
          <a:off x="4907756" y="1846263"/>
          <a:ext cx="6247606"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278732" y="2624935"/>
            <a:ext cx="3707605" cy="2369880"/>
          </a:xfrm>
          <a:prstGeom prst="rect">
            <a:avLst/>
          </a:prstGeom>
          <a:noFill/>
          <a:ln w="57150">
            <a:solidFill>
              <a:srgbClr val="EF9D39"/>
            </a:solidFill>
          </a:ln>
        </p:spPr>
        <p:txBody>
          <a:bodyPr wrap="square" rtlCol="0">
            <a:spAutoFit/>
          </a:bodyPr>
          <a:lstStyle/>
          <a:p>
            <a:r>
              <a:rPr lang="en-US" sz="3600" b="1" dirty="0" smtClean="0">
                <a:solidFill>
                  <a:srgbClr val="3A5E92"/>
                </a:solidFill>
              </a:rPr>
              <a:t>Staff Breakdown:</a:t>
            </a:r>
            <a:endParaRPr lang="en-US" sz="3600" b="1" dirty="0">
              <a:solidFill>
                <a:srgbClr val="3A5E92"/>
              </a:solidFill>
            </a:endParaRPr>
          </a:p>
          <a:p>
            <a:endParaRPr lang="en-US" sz="400" b="1" dirty="0">
              <a:solidFill>
                <a:srgbClr val="38688C"/>
              </a:solidFill>
            </a:endParaRPr>
          </a:p>
          <a:p>
            <a:r>
              <a:rPr lang="en-US" dirty="0" smtClean="0"/>
              <a:t>We should focus our efforts on the medical staff because we are assuming the time to wait to see the doctor is limited by the number of doctors.</a:t>
            </a:r>
            <a:endParaRPr lang="en-US" b="1" dirty="0"/>
          </a:p>
          <a:p>
            <a:endParaRPr lang="en-US" dirty="0"/>
          </a:p>
        </p:txBody>
      </p:sp>
    </p:spTree>
    <p:extLst>
      <p:ext uri="{BB962C8B-B14F-4D97-AF65-F5344CB8AC3E}">
        <p14:creationId xmlns:p14="http://schemas.microsoft.com/office/powerpoint/2010/main" val="211548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Summary</a:t>
            </a:r>
            <a:endParaRPr lang="en-US" sz="4400" b="1" dirty="0"/>
          </a:p>
        </p:txBody>
      </p:sp>
      <p:sp>
        <p:nvSpPr>
          <p:cNvPr id="3" name="Content Placeholder 2"/>
          <p:cNvSpPr>
            <a:spLocks noGrp="1"/>
          </p:cNvSpPr>
          <p:nvPr>
            <p:ph idx="1"/>
          </p:nvPr>
        </p:nvSpPr>
        <p:spPr/>
        <p:txBody>
          <a:bodyPr>
            <a:normAutofit/>
          </a:bodyPr>
          <a:lstStyle/>
          <a:p>
            <a:r>
              <a:rPr lang="en-US" sz="2600" dirty="0" smtClean="0">
                <a:solidFill>
                  <a:schemeClr val="tx1"/>
                </a:solidFill>
              </a:rPr>
              <a:t>Based on the analysis, there may be a possibility to add more medical staff during the morning rush period.</a:t>
            </a:r>
          </a:p>
          <a:p>
            <a:pPr marL="228600" indent="0">
              <a:spcBef>
                <a:spcPts val="600"/>
              </a:spcBef>
              <a:buNone/>
            </a:pPr>
            <a:endParaRPr lang="en-US" sz="100" dirty="0">
              <a:solidFill>
                <a:schemeClr val="tx1"/>
              </a:solidFill>
            </a:endParaRPr>
          </a:p>
          <a:p>
            <a:pPr marL="57150" indent="0">
              <a:spcBef>
                <a:spcPts val="600"/>
              </a:spcBef>
              <a:buNone/>
            </a:pPr>
            <a:r>
              <a:rPr lang="en-US" sz="2800" b="1" dirty="0" smtClean="0">
                <a:solidFill>
                  <a:schemeClr val="tx1"/>
                </a:solidFill>
              </a:rPr>
              <a:t>Other Actions</a:t>
            </a:r>
          </a:p>
          <a:p>
            <a:pPr marL="400050" indent="-171450">
              <a:spcBef>
                <a:spcPts val="600"/>
              </a:spcBef>
              <a:buFont typeface="Arial" panose="020B0604020202020204" pitchFamily="34" charset="0"/>
              <a:buChar char="•"/>
            </a:pPr>
            <a:r>
              <a:rPr lang="en-US" sz="2400" dirty="0" smtClean="0">
                <a:solidFill>
                  <a:schemeClr val="tx1"/>
                </a:solidFill>
              </a:rPr>
              <a:t>Determine if it makes financial sense to have additional medical staffing during morning hours.</a:t>
            </a:r>
          </a:p>
          <a:p>
            <a:pPr marL="400050" indent="-171450">
              <a:spcBef>
                <a:spcPts val="600"/>
              </a:spcBef>
              <a:buFont typeface="Arial" panose="020B0604020202020204" pitchFamily="34" charset="0"/>
              <a:buChar char="•"/>
            </a:pPr>
            <a:r>
              <a:rPr lang="en-US" sz="2400" dirty="0" smtClean="0">
                <a:solidFill>
                  <a:schemeClr val="tx1"/>
                </a:solidFill>
              </a:rPr>
              <a:t>Determine if the pre and post consultation times are trending positively or negatively.</a:t>
            </a:r>
            <a:endParaRPr lang="en-US" sz="2400" dirty="0" smtClean="0">
              <a:solidFill>
                <a:schemeClr val="tx1"/>
              </a:solidFill>
            </a:endParaRPr>
          </a:p>
        </p:txBody>
      </p:sp>
    </p:spTree>
    <p:extLst>
      <p:ext uri="{BB962C8B-B14F-4D97-AF65-F5344CB8AC3E}">
        <p14:creationId xmlns:p14="http://schemas.microsoft.com/office/powerpoint/2010/main" val="31832461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TM02900769[[fn=Retrospect]]</Template>
  <TotalTime>66</TotalTime>
  <Words>328</Words>
  <Application>Microsoft Office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Retrospect</vt:lpstr>
      <vt:lpstr>Problem Statement The clinic has gotten several complaints regarding wait times.  Task:  Analysis, hypothesis, data story on overall wait time.  Question from Management Why are we getting these complaints?   Do the hospital have staffing issues?   Are the complaints legitimate?   Is the hospital too busy?   Is it due to a certain type of patient?         </vt:lpstr>
      <vt:lpstr>Tools for Analysis</vt:lpstr>
      <vt:lpstr>Who is waiting the Longest?</vt:lpstr>
      <vt:lpstr>What Days of Week are Affected?</vt:lpstr>
      <vt:lpstr>Are Wait Times Associated with Busy Periods?</vt:lpstr>
      <vt:lpstr>Where do We Need Staff?</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The clinic has gotten several complaints regarding wait times.  Task:  Analysis, hypothesis, data story on overall wait time.  Question from Management Why are we getting these complaints?         </dc:title>
  <dc:creator>Saimun</dc:creator>
  <cp:lastModifiedBy>Saimun</cp:lastModifiedBy>
  <cp:revision>24</cp:revision>
  <dcterms:created xsi:type="dcterms:W3CDTF">2024-06-25T01:35:00Z</dcterms:created>
  <dcterms:modified xsi:type="dcterms:W3CDTF">2024-06-30T19:46:01Z</dcterms:modified>
</cp:coreProperties>
</file>