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sldIdLst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mun" initials="S" lastIdx="1" clrIdx="0">
    <p:extLst>
      <p:ext uri="{19B8F6BF-5375-455C-9EA6-DF929625EA0E}">
        <p15:presenceInfo xmlns:p15="http://schemas.microsoft.com/office/powerpoint/2012/main" userId="ceb4cfb34df9e7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C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3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4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17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742EE5F-60CF-4996-9DC4-C27ECCFF0627}"/>
              </a:ext>
            </a:extLst>
          </p:cNvPr>
          <p:cNvSpPr/>
          <p:nvPr userDrawn="1"/>
        </p:nvSpPr>
        <p:spPr>
          <a:xfrm flipH="1">
            <a:off x="3831771" y="0"/>
            <a:ext cx="8360408" cy="6868886"/>
          </a:xfrm>
          <a:custGeom>
            <a:avLst/>
            <a:gdLst>
              <a:gd name="connsiteX0" fmla="*/ 0 w 2718024"/>
              <a:gd name="connsiteY0" fmla="*/ 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4" fmla="*/ 0 w 2718024"/>
              <a:gd name="connsiteY4" fmla="*/ 0 h 6858000"/>
              <a:gd name="connsiteX0" fmla="*/ 0 w 2718024"/>
              <a:gd name="connsiteY0" fmla="*/ 6858000 h 6858000"/>
              <a:gd name="connsiteX1" fmla="*/ 2718024 w 2718024"/>
              <a:gd name="connsiteY1" fmla="*/ 0 h 6858000"/>
              <a:gd name="connsiteX2" fmla="*/ 2718024 w 2718024"/>
              <a:gd name="connsiteY2" fmla="*/ 6858000 h 6858000"/>
              <a:gd name="connsiteX3" fmla="*/ 0 w 2718024"/>
              <a:gd name="connsiteY3" fmla="*/ 6858000 h 6858000"/>
              <a:gd name="connsiteX0" fmla="*/ 0 w 9162367"/>
              <a:gd name="connsiteY0" fmla="*/ 6868886 h 6868886"/>
              <a:gd name="connsiteX1" fmla="*/ 9162367 w 9162367"/>
              <a:gd name="connsiteY1" fmla="*/ 0 h 6868886"/>
              <a:gd name="connsiteX2" fmla="*/ 9162367 w 9162367"/>
              <a:gd name="connsiteY2" fmla="*/ 6858000 h 6868886"/>
              <a:gd name="connsiteX3" fmla="*/ 0 w 9162367"/>
              <a:gd name="connsiteY3" fmla="*/ 6868886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2367" h="6868886">
                <a:moveTo>
                  <a:pt x="0" y="6868886"/>
                </a:moveTo>
                <a:lnTo>
                  <a:pt x="9162367" y="0"/>
                </a:lnTo>
                <a:lnTo>
                  <a:pt x="9162367" y="6858000"/>
                </a:lnTo>
                <a:lnTo>
                  <a:pt x="0" y="6868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072C73F-4BE8-4869-9545-239417D1D13E}"/>
              </a:ext>
            </a:extLst>
          </p:cNvPr>
          <p:cNvSpPr/>
          <p:nvPr userDrawn="1"/>
        </p:nvSpPr>
        <p:spPr>
          <a:xfrm>
            <a:off x="0" y="0"/>
            <a:ext cx="3831771" cy="6868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14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8225598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4481182" y="361783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481555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8225598" y="548680"/>
            <a:ext cx="324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27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837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9A0A2-7A6E-4BA9-8A5D-FD1911A8273A}"/>
              </a:ext>
            </a:extLst>
          </p:cNvPr>
          <p:cNvSpPr/>
          <p:nvPr userDrawn="1"/>
        </p:nvSpPr>
        <p:spPr>
          <a:xfrm>
            <a:off x="-9938" y="-9938"/>
            <a:ext cx="7114700" cy="5563371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25651"/>
            <a:ext cx="12192000" cy="5332348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59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73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막힌 원호 14">
            <a:extLst>
              <a:ext uri="{FF2B5EF4-FFF2-40B4-BE49-F238E27FC236}">
                <a16:creationId xmlns:a16="http://schemas.microsoft.com/office/drawing/2014/main" id="{AD3D7A6C-39E8-472B-A1DF-8C392B48F32E}"/>
              </a:ext>
            </a:extLst>
          </p:cNvPr>
          <p:cNvSpPr/>
          <p:nvPr userDrawn="1"/>
        </p:nvSpPr>
        <p:spPr>
          <a:xfrm>
            <a:off x="4116000" y="1685173"/>
            <a:ext cx="3960000" cy="3960000"/>
          </a:xfrm>
          <a:prstGeom prst="blockArc">
            <a:avLst>
              <a:gd name="adj1" fmla="val 13437054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574A4730-E945-40DA-98FE-074CAF0BC172}"/>
              </a:ext>
            </a:extLst>
          </p:cNvPr>
          <p:cNvGrpSpPr/>
          <p:nvPr userDrawn="1"/>
        </p:nvGrpSpPr>
        <p:grpSpPr>
          <a:xfrm>
            <a:off x="706765" y="2182975"/>
            <a:ext cx="4655267" cy="366144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6902B03-559F-4582-8CDD-F424FB8666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2A55EF-EA61-4C4A-92DD-86304E07C59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0FE964E-4E38-4DF3-A248-638EEA01D55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D67B1-E940-41EA-A352-4728972675B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807B0C-F30F-42DB-9CED-BC26DE3461C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1B7001-E9CA-495F-8123-F35A5D3D7E3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5A0B8B-1531-45AB-A33D-2AFD44D40BF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255E8D-F98D-4E2C-974B-A7688F1CE2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06C5DD93-BCBF-45DC-BFD1-2CC92CB2A03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25512" y="2339129"/>
            <a:ext cx="4422763" cy="2545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CD1E72-FB7F-47B3-B742-49359D3555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85480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39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32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952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675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51542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000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10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3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CFCC1798-1F59-4BD4-8D56-B8D785B67E63}"/>
              </a:ext>
            </a:extLst>
          </p:cNvPr>
          <p:cNvSpPr/>
          <p:nvPr userDrawn="1"/>
        </p:nvSpPr>
        <p:spPr>
          <a:xfrm rot="16200000">
            <a:off x="3691828" y="3773529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2D148F3-31C7-4439-A557-87B8F4D52907}"/>
              </a:ext>
            </a:extLst>
          </p:cNvPr>
          <p:cNvSpPr/>
          <p:nvPr userDrawn="1"/>
        </p:nvSpPr>
        <p:spPr>
          <a:xfrm rot="5400000">
            <a:off x="531224" y="490231"/>
            <a:ext cx="1520013" cy="152001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D79D5F1-A444-4D42-A6BC-B70529E149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28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4C200A-24A8-43AD-A980-E284C50657F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13634" cy="6858000"/>
          </a:xfrm>
          <a:custGeom>
            <a:avLst/>
            <a:gdLst>
              <a:gd name="connsiteX0" fmla="*/ 0 w 3658111"/>
              <a:gd name="connsiteY0" fmla="*/ 0 h 6858000"/>
              <a:gd name="connsiteX1" fmla="*/ 3658111 w 3658111"/>
              <a:gd name="connsiteY1" fmla="*/ 0 h 6858000"/>
              <a:gd name="connsiteX2" fmla="*/ 3658111 w 3658111"/>
              <a:gd name="connsiteY2" fmla="*/ 6858000 h 6858000"/>
              <a:gd name="connsiteX3" fmla="*/ 0 w 3658111"/>
              <a:gd name="connsiteY3" fmla="*/ 6858000 h 6858000"/>
              <a:gd name="connsiteX4" fmla="*/ 0 w 3658111"/>
              <a:gd name="connsiteY4" fmla="*/ 0 h 6858000"/>
              <a:gd name="connsiteX0" fmla="*/ 0 w 6113634"/>
              <a:gd name="connsiteY0" fmla="*/ 0 h 6878548"/>
              <a:gd name="connsiteX1" fmla="*/ 3658111 w 6113634"/>
              <a:gd name="connsiteY1" fmla="*/ 0 h 6878548"/>
              <a:gd name="connsiteX2" fmla="*/ 6113634 w 6113634"/>
              <a:gd name="connsiteY2" fmla="*/ 6878548 h 6878548"/>
              <a:gd name="connsiteX3" fmla="*/ 0 w 6113634"/>
              <a:gd name="connsiteY3" fmla="*/ 6858000 h 6878548"/>
              <a:gd name="connsiteX4" fmla="*/ 0 w 6113634"/>
              <a:gd name="connsiteY4" fmla="*/ 0 h 68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3634" h="6878548">
                <a:moveTo>
                  <a:pt x="0" y="0"/>
                </a:moveTo>
                <a:lnTo>
                  <a:pt x="3658111" y="0"/>
                </a:lnTo>
                <a:lnTo>
                  <a:pt x="6113634" y="68785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BE4A-C145-4375-8C32-766F1E8E935D}"/>
              </a:ext>
            </a:extLst>
          </p:cNvPr>
          <p:cNvSpPr/>
          <p:nvPr userDrawn="1"/>
        </p:nvSpPr>
        <p:spPr>
          <a:xfrm>
            <a:off x="4499906" y="650965"/>
            <a:ext cx="7047679" cy="1735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44020B8D-2B31-48A8-B50F-B3EE95030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414" y="650965"/>
            <a:ext cx="3183451" cy="555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E08E8461-766A-490C-BD0A-CC598CF2CA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9907" y="4127864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5">
            <a:extLst>
              <a:ext uri="{FF2B5EF4-FFF2-40B4-BE49-F238E27FC236}">
                <a16:creationId xmlns:a16="http://schemas.microsoft.com/office/drawing/2014/main" id="{25E334DC-E734-48FE-998D-1F0180BC63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01" y="4127863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88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1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166909" y="260010"/>
            <a:ext cx="87381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000" b="1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Problem Statement</a:t>
            </a:r>
            <a:endParaRPr lang="en-US" altLang="ko-KR" sz="3000" b="1" dirty="0">
              <a:solidFill>
                <a:srgbClr val="4F81BD">
                  <a:lumMod val="75000"/>
                </a:srgb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89" y="1457793"/>
            <a:ext cx="1133855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endParaRPr lang="en-US" sz="16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Total Number of Calls: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We need to track and display the total number of calls received by the call center over a specified period.</a:t>
            </a:r>
          </a:p>
          <a:p>
            <a:pPr marL="228600" indent="-22860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Total Call Duration in Hours: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It is crucial to understand the total amount of time the call center staff spends on call in hours, which can help in better resource allocation and capacity planning</a:t>
            </a:r>
          </a:p>
          <a:p>
            <a:pPr marL="228600" indent="-22860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Total Call Duration in </a:t>
            </a:r>
            <a:r>
              <a:rPr lang="en-US" b="1" dirty="0" smtClean="0">
                <a:solidFill>
                  <a:srgbClr val="C00000"/>
                </a:solidFill>
              </a:rPr>
              <a:t>Minutes: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Similar to the total call duration in hours, this KPI provides the total call time but in minutes, offering a more granular view of call durations.</a:t>
            </a:r>
          </a:p>
          <a:p>
            <a:pPr marL="228600" indent="-228600" algn="just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Average Call Duration in Minutes: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average call duration in minutes is required to assess the efficiency of call agents. This metric can help identify trends in call handling.</a:t>
            </a:r>
          </a:p>
          <a:p>
            <a:pPr marL="228600" indent="-22860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Response Time Percentage: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Response time is a critical factor in customer satisfaction. This KPI will display the percentage of call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answered within a predefined time frame, providing key insight for prompt service.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889" y="1420477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KPI Requirement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889" y="825254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DASHBOARD1: HOME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166909" y="260010"/>
            <a:ext cx="87381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000" b="1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Problem Statement</a:t>
            </a:r>
            <a:endParaRPr lang="en-US" altLang="ko-KR" sz="3000" b="1" dirty="0">
              <a:solidFill>
                <a:srgbClr val="4F81BD">
                  <a:lumMod val="75000"/>
                </a:srgb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89" y="1430361"/>
            <a:ext cx="1133855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endParaRPr lang="en-US" sz="1600" b="1" dirty="0">
              <a:solidFill>
                <a:srgbClr val="C00000"/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Total </a:t>
            </a:r>
            <a:r>
              <a:rPr lang="en-US" b="1" dirty="0" smtClean="0">
                <a:solidFill>
                  <a:srgbClr val="C00000"/>
                </a:solidFill>
              </a:rPr>
              <a:t>Call by Day (Column Chart):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Display a column chart that shows the total number of calls on each day over a specified time period.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Total </a:t>
            </a:r>
            <a:r>
              <a:rPr lang="en-US" b="1" dirty="0" smtClean="0">
                <a:solidFill>
                  <a:srgbClr val="C00000"/>
                </a:solidFill>
              </a:rPr>
              <a:t>Calls by State (Filled Map Chart):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 a filled map chart that visualizes the total number of calls received from different states or regions.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Total </a:t>
            </a:r>
            <a:r>
              <a:rPr lang="en-US" b="1" dirty="0" smtClean="0">
                <a:solidFill>
                  <a:srgbClr val="C00000"/>
                </a:solidFill>
              </a:rPr>
              <a:t>Reason for Calls (Tree Map):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Implement a tree map chart to display the top reasons for calls. Each box in the tree map represents a call reason.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Total Calls by Channel (Donut Chart):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 a donut chart to showcase the distribution of calls by different communication channels.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Total Calls by Sentiment (Column Chart):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Utilize a column chart to illustrate the distribution of calls by sentiment (e.g. positive, negative, neutral).</a:t>
            </a:r>
          </a:p>
          <a:p>
            <a:pPr marL="228600" indent="-228600" algn="just">
              <a:buFont typeface="+mj-lt"/>
              <a:buAutoNum type="arabicPeriod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Total Calls by Call Centre (Bar Chart):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Create a bar chart that presents the total number of calls handled by each call center or department. </a:t>
            </a: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889" y="1420477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Chart Requirements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889" y="825254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DASHBOARD1: HOME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166909" y="260010"/>
            <a:ext cx="87381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3000" b="1" dirty="0" smtClean="0">
                <a:solidFill>
                  <a:srgbClr val="4F81BD">
                    <a:lumMod val="75000"/>
                  </a:srgb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Problem Statement</a:t>
            </a:r>
            <a:endParaRPr lang="en-US" altLang="ko-KR" sz="3000" b="1" dirty="0">
              <a:solidFill>
                <a:srgbClr val="4F81BD">
                  <a:lumMod val="75000"/>
                </a:srgb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889" y="1430361"/>
            <a:ext cx="113385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500" b="1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Create a Grid View dashboard displaying a table of all call details in Power BI.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This should allow a user to export the grid for various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filter applied.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889" y="825254"/>
            <a:ext cx="351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DASHBOARD2: GRID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2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382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Arial Unicode MS</vt:lpstr>
      <vt:lpstr>Office 테마</vt:lpstr>
      <vt:lpstr>Contents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Saimun</dc:creator>
  <cp:lastModifiedBy>Saimun</cp:lastModifiedBy>
  <cp:revision>72</cp:revision>
  <dcterms:created xsi:type="dcterms:W3CDTF">2021-12-07T01:48:19Z</dcterms:created>
  <dcterms:modified xsi:type="dcterms:W3CDTF">2023-12-20T01:44:33Z</dcterms:modified>
</cp:coreProperties>
</file>