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sldIdLst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mun" initials="S" lastIdx="1" clrIdx="0">
    <p:extLst>
      <p:ext uri="{19B8F6BF-5375-455C-9EA6-DF929625EA0E}">
        <p15:presenceInfo xmlns:p15="http://schemas.microsoft.com/office/powerpoint/2012/main" userId="ceb4cfb34df9e7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C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35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97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74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17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7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837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E39A0A2-7A6E-4BA9-8A5D-FD1911A8273A}"/>
              </a:ext>
            </a:extLst>
          </p:cNvPr>
          <p:cNvSpPr/>
          <p:nvPr userDrawn="1"/>
        </p:nvSpPr>
        <p:spPr>
          <a:xfrm>
            <a:off x="-9938" y="-9938"/>
            <a:ext cx="7114700" cy="5563371"/>
          </a:xfrm>
          <a:custGeom>
            <a:avLst/>
            <a:gdLst>
              <a:gd name="connsiteX0" fmla="*/ 0 w 7114700"/>
              <a:gd name="connsiteY0" fmla="*/ 0 h 5563371"/>
              <a:gd name="connsiteX1" fmla="*/ 6816297 w 7114700"/>
              <a:gd name="connsiteY1" fmla="*/ 0 h 5563371"/>
              <a:gd name="connsiteX2" fmla="*/ 6928766 w 7114700"/>
              <a:gd name="connsiteY2" fmla="*/ 279430 h 5563371"/>
              <a:gd name="connsiteX3" fmla="*/ 6222210 w 7114700"/>
              <a:gd name="connsiteY3" fmla="*/ 2336836 h 5563371"/>
              <a:gd name="connsiteX4" fmla="*/ 559 w 7114700"/>
              <a:gd name="connsiteY4" fmla="*/ 5563371 h 5563371"/>
              <a:gd name="connsiteX5" fmla="*/ 0 w 7114700"/>
              <a:gd name="connsiteY5" fmla="*/ 5381954 h 556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700" h="5563371">
                <a:moveTo>
                  <a:pt x="0" y="0"/>
                </a:moveTo>
                <a:lnTo>
                  <a:pt x="6816297" y="0"/>
                </a:lnTo>
                <a:lnTo>
                  <a:pt x="6928766" y="279430"/>
                </a:lnTo>
                <a:cubicBezTo>
                  <a:pt x="7190845" y="966574"/>
                  <a:pt x="7337404" y="1741633"/>
                  <a:pt x="6222210" y="2336836"/>
                </a:cubicBezTo>
                <a:cubicBezTo>
                  <a:pt x="4928171" y="3027492"/>
                  <a:pt x="2205866" y="4349361"/>
                  <a:pt x="559" y="5563371"/>
                </a:cubicBezTo>
                <a:lnTo>
                  <a:pt x="0" y="5381954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F61CD1C-0BDC-415A-BE81-FBF756AC2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25651"/>
            <a:ext cx="12192000" cy="5332348"/>
          </a:xfrm>
          <a:custGeom>
            <a:avLst/>
            <a:gdLst>
              <a:gd name="connsiteX0" fmla="*/ 9464919 w 12192000"/>
              <a:gd name="connsiteY0" fmla="*/ 1208 h 5332348"/>
              <a:gd name="connsiteX1" fmla="*/ 12055243 w 12192000"/>
              <a:gd name="connsiteY1" fmla="*/ 2155763 h 5332348"/>
              <a:gd name="connsiteX2" fmla="*/ 12192000 w 12192000"/>
              <a:gd name="connsiteY2" fmla="*/ 2360580 h 5332348"/>
              <a:gd name="connsiteX3" fmla="*/ 12192000 w 12192000"/>
              <a:gd name="connsiteY3" fmla="*/ 5332348 h 5332348"/>
              <a:gd name="connsiteX4" fmla="*/ 0 w 12192000"/>
              <a:gd name="connsiteY4" fmla="*/ 5332348 h 5332348"/>
              <a:gd name="connsiteX5" fmla="*/ 1243 w 12192000"/>
              <a:gd name="connsiteY5" fmla="*/ 4956418 h 5332348"/>
              <a:gd name="connsiteX6" fmla="*/ 0 w 12192000"/>
              <a:gd name="connsiteY6" fmla="*/ 4912550 h 5332348"/>
              <a:gd name="connsiteX7" fmla="*/ 0 w 12192000"/>
              <a:gd name="connsiteY7" fmla="*/ 4527278 h 5332348"/>
              <a:gd name="connsiteX8" fmla="*/ 8878957 w 12192000"/>
              <a:gd name="connsiteY8" fmla="*/ 116017 h 5332348"/>
              <a:gd name="connsiteX9" fmla="*/ 9464919 w 12192000"/>
              <a:gd name="connsiteY9" fmla="*/ 1208 h 53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32348">
                <a:moveTo>
                  <a:pt x="9464919" y="1208"/>
                </a:moveTo>
                <a:cubicBezTo>
                  <a:pt x="10661122" y="-43507"/>
                  <a:pt x="11399579" y="1162905"/>
                  <a:pt x="12055243" y="2155763"/>
                </a:cubicBezTo>
                <a:lnTo>
                  <a:pt x="12192000" y="2360580"/>
                </a:lnTo>
                <a:lnTo>
                  <a:pt x="12192000" y="5332348"/>
                </a:lnTo>
                <a:lnTo>
                  <a:pt x="0" y="5332348"/>
                </a:lnTo>
                <a:cubicBezTo>
                  <a:pt x="11044" y="5226331"/>
                  <a:pt x="6351" y="5095808"/>
                  <a:pt x="1243" y="4956418"/>
                </a:cubicBezTo>
                <a:lnTo>
                  <a:pt x="0" y="4912550"/>
                </a:lnTo>
                <a:lnTo>
                  <a:pt x="0" y="4527278"/>
                </a:lnTo>
                <a:cubicBezTo>
                  <a:pt x="1479826" y="3657890"/>
                  <a:pt x="6881191" y="823352"/>
                  <a:pt x="8878957" y="116017"/>
                </a:cubicBezTo>
                <a:cubicBezTo>
                  <a:pt x="9086022" y="44579"/>
                  <a:pt x="9280888" y="8088"/>
                  <a:pt x="9464919" y="12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597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73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막힌 원호 14">
            <a:extLst>
              <a:ext uri="{FF2B5EF4-FFF2-40B4-BE49-F238E27FC236}">
                <a16:creationId xmlns:a16="http://schemas.microsoft.com/office/drawing/2014/main" id="{AD3D7A6C-39E8-472B-A1DF-8C392B48F32E}"/>
              </a:ext>
            </a:extLst>
          </p:cNvPr>
          <p:cNvSpPr/>
          <p:nvPr userDrawn="1"/>
        </p:nvSpPr>
        <p:spPr>
          <a:xfrm>
            <a:off x="4116000" y="1685173"/>
            <a:ext cx="3960000" cy="3960000"/>
          </a:xfrm>
          <a:prstGeom prst="blockArc">
            <a:avLst>
              <a:gd name="adj1" fmla="val 13437054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574A4730-E945-40DA-98FE-074CAF0BC172}"/>
              </a:ext>
            </a:extLst>
          </p:cNvPr>
          <p:cNvGrpSpPr/>
          <p:nvPr userDrawn="1"/>
        </p:nvGrpSpPr>
        <p:grpSpPr>
          <a:xfrm>
            <a:off x="706765" y="2182975"/>
            <a:ext cx="4655267" cy="3661447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6902B03-559F-4582-8CDD-F424FB8666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2A55EF-EA61-4C4A-92DD-86304E07C59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FE964E-4E38-4DF3-A248-638EEA01D55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D67B1-E940-41EA-A352-4728972675B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807B0C-F30F-42DB-9CED-BC26DE3461C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1B7001-E9CA-495F-8123-F35A5D3D7E3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5A0B8B-1531-45AB-A33D-2AFD44D40BF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255E8D-F98D-4E2C-974B-A7688F1CE2D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06C5DD93-BCBF-45DC-BFD1-2CC92CB2A03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25512" y="2339129"/>
            <a:ext cx="4422763" cy="2545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DCD1E72-FB7F-47B3-B742-49359D3555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85480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39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3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952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675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51542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0005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10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CFCC1798-1F59-4BD4-8D56-B8D785B67E63}"/>
              </a:ext>
            </a:extLst>
          </p:cNvPr>
          <p:cNvSpPr/>
          <p:nvPr userDrawn="1"/>
        </p:nvSpPr>
        <p:spPr>
          <a:xfrm rot="16200000">
            <a:off x="3691828" y="3773529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2D148F3-31C7-4439-A557-87B8F4D52907}"/>
              </a:ext>
            </a:extLst>
          </p:cNvPr>
          <p:cNvSpPr/>
          <p:nvPr userDrawn="1"/>
        </p:nvSpPr>
        <p:spPr>
          <a:xfrm rot="5400000">
            <a:off x="531224" y="490231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D79D5F1-A444-4D42-A6BC-B70529E149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28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4C200A-24A8-43AD-A980-E284C50657F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13634" cy="6858000"/>
          </a:xfrm>
          <a:custGeom>
            <a:avLst/>
            <a:gdLst>
              <a:gd name="connsiteX0" fmla="*/ 0 w 3658111"/>
              <a:gd name="connsiteY0" fmla="*/ 0 h 6858000"/>
              <a:gd name="connsiteX1" fmla="*/ 3658111 w 3658111"/>
              <a:gd name="connsiteY1" fmla="*/ 0 h 6858000"/>
              <a:gd name="connsiteX2" fmla="*/ 3658111 w 3658111"/>
              <a:gd name="connsiteY2" fmla="*/ 6858000 h 6858000"/>
              <a:gd name="connsiteX3" fmla="*/ 0 w 3658111"/>
              <a:gd name="connsiteY3" fmla="*/ 6858000 h 6858000"/>
              <a:gd name="connsiteX4" fmla="*/ 0 w 3658111"/>
              <a:gd name="connsiteY4" fmla="*/ 0 h 6858000"/>
              <a:gd name="connsiteX0" fmla="*/ 0 w 6113634"/>
              <a:gd name="connsiteY0" fmla="*/ 0 h 6878548"/>
              <a:gd name="connsiteX1" fmla="*/ 3658111 w 6113634"/>
              <a:gd name="connsiteY1" fmla="*/ 0 h 6878548"/>
              <a:gd name="connsiteX2" fmla="*/ 6113634 w 6113634"/>
              <a:gd name="connsiteY2" fmla="*/ 6878548 h 6878548"/>
              <a:gd name="connsiteX3" fmla="*/ 0 w 6113634"/>
              <a:gd name="connsiteY3" fmla="*/ 6858000 h 6878548"/>
              <a:gd name="connsiteX4" fmla="*/ 0 w 6113634"/>
              <a:gd name="connsiteY4" fmla="*/ 0 h 68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3634" h="6878548">
                <a:moveTo>
                  <a:pt x="0" y="0"/>
                </a:moveTo>
                <a:lnTo>
                  <a:pt x="3658111" y="0"/>
                </a:lnTo>
                <a:lnTo>
                  <a:pt x="6113634" y="68785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08BE4A-C145-4375-8C32-766F1E8E935D}"/>
              </a:ext>
            </a:extLst>
          </p:cNvPr>
          <p:cNvSpPr/>
          <p:nvPr userDrawn="1"/>
        </p:nvSpPr>
        <p:spPr>
          <a:xfrm>
            <a:off x="4499906" y="650965"/>
            <a:ext cx="7047679" cy="1735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44020B8D-2B31-48A8-B50F-B3EE95030C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4414" y="650965"/>
            <a:ext cx="3183451" cy="555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E08E8461-766A-490C-BD0A-CC598CF2CA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9907" y="4127864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5">
            <a:extLst>
              <a:ext uri="{FF2B5EF4-FFF2-40B4-BE49-F238E27FC236}">
                <a16:creationId xmlns:a16="http://schemas.microsoft.com/office/drawing/2014/main" id="{25E334DC-E734-48FE-998D-1F0180BC63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401" y="4127863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88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71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811306" y="260010"/>
            <a:ext cx="87381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3000" b="1" dirty="0" smtClean="0">
                <a:solidFill>
                  <a:srgbClr val="4F81BD">
                    <a:lumMod val="75000"/>
                  </a:srgb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Problem Statement</a:t>
            </a:r>
            <a:endParaRPr lang="en-US" altLang="ko-KR" sz="3000" b="1" dirty="0">
              <a:solidFill>
                <a:srgbClr val="4F81BD">
                  <a:lumMod val="75000"/>
                </a:srgb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104" y="861676"/>
            <a:ext cx="11338559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AtliQ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AtliQ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 Grands are losing its market share and revenue in the luxury/business hotels category. As a strategic move, the managing director of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AtliQ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 Grands wanted to incorporate “Business and Data Intelligence” to regain their market share and revenue. However, they do not have an in-house data analytics team to provide them with these insights.</a:t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Their revenue management team had decided to hire a 3rd party service provider to provide them with insights from their historical data.</a:t>
            </a:r>
          </a:p>
          <a:p>
            <a:r>
              <a:rPr lang="en-US" sz="1900" b="1" dirty="0">
                <a:solidFill>
                  <a:schemeClr val="tx2">
                    <a:lumMod val="75000"/>
                  </a:schemeClr>
                </a:solidFill>
              </a:rPr>
              <a:t>Task: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  </a:t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You are a data analyst who has been provided with sample data and a mock-up dashboard to work on the following task. You can download all relevant documents from the download section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sz="1900" dirty="0">
              <a:solidFill>
                <a:schemeClr val="tx2">
                  <a:lumMod val="75000"/>
                </a:schemeClr>
              </a:solidFill>
            </a:endParaRPr>
          </a:p>
          <a:p>
            <a:pPr marL="287338" indent="-287338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Create the metrics according to the metric list.</a:t>
            </a:r>
          </a:p>
          <a:p>
            <a:pPr marL="287338" indent="-287338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Create a dashboard according to the mock-up provided by stakeholders.</a:t>
            </a:r>
          </a:p>
          <a:p>
            <a:pPr marL="287338" indent="-287338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Create relevant insights that are not provided in the metric list/mock-up dashboard.</a:t>
            </a:r>
          </a:p>
          <a:p>
            <a:pPr algn="just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889" y="861676"/>
            <a:ext cx="351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KPI Requirement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2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198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Arial Unicode MS</vt:lpstr>
      <vt:lpstr>Office 테마</vt:lpstr>
      <vt:lpstr>Contents Slide 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Saimun</dc:creator>
  <cp:lastModifiedBy>Saimun</cp:lastModifiedBy>
  <cp:revision>76</cp:revision>
  <dcterms:created xsi:type="dcterms:W3CDTF">2021-12-07T01:48:19Z</dcterms:created>
  <dcterms:modified xsi:type="dcterms:W3CDTF">2024-01-08T03:09:51Z</dcterms:modified>
</cp:coreProperties>
</file>