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48" r:id="rId2"/>
  </p:sldMasterIdLst>
  <p:notesMasterIdLst>
    <p:notesMasterId r:id="rId13"/>
  </p:notesMasterIdLst>
  <p:handoutMasterIdLst>
    <p:handoutMasterId r:id="rId14"/>
  </p:handoutMasterIdLst>
  <p:sldIdLst>
    <p:sldId id="358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64C3CA-7D68-465D-9654-4E43153E198A}">
          <p14:sldIdLst>
            <p14:sldId id="358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Abujubbeh" initials="MA" lastIdx="1" clrIdx="0">
    <p:extLst>
      <p:ext uri="{19B8F6BF-5375-455C-9EA6-DF929625EA0E}">
        <p15:presenceInfo xmlns:p15="http://schemas.microsoft.com/office/powerpoint/2012/main" userId="S-1-5-21-3222061595-732799848-2956756862-5429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DFF"/>
    <a:srgbClr val="339933"/>
    <a:srgbClr val="008E8B"/>
    <a:srgbClr val="EEEDEF"/>
    <a:srgbClr val="B6EED9"/>
    <a:srgbClr val="DDF0C8"/>
    <a:srgbClr val="87E3E1"/>
    <a:srgbClr val="C8F2E2"/>
    <a:srgbClr val="FDEFE3"/>
    <a:srgbClr val="FFF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70490" autoAdjust="0"/>
  </p:normalViewPr>
  <p:slideViewPr>
    <p:cSldViewPr>
      <p:cViewPr varScale="1">
        <p:scale>
          <a:sx n="126" d="100"/>
          <a:sy n="126" d="100"/>
        </p:scale>
        <p:origin x="150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24"/>
    </p:cViewPr>
  </p:sorterViewPr>
  <p:notesViewPr>
    <p:cSldViewPr>
      <p:cViewPr varScale="1">
        <p:scale>
          <a:sx n="97" d="100"/>
          <a:sy n="97" d="100"/>
        </p:scale>
        <p:origin x="36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880238-3DDF-447C-B8CC-1275C88356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FD1C-63CC-4C64-B83A-553A7025EE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8EFA8-176A-4972-8504-74FF9EBAAE2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4968B-DED4-4C9C-A888-461D2EB373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E48BD-2975-4C8D-A4FD-A7AD52443E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B6E4-BBAA-4FAE-BF79-047DB5CC6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44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BAEFD-3FFD-4E59-BA62-AFBCD0868BA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47249-75EA-410F-A679-DEAAD2DF0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0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47249-75EA-410F-A679-DEAAD2DF0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1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Primarily, I am working on enhancing resilience of critical infrastructure models using the network science and machine learning. These projects are funded from US DOE and NSF.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47249-75EA-410F-A679-DEAAD2DF07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6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3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33400"/>
            <a:ext cx="57912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6351" indent="0">
              <a:buNone/>
              <a:defRPr/>
            </a:lvl2pPr>
          </a:lstStyle>
          <a:p>
            <a:pPr algn="just"/>
            <a:r>
              <a:rPr lang="en-US" sz="2400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Slide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1371600"/>
            <a:ext cx="5283200" cy="4953000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spcAft>
                <a:spcPts val="2000"/>
              </a:spcAft>
              <a:buNone/>
              <a:defRPr sz="2000" b="0"/>
            </a:lvl1pPr>
            <a:lvl2pPr marL="6351" indent="0">
              <a:buNone/>
              <a:defRPr/>
            </a:lvl2pPr>
          </a:lstStyle>
          <a:p>
            <a:pPr marL="0" indent="0" algn="just"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latin typeface="+mn-lt"/>
              </a:rPr>
              <a:t>Insert some text here to communicate your ideas. </a:t>
            </a:r>
          </a:p>
          <a:p>
            <a:pPr marL="0" indent="0" algn="just"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latin typeface="+mn-lt"/>
              </a:rPr>
              <a:t>Insert some text here to communicate someone else’s ideas. [1]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C0397-CB3B-4E61-8E01-DD1F4129B80B}"/>
              </a:ext>
            </a:extLst>
          </p:cNvPr>
          <p:cNvSpPr/>
          <p:nvPr userDrawn="1"/>
        </p:nvSpPr>
        <p:spPr>
          <a:xfrm>
            <a:off x="76200" y="76200"/>
            <a:ext cx="9982200" cy="32004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1377916" algn="l"/>
                <a:tab pos="4571886" algn="ctr"/>
                <a:tab pos="8912003" algn="r"/>
              </a:tabLst>
              <a:defRPr/>
            </a:pPr>
            <a:r>
              <a:rPr lang="en-US" sz="1600" b="0" u="none" cap="none" baseline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en-US" sz="1600" b="1" u="none" cap="small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  <a:r>
              <a:rPr lang="en-US" sz="1600" b="0" cap="small" baseline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| </a:t>
            </a:r>
            <a:r>
              <a:rPr lang="en-US" sz="1600" b="0" cap="small" baseline="0" dirty="0">
                <a:solidFill>
                  <a:schemeClr val="bg1">
                    <a:lumMod val="95000"/>
                  </a:schemeClr>
                </a:solidFill>
                <a:latin typeface="+mj-lt"/>
                <a:cs typeface="Arial" panose="020B0604020202020204" pitchFamily="34" charset="0"/>
              </a:rPr>
              <a:t>Dataset| </a:t>
            </a:r>
            <a:r>
              <a:rPr lang="en-US" sz="1600" b="0" kern="1200" cap="small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Model | Results | Discussion |</a:t>
            </a:r>
            <a:endParaRPr lang="en-US" sz="1600" b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4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33400"/>
            <a:ext cx="57912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6351" indent="0">
              <a:buNone/>
              <a:defRPr/>
            </a:lvl2pPr>
          </a:lstStyle>
          <a:p>
            <a:pPr algn="just"/>
            <a:r>
              <a:rPr lang="en-US" sz="2400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Slide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1371600"/>
            <a:ext cx="5283200" cy="4953000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spcAft>
                <a:spcPts val="2000"/>
              </a:spcAft>
              <a:buNone/>
              <a:defRPr sz="2000" b="0"/>
            </a:lvl1pPr>
            <a:lvl2pPr marL="6351" indent="0">
              <a:buNone/>
              <a:defRPr/>
            </a:lvl2pPr>
          </a:lstStyle>
          <a:p>
            <a:pPr marL="0" indent="0" algn="just"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latin typeface="+mn-lt"/>
              </a:rPr>
              <a:t>Insert some text here to communicate your ideas. </a:t>
            </a:r>
          </a:p>
          <a:p>
            <a:pPr marL="0" indent="0" algn="just"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latin typeface="+mn-lt"/>
              </a:rPr>
              <a:t>Insert some text here to communicate someone else’s ideas. [1]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C0397-CB3B-4E61-8E01-DD1F4129B80B}"/>
              </a:ext>
            </a:extLst>
          </p:cNvPr>
          <p:cNvSpPr/>
          <p:nvPr userDrawn="1"/>
        </p:nvSpPr>
        <p:spPr>
          <a:xfrm>
            <a:off x="76200" y="76200"/>
            <a:ext cx="9982200" cy="32004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1377916" algn="l"/>
                <a:tab pos="4571886" algn="ctr"/>
                <a:tab pos="8912003" algn="r"/>
              </a:tabLst>
              <a:defRPr/>
            </a:pPr>
            <a:r>
              <a:rPr lang="en-US" sz="1600" b="1" u="none" kern="1200" cap="small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Introduction</a:t>
            </a:r>
            <a:r>
              <a:rPr lang="en-US" sz="1600" b="0" kern="1200" cap="small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| </a:t>
            </a:r>
            <a:r>
              <a:rPr lang="en-US" sz="1600" b="1" kern="1200" cap="small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Dataset</a:t>
            </a:r>
            <a:r>
              <a:rPr lang="en-US" sz="1600" b="0" kern="1200" cap="small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| Model | Results | Discussion |</a:t>
            </a:r>
            <a:endParaRPr lang="en-US" sz="1600" b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2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33400"/>
            <a:ext cx="57912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6351" indent="0">
              <a:buNone/>
              <a:defRPr/>
            </a:lvl2pPr>
          </a:lstStyle>
          <a:p>
            <a:pPr algn="just"/>
            <a:r>
              <a:rPr lang="en-US" sz="2400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Slide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1371600"/>
            <a:ext cx="5283200" cy="4953000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spcAft>
                <a:spcPts val="2000"/>
              </a:spcAft>
              <a:buNone/>
              <a:defRPr sz="2000" b="0"/>
            </a:lvl1pPr>
            <a:lvl2pPr marL="6351" indent="0">
              <a:buNone/>
              <a:defRPr/>
            </a:lvl2pPr>
          </a:lstStyle>
          <a:p>
            <a:pPr marL="0" indent="0" algn="just"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latin typeface="+mn-lt"/>
              </a:rPr>
              <a:t>Insert some text here to communicate your ideas. </a:t>
            </a:r>
          </a:p>
          <a:p>
            <a:pPr marL="0" indent="0" algn="just"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latin typeface="+mn-lt"/>
              </a:rPr>
              <a:t>Insert some text here to communicate someone else’s ideas. [1]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C0397-CB3B-4E61-8E01-DD1F4129B80B}"/>
              </a:ext>
            </a:extLst>
          </p:cNvPr>
          <p:cNvSpPr/>
          <p:nvPr userDrawn="1"/>
        </p:nvSpPr>
        <p:spPr>
          <a:xfrm>
            <a:off x="76200" y="76200"/>
            <a:ext cx="9982200" cy="32004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1377916" algn="l"/>
                <a:tab pos="4571886" algn="ctr"/>
                <a:tab pos="8912003" algn="r"/>
              </a:tabLst>
              <a:defRPr/>
            </a:pPr>
            <a:r>
              <a:rPr lang="en-US" sz="1600" b="0" u="none" cap="none" baseline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en-US" sz="1600" b="1" u="none" kern="1200" cap="small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sz="1600" b="1" u="none" kern="1200" cap="small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Introduction</a:t>
            </a:r>
            <a:r>
              <a:rPr lang="en-US" sz="1600" b="0" kern="1200" cap="small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| </a:t>
            </a:r>
            <a:r>
              <a:rPr lang="en-US" sz="1600" b="0" kern="1200" cap="small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Dataset| </a:t>
            </a:r>
            <a:r>
              <a:rPr lang="en-US" sz="1600" b="1" kern="1200" cap="small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Model</a:t>
            </a:r>
            <a:r>
              <a:rPr lang="en-US" sz="1600" b="0" kern="1200" cap="small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| Results | Discussion |</a:t>
            </a:r>
            <a:endParaRPr lang="en-US" sz="1600" b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7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33400"/>
            <a:ext cx="57912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6351" indent="0">
              <a:buNone/>
              <a:defRPr/>
            </a:lvl2pPr>
          </a:lstStyle>
          <a:p>
            <a:pPr algn="just"/>
            <a:r>
              <a:rPr lang="en-US" sz="2400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Slide 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1066800"/>
            <a:ext cx="5283200" cy="4953000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spcAft>
                <a:spcPts val="2000"/>
              </a:spcAft>
              <a:buNone/>
              <a:defRPr sz="2000" b="0"/>
            </a:lvl1pPr>
            <a:lvl2pPr marL="6351" indent="0">
              <a:buNone/>
              <a:defRPr/>
            </a:lvl2pPr>
          </a:lstStyle>
          <a:p>
            <a:pPr marL="0" indent="0" algn="just"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latin typeface="+mn-lt"/>
              </a:rPr>
              <a:t>Insert some text here to communicate your ideas. </a:t>
            </a:r>
          </a:p>
          <a:p>
            <a:pPr marL="0" indent="0" algn="just"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latin typeface="+mn-lt"/>
              </a:rPr>
              <a:t>Insert some text here to communicate someone else’s ideas. 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E4B64-B191-48BF-99C9-59528A10E05A}"/>
              </a:ext>
            </a:extLst>
          </p:cNvPr>
          <p:cNvSpPr/>
          <p:nvPr userDrawn="1"/>
        </p:nvSpPr>
        <p:spPr>
          <a:xfrm>
            <a:off x="76200" y="76200"/>
            <a:ext cx="9982200" cy="32004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912003" algn="r"/>
              </a:tabLst>
              <a:defRPr/>
            </a:pPr>
            <a:r>
              <a:rPr lang="en-US" sz="1600" b="1" u="none" kern="1200" cap="small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Introduction</a:t>
            </a:r>
            <a:r>
              <a:rPr lang="en-US" sz="1600" b="0" kern="1200" cap="small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| </a:t>
            </a:r>
            <a:r>
              <a:rPr lang="en-US" sz="1600" b="0" kern="1200" cap="small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Dataset| Model | </a:t>
            </a:r>
            <a:r>
              <a:rPr lang="en-US" sz="1600" b="1" kern="1200" cap="small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Results</a:t>
            </a:r>
            <a:r>
              <a:rPr lang="en-US" sz="1600" b="0" kern="1200" cap="small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| Discussion |  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912003" algn="r"/>
              </a:tabLst>
              <a:defRPr/>
            </a:pPr>
            <a:r>
              <a:rPr lang="en-US" sz="1600" b="0" kern="1200" cap="small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|</a:t>
            </a:r>
            <a:endParaRPr lang="en-US" sz="1600" b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33400"/>
            <a:ext cx="57912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6351" indent="0">
              <a:buNone/>
              <a:defRPr/>
            </a:lvl2pPr>
          </a:lstStyle>
          <a:p>
            <a:pPr algn="just"/>
            <a:r>
              <a:rPr lang="en-US" sz="2400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Slide 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1066800"/>
            <a:ext cx="5283200" cy="4953000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spcAft>
                <a:spcPts val="2000"/>
              </a:spcAft>
              <a:buNone/>
              <a:defRPr sz="2000" b="0"/>
            </a:lvl1pPr>
            <a:lvl2pPr marL="6351" indent="0">
              <a:buNone/>
              <a:defRPr/>
            </a:lvl2pPr>
          </a:lstStyle>
          <a:p>
            <a:pPr marL="0" indent="0" algn="just"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latin typeface="+mn-lt"/>
              </a:rPr>
              <a:t>Insert some text here to communicate your ideas. </a:t>
            </a:r>
          </a:p>
          <a:p>
            <a:pPr marL="0" indent="0" algn="just"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latin typeface="+mn-lt"/>
              </a:rPr>
              <a:t>Insert some text here to communicate someone else’s ideas. 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0C97D-9412-4156-A07D-13600FFEB92D}"/>
              </a:ext>
            </a:extLst>
          </p:cNvPr>
          <p:cNvSpPr/>
          <p:nvPr userDrawn="1"/>
        </p:nvSpPr>
        <p:spPr>
          <a:xfrm>
            <a:off x="76200" y="76200"/>
            <a:ext cx="9982200" cy="32004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t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1377916" algn="l"/>
                <a:tab pos="4571886" algn="ctr"/>
                <a:tab pos="8912003" algn="r"/>
              </a:tabLst>
              <a:defRPr/>
            </a:pPr>
            <a:r>
              <a:rPr lang="en-US" sz="1600" b="0" u="none" cap="none" baseline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en-US" sz="1600" b="1" u="none" kern="1200" cap="small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sz="1600" b="1" u="none" kern="1200" cap="small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Introduction</a:t>
            </a:r>
            <a:r>
              <a:rPr lang="en-US" sz="1600" b="0" kern="1200" cap="small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| </a:t>
            </a:r>
            <a:r>
              <a:rPr lang="en-US" sz="1600" b="0" kern="1200" cap="small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Dataset| Model | Results | </a:t>
            </a:r>
            <a:r>
              <a:rPr lang="en-US" sz="1600" b="1" kern="1200" cap="small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Discussion</a:t>
            </a:r>
            <a:r>
              <a:rPr lang="en-US" sz="1600" b="0" kern="1200" cap="small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 |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1377916" algn="l"/>
                <a:tab pos="4571886" algn="ctr"/>
                <a:tab pos="8912003" algn="r"/>
              </a:tabLst>
              <a:defRPr/>
            </a:pPr>
            <a:endParaRPr lang="en-US" sz="1600" b="0" cap="small" baseline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912003" algn="r"/>
              </a:tabLst>
              <a:defRPr/>
            </a:pPr>
            <a:endParaRPr lang="en-US" sz="1600" b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B479ED-9935-4AD7-8963-7990A1AF0336}"/>
              </a:ext>
            </a:extLst>
          </p:cNvPr>
          <p:cNvSpPr/>
          <p:nvPr userDrawn="1"/>
        </p:nvSpPr>
        <p:spPr>
          <a:xfrm>
            <a:off x="-9236" y="-228600"/>
            <a:ext cx="12201236" cy="1219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 anchorCtr="0"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561" algn="l"/>
                <a:tab pos="4571886" algn="ctr"/>
                <a:tab pos="8969150" algn="r"/>
              </a:tabLst>
              <a:defRPr/>
            </a:pPr>
            <a:r>
              <a:rPr lang="en-US" sz="1400" b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                                                                                                                           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561" algn="l"/>
                <a:tab pos="4571886" algn="ctr"/>
                <a:tab pos="8969150" algn="r"/>
              </a:tabLst>
              <a:defRPr/>
            </a:pPr>
            <a:r>
              <a:rPr lang="en-US" sz="1400" b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                                            	</a:t>
            </a:r>
            <a:r>
              <a:rPr lang="en-US" sz="2000" b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Technical interview project </a:t>
            </a:r>
            <a:r>
              <a:rPr lang="en-US" sz="1600" b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                                       </a:t>
            </a:r>
            <a:endParaRPr lang="en-US" sz="1400" b="0" cap="small" baseline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9536" algn="l"/>
                <a:tab pos="4571886" algn="ctr"/>
                <a:tab pos="8856441" algn="r"/>
              </a:tabLst>
              <a:defRPr/>
            </a:pPr>
            <a:r>
              <a:rPr lang="en-US" sz="1400" b="0" baseline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		</a:t>
            </a:r>
            <a:endParaRPr lang="en-US" sz="1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F5B795-DD9A-4BEE-B0BB-E09CDF4BEB91}"/>
              </a:ext>
            </a:extLst>
          </p:cNvPr>
          <p:cNvSpPr/>
          <p:nvPr userDrawn="1"/>
        </p:nvSpPr>
        <p:spPr>
          <a:xfrm>
            <a:off x="0" y="6553199"/>
            <a:ext cx="12192000" cy="32308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marL="4763" indent="0" algn="l">
              <a:tabLst>
                <a:tab pos="8626259" algn="r"/>
              </a:tabLst>
            </a:pP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             </a:t>
            </a:r>
            <a:fld id="{5C5F765D-FEDD-4537-8498-BFF536487BD5}" type="slidenum">
              <a: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‹#›</a:t>
            </a:fld>
            <a:r>
              <a: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82CC8E-4E58-428B-A046-14832A5DEDFD}"/>
              </a:ext>
            </a:extLst>
          </p:cNvPr>
          <p:cNvSpPr/>
          <p:nvPr userDrawn="1"/>
        </p:nvSpPr>
        <p:spPr>
          <a:xfrm>
            <a:off x="0" y="6591299"/>
            <a:ext cx="2590800" cy="2468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marL="4763" indent="0" algn="l">
              <a:tabLst>
                <a:tab pos="8626259" algn="r"/>
              </a:tabLst>
            </a:pPr>
            <a:r>
              <a:rPr lang="en-US" sz="1200" b="0" baseline="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Sai Munikoti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97EBE-2B97-4559-A4C1-7A6080C283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1400" y="-76240"/>
            <a:ext cx="914479" cy="914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1DA695-1F62-43B8-82EF-5B8186980097}"/>
              </a:ext>
            </a:extLst>
          </p:cNvPr>
          <p:cNvSpPr txBox="1"/>
          <p:nvPr userDrawn="1"/>
        </p:nvSpPr>
        <p:spPr>
          <a:xfrm>
            <a:off x="4267200" y="296733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Project 3- Music Genre Model</a:t>
            </a:r>
          </a:p>
        </p:txBody>
      </p:sp>
    </p:spTree>
    <p:extLst>
      <p:ext uri="{BB962C8B-B14F-4D97-AF65-F5344CB8AC3E}">
        <p14:creationId xmlns:p14="http://schemas.microsoft.com/office/powerpoint/2010/main" val="162891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6945" y="-2"/>
            <a:ext cx="12201236" cy="533402"/>
          </a:xfrm>
          <a:prstGeom prst="rect">
            <a:avLst/>
          </a:prstGeom>
          <a:solidFill>
            <a:srgbClr val="3B47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 anchorCtr="0"/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561" algn="l"/>
                <a:tab pos="4571886" algn="ctr"/>
                <a:tab pos="8969150" algn="r"/>
              </a:tabLst>
              <a:defRPr/>
            </a:pPr>
            <a:endParaRPr lang="en-US" sz="1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29400"/>
            <a:ext cx="6705600" cy="2468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marL="4763" indent="0" algn="l">
              <a:tabLst>
                <a:tab pos="8626259" algn="r"/>
              </a:tabLst>
            </a:pPr>
            <a:r>
              <a:rPr lang="en-US" sz="1200" b="0" baseline="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Kansas State University, May-01-2020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79" y="628113"/>
            <a:ext cx="11379200" cy="487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i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9" y="1571355"/>
            <a:ext cx="6096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latin typeface="+mn-lt"/>
              </a:rPr>
              <a:t>Insert some text here to communicate your ideas. </a:t>
            </a:r>
          </a:p>
          <a:p>
            <a:pPr marL="0" indent="0" algn="just"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latin typeface="+mn-lt"/>
              </a:rPr>
              <a:t>Insert some text here to communicate someone else’s ideas. [1]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37600" y="6629400"/>
            <a:ext cx="2641600" cy="2468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marL="4763" indent="0" algn="r">
              <a:tabLst/>
            </a:pPr>
            <a:r>
              <a:rPr lang="en-US" sz="1200" b="0" dirty="0">
                <a:solidFill>
                  <a:schemeClr val="bg1"/>
                </a:solidFill>
                <a:latin typeface="+mj-lt"/>
              </a:rPr>
              <a:t>Electrical and Computer Engineering Department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53DF7-B368-4711-98EB-30DF15B506F3}"/>
              </a:ext>
            </a:extLst>
          </p:cNvPr>
          <p:cNvSpPr/>
          <p:nvPr userDrawn="1"/>
        </p:nvSpPr>
        <p:spPr>
          <a:xfrm>
            <a:off x="0" y="6553199"/>
            <a:ext cx="12192000" cy="323089"/>
          </a:xfrm>
          <a:prstGeom prst="rect">
            <a:avLst/>
          </a:prstGeom>
          <a:solidFill>
            <a:srgbClr val="3B475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marL="4763" indent="0" algn="l">
              <a:tabLst>
                <a:tab pos="8626259" algn="r"/>
              </a:tabLst>
            </a:pPr>
            <a:r>
              <a:rPr lang="en-US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          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                                                                                                                                                                    </a:t>
            </a:r>
            <a:fld id="{3CF2C2C4-DF42-4195-9FE0-FBA2264B820D}" type="slidenum">
              <a:rPr lang="en-US" sz="1400" b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‹#›</a:t>
            </a:fld>
            <a:r>
              <a:rPr lang="en-US" sz="14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848FB1-0EDA-442C-91F0-501CD1987C5E}"/>
              </a:ext>
            </a:extLst>
          </p:cNvPr>
          <p:cNvSpPr/>
          <p:nvPr userDrawn="1"/>
        </p:nvSpPr>
        <p:spPr>
          <a:xfrm>
            <a:off x="0" y="6591299"/>
            <a:ext cx="2514600" cy="2468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 anchorCtr="0"/>
          <a:lstStyle/>
          <a:p>
            <a:pPr marL="4763" indent="0" algn="l">
              <a:tabLst>
                <a:tab pos="8626259" algn="r"/>
              </a:tabLst>
            </a:pPr>
            <a:r>
              <a:rPr lang="en-US" sz="1400" b="0" baseline="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Kansas State University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08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5" r:id="rId2"/>
    <p:sldLayoutId id="2147483676" r:id="rId3"/>
    <p:sldLayoutId id="2147483668" r:id="rId4"/>
    <p:sldLayoutId id="2147483669" r:id="rId5"/>
  </p:sldLayoutIdLst>
  <p:txStyles>
    <p:titleStyle>
      <a:lvl1pPr algn="l" defTabSz="914377" rtl="0" eaLnBrk="1" latinLnBrk="0" hangingPunct="1">
        <a:spcBef>
          <a:spcPct val="0"/>
        </a:spcBef>
        <a:buNone/>
        <a:defRPr lang="en-US" sz="4400" b="1" i="0" kern="1200" dirty="0">
          <a:solidFill>
            <a:schemeClr val="accent6">
              <a:lumMod val="50000"/>
            </a:schemeClr>
          </a:solidFill>
          <a:latin typeface="Consolas" panose="020B0609020204030204" pitchFamily="49" charset="0"/>
          <a:ea typeface="Verdana" panose="020B0604030504040204" pitchFamily="34" charset="0"/>
          <a:cs typeface="Consolas" panose="020B0609020204030204" pitchFamily="49" charset="0"/>
        </a:defRPr>
      </a:lvl1pPr>
    </p:titleStyle>
    <p:bodyStyle>
      <a:lvl1pPr marL="0" indent="0" algn="just" defTabSz="914377" rtl="0" eaLnBrk="1" latinLnBrk="0" hangingPunct="1">
        <a:spcBef>
          <a:spcPts val="0"/>
        </a:spcBef>
        <a:spcAft>
          <a:spcPts val="20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multi-label-classification-with-deep-learn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20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46406-5DEA-46E9-96DB-076605F81A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29200" y="2819400"/>
            <a:ext cx="1828800" cy="4572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234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0D4E0F5-BCB6-4DEC-8652-CCD8D431AD24}"/>
              </a:ext>
            </a:extLst>
          </p:cNvPr>
          <p:cNvSpPr txBox="1"/>
          <p:nvPr/>
        </p:nvSpPr>
        <p:spPr>
          <a:xfrm>
            <a:off x="457200" y="828288"/>
            <a:ext cx="9829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Overview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Introduction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Dataset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Genre classification models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Results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Future directions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23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CD0E47-D07D-4B66-B05F-E3F39D4DAD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" y="539931"/>
            <a:ext cx="5791200" cy="533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1A74F6-B0C6-4151-BBB3-044773781560}"/>
              </a:ext>
            </a:extLst>
          </p:cNvPr>
          <p:cNvGrpSpPr/>
          <p:nvPr/>
        </p:nvGrpSpPr>
        <p:grpSpPr>
          <a:xfrm>
            <a:off x="6777992" y="1449462"/>
            <a:ext cx="3851912" cy="3870518"/>
            <a:chOff x="8220345" y="2859030"/>
            <a:chExt cx="3851912" cy="387051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75BC01D-07B7-4F59-B9B1-AC0D66E4BF66}"/>
                </a:ext>
              </a:extLst>
            </p:cNvPr>
            <p:cNvSpPr/>
            <p:nvPr/>
          </p:nvSpPr>
          <p:spPr>
            <a:xfrm>
              <a:off x="9025298" y="3187674"/>
              <a:ext cx="2752993" cy="685800"/>
            </a:xfrm>
            <a:prstGeom prst="roundRect">
              <a:avLst/>
            </a:prstGeom>
            <a:solidFill>
              <a:srgbClr val="B6EE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Music Genres classification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67D384-DE7C-4701-BCC9-6A7291855C2A}"/>
                </a:ext>
              </a:extLst>
            </p:cNvPr>
            <p:cNvSpPr txBox="1"/>
            <p:nvPr/>
          </p:nvSpPr>
          <p:spPr>
            <a:xfrm>
              <a:off x="9067800" y="6360216"/>
              <a:ext cx="2588276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Features from the music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DC0D44-A50F-419D-8338-063B28076142}"/>
                </a:ext>
              </a:extLst>
            </p:cNvPr>
            <p:cNvGrpSpPr/>
            <p:nvPr/>
          </p:nvGrpSpPr>
          <p:grpSpPr>
            <a:xfrm>
              <a:off x="8220345" y="2859030"/>
              <a:ext cx="3851912" cy="2827839"/>
              <a:chOff x="4735983" y="2438400"/>
              <a:chExt cx="4103218" cy="1752602"/>
            </a:xfrm>
          </p:grpSpPr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C972CCA0-05E8-4502-A47F-0DEFBD0BE400}"/>
                  </a:ext>
                </a:extLst>
              </p:cNvPr>
              <p:cNvSpPr/>
              <p:nvPr/>
            </p:nvSpPr>
            <p:spPr>
              <a:xfrm rot="5400000">
                <a:off x="6202008" y="1553809"/>
                <a:ext cx="1752600" cy="3521786"/>
              </a:xfrm>
              <a:prstGeom prst="round2SameRect">
                <a:avLst/>
              </a:prstGeom>
              <a:noFill/>
              <a:ln w="19050" cap="flat" cmpd="sng" algn="ctr">
                <a:solidFill>
                  <a:srgbClr val="638FC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1BEBCBF-BAD1-4355-B634-803F50AA3B50}"/>
                  </a:ext>
                </a:extLst>
              </p:cNvPr>
              <p:cNvSpPr/>
              <p:nvPr/>
            </p:nvSpPr>
            <p:spPr>
              <a:xfrm rot="10800000">
                <a:off x="4735983" y="2438400"/>
                <a:ext cx="581432" cy="1752600"/>
              </a:xfrm>
              <a:prstGeom prst="rect">
                <a:avLst/>
              </a:prstGeom>
              <a:solidFill>
                <a:srgbClr val="638FC5"/>
              </a:solidFill>
              <a:ln w="19050" cap="flat" cmpd="sng" algn="ctr">
                <a:solidFill>
                  <a:srgbClr val="638FC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90665D-D65E-48E1-916F-13A4C8F50632}"/>
              </a:ext>
            </a:extLst>
          </p:cNvPr>
          <p:cNvGrpSpPr/>
          <p:nvPr/>
        </p:nvGrpSpPr>
        <p:grpSpPr>
          <a:xfrm>
            <a:off x="1447800" y="1449462"/>
            <a:ext cx="3966210" cy="2827840"/>
            <a:chOff x="3276600" y="2866954"/>
            <a:chExt cx="3966210" cy="28278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82B206-9987-419D-8DD5-9688240815F5}"/>
                </a:ext>
              </a:extLst>
            </p:cNvPr>
            <p:cNvGrpSpPr/>
            <p:nvPr/>
          </p:nvGrpSpPr>
          <p:grpSpPr>
            <a:xfrm>
              <a:off x="3276600" y="2866954"/>
              <a:ext cx="3966210" cy="2827840"/>
              <a:chOff x="304799" y="1676400"/>
              <a:chExt cx="4343400" cy="1752602"/>
            </a:xfrm>
          </p:grpSpPr>
          <p:sp>
            <p:nvSpPr>
              <p:cNvPr id="7" name="Rectangle: Top Corners Rounded 6">
                <a:extLst>
                  <a:ext uri="{FF2B5EF4-FFF2-40B4-BE49-F238E27FC236}">
                    <a16:creationId xmlns:a16="http://schemas.microsoft.com/office/drawing/2014/main" id="{31712E56-9279-4CDD-B2AB-2394C7839E86}"/>
                  </a:ext>
                </a:extLst>
              </p:cNvPr>
              <p:cNvSpPr/>
              <p:nvPr/>
            </p:nvSpPr>
            <p:spPr>
              <a:xfrm rot="16200000">
                <a:off x="1301334" y="679867"/>
                <a:ext cx="1752600" cy="3745669"/>
              </a:xfrm>
              <a:prstGeom prst="round2SameRect">
                <a:avLst/>
              </a:prstGeom>
              <a:noFill/>
              <a:ln w="19050" cap="flat" cmpd="sng" algn="ctr">
                <a:solidFill>
                  <a:srgbClr val="67B9C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8CF4C3-9199-4491-95D0-CBFCE07CD03F}"/>
                  </a:ext>
                </a:extLst>
              </p:cNvPr>
              <p:cNvSpPr/>
              <p:nvPr/>
            </p:nvSpPr>
            <p:spPr>
              <a:xfrm>
                <a:off x="4050469" y="1676400"/>
                <a:ext cx="597730" cy="1752600"/>
              </a:xfrm>
              <a:prstGeom prst="rect">
                <a:avLst/>
              </a:prstGeom>
              <a:solidFill>
                <a:srgbClr val="67B9CF"/>
              </a:solidFill>
              <a:ln w="19050" cap="flat" cmpd="sng" algn="ctr">
                <a:solidFill>
                  <a:srgbClr val="67B9C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475F98-2D84-40E4-929D-6EBFE65B0A48}"/>
                </a:ext>
              </a:extLst>
            </p:cNvPr>
            <p:cNvSpPr txBox="1"/>
            <p:nvPr/>
          </p:nvSpPr>
          <p:spPr>
            <a:xfrm>
              <a:off x="3358031" y="2901007"/>
              <a:ext cx="3280830" cy="2759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 algn="just" defTabSz="914377">
                <a:spcAft>
                  <a:spcPts val="20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solidFill>
                    <a:prstClr val="black"/>
                  </a:solidFill>
                </a:rPr>
                <a:t>Electronic music sites hosts millions of tracks online</a:t>
              </a:r>
            </a:p>
            <a:p>
              <a:pPr marL="342900" lvl="0" indent="-342900" algn="just" defTabSz="914377">
                <a:spcAft>
                  <a:spcPts val="20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solidFill>
                    <a:prstClr val="black"/>
                  </a:solidFill>
                </a:rPr>
                <a:t>What do an user want to listen? </a:t>
              </a:r>
            </a:p>
            <a:p>
              <a:pPr marL="342900" lvl="0" indent="-342900" algn="just" defTabSz="914377">
                <a:spcAft>
                  <a:spcPts val="20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solidFill>
                    <a:prstClr val="black"/>
                  </a:solidFill>
                </a:rPr>
                <a:t>Efficient way to browse &amp; organize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BDC286-36AA-4AB6-8F38-559BF2E788CB}"/>
              </a:ext>
            </a:extLst>
          </p:cNvPr>
          <p:cNvCxnSpPr>
            <a:cxnSpLocks/>
          </p:cNvCxnSpPr>
          <p:nvPr/>
        </p:nvCxnSpPr>
        <p:spPr>
          <a:xfrm flipV="1">
            <a:off x="8904345" y="4277298"/>
            <a:ext cx="0" cy="569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4C41A71-42E1-49F7-B1BD-5B95313389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21" y="2605937"/>
            <a:ext cx="520895" cy="514886"/>
          </a:xfrm>
          <a:prstGeom prst="rect">
            <a:avLst/>
          </a:prstGeom>
          <a:ln>
            <a:solidFill>
              <a:srgbClr val="67B9CF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CC58E7-FC69-41E0-AB19-540DAD9452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17237" y="2605937"/>
            <a:ext cx="464504" cy="558553"/>
          </a:xfrm>
          <a:prstGeom prst="rect">
            <a:avLst/>
          </a:prstGeom>
          <a:ln w="19050">
            <a:solidFill>
              <a:srgbClr val="638FC5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94C9C5-7FF3-42B7-B197-86BB83D580C2}"/>
              </a:ext>
            </a:extLst>
          </p:cNvPr>
          <p:cNvSpPr txBox="1"/>
          <p:nvPr/>
        </p:nvSpPr>
        <p:spPr>
          <a:xfrm>
            <a:off x="7456037" y="2740295"/>
            <a:ext cx="2975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Categories to characterize similarities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Boundaries are fuzzy</a:t>
            </a:r>
          </a:p>
        </p:txBody>
      </p:sp>
    </p:spTree>
    <p:extLst>
      <p:ext uri="{BB962C8B-B14F-4D97-AF65-F5344CB8AC3E}">
        <p14:creationId xmlns:p14="http://schemas.microsoft.com/office/powerpoint/2010/main" val="183354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0654B09-2EA8-4210-8B10-799F685F9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" y="539931"/>
            <a:ext cx="5791200" cy="533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08467-FF17-4D50-BDEE-87AB1972EDEF}"/>
              </a:ext>
            </a:extLst>
          </p:cNvPr>
          <p:cNvSpPr txBox="1"/>
          <p:nvPr/>
        </p:nvSpPr>
        <p:spPr>
          <a:xfrm>
            <a:off x="228600" y="1295400"/>
            <a:ext cx="5867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Source</a:t>
            </a:r>
            <a:r>
              <a:rPr lang="en-US" dirty="0"/>
              <a:t>: Spotify dataset 1922-2021 from Kaggle</a:t>
            </a:r>
          </a:p>
          <a:p>
            <a:endParaRPr lang="en-US" dirty="0"/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Predictor : songs Features  </a:t>
            </a:r>
          </a:p>
          <a:p>
            <a:pPr lvl="1" fontAlgn="base"/>
            <a:r>
              <a:rPr lang="en-US" dirty="0"/>
              <a:t>- acousticness (Ranges from 0 to 1)</a:t>
            </a:r>
          </a:p>
          <a:p>
            <a:pPr lvl="1" fontAlgn="base"/>
            <a:r>
              <a:rPr lang="en-US" dirty="0"/>
              <a:t>- danceability (Ranges from 0 to 1)</a:t>
            </a:r>
          </a:p>
          <a:p>
            <a:pPr lvl="1" fontAlgn="base"/>
            <a:r>
              <a:rPr lang="en-US" dirty="0"/>
              <a:t>- energy (Ranges from 0 to 1)</a:t>
            </a:r>
          </a:p>
          <a:p>
            <a:pPr lvl="1" fontAlgn="base"/>
            <a:r>
              <a:rPr lang="en-US" dirty="0"/>
              <a:t>- duration_ms (ranges from 200k to 300k)</a:t>
            </a:r>
          </a:p>
          <a:p>
            <a:pPr lvl="1" fontAlgn="base"/>
            <a:r>
              <a:rPr lang="en-US" dirty="0"/>
              <a:t>- instrumentalness (Ranges from 0 to 1)</a:t>
            </a:r>
          </a:p>
          <a:p>
            <a:pPr lvl="1" fontAlgn="base"/>
            <a:r>
              <a:rPr lang="en-US" dirty="0"/>
              <a:t>- valence (Ranges from 0 to 1)</a:t>
            </a:r>
          </a:p>
          <a:p>
            <a:pPr lvl="1" fontAlgn="base"/>
            <a:r>
              <a:rPr lang="en-US" dirty="0"/>
              <a:t>- popularity (Ranges from 0 to 100)</a:t>
            </a:r>
          </a:p>
          <a:p>
            <a:pPr lvl="1" fontAlgn="base"/>
            <a:r>
              <a:rPr lang="en-US" dirty="0"/>
              <a:t>- tempo (Float typically ranging from 50 to 150)</a:t>
            </a:r>
          </a:p>
          <a:p>
            <a:pPr lvl="1" fontAlgn="base"/>
            <a:r>
              <a:rPr lang="en-US" dirty="0"/>
              <a:t>- liveness (Ranges from 0 to 1)</a:t>
            </a:r>
          </a:p>
          <a:p>
            <a:pPr lvl="1" fontAlgn="base"/>
            <a:r>
              <a:rPr lang="en-US" dirty="0"/>
              <a:t>- loudness (Float typically ranging from -60 to 0)</a:t>
            </a:r>
          </a:p>
          <a:p>
            <a:pPr lvl="1" fontAlgn="base"/>
            <a:r>
              <a:rPr lang="en-US" dirty="0"/>
              <a:t>- speechiness (Ranges from 0 to 1)</a:t>
            </a:r>
          </a:p>
          <a:p>
            <a:pPr lvl="1" fontAlgn="base"/>
            <a:r>
              <a:rPr lang="en-US" dirty="0"/>
              <a:t>- artists (List of artists mentioned)</a:t>
            </a:r>
          </a:p>
          <a:p>
            <a:pPr fontAlgn="base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EF406-210D-417D-BDF1-0FDFB840B49C}"/>
              </a:ext>
            </a:extLst>
          </p:cNvPr>
          <p:cNvSpPr txBox="1"/>
          <p:nvPr/>
        </p:nvSpPr>
        <p:spPr>
          <a:xfrm>
            <a:off x="7010400" y="1295400"/>
            <a:ext cx="4648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Target/label</a:t>
            </a:r>
            <a:r>
              <a:rPr lang="en-US" dirty="0"/>
              <a:t>: genres (Genres associated with this artist) Pop, Rock, trap, blues, jazz, etc.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/>
              <a:t># raw entries: 28680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/>
              <a:t># entries data cleaned:18823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dirty="0"/>
              <a:t>Features are scaled between 0 to 1: smaller coefficient stable, supports faster optimization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dirty="0"/>
          </a:p>
          <a:p>
            <a:pPr fontAlgn="base"/>
            <a:r>
              <a:rPr lang="en-US" sz="2400" dirty="0">
                <a:solidFill>
                  <a:srgbClr val="C00000"/>
                </a:solidFill>
              </a:rPr>
              <a:t>         </a:t>
            </a:r>
          </a:p>
          <a:p>
            <a:pPr fontAlgn="base"/>
            <a:r>
              <a:rPr lang="en-US" sz="2400" dirty="0">
                <a:solidFill>
                  <a:srgbClr val="C00000"/>
                </a:solidFill>
              </a:rPr>
              <a:t>          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5B3AB8-E884-40E4-96B6-2AF52893CA4D}"/>
              </a:ext>
            </a:extLst>
          </p:cNvPr>
          <p:cNvSpPr/>
          <p:nvPr/>
        </p:nvSpPr>
        <p:spPr>
          <a:xfrm>
            <a:off x="7772400" y="4648200"/>
            <a:ext cx="2752993" cy="685800"/>
          </a:xfrm>
          <a:prstGeom prst="roundRect">
            <a:avLst/>
          </a:prstGeom>
          <a:solidFill>
            <a:srgbClr val="B6EED9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 Multilabel genres</a:t>
            </a:r>
          </a:p>
        </p:txBody>
      </p:sp>
    </p:spTree>
    <p:extLst>
      <p:ext uri="{BB962C8B-B14F-4D97-AF65-F5344CB8AC3E}">
        <p14:creationId xmlns:p14="http://schemas.microsoft.com/office/powerpoint/2010/main" val="225713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4B2A3-115E-452F-8E38-DCF4B1773C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1219200"/>
            <a:ext cx="9677400" cy="22098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Multi-label classification model: Each song may belongs to multiple genre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Large number of genres: ill defined, geographical &amp; cultural dependent,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“British rock” and “album rock”: grouped into rock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Aggregate/generalize genre category: 17 classes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549B4C8-8E38-49F6-9A61-889911045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" y="539931"/>
            <a:ext cx="5791200" cy="533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44D0479-A20D-452D-90A6-F60E1643CAE2}"/>
              </a:ext>
            </a:extLst>
          </p:cNvPr>
          <p:cNvSpPr txBox="1">
            <a:spLocks/>
          </p:cNvSpPr>
          <p:nvPr/>
        </p:nvSpPr>
        <p:spPr>
          <a:xfrm>
            <a:off x="152400" y="3886200"/>
            <a:ext cx="11486606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377" rtl="0" eaLnBrk="1" latinLnBrk="0" hangingPunct="1"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1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Genre for each entry numerically encoded via binary Count vectorizer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Sparse vector with entry 1 for corresponding class  </a:t>
            </a:r>
          </a:p>
        </p:txBody>
      </p:sp>
    </p:spTree>
    <p:extLst>
      <p:ext uri="{BB962C8B-B14F-4D97-AF65-F5344CB8AC3E}">
        <p14:creationId xmlns:p14="http://schemas.microsoft.com/office/powerpoint/2010/main" val="211829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E8449D-7B3A-4F61-88E4-32D3CF5934A1}"/>
              </a:ext>
            </a:extLst>
          </p:cNvPr>
          <p:cNvSpPr txBox="1">
            <a:spLocks/>
          </p:cNvSpPr>
          <p:nvPr/>
        </p:nvSpPr>
        <p:spPr>
          <a:xfrm>
            <a:off x="200297" y="1295400"/>
            <a:ext cx="5514703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377" rtl="0" eaLnBrk="1" latinLnBrk="0" hangingPunct="1"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1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First classifier is trained just on the input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Each next classifier is trained on the input space and all the previous classifiers in the chain.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88E49B6-1CED-41F0-9C8E-F882F3097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297" y="609600"/>
            <a:ext cx="5791200" cy="533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Classifier chains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21BE8-E185-4E36-A086-0179ED4B1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697" y="1143000"/>
            <a:ext cx="5133702" cy="1207399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C186C3B-93B3-42E6-B934-31A8C7860093}"/>
              </a:ext>
            </a:extLst>
          </p:cNvPr>
          <p:cNvSpPr txBox="1">
            <a:spLocks/>
          </p:cNvSpPr>
          <p:nvPr/>
        </p:nvSpPr>
        <p:spPr>
          <a:xfrm>
            <a:off x="223157" y="3429000"/>
            <a:ext cx="579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377" rtl="0" eaLnBrk="1" latinLnBrk="0" hangingPunct="1"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1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Deep Neural Network (DNN) model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10993BD-9AC6-4CD2-AF66-14DF5397486C}"/>
              </a:ext>
            </a:extLst>
          </p:cNvPr>
          <p:cNvSpPr txBox="1">
            <a:spLocks/>
          </p:cNvSpPr>
          <p:nvPr/>
        </p:nvSpPr>
        <p:spPr>
          <a:xfrm>
            <a:off x="215537" y="4097776"/>
            <a:ext cx="6657704" cy="196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377" rtl="0" eaLnBrk="1" latinLnBrk="0" hangingPunct="1"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1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1D convolutional + Feed forward layers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Output layer size: number of class labels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Sigmoid activation on last layer.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6EDD3-92B9-49B7-8C9D-F6F3012DF3D3}"/>
              </a:ext>
            </a:extLst>
          </p:cNvPr>
          <p:cNvSpPr txBox="1"/>
          <p:nvPr/>
        </p:nvSpPr>
        <p:spPr>
          <a:xfrm>
            <a:off x="76200" y="6063734"/>
            <a:ext cx="111251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/>
              </a:rPr>
              <a:t>Ridley, Richard, and Mitchell </a:t>
            </a:r>
            <a:r>
              <a:rPr lang="en-US" sz="900" dirty="0" err="1">
                <a:hlinkClick r:id="rId3"/>
              </a:rPr>
              <a:t>Dumovic</a:t>
            </a:r>
            <a:r>
              <a:rPr lang="en-US" sz="900" dirty="0">
                <a:hlinkClick r:id="rId3"/>
              </a:rPr>
              <a:t>. "Classification of Artist Genre through Supervised Learning."</a:t>
            </a:r>
          </a:p>
          <a:p>
            <a:r>
              <a:rPr lang="en-US" sz="900" dirty="0">
                <a:hlinkClick r:id="rId3"/>
              </a:rPr>
              <a:t>https://machinelearningmastery.com/multi-label-classification-with-deep-learning/</a:t>
            </a:r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279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6B5B6F-12C5-41F3-8721-9BB99BD255F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07917" y="1295400"/>
                <a:ext cx="9621884" cy="4953000"/>
              </a:xfrm>
            </p:spPr>
            <p:txBody>
              <a:bodyPr/>
              <a:lstStyle/>
              <a:p>
                <a:r>
                  <a:rPr lang="en-US" dirty="0"/>
                  <a:t>Class 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# </m:t>
                        </m:r>
                        <m:r>
                          <m:rPr>
                            <m:nor/>
                          </m:rPr>
                          <a:rPr lang="en-US" dirty="0"/>
                          <m:t>genres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correctly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predicted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each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test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sample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𝑔𝑒𝑛𝑟𝑒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</m:t>
                        </m:r>
                      </m:den>
                    </m:f>
                  </m:oMath>
                </a14:m>
                <a:r>
                  <a:rPr lang="en-US" dirty="0"/>
                  <a:t>, N = # test samples</a:t>
                </a:r>
              </a:p>
              <a:p>
                <a:r>
                  <a:rPr lang="en-US" dirty="0"/>
                  <a:t>Test 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Where test sample is correctly predicted when all the genres are correctly identified.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6B5B6F-12C5-41F3-8721-9BB99BD25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07917" y="1295400"/>
                <a:ext cx="9621884" cy="4953000"/>
              </a:xfrm>
              <a:blipFill>
                <a:blip r:embed="rId2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A6640C0-D7E1-4547-97E6-A1089D6CD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297" y="609600"/>
            <a:ext cx="5791200" cy="533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CD296D-9CCB-4DC0-9247-0890067A2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32314"/>
              </p:ext>
            </p:extLst>
          </p:nvPr>
        </p:nvGraphicFramePr>
        <p:xfrm>
          <a:off x="2346959" y="3581400"/>
          <a:ext cx="6035041" cy="2021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8297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89591855"/>
                    </a:ext>
                  </a:extLst>
                </a:gridCol>
                <a:gridCol w="1920241">
                  <a:extLst>
                    <a:ext uri="{9D8B030D-6E8A-4147-A177-3AD203B41FA5}">
                      <a16:colId xmlns:a16="http://schemas.microsoft.com/office/drawing/2014/main" val="3169107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9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+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1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</a:t>
                      </a:r>
                      <a:r>
                        <a:rPr lang="en-US" dirty="0"/>
                        <a:t> +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4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61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65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B5B6F-12C5-41F3-8721-9BB99BD255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917" y="1295400"/>
            <a:ext cx="9621884" cy="4953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CD296D-9CCB-4DC0-9247-0890067A2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1719"/>
              </p:ext>
            </p:extLst>
          </p:nvPr>
        </p:nvGraphicFramePr>
        <p:xfrm>
          <a:off x="2133600" y="1384300"/>
          <a:ext cx="7467599" cy="2021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02804">
                  <a:extLst>
                    <a:ext uri="{9D8B030D-6E8A-4147-A177-3AD203B41FA5}">
                      <a16:colId xmlns:a16="http://schemas.microsoft.com/office/drawing/2014/main" val="282971781"/>
                    </a:ext>
                  </a:extLst>
                </a:gridCol>
                <a:gridCol w="1859747">
                  <a:extLst>
                    <a:ext uri="{9D8B030D-6E8A-4147-A177-3AD203B41FA5}">
                      <a16:colId xmlns:a16="http://schemas.microsoft.com/office/drawing/2014/main" val="1889591855"/>
                    </a:ext>
                  </a:extLst>
                </a:gridCol>
                <a:gridCol w="1802524">
                  <a:extLst>
                    <a:ext uri="{9D8B030D-6E8A-4147-A177-3AD203B41FA5}">
                      <a16:colId xmlns:a16="http://schemas.microsoft.com/office/drawing/2014/main" val="3169107240"/>
                    </a:ext>
                  </a:extLst>
                </a:gridCol>
                <a:gridCol w="1802524">
                  <a:extLst>
                    <a:ext uri="{9D8B030D-6E8A-4147-A177-3AD203B41FA5}">
                      <a16:colId xmlns:a16="http://schemas.microsoft.com/office/drawing/2014/main" val="422995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9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+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1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</a:t>
                      </a:r>
                      <a:r>
                        <a:rPr lang="en-US" dirty="0"/>
                        <a:t> +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4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6142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DB2EDF-FB85-4243-A310-31B351709EFA}"/>
              </a:ext>
            </a:extLst>
          </p:cNvPr>
          <p:cNvSpPr txBox="1"/>
          <p:nvPr/>
        </p:nvSpPr>
        <p:spPr>
          <a:xfrm>
            <a:off x="381000" y="4343400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DNN has highest accuracy and precision/recall.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Trade off with # classes and class imbalanced.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94511-1D54-48D8-BEA5-92D03C2541A9}"/>
              </a:ext>
            </a:extLst>
          </p:cNvPr>
          <p:cNvSpPr txBox="1"/>
          <p:nvPr/>
        </p:nvSpPr>
        <p:spPr>
          <a:xfrm>
            <a:off x="76200" y="6277570"/>
            <a:ext cx="11125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Solving Multi-Label Classification problems (Case studies included): Analytics vidya</a:t>
            </a:r>
          </a:p>
        </p:txBody>
      </p:sp>
    </p:spTree>
    <p:extLst>
      <p:ext uri="{BB962C8B-B14F-4D97-AF65-F5344CB8AC3E}">
        <p14:creationId xmlns:p14="http://schemas.microsoft.com/office/powerpoint/2010/main" val="189068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904BD-F88A-42F6-8C47-D372DC08CA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5056" y="1371600"/>
            <a:ext cx="11016343" cy="3657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Aggregation of genres via quantifiable metric: Associate each pair of genre with confidence score. Group genre if confidence &gt; threshold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Word2vec or graph embedding vector.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Feature selection of numeric music features with feature importance score or correlation analysis.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 Experiment different DNN models with LSTM, Convolutional and dense layers.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Presently, single dense output layer with multiple neurons, each neuron belongs to each label. Alternatively, separate dense layers for each label with one neuron.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5291014-EC43-492D-B9C8-5CC04DC872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297" y="609600"/>
            <a:ext cx="5791200" cy="533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Alternate methods</a:t>
            </a:r>
          </a:p>
        </p:txBody>
      </p:sp>
    </p:spTree>
    <p:extLst>
      <p:ext uri="{BB962C8B-B14F-4D97-AF65-F5344CB8AC3E}">
        <p14:creationId xmlns:p14="http://schemas.microsoft.com/office/powerpoint/2010/main" val="35171625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26977</TotalTime>
  <Words>624</Words>
  <Application>Microsoft Office PowerPoint</Application>
  <PresentationFormat>Widescreen</PresentationFormat>
  <Paragraphs>115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Consolas</vt:lpstr>
      <vt:lpstr>Verdana</vt:lpstr>
      <vt:lpstr>Wingdings</vt:lpstr>
      <vt:lpstr>Cover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Baker</dc:creator>
  <cp:lastModifiedBy>Sai Munikoti</cp:lastModifiedBy>
  <cp:revision>1490</cp:revision>
  <dcterms:created xsi:type="dcterms:W3CDTF">2013-11-29T18:36:21Z</dcterms:created>
  <dcterms:modified xsi:type="dcterms:W3CDTF">2021-05-03T03:38:48Z</dcterms:modified>
</cp:coreProperties>
</file>