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8" r:id="rId2"/>
    <p:sldId id="418" r:id="rId3"/>
    <p:sldId id="382" r:id="rId4"/>
    <p:sldId id="419" r:id="rId5"/>
    <p:sldId id="420" r:id="rId6"/>
    <p:sldId id="421" r:id="rId7"/>
    <p:sldId id="422" r:id="rId8"/>
    <p:sldId id="427" r:id="rId9"/>
    <p:sldId id="42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J\Work\Cisco\Cisco%20Users%20HTM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J\Work\Cisco\Cisco%20Users%20HTM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J\Work\Cisco\Cisco%20Users%20HTM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iscoSansTT ExtraLight" panose="020B0303020201020303"/>
                <a:ea typeface="+mn-ea"/>
                <a:cs typeface="+mn-cs"/>
              </a:defRPr>
            </a:pPr>
            <a:r>
              <a:rPr lang="en-IN" sz="1800" b="0" dirty="0">
                <a:latin typeface="CiscoSansTT ExtraLight" panose="020B0303020201020303"/>
              </a:rPr>
              <a:t>Repo use analysis</a:t>
            </a:r>
          </a:p>
        </c:rich>
      </c:tx>
      <c:layout>
        <c:manualLayout>
          <c:xMode val="edge"/>
          <c:yMode val="edge"/>
          <c:x val="0.35162692260626172"/>
          <c:y val="4.58466300593741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CiscoSansTT ExtraLight" panose="020B0303020201020303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80139032295928E-2"/>
          <c:y val="0.18938399457060381"/>
          <c:w val="0.96123500770166326"/>
          <c:h val="0.6638099763842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Cisco 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#  Watchers / Repo</c:v>
                </c:pt>
                <c:pt idx="1">
                  <c:v># Forks / Repo</c:v>
                </c:pt>
                <c:pt idx="2">
                  <c:v>% Repos downloaded at least once</c:v>
                </c:pt>
              </c:strCache>
            </c:strRef>
          </c:cat>
          <c:val>
            <c:numRef>
              <c:f>Sheet1!$B$2:$B$4</c:f>
              <c:numCache>
                <c:formatCode>0.0</c:formatCode>
                <c:ptCount val="3"/>
                <c:pt idx="0">
                  <c:v>26.5765472312703</c:v>
                </c:pt>
                <c:pt idx="1">
                  <c:v>5.9739413680781697</c:v>
                </c:pt>
                <c:pt idx="2" formatCode="0%">
                  <c:v>0.86319218241042295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General Users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#  Watchers / Repo</c:v>
                </c:pt>
                <c:pt idx="1">
                  <c:v># Forks / Repo</c:v>
                </c:pt>
                <c:pt idx="2">
                  <c:v>% Repos downloaded at least once</c:v>
                </c:pt>
              </c:strCache>
            </c:strRef>
          </c:cat>
          <c:val>
            <c:numRef>
              <c:f>Sheet1!$C$2:$C$4</c:f>
              <c:numCache>
                <c:formatCode>0.0</c:formatCode>
                <c:ptCount val="3"/>
                <c:pt idx="0">
                  <c:v>25.021309861601701</c:v>
                </c:pt>
                <c:pt idx="1">
                  <c:v>7.1034257237552501</c:v>
                </c:pt>
                <c:pt idx="2" formatCode="0%">
                  <c:v>0.96364575507137495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80453544"/>
        <c:axId val="380453936"/>
      </c:barChart>
      <c:catAx>
        <c:axId val="380453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iscoSansTT ExtraLight" panose="020B0303020201020303"/>
                <a:ea typeface="+mn-ea"/>
                <a:cs typeface="+mn-cs"/>
              </a:defRPr>
            </a:pPr>
            <a:endParaRPr lang="en-US"/>
          </a:p>
        </c:txPr>
        <c:crossAx val="380453936"/>
        <c:crosses val="autoZero"/>
        <c:auto val="1"/>
        <c:lblAlgn val="ctr"/>
        <c:lblOffset val="100"/>
        <c:noMultiLvlLbl val="0"/>
      </c:catAx>
      <c:valAx>
        <c:axId val="380453936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38045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iscoSansTT ExtraLight" panose="020B0303020201020303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iscoSansTT ExtraLight" panose="020B0303020201020303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1957282476919291"/>
          <c:y val="0.21662549112012802"/>
          <c:w val="0.37495057255366399"/>
          <c:h val="9.55234392126850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iscoSansTT ExtraLight" panose="020B0303020201020303"/>
                <a:ea typeface="+mn-ea"/>
                <a:cs typeface="+mn-cs"/>
              </a:defRPr>
            </a:pPr>
            <a:r>
              <a:rPr lang="en-IN" sz="1600" dirty="0"/>
              <a:t>Most </a:t>
            </a:r>
            <a:r>
              <a:rPr lang="en-IN" sz="1600" dirty="0" smtClean="0"/>
              <a:t>Commonly </a:t>
            </a:r>
            <a:r>
              <a:rPr lang="en-IN" sz="1600" dirty="0"/>
              <a:t>used Languages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iscoSansTT ExtraLight" panose="020B0303020201020303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889099794633192E-2"/>
          <c:y val="0.11246570946136639"/>
          <c:w val="0.91843726299733275"/>
          <c:h val="0.622892110166525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Language!$C$3</c:f>
              <c:strCache>
                <c:ptCount val="1"/>
                <c:pt idx="0">
                  <c:v>Cisco List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6571052575704859E-2"/>
                      <c:h val="4.7070477988243105E-2"/>
                    </c:manualLayout>
                  </c15:layout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Language!$B$4:$B$17</c:f>
              <c:strCache>
                <c:ptCount val="14"/>
                <c:pt idx="0">
                  <c:v>Python</c:v>
                </c:pt>
                <c:pt idx="1">
                  <c:v>Puppet</c:v>
                </c:pt>
                <c:pt idx="2">
                  <c:v>Ruby</c:v>
                </c:pt>
                <c:pt idx="3">
                  <c:v>Shell</c:v>
                </c:pt>
                <c:pt idx="4">
                  <c:v>C</c:v>
                </c:pt>
                <c:pt idx="5">
                  <c:v>Go</c:v>
                </c:pt>
                <c:pt idx="6">
                  <c:v>JavaScript</c:v>
                </c:pt>
                <c:pt idx="7">
                  <c:v>Java</c:v>
                </c:pt>
                <c:pt idx="8">
                  <c:v>Scala</c:v>
                </c:pt>
                <c:pt idx="9">
                  <c:v>Perl</c:v>
                </c:pt>
                <c:pt idx="10">
                  <c:v>PHP</c:v>
                </c:pt>
                <c:pt idx="11">
                  <c:v>C++</c:v>
                </c:pt>
                <c:pt idx="12">
                  <c:v>CSS</c:v>
                </c:pt>
                <c:pt idx="13">
                  <c:v>HaXe</c:v>
                </c:pt>
              </c:strCache>
            </c:strRef>
          </c:cat>
          <c:val>
            <c:numRef>
              <c:f>Language!$C$4:$C$17</c:f>
              <c:numCache>
                <c:formatCode>0.0%</c:formatCode>
                <c:ptCount val="14"/>
                <c:pt idx="0">
                  <c:v>0.35202492211837999</c:v>
                </c:pt>
                <c:pt idx="1">
                  <c:v>0.14330218068535799</c:v>
                </c:pt>
                <c:pt idx="2">
                  <c:v>0.118380062305296</c:v>
                </c:pt>
                <c:pt idx="3">
                  <c:v>4.9844236760124602E-2</c:v>
                </c:pt>
                <c:pt idx="4">
                  <c:v>3.1152647975077899E-2</c:v>
                </c:pt>
                <c:pt idx="5">
                  <c:v>3.1152647975077899E-2</c:v>
                </c:pt>
                <c:pt idx="6">
                  <c:v>2.1806853582554499E-2</c:v>
                </c:pt>
                <c:pt idx="7">
                  <c:v>1.5576323987538899E-2</c:v>
                </c:pt>
                <c:pt idx="8">
                  <c:v>9.3457943925233603E-3</c:v>
                </c:pt>
                <c:pt idx="9">
                  <c:v>9.3457943925233603E-3</c:v>
                </c:pt>
                <c:pt idx="10">
                  <c:v>9.3457943925233603E-3</c:v>
                </c:pt>
                <c:pt idx="11">
                  <c:v>6.2305295950155796E-3</c:v>
                </c:pt>
                <c:pt idx="12">
                  <c:v>3.1152647975077898E-3</c:v>
                </c:pt>
                <c:pt idx="13" formatCode="General">
                  <c:v>0</c:v>
                </c:pt>
              </c:numCache>
            </c:numRef>
          </c:val>
        </c:ser>
        <c:ser>
          <c:idx val="1"/>
          <c:order val="1"/>
          <c:tx>
            <c:strRef>
              <c:f>Language!$D$3</c:f>
              <c:strCache>
                <c:ptCount val="1"/>
                <c:pt idx="0">
                  <c:v>Cisco TA Scrub 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Language!$B$4:$B$17</c:f>
              <c:strCache>
                <c:ptCount val="14"/>
                <c:pt idx="0">
                  <c:v>Python</c:v>
                </c:pt>
                <c:pt idx="1">
                  <c:v>Puppet</c:v>
                </c:pt>
                <c:pt idx="2">
                  <c:v>Ruby</c:v>
                </c:pt>
                <c:pt idx="3">
                  <c:v>Shell</c:v>
                </c:pt>
                <c:pt idx="4">
                  <c:v>C</c:v>
                </c:pt>
                <c:pt idx="5">
                  <c:v>Go</c:v>
                </c:pt>
                <c:pt idx="6">
                  <c:v>JavaScript</c:v>
                </c:pt>
                <c:pt idx="7">
                  <c:v>Java</c:v>
                </c:pt>
                <c:pt idx="8">
                  <c:v>Scala</c:v>
                </c:pt>
                <c:pt idx="9">
                  <c:v>Perl</c:v>
                </c:pt>
                <c:pt idx="10">
                  <c:v>PHP</c:v>
                </c:pt>
                <c:pt idx="11">
                  <c:v>C++</c:v>
                </c:pt>
                <c:pt idx="12">
                  <c:v>CSS</c:v>
                </c:pt>
                <c:pt idx="13">
                  <c:v>HaXe</c:v>
                </c:pt>
              </c:strCache>
            </c:strRef>
          </c:cat>
          <c:val>
            <c:numRef>
              <c:f>Language!$D$4:$D$17</c:f>
              <c:numCache>
                <c:formatCode>0.0%</c:formatCode>
                <c:ptCount val="14"/>
                <c:pt idx="0">
                  <c:v>0.31596091205211702</c:v>
                </c:pt>
                <c:pt idx="1">
                  <c:v>0.143322475570032</c:v>
                </c:pt>
                <c:pt idx="2">
                  <c:v>0.15309446254071599</c:v>
                </c:pt>
                <c:pt idx="3">
                  <c:v>4.2345276872964098E-2</c:v>
                </c:pt>
                <c:pt idx="4">
                  <c:v>2.9315960912052099E-2</c:v>
                </c:pt>
                <c:pt idx="5">
                  <c:v>6.5146579804560203E-3</c:v>
                </c:pt>
                <c:pt idx="6">
                  <c:v>1.9543973941368E-2</c:v>
                </c:pt>
                <c:pt idx="7">
                  <c:v>1.3029315960912001E-2</c:v>
                </c:pt>
                <c:pt idx="8" formatCode="General">
                  <c:v>0</c:v>
                </c:pt>
                <c:pt idx="9">
                  <c:v>9.7719869706840295E-3</c:v>
                </c:pt>
                <c:pt idx="10">
                  <c:v>6.5146579804560203E-3</c:v>
                </c:pt>
                <c:pt idx="11">
                  <c:v>1.628664495114E-2</c:v>
                </c:pt>
                <c:pt idx="12" formatCode="General">
                  <c:v>0</c:v>
                </c:pt>
                <c:pt idx="13">
                  <c:v>4.8859934853420099E-2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808072"/>
        <c:axId val="289808464"/>
      </c:barChart>
      <c:lineChart>
        <c:grouping val="standard"/>
        <c:varyColors val="0"/>
        <c:ser>
          <c:idx val="2"/>
          <c:order val="2"/>
          <c:tx>
            <c:strRef>
              <c:f>Language!$E$3</c:f>
              <c:strCache>
                <c:ptCount val="1"/>
                <c:pt idx="0">
                  <c:v>General User Repos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1.8149405744766707E-2"/>
                  <c:y val="-3.40528718978248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Language!$B$4:$B$17</c:f>
              <c:strCache>
                <c:ptCount val="14"/>
                <c:pt idx="0">
                  <c:v>Python</c:v>
                </c:pt>
                <c:pt idx="1">
                  <c:v>Puppet</c:v>
                </c:pt>
                <c:pt idx="2">
                  <c:v>Ruby</c:v>
                </c:pt>
                <c:pt idx="3">
                  <c:v>Shell</c:v>
                </c:pt>
                <c:pt idx="4">
                  <c:v>C</c:v>
                </c:pt>
                <c:pt idx="5">
                  <c:v>Go</c:v>
                </c:pt>
                <c:pt idx="6">
                  <c:v>JavaScript</c:v>
                </c:pt>
                <c:pt idx="7">
                  <c:v>Java</c:v>
                </c:pt>
                <c:pt idx="8">
                  <c:v>Scala</c:v>
                </c:pt>
                <c:pt idx="9">
                  <c:v>Perl</c:v>
                </c:pt>
                <c:pt idx="10">
                  <c:v>PHP</c:v>
                </c:pt>
                <c:pt idx="11">
                  <c:v>C++</c:v>
                </c:pt>
                <c:pt idx="12">
                  <c:v>CSS</c:v>
                </c:pt>
                <c:pt idx="13">
                  <c:v>HaXe</c:v>
                </c:pt>
              </c:strCache>
            </c:strRef>
          </c:cat>
          <c:val>
            <c:numRef>
              <c:f>Language!$E$4:$E$17</c:f>
              <c:numCache>
                <c:formatCode>0.0%</c:formatCode>
                <c:ptCount val="14"/>
                <c:pt idx="0">
                  <c:v>0.116040570999248</c:v>
                </c:pt>
                <c:pt idx="1">
                  <c:v>1.08001502629601E-3</c:v>
                </c:pt>
                <c:pt idx="2">
                  <c:v>0.18787565740045001</c:v>
                </c:pt>
                <c:pt idx="3">
                  <c:v>2.0041322314049499E-2</c:v>
                </c:pt>
                <c:pt idx="4">
                  <c:v>4.5924117205108899E-3</c:v>
                </c:pt>
                <c:pt idx="5">
                  <c:v>6.1833208114199803E-2</c:v>
                </c:pt>
                <c:pt idx="6">
                  <c:v>0.160048835462058</c:v>
                </c:pt>
                <c:pt idx="7">
                  <c:v>7.4492862509391397E-2</c:v>
                </c:pt>
                <c:pt idx="8">
                  <c:v>9.2693463561232103E-3</c:v>
                </c:pt>
                <c:pt idx="9">
                  <c:v>2.6418106686701699E-2</c:v>
                </c:pt>
                <c:pt idx="10">
                  <c:v>8.4926746806912104E-2</c:v>
                </c:pt>
                <c:pt idx="11">
                  <c:v>3.4842223891810603E-2</c:v>
                </c:pt>
                <c:pt idx="12">
                  <c:v>6.7618332081142004E-3</c:v>
                </c:pt>
                <c:pt idx="13">
                  <c:v>5.7287753568745301E-4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9808072"/>
        <c:axId val="289808464"/>
      </c:lineChart>
      <c:catAx>
        <c:axId val="28980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iscoSansTT ExtraLight" panose="020B0303020201020303"/>
                <a:ea typeface="+mn-ea"/>
                <a:cs typeface="+mn-cs"/>
              </a:defRPr>
            </a:pPr>
            <a:endParaRPr lang="en-US"/>
          </a:p>
        </c:txPr>
        <c:crossAx val="289808464"/>
        <c:crosses val="autoZero"/>
        <c:auto val="1"/>
        <c:lblAlgn val="ctr"/>
        <c:lblOffset val="100"/>
        <c:noMultiLvlLbl val="0"/>
      </c:catAx>
      <c:valAx>
        <c:axId val="28980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289808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iscoSansTT ExtraLight" panose="020B0303020201020303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iscoSansTT ExtraLight" panose="020B0303020201020303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Monthly</a:t>
            </a:r>
            <a:r>
              <a:rPr lang="en-US" baseline="0" dirty="0" smtClean="0"/>
              <a:t> Events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Sheet5!$O$1</c:f>
              <c:strCache>
                <c:ptCount val="1"/>
                <c:pt idx="0">
                  <c:v>Commits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Sheet5!$N$2:$N$10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Sheet5!$O$2:$O$10</c:f>
              <c:numCache>
                <c:formatCode>0</c:formatCode>
                <c:ptCount val="9"/>
                <c:pt idx="0">
                  <c:v>324</c:v>
                </c:pt>
                <c:pt idx="1">
                  <c:v>407</c:v>
                </c:pt>
                <c:pt idx="2">
                  <c:v>160</c:v>
                </c:pt>
                <c:pt idx="3">
                  <c:v>148</c:v>
                </c:pt>
                <c:pt idx="4">
                  <c:v>171</c:v>
                </c:pt>
                <c:pt idx="5">
                  <c:v>111</c:v>
                </c:pt>
                <c:pt idx="6">
                  <c:v>286</c:v>
                </c:pt>
                <c:pt idx="7">
                  <c:v>201</c:v>
                </c:pt>
                <c:pt idx="8">
                  <c:v>148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9809248"/>
        <c:axId val="289809640"/>
      </c:lineChart>
      <c:lineChart>
        <c:grouping val="standard"/>
        <c:varyColors val="0"/>
        <c:ser>
          <c:idx val="1"/>
          <c:order val="1"/>
          <c:tx>
            <c:strRef>
              <c:f>Sheet5!$P$1</c:f>
              <c:strCache>
                <c:ptCount val="1"/>
                <c:pt idx="0">
                  <c:v>Forks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Sheet5!$N$2:$N$10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Sheet5!$P$2:$P$10</c:f>
              <c:numCache>
                <c:formatCode>General</c:formatCode>
                <c:ptCount val="9"/>
                <c:pt idx="0">
                  <c:v>20</c:v>
                </c:pt>
                <c:pt idx="1">
                  <c:v>23</c:v>
                </c:pt>
                <c:pt idx="2">
                  <c:v>6</c:v>
                </c:pt>
                <c:pt idx="3">
                  <c:v>3</c:v>
                </c:pt>
                <c:pt idx="4">
                  <c:v>6</c:v>
                </c:pt>
                <c:pt idx="5">
                  <c:v>19</c:v>
                </c:pt>
                <c:pt idx="6">
                  <c:v>26</c:v>
                </c:pt>
                <c:pt idx="7">
                  <c:v>19</c:v>
                </c:pt>
                <c:pt idx="8">
                  <c:v>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Sheet5!$Q$1</c:f>
              <c:strCache>
                <c:ptCount val="1"/>
                <c:pt idx="0">
                  <c:v>Pulls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Sheet5!$N$2:$N$10</c:f>
              <c:numCache>
                <c:formatCode>mmm\-yy</c:formatCode>
                <c:ptCount val="9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</c:numCache>
            </c:numRef>
          </c:cat>
          <c:val>
            <c:numRef>
              <c:f>Sheet5!$Q$2:$Q$10</c:f>
              <c:numCache>
                <c:formatCode>General</c:formatCode>
                <c:ptCount val="9"/>
                <c:pt idx="0">
                  <c:v>61</c:v>
                </c:pt>
                <c:pt idx="1">
                  <c:v>58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25</c:v>
                </c:pt>
                <c:pt idx="6">
                  <c:v>71</c:v>
                </c:pt>
                <c:pt idx="7">
                  <c:v>37</c:v>
                </c:pt>
                <c:pt idx="8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2215760"/>
        <c:axId val="332215368"/>
      </c:lineChart>
      <c:dateAx>
        <c:axId val="28980924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09640"/>
        <c:crosses val="autoZero"/>
        <c:auto val="1"/>
        <c:lblOffset val="100"/>
        <c:baseTimeUnit val="months"/>
      </c:dateAx>
      <c:valAx>
        <c:axId val="28980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/>
                  <a:t># Commits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09248"/>
        <c:crosses val="autoZero"/>
        <c:crossBetween val="between"/>
      </c:valAx>
      <c:valAx>
        <c:axId val="33221536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/>
                  <a:t># Forks/Pulls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215760"/>
        <c:crosses val="max"/>
        <c:crossBetween val="between"/>
      </c:valAx>
      <c:dateAx>
        <c:axId val="33221576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332215368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of Events</a:t>
            </a:r>
            <a:r>
              <a:rPr lang="en-US" baseline="0" dirty="0"/>
              <a:t> contributed by top 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'All Event'!$D$1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6388888888888889"/>
                  <c:y val="-6.944444444444444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4722222222222223"/>
                  <c:y val="3.703703703703703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2222222222222212"/>
                  <c:y val="6.944444444444436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5.5555555555555552E-2"/>
                  <c:y val="8.333333333333332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9.166666666666666E-2"/>
                  <c:y val="9.259259259259258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15277777777777779"/>
                  <c:y val="-9.722222222222230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13888888888888892"/>
                  <c:y val="-6.01851851851852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'All Event'!$C$2:$C$8</c:f>
              <c:strCache>
                <c:ptCount val="7"/>
                <c:pt idx="0">
                  <c:v>johnweldon</c:v>
                </c:pt>
                <c:pt idx="1">
                  <c:v>Snergster</c:v>
                </c:pt>
                <c:pt idx="2">
                  <c:v>fluffy</c:v>
                </c:pt>
                <c:pt idx="3">
                  <c:v>danehans</c:v>
                </c:pt>
                <c:pt idx="4">
                  <c:v>BrianHicks</c:v>
                </c:pt>
                <c:pt idx="5">
                  <c:v>altvnk</c:v>
                </c:pt>
                <c:pt idx="6">
                  <c:v>Others</c:v>
                </c:pt>
              </c:strCache>
            </c:strRef>
          </c:cat>
          <c:val>
            <c:numRef>
              <c:f>'All Event'!$D$2:$D$8</c:f>
              <c:numCache>
                <c:formatCode>0%</c:formatCode>
                <c:ptCount val="7"/>
                <c:pt idx="0">
                  <c:v>0.25226934019780517</c:v>
                </c:pt>
                <c:pt idx="1">
                  <c:v>0.11326378539493294</c:v>
                </c:pt>
                <c:pt idx="2">
                  <c:v>9.2805852865465388E-2</c:v>
                </c:pt>
                <c:pt idx="3">
                  <c:v>7.6954342230050127E-2</c:v>
                </c:pt>
                <c:pt idx="4">
                  <c:v>7.1805988348462274E-2</c:v>
                </c:pt>
                <c:pt idx="5">
                  <c:v>4.8096463893781333E-2</c:v>
                </c:pt>
                <c:pt idx="6">
                  <c:v>0.34480422706950276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CD09D-19C9-479F-8B67-E1D5310AD453}" type="datetimeFigureOut">
              <a:rPr lang="en-IN" smtClean="0"/>
              <a:t>24-09-2015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156A-1299-4767-A4C3-20E064C4DA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98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A156A-1299-4767-A4C3-20E064C4DA93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3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A156A-1299-4767-A4C3-20E064C4DA93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74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A156A-1299-4767-A4C3-20E064C4DA9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gradFill>
                  <a:gsLst>
                    <a:gs pos="100000">
                      <a:srgbClr val="67A5EB"/>
                    </a:gs>
                    <a:gs pos="0">
                      <a:srgbClr val="68A32F"/>
                    </a:gs>
                  </a:gsLst>
                  <a:lin ang="27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397F-84E4-4BFA-B315-6C514E6DE948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47FB-8E24-4104-8887-2AD12AEF465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4707"/>
            <a:ext cx="1524000" cy="10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397F-84E4-4BFA-B315-6C514E6DE948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47FB-8E24-4104-8887-2AD12AEF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3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397F-84E4-4BFA-B315-6C514E6DE948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47FB-8E24-4104-8887-2AD12AEF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2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88" y="-3427"/>
            <a:ext cx="12200575" cy="6864857"/>
          </a:xfrm>
          <a:prstGeom prst="rect">
            <a:avLst/>
          </a:prstGeom>
        </p:spPr>
      </p:pic>
      <p:pic>
        <p:nvPicPr>
          <p:cNvPr id="15" name="Picture 8" descr="logo_black.ai"/>
          <p:cNvPicPr>
            <a:picLocks noChangeAspect="1"/>
          </p:cNvPicPr>
          <p:nvPr userDrawn="1"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267" y="427567"/>
            <a:ext cx="1265767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121890" tIns="60945" rIns="121890" bIns="60945"/>
          <a:lstStyle>
            <a:lvl1pPr marL="0" indent="0">
              <a:buFont typeface="Arial" panose="020B0604020202020204" pitchFamily="34" charset="0"/>
              <a:buNone/>
              <a:defRPr sz="2900" baseline="0">
                <a:solidFill>
                  <a:srgbClr val="4D4D4D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121890" tIns="60945" rIns="121890" bIns="60945" anchor="b" anchorCtr="0">
            <a:noAutofit/>
          </a:bodyPr>
          <a:lstStyle>
            <a:lvl1pPr marL="0" indent="0" algn="l">
              <a:buNone/>
              <a:defRPr sz="1900" b="0" i="0">
                <a:solidFill>
                  <a:srgbClr val="676767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2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121890" tIns="60945" rIns="121890" bIns="60945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2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121890" tIns="60945" rIns="121890" bIns="60945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024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gradFill>
                  <a:gsLst>
                    <a:gs pos="100000">
                      <a:srgbClr val="67A5EB"/>
                    </a:gs>
                    <a:gs pos="0">
                      <a:srgbClr val="68A32F"/>
                    </a:gs>
                  </a:gsLst>
                  <a:lin ang="27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397F-84E4-4BFA-B315-6C514E6DE948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47FB-8E24-4104-8887-2AD12AEF465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4707"/>
            <a:ext cx="1524000" cy="10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3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gradFill>
                  <a:gsLst>
                    <a:gs pos="100000">
                      <a:srgbClr val="67A5EB"/>
                    </a:gs>
                    <a:gs pos="0">
                      <a:srgbClr val="68A32F"/>
                    </a:gs>
                  </a:gsLst>
                  <a:lin ang="27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397F-84E4-4BFA-B315-6C514E6DE948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47FB-8E24-4104-8887-2AD12AEF465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4707"/>
            <a:ext cx="1524000" cy="10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7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397F-84E4-4BFA-B315-6C514E6DE948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47FB-8E24-4104-8887-2AD12AEF465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4707"/>
            <a:ext cx="1524000" cy="10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397F-84E4-4BFA-B315-6C514E6DE948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47FB-8E24-4104-8887-2AD12AEF465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4707"/>
            <a:ext cx="1524000" cy="10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397F-84E4-4BFA-B315-6C514E6DE948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47FB-8E24-4104-8887-2AD12AEF465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4707"/>
            <a:ext cx="1524000" cy="10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2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397F-84E4-4BFA-B315-6C514E6DE948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47FB-8E24-4104-8887-2AD12AEF4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9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397F-84E4-4BFA-B315-6C514E6DE948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47FB-8E24-4104-8887-2AD12AEF465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4707"/>
            <a:ext cx="1524000" cy="10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397F-84E4-4BFA-B315-6C514E6DE948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47FB-8E24-4104-8887-2AD12AEF465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4707"/>
            <a:ext cx="1524000" cy="10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iscoSansTT" panose="020B0503020201020303" pitchFamily="34" charset="0"/>
              </a:defRPr>
            </a:lvl1pPr>
          </a:lstStyle>
          <a:p>
            <a:fld id="{23CD397F-84E4-4BFA-B315-6C514E6DE948}" type="datetimeFigureOut">
              <a:rPr lang="en-US" smtClean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iscoSansTT" panose="020B0503020201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iscoSansTT" panose="020B0503020201020303" pitchFamily="34" charset="0"/>
              </a:defRPr>
            </a:lvl1pPr>
          </a:lstStyle>
          <a:p>
            <a:fld id="{E35A47FB-8E24-4104-8887-2AD12AEF46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0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iscoSansTT ExtraLight" panose="020B0303020201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iscoSansTT" panose="020B0503020201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iscoSansTT" panose="020B0503020201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iscoSansTT" panose="020B0503020201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scoSansTT" panose="020B0503020201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scoSansTT" panose="020B0503020201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5995" y="5514204"/>
            <a:ext cx="11061895" cy="384175"/>
          </a:xfrm>
        </p:spPr>
        <p:txBody>
          <a:bodyPr/>
          <a:lstStyle/>
          <a:p>
            <a:r>
              <a:rPr lang="en-US" dirty="0"/>
              <a:t>Dmitri </a:t>
            </a:r>
            <a:r>
              <a:rPr lang="en-US" dirty="0" smtClean="0"/>
              <a:t>Chtchourov</a:t>
            </a:r>
            <a:r>
              <a:rPr lang="en-US" dirty="0"/>
              <a:t>,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687" y="2468522"/>
            <a:ext cx="11120203" cy="2110851"/>
          </a:xfrm>
        </p:spPr>
        <p:txBody>
          <a:bodyPr>
            <a:noAutofit/>
          </a:bodyPr>
          <a:lstStyle/>
          <a:p>
            <a:r>
              <a:rPr lang="en-US" sz="3600" dirty="0" smtClean="0"/>
              <a:t>Cisco user level analysis</a:t>
            </a:r>
            <a:endParaRPr lang="en-US" sz="3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4490" y="4674634"/>
            <a:ext cx="11120203" cy="4629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900" b="0" i="0" kern="1200" spc="0" baseline="0">
                <a:solidFill>
                  <a:srgbClr val="4D4D4D"/>
                </a:solidFill>
                <a:latin typeface="+mj-lt"/>
                <a:ea typeface="+mj-ea"/>
                <a:cs typeface="CiscoSans Thin"/>
              </a:defRPr>
            </a:lvl1pPr>
          </a:lstStyle>
          <a:p>
            <a:endParaRPr lang="en-US" sz="2400" dirty="0">
              <a:latin typeface="CiscosantTT"/>
              <a:cs typeface="CiscosantT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5995" y="5834200"/>
            <a:ext cx="11061895" cy="384175"/>
          </a:xfrm>
        </p:spPr>
        <p:txBody>
          <a:bodyPr/>
          <a:lstStyle/>
          <a:p>
            <a:r>
              <a:rPr lang="en-US" dirty="0"/>
              <a:t>Innovation Architect, CIS CTO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99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64" y="145495"/>
            <a:ext cx="9942233" cy="86532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4" name="Shape 62"/>
          <p:cNvSpPr txBox="1"/>
          <p:nvPr/>
        </p:nvSpPr>
        <p:spPr>
          <a:xfrm>
            <a:off x="1847545" y="1522688"/>
            <a:ext cx="8147186" cy="6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747786" y="1769696"/>
            <a:ext cx="16912" cy="380379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210935" y="1850957"/>
            <a:ext cx="381001" cy="36759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</a:t>
            </a:r>
            <a:endParaRPr lang="en-IN" b="1" dirty="0"/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87944" y="1956310"/>
            <a:ext cx="4052888" cy="2578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/>
          <a:lstStyle/>
          <a:p>
            <a:pPr defTabSz="1019175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iscoSansTT ExtraLight" panose="020B0303020201020303"/>
                <a:cs typeface="Arial" charset="0"/>
              </a:rPr>
              <a:t>Methodology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iscoSansTT ExtraLight" panose="020B0303020201020303"/>
              <a:cs typeface="Arial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05877" y="2418029"/>
            <a:ext cx="7075206" cy="32644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/>
          <a:lstStyle/>
          <a:p>
            <a:pPr defTabSz="1019175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iscoSansTT ExtraLight" panose="020B0303020201020303"/>
                <a:cs typeface="Arial" charset="0"/>
              </a:rPr>
              <a:t>Overview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iscoSansTT ExtraLight" panose="020B0303020201020303"/>
              <a:cs typeface="Arial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87944" y="2873101"/>
            <a:ext cx="7075206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/>
          <a:lstStyle/>
          <a:p>
            <a:pPr defTabSz="1019175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iscoSansTT ExtraLight" panose="020B0303020201020303"/>
                <a:cs typeface="Arial" charset="0"/>
              </a:rPr>
              <a:t>User analysis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iscoSansTT ExtraLight" panose="020B0303020201020303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10935" y="2360747"/>
            <a:ext cx="381001" cy="36759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2210936" y="2876901"/>
            <a:ext cx="381001" cy="36759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</a:t>
            </a:r>
            <a:endParaRPr lang="en-IN" b="1" dirty="0"/>
          </a:p>
        </p:txBody>
      </p:sp>
      <p:sp>
        <p:nvSpPr>
          <p:cNvPr id="16" name="Oval 15"/>
          <p:cNvSpPr/>
          <p:nvPr/>
        </p:nvSpPr>
        <p:spPr>
          <a:xfrm>
            <a:off x="2210935" y="3441095"/>
            <a:ext cx="381001" cy="36759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</a:t>
            </a:r>
            <a:endParaRPr lang="en-IN" b="1" dirty="0"/>
          </a:p>
        </p:txBody>
      </p:sp>
      <p:sp>
        <p:nvSpPr>
          <p:cNvPr id="1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87944" y="3492357"/>
            <a:ext cx="7075206" cy="30568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/>
          <a:lstStyle/>
          <a:p>
            <a:pPr defTabSz="1019175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iscoSansTT ExtraLight" panose="020B0303020201020303"/>
                <a:cs typeface="Arial" charset="0"/>
              </a:rPr>
              <a:t>Repo analysis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iscoSansTT ExtraLight" panose="020B0303020201020303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10935" y="3957359"/>
            <a:ext cx="381001" cy="36759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</a:t>
            </a:r>
          </a:p>
        </p:txBody>
      </p:sp>
      <p:sp>
        <p:nvSpPr>
          <p:cNvPr id="1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87944" y="4022647"/>
            <a:ext cx="7075206" cy="341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/>
          <a:lstStyle/>
          <a:p>
            <a:pPr defTabSz="1019175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iscoSansTT ExtraLight" panose="020B0303020201020303"/>
                <a:cs typeface="Arial" charset="0"/>
              </a:rPr>
              <a:t>Language analysis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iscoSansTT ExtraLight" panose="020B0303020201020303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10937" y="4501647"/>
            <a:ext cx="381001" cy="36759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</a:t>
            </a:r>
          </a:p>
        </p:txBody>
      </p:sp>
      <p:sp>
        <p:nvSpPr>
          <p:cNvPr id="21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42111" y="4980647"/>
            <a:ext cx="7075206" cy="341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/>
          <a:lstStyle/>
          <a:p>
            <a:pPr defTabSz="1019175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iscoSansTT ExtraLight" panose="020B0303020201020303"/>
                <a:cs typeface="Arial" charset="0"/>
              </a:rPr>
              <a:t>‘Read-me’ files analysis</a:t>
            </a:r>
          </a:p>
        </p:txBody>
      </p:sp>
      <p:sp>
        <p:nvSpPr>
          <p:cNvPr id="22" name="Oval 21"/>
          <p:cNvSpPr/>
          <p:nvPr/>
        </p:nvSpPr>
        <p:spPr>
          <a:xfrm>
            <a:off x="2209858" y="5000272"/>
            <a:ext cx="381001" cy="36759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</a:t>
            </a:r>
          </a:p>
        </p:txBody>
      </p:sp>
      <p:sp>
        <p:nvSpPr>
          <p:cNvPr id="23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87944" y="4501647"/>
            <a:ext cx="7075206" cy="341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/>
          <a:lstStyle/>
          <a:p>
            <a:pPr defTabSz="1019175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iscoSansTT ExtraLight" panose="020B0303020201020303"/>
                <a:cs typeface="Arial" charset="0"/>
              </a:rPr>
              <a:t>GitHub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iscoSansTT ExtraLight" panose="020B0303020201020303"/>
                <a:cs typeface="Arial" charset="0"/>
              </a:rPr>
              <a:t>Event analysis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iscoSansTT ExtraLight" panose="020B0303020201020303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48" y="2284460"/>
            <a:ext cx="10796155" cy="762865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Methodology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131" y="1705233"/>
            <a:ext cx="1094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3978" y="1333221"/>
            <a:ext cx="1006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iscoSansTT ExtraLight" panose="020B0303020201020303"/>
              </a:rPr>
              <a:t>Analyze GitHub </a:t>
            </a:r>
            <a:r>
              <a:rPr lang="en-US" sz="2000" dirty="0" smtClean="0">
                <a:latin typeface="CiscoSansTT ExtraLight" panose="020B0303020201020303"/>
              </a:rPr>
              <a:t>to </a:t>
            </a:r>
            <a:r>
              <a:rPr lang="en-US" sz="2000" dirty="0">
                <a:latin typeface="CiscoSansTT ExtraLight" panose="020B0303020201020303"/>
              </a:rPr>
              <a:t>identify </a:t>
            </a:r>
            <a:r>
              <a:rPr lang="en-US" sz="2000" dirty="0" smtClean="0">
                <a:latin typeface="CiscoSansTT ExtraLight" panose="020B0303020201020303"/>
              </a:rPr>
              <a:t>what users </a:t>
            </a:r>
            <a:r>
              <a:rPr lang="en-US" sz="2000" dirty="0">
                <a:latin typeface="CiscoSansTT ExtraLight" panose="020B0303020201020303"/>
              </a:rPr>
              <a:t>with Cisco connection </a:t>
            </a:r>
            <a:r>
              <a:rPr lang="en-US" sz="2000" dirty="0" smtClean="0">
                <a:latin typeface="CiscoSansTT ExtraLight" panose="020B0303020201020303"/>
              </a:rPr>
              <a:t>are working on</a:t>
            </a:r>
            <a:endParaRPr lang="en-IN" sz="2000" dirty="0">
              <a:latin typeface="CiscoSansTT ExtraLight" panose="020B0303020201020303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9435" y="514349"/>
            <a:ext cx="10796155" cy="762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gradFill>
                  <a:gsLst>
                    <a:gs pos="100000">
                      <a:srgbClr val="67A5EB"/>
                    </a:gs>
                    <a:gs pos="0">
                      <a:srgbClr val="68A32F"/>
                    </a:gs>
                  </a:gsLst>
                  <a:lin ang="2700000" scaled="0"/>
                </a:gradFill>
                <a:latin typeface="CiscoSansTT ExtraLight" panose="020B0303020201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Objective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96287" y="3145973"/>
            <a:ext cx="1897038" cy="549275"/>
          </a:xfrm>
          <a:prstGeom prst="homePlate">
            <a:avLst>
              <a:gd name="adj" fmla="val 76301"/>
            </a:avLst>
          </a:prstGeom>
          <a:ln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1400" b="1" dirty="0" smtClean="0">
                <a:solidFill>
                  <a:schemeClr val="tx1"/>
                </a:solidFill>
                <a:latin typeface="CiscoSansTT ExtraLight" panose="020B0303020201020303"/>
                <a:cs typeface="+mj-cs"/>
              </a:rPr>
              <a:t>Get user-level information</a:t>
            </a:r>
            <a:endParaRPr lang="en-GB" sz="1400" b="1" dirty="0">
              <a:solidFill>
                <a:schemeClr val="tx1"/>
              </a:solidFill>
              <a:latin typeface="CiscoSansTT ExtraLight" panose="020B0303020201020303"/>
              <a:cs typeface="+mj-cs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96287" y="3793897"/>
            <a:ext cx="1897038" cy="18796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 type="none" w="med" len="lg"/>
            <a:tailEnd type="none" w="med" len="lg"/>
          </a:ln>
        </p:spPr>
        <p:txBody>
          <a:bodyPr lIns="45720" rIns="45720"/>
          <a:lstStyle/>
          <a:p>
            <a:pPr marL="115888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>
                <a:latin typeface="CiscoSansTT ExtraLight" panose="020B0303020201020303"/>
                <a:cs typeface="+mj-cs"/>
              </a:rPr>
              <a:t>Get GitHub </a:t>
            </a:r>
            <a:r>
              <a:rPr lang="en-GB" sz="1200" dirty="0" smtClean="0">
                <a:latin typeface="CiscoSansTT ExtraLight" panose="020B0303020201020303"/>
                <a:cs typeface="+mj-cs"/>
              </a:rPr>
              <a:t>users </a:t>
            </a:r>
            <a:r>
              <a:rPr lang="en-GB" sz="1200" dirty="0">
                <a:latin typeface="CiscoSansTT ExtraLight" panose="020B0303020201020303"/>
                <a:cs typeface="+mj-cs"/>
              </a:rPr>
              <a:t>list </a:t>
            </a:r>
            <a:endParaRPr lang="en-GB" sz="1200" dirty="0" smtClean="0">
              <a:latin typeface="CiscoSansTT ExtraLight" panose="020B0303020201020303"/>
              <a:cs typeface="+mj-cs"/>
            </a:endParaRPr>
          </a:p>
          <a:p>
            <a:pPr marL="115888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get </a:t>
            </a:r>
            <a:r>
              <a:rPr lang="en-GB" sz="1200" dirty="0">
                <a:latin typeface="CiscoSansTT ExtraLight" panose="020B0303020201020303"/>
                <a:cs typeface="+mj-cs"/>
              </a:rPr>
              <a:t>user </a:t>
            </a:r>
            <a:r>
              <a:rPr lang="en-GB" sz="1200" dirty="0" smtClean="0">
                <a:latin typeface="CiscoSansTT ExtraLight" panose="020B0303020201020303"/>
                <a:cs typeface="+mj-cs"/>
              </a:rPr>
              <a:t>level attributes</a:t>
            </a: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Name</a:t>
            </a: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username</a:t>
            </a: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Email Id</a:t>
            </a: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Organisation</a:t>
            </a: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Bio</a:t>
            </a: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Location</a:t>
            </a:r>
            <a:endParaRPr lang="en-GB" sz="1200" dirty="0">
              <a:latin typeface="CiscoSansTT ExtraLight" panose="020B0303020201020303"/>
              <a:cs typeface="+mj-cs"/>
            </a:endParaRPr>
          </a:p>
          <a:p>
            <a:pPr marL="115888" indent="-115888" eaLnBrk="0" hangingPunct="0">
              <a:buClr>
                <a:srgbClr val="2DB6B3"/>
              </a:buClr>
              <a:defRPr/>
            </a:pPr>
            <a:endParaRPr lang="en-GB" sz="1200" dirty="0">
              <a:latin typeface="+mn-lt"/>
              <a:cs typeface="+mj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53491" y="3235699"/>
            <a:ext cx="3607" cy="29959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3363507" y="3145973"/>
            <a:ext cx="1897038" cy="549275"/>
          </a:xfrm>
          <a:prstGeom prst="homePlate">
            <a:avLst>
              <a:gd name="adj" fmla="val 76301"/>
            </a:avLst>
          </a:prstGeom>
          <a:ln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1400" b="1" dirty="0" smtClean="0">
                <a:solidFill>
                  <a:schemeClr val="tx1"/>
                </a:solidFill>
                <a:latin typeface="CiscoSansTT ExtraLight" panose="020B0303020201020303"/>
                <a:cs typeface="+mj-cs"/>
              </a:rPr>
              <a:t>Identify users with Cisco connection</a:t>
            </a:r>
            <a:endParaRPr lang="en-GB" sz="1400" b="1" dirty="0">
              <a:solidFill>
                <a:schemeClr val="tx1"/>
              </a:solidFill>
              <a:latin typeface="CiscoSansTT ExtraLight" panose="020B0303020201020303"/>
              <a:cs typeface="+mj-cs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363507" y="3802602"/>
            <a:ext cx="1897038" cy="18796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 type="none" w="med" len="lg"/>
            <a:tailEnd type="none" w="med" len="lg"/>
          </a:ln>
        </p:spPr>
        <p:txBody>
          <a:bodyPr lIns="45720" rIns="45720"/>
          <a:lstStyle/>
          <a:p>
            <a:pPr marL="115888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Annotate user-level attribute (like Name, login id, email id ) with </a:t>
            </a:r>
            <a:r>
              <a:rPr lang="en-GB" sz="1200" b="1" dirty="0" smtClean="0">
                <a:latin typeface="CiscoSansTT ExtraLight" panose="020B0303020201020303"/>
                <a:cs typeface="+mj-cs"/>
              </a:rPr>
              <a:t>‘Cisco’</a:t>
            </a:r>
          </a:p>
          <a:p>
            <a:pPr marL="115888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Sanity check on the results</a:t>
            </a:r>
          </a:p>
          <a:p>
            <a:pPr marL="115888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Pull detailed data for users with Cisco connection</a:t>
            </a:r>
          </a:p>
          <a:p>
            <a:pPr marL="355600" lvl="1" indent="-95250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# users following</a:t>
            </a:r>
          </a:p>
          <a:p>
            <a:pPr marL="355600" lvl="1" indent="-95250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# users followed</a:t>
            </a:r>
          </a:p>
          <a:p>
            <a:pPr marL="355600" lvl="1" indent="-95250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# public Repos</a:t>
            </a:r>
          </a:p>
          <a:p>
            <a:pPr marL="355600" lvl="1" indent="-95250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# public gists</a:t>
            </a:r>
          </a:p>
          <a:p>
            <a:pPr marL="573088" lvl="1" indent="-115888" eaLnBrk="0" hangingPunct="0">
              <a:buClr>
                <a:srgbClr val="2DB6B3"/>
              </a:buClr>
              <a:buFontTx/>
              <a:buChar char="•"/>
              <a:defRPr/>
            </a:pPr>
            <a:endParaRPr lang="en-GB" sz="1200" dirty="0" smtClean="0">
              <a:latin typeface="CiscoSansTT ExtraLight" panose="020B0303020201020303"/>
              <a:cs typeface="+mj-cs"/>
            </a:endParaRPr>
          </a:p>
          <a:p>
            <a:pPr marL="573088" lvl="1" indent="-115888" eaLnBrk="0" hangingPunct="0">
              <a:buClr>
                <a:srgbClr val="2DB6B3"/>
              </a:buClr>
              <a:buFontTx/>
              <a:buChar char="•"/>
              <a:defRPr/>
            </a:pPr>
            <a:endParaRPr lang="en-GB" sz="1200" dirty="0" smtClean="0">
              <a:latin typeface="CiscoSansTT ExtraLight" panose="020B0303020201020303"/>
              <a:cs typeface="+mj-cs"/>
            </a:endParaRPr>
          </a:p>
          <a:p>
            <a:pPr marL="115888" indent="-115888" eaLnBrk="0" hangingPunct="0">
              <a:buClr>
                <a:srgbClr val="2DB6B3"/>
              </a:buClr>
              <a:buFontTx/>
              <a:buChar char="•"/>
              <a:defRPr/>
            </a:pPr>
            <a:endParaRPr lang="en-GB" sz="1200" dirty="0" smtClean="0">
              <a:latin typeface="CiscoSansTT ExtraLight" panose="020B0303020201020303"/>
              <a:cs typeface="+mj-cs"/>
            </a:endParaRPr>
          </a:p>
          <a:p>
            <a:pPr marL="115888" indent="-115888" eaLnBrk="0" hangingPunct="0">
              <a:buClr>
                <a:srgbClr val="2DB6B3"/>
              </a:buClr>
              <a:defRPr/>
            </a:pPr>
            <a:endParaRPr lang="en-GB" sz="1200" dirty="0">
              <a:latin typeface="+mn-lt"/>
              <a:cs typeface="+mj-c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566954" y="3235699"/>
            <a:ext cx="3607" cy="29959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3"/>
          <p:cNvSpPr>
            <a:spLocks noChangeArrowheads="1"/>
          </p:cNvSpPr>
          <p:nvPr/>
        </p:nvSpPr>
        <p:spPr bwMode="auto">
          <a:xfrm>
            <a:off x="6005958" y="3145973"/>
            <a:ext cx="1897038" cy="549275"/>
          </a:xfrm>
          <a:prstGeom prst="homePlate">
            <a:avLst>
              <a:gd name="adj" fmla="val 76301"/>
            </a:avLst>
          </a:prstGeom>
          <a:ln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1400" b="1" dirty="0" smtClean="0">
                <a:solidFill>
                  <a:schemeClr val="tx1"/>
                </a:solidFill>
                <a:latin typeface="CiscoSansTT ExtraLight" panose="020B0303020201020303"/>
                <a:cs typeface="+mj-cs"/>
              </a:rPr>
              <a:t>Repository data</a:t>
            </a:r>
            <a:endParaRPr lang="en-GB" sz="1400" b="1" dirty="0">
              <a:solidFill>
                <a:schemeClr val="tx1"/>
              </a:solidFill>
              <a:latin typeface="CiscoSansTT ExtraLight" panose="020B0303020201020303"/>
              <a:cs typeface="+mj-cs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6005958" y="3802601"/>
            <a:ext cx="1897038" cy="2347827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 type="none" w="med" len="lg"/>
            <a:tailEnd type="none" w="med" len="lg"/>
          </a:ln>
        </p:spPr>
        <p:txBody>
          <a:bodyPr lIns="45720" rIns="45720"/>
          <a:lstStyle/>
          <a:p>
            <a:pPr marL="115888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Pull data for repositories owned by users with Cisco connection</a:t>
            </a: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</a:rPr>
              <a:t>language</a:t>
            </a:r>
            <a:endParaRPr lang="en-GB" sz="1200" dirty="0">
              <a:latin typeface="CiscoSansTT ExtraLight" panose="020B0303020201020303"/>
            </a:endParaRP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</a:rPr>
              <a:t>description</a:t>
            </a:r>
            <a:endParaRPr lang="en-GB" sz="1200" dirty="0">
              <a:latin typeface="CiscoSansTT ExtraLight" panose="020B0303020201020303"/>
            </a:endParaRP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# downloads</a:t>
            </a: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# </a:t>
            </a:r>
            <a:r>
              <a:rPr lang="en-GB" sz="1200" dirty="0">
                <a:latin typeface="CiscoSansTT ExtraLight" panose="020B0303020201020303"/>
                <a:cs typeface="+mj-cs"/>
              </a:rPr>
              <a:t>w</a:t>
            </a:r>
            <a:r>
              <a:rPr lang="en-GB" sz="1200" dirty="0" smtClean="0">
                <a:latin typeface="CiscoSansTT ExtraLight" panose="020B0303020201020303"/>
                <a:cs typeface="+mj-cs"/>
              </a:rPr>
              <a:t>atchers</a:t>
            </a: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# stars</a:t>
            </a:r>
          </a:p>
          <a:p>
            <a:pPr marL="355600" lvl="1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# forked</a:t>
            </a:r>
          </a:p>
          <a:p>
            <a:pPr marL="573088" lvl="1" indent="-115888" eaLnBrk="0" hangingPunct="0">
              <a:buClr>
                <a:srgbClr val="2DB6B3"/>
              </a:buClr>
              <a:buFontTx/>
              <a:buChar char="•"/>
              <a:defRPr/>
            </a:pPr>
            <a:endParaRPr lang="en-GB" sz="1200" dirty="0" smtClean="0">
              <a:latin typeface="CiscoSansTT ExtraLight" panose="020B0303020201020303"/>
              <a:cs typeface="+mj-cs"/>
            </a:endParaRPr>
          </a:p>
          <a:p>
            <a:pPr marL="87313" lvl="1" indent="-87313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</a:rPr>
              <a:t>Extract read-me file of all Repos</a:t>
            </a:r>
            <a:endParaRPr lang="en-GB" sz="1200" dirty="0">
              <a:latin typeface="CiscoSansTT ExtraLight" panose="020B0303020201020303"/>
            </a:endParaRPr>
          </a:p>
          <a:p>
            <a:pPr marL="573088" lvl="1" indent="-115888" eaLnBrk="0" hangingPunct="0">
              <a:buClr>
                <a:srgbClr val="2DB6B3"/>
              </a:buClr>
              <a:buFontTx/>
              <a:buChar char="•"/>
              <a:defRPr/>
            </a:pPr>
            <a:endParaRPr lang="en-GB" sz="1200" dirty="0" smtClean="0">
              <a:latin typeface="CiscoSansTT ExtraLight" panose="020B0303020201020303"/>
              <a:cs typeface="+mj-cs"/>
            </a:endParaRPr>
          </a:p>
          <a:p>
            <a:pPr marL="115888" indent="-115888" eaLnBrk="0" hangingPunct="0">
              <a:buClr>
                <a:srgbClr val="2DB6B3"/>
              </a:buClr>
              <a:buFontTx/>
              <a:buChar char="•"/>
              <a:defRPr/>
            </a:pPr>
            <a:endParaRPr lang="en-GB" sz="1200" dirty="0" smtClean="0">
              <a:latin typeface="CiscoSansTT ExtraLight" panose="020B0303020201020303"/>
              <a:cs typeface="+mj-cs"/>
            </a:endParaRPr>
          </a:p>
          <a:p>
            <a:pPr marL="115888" indent="-115888" eaLnBrk="0" hangingPunct="0">
              <a:buClr>
                <a:srgbClr val="2DB6B3"/>
              </a:buClr>
              <a:defRPr/>
            </a:pPr>
            <a:endParaRPr lang="en-GB" sz="1200" dirty="0">
              <a:latin typeface="+mn-lt"/>
              <a:cs typeface="+mj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209405" y="3235699"/>
            <a:ext cx="3607" cy="29959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8648409" y="3147352"/>
            <a:ext cx="1897038" cy="549275"/>
          </a:xfrm>
          <a:prstGeom prst="homePlate">
            <a:avLst>
              <a:gd name="adj" fmla="val 76301"/>
            </a:avLst>
          </a:prstGeom>
          <a:ln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GB" sz="1400" b="1" dirty="0" smtClean="0">
                <a:solidFill>
                  <a:schemeClr val="tx1"/>
                </a:solidFill>
                <a:latin typeface="CiscoSansTT ExtraLight" panose="020B0303020201020303"/>
                <a:cs typeface="+mj-cs"/>
              </a:rPr>
              <a:t>Data Exploration</a:t>
            </a:r>
            <a:endParaRPr lang="en-GB" sz="1400" b="1" dirty="0">
              <a:solidFill>
                <a:schemeClr val="tx1"/>
              </a:solidFill>
              <a:latin typeface="CiscoSansTT ExtraLight" panose="020B0303020201020303"/>
              <a:cs typeface="+mj-cs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648408" y="3803981"/>
            <a:ext cx="2203447" cy="18796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 type="none" w="med" len="lg"/>
            <a:tailEnd type="none" w="med" len="lg"/>
          </a:ln>
        </p:spPr>
        <p:txBody>
          <a:bodyPr lIns="45720" rIns="45720"/>
          <a:lstStyle/>
          <a:p>
            <a:pPr marL="115888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Explore to get insights of what users with Cisco connection are upt0?</a:t>
            </a:r>
          </a:p>
          <a:p>
            <a:pPr marL="177800" lvl="1" indent="177800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Top contributors</a:t>
            </a:r>
          </a:p>
          <a:p>
            <a:pPr marL="177800" lvl="1" indent="177800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>
                <a:latin typeface="CiscoSansTT ExtraLight" panose="020B0303020201020303"/>
                <a:cs typeface="+mj-cs"/>
              </a:rPr>
              <a:t>m</a:t>
            </a:r>
            <a:r>
              <a:rPr lang="en-GB" sz="1200" dirty="0" smtClean="0">
                <a:latin typeface="CiscoSansTT ExtraLight" panose="020B0303020201020303"/>
                <a:cs typeface="+mj-cs"/>
              </a:rPr>
              <a:t>ost watched repos</a:t>
            </a:r>
          </a:p>
          <a:p>
            <a:pPr marL="177800" lvl="1" indent="177800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>
                <a:latin typeface="CiscoSansTT ExtraLight" panose="020B0303020201020303"/>
                <a:cs typeface="+mj-cs"/>
              </a:rPr>
              <a:t>m</a:t>
            </a:r>
            <a:r>
              <a:rPr lang="en-GB" sz="1200" dirty="0" smtClean="0">
                <a:latin typeface="CiscoSansTT ExtraLight" panose="020B0303020201020303"/>
                <a:cs typeface="+mj-cs"/>
              </a:rPr>
              <a:t>ost forked repos</a:t>
            </a:r>
          </a:p>
          <a:p>
            <a:pPr marL="177800" lvl="1" indent="177800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Top languages used</a:t>
            </a:r>
          </a:p>
          <a:p>
            <a:pPr marL="177800" lvl="1" indent="180975" eaLnBrk="0" hangingPunct="0">
              <a:buClr>
                <a:srgbClr val="2DB6B3"/>
              </a:buClr>
              <a:buFontTx/>
              <a:buChar char="•"/>
              <a:tabLst>
                <a:tab pos="358775" algn="l"/>
              </a:tabLst>
              <a:defRPr/>
            </a:pPr>
            <a:r>
              <a:rPr lang="en-GB" sz="1200" dirty="0" smtClean="0">
                <a:latin typeface="CiscoSansTT ExtraLight" panose="020B0303020201020303"/>
                <a:cs typeface="+mj-cs"/>
              </a:rPr>
              <a:t>What tools &amp; technologies    are used more by Cisco users</a:t>
            </a:r>
          </a:p>
          <a:p>
            <a:pPr marL="573088" lvl="1" indent="-115888" eaLnBrk="0" hangingPunct="0">
              <a:buClr>
                <a:srgbClr val="2DB6B3"/>
              </a:buClr>
              <a:buFontTx/>
              <a:buChar char="•"/>
              <a:defRPr/>
            </a:pPr>
            <a:endParaRPr lang="en-GB" sz="1200" dirty="0" smtClean="0">
              <a:latin typeface="CiscoSansTT ExtraLight" panose="020B0303020201020303"/>
              <a:cs typeface="+mj-cs"/>
            </a:endParaRPr>
          </a:p>
          <a:p>
            <a:pPr marL="115888" indent="-115888" eaLnBrk="0" hangingPunct="0">
              <a:buClr>
                <a:srgbClr val="2DB6B3"/>
              </a:buClr>
              <a:buFontTx/>
              <a:buChar char="•"/>
              <a:defRPr/>
            </a:pPr>
            <a:r>
              <a:rPr lang="en-IN" sz="1200" dirty="0" smtClean="0">
                <a:latin typeface="CiscoSansTT ExtraLight" panose="020B0303020201020303"/>
                <a:cs typeface="+mj-cs"/>
              </a:rPr>
              <a:t>Baseline the stats with random sample repos from other users</a:t>
            </a:r>
            <a:endParaRPr lang="en-GB" sz="1200" dirty="0" smtClean="0">
              <a:latin typeface="CiscoSansTT ExtraLight" panose="020B0303020201020303"/>
              <a:cs typeface="+mj-cs"/>
            </a:endParaRPr>
          </a:p>
          <a:p>
            <a:pPr marL="573088" lvl="1" indent="-115888" eaLnBrk="0" hangingPunct="0">
              <a:buClr>
                <a:srgbClr val="2DB6B3"/>
              </a:buClr>
              <a:buFontTx/>
              <a:buChar char="•"/>
              <a:defRPr/>
            </a:pPr>
            <a:endParaRPr lang="en-GB" sz="1200" dirty="0" smtClean="0">
              <a:latin typeface="CiscoSansTT ExtraLight" panose="020B0303020201020303"/>
              <a:cs typeface="+mj-cs"/>
            </a:endParaRPr>
          </a:p>
          <a:p>
            <a:pPr marL="115888" indent="-115888" eaLnBrk="0" hangingPunct="0">
              <a:buClr>
                <a:srgbClr val="2DB6B3"/>
              </a:buClr>
              <a:buFontTx/>
              <a:buChar char="•"/>
              <a:defRPr/>
            </a:pPr>
            <a:endParaRPr lang="en-GB" sz="1200" dirty="0" smtClean="0">
              <a:latin typeface="CiscoSansTT ExtraLight" panose="020B0303020201020303"/>
              <a:cs typeface="+mj-cs"/>
            </a:endParaRPr>
          </a:p>
          <a:p>
            <a:pPr marL="115888" indent="-115888" eaLnBrk="0" hangingPunct="0">
              <a:buClr>
                <a:srgbClr val="2DB6B3"/>
              </a:buClr>
              <a:defRPr/>
            </a:pPr>
            <a:endParaRPr lang="en-GB" sz="1200" dirty="0">
              <a:latin typeface="+mn-lt"/>
              <a:cs typeface="+mj-cs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0851856" y="3237078"/>
            <a:ext cx="3607" cy="29959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1131" y="1705233"/>
            <a:ext cx="1094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131" y="1616605"/>
            <a:ext cx="10067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iscoSansTT ExtraLight" panose="020B0303020201020303"/>
              </a:rPr>
              <a:t>GitHub has total user base of  ~14 million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iscoSansTT ExtraLight" panose="020B0303020201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iscoSansTT ExtraLight" panose="020B0303020201020303"/>
              </a:rPr>
              <a:t>Total # public repositories owned by these users is 17 million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iscoSansTT ExtraLight" panose="020B0303020201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iscoSansTT ExtraLight" panose="020B0303020201020303"/>
              </a:rPr>
              <a:t>Estimated time to pull data for all user and start analysis is 1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iscoSansTT ExtraLight" panose="020B0303020201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iscoSansTT ExtraLight" panose="020B0303020201020303"/>
              </a:rPr>
              <a:t>To start things we analyzed a random sample of 600,000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CiscoSansTT ExtraLight" panose="020B0303020201020303"/>
            </a:endParaRPr>
          </a:p>
          <a:p>
            <a:endParaRPr lang="en-IN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9435" y="514349"/>
            <a:ext cx="10796155" cy="762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gradFill>
                  <a:gsLst>
                    <a:gs pos="100000">
                      <a:srgbClr val="67A5EB"/>
                    </a:gs>
                    <a:gs pos="0">
                      <a:srgbClr val="68A32F"/>
                    </a:gs>
                  </a:gsLst>
                  <a:lin ang="2700000" scaled="0"/>
                </a:gradFill>
                <a:latin typeface="CiscoSansTT ExtraLight" panose="020B0303020201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151" y="5873115"/>
            <a:ext cx="100679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Note : </a:t>
            </a:r>
            <a:r>
              <a:rPr lang="en-US" sz="1600" dirty="0" smtClean="0"/>
              <a:t>We will refresh these numbers with the final data once data extraction of all users is complete. </a:t>
            </a:r>
          </a:p>
          <a:p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33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1131" y="1705233"/>
            <a:ext cx="1094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solidFill>
                <a:schemeClr val="accent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1739" y="233526"/>
            <a:ext cx="10796155" cy="762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gradFill>
                  <a:gsLst>
                    <a:gs pos="100000">
                      <a:srgbClr val="67A5EB"/>
                    </a:gs>
                    <a:gs pos="0">
                      <a:srgbClr val="68A32F"/>
                    </a:gs>
                  </a:gsLst>
                  <a:lin ang="2700000" scaled="0"/>
                </a:gradFill>
                <a:latin typeface="CiscoSansTT ExtraLight" panose="020B0303020201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User analysis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331" y="6196894"/>
            <a:ext cx="10067925" cy="374571"/>
          </a:xfrm>
          <a:prstGeom prst="round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/>
              <a:t>Jonathan Slender from Belgium is most active </a:t>
            </a:r>
            <a:r>
              <a:rPr lang="en-IN" sz="1600" b="1" dirty="0" smtClean="0"/>
              <a:t>contributor from Cisco TA scrub list. He </a:t>
            </a:r>
            <a:r>
              <a:rPr lang="en-IN" sz="1600" b="1" dirty="0"/>
              <a:t>owns 6 out of the top 10 </a:t>
            </a:r>
            <a:r>
              <a:rPr lang="en-IN" sz="1600" b="1" dirty="0" smtClean="0"/>
              <a:t>repos</a:t>
            </a:r>
            <a:endParaRPr lang="en-US" sz="2000" dirty="0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739" y="5966214"/>
            <a:ext cx="304800" cy="29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92022"/>
              </p:ext>
            </p:extLst>
          </p:nvPr>
        </p:nvGraphicFramePr>
        <p:xfrm>
          <a:off x="644139" y="1178989"/>
          <a:ext cx="4380928" cy="1837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7913"/>
                <a:gridCol w="1433015"/>
              </a:tblGrid>
              <a:tr h="40296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CiscoSansTT ExtraLight" panose="020B0303020201020303"/>
                        </a:rPr>
                        <a:t>Basic Stats </a:t>
                      </a:r>
                      <a:r>
                        <a:rPr lang="en-IN" sz="1800" b="0" dirty="0" smtClean="0">
                          <a:latin typeface="CiscoSansTT ExtraLight" panose="020B0303020201020303"/>
                        </a:rPr>
                        <a:t>(Cisco list)</a:t>
                      </a:r>
                      <a:endParaRPr lang="en-IN" sz="1800" b="0" dirty="0">
                        <a:latin typeface="CiscoSansTT ExtraLight" panose="020B0303020201020303"/>
                      </a:endParaRPr>
                    </a:p>
                  </a:txBody>
                  <a:tcPr marL="62861" marR="62861" marT="31423" marB="31423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62861" marR="62861" marT="31423" marB="31423"/>
                </a:tc>
              </a:tr>
              <a:tr h="358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Cisco users from Dmitri's List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</a:tr>
              <a:tr h="358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Repos owned by Cisco Users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1083</a:t>
                      </a:r>
                    </a:p>
                  </a:txBody>
                  <a:tcPr marL="9525" marR="9525" marT="9525" marB="0" anchor="b"/>
                </a:tc>
              </a:tr>
              <a:tr h="358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Users following Cisco Users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315</a:t>
                      </a:r>
                    </a:p>
                  </a:txBody>
                  <a:tcPr marL="9525" marR="9525" marT="9525" marB="0" anchor="b"/>
                </a:tc>
              </a:tr>
              <a:tr h="35854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Users followed by Cisco Users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273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72865"/>
              </p:ext>
            </p:extLst>
          </p:nvPr>
        </p:nvGraphicFramePr>
        <p:xfrm>
          <a:off x="644139" y="3612823"/>
          <a:ext cx="4380928" cy="2106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7913"/>
                <a:gridCol w="1433015"/>
              </a:tblGrid>
              <a:tr h="30000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latin typeface="CiscoSansTT ExtraLight" panose="020B0303020201020303"/>
                        </a:rPr>
                        <a:t>Top </a:t>
                      </a:r>
                      <a:r>
                        <a:rPr lang="en-IN" sz="1600" b="1" dirty="0" smtClean="0">
                          <a:latin typeface="+mj-lt"/>
                        </a:rPr>
                        <a:t>5 </a:t>
                      </a:r>
                      <a:r>
                        <a:rPr lang="en-IN" sz="1600" b="1" dirty="0" smtClean="0">
                          <a:latin typeface="CiscoSansTT ExtraLight" panose="020B0303020201020303"/>
                        </a:rPr>
                        <a:t>Users</a:t>
                      </a:r>
                      <a:r>
                        <a:rPr lang="en-IN" sz="1600" b="1" baseline="0" dirty="0" smtClean="0">
                          <a:latin typeface="CiscoSansTT ExtraLight" panose="020B0303020201020303"/>
                        </a:rPr>
                        <a:t> by # followers </a:t>
                      </a:r>
                      <a:r>
                        <a:rPr lang="en-IN" sz="1600" b="0" baseline="0" dirty="0" smtClean="0">
                          <a:latin typeface="CiscoSansTT ExtraLight" panose="020B0303020201020303"/>
                        </a:rPr>
                        <a:t>(Cisco List)</a:t>
                      </a:r>
                      <a:endParaRPr lang="en-IN" sz="1600" b="0" dirty="0">
                        <a:latin typeface="CiscoSansTT ExtraLight" panose="020B0303020201020303"/>
                      </a:endParaRPr>
                    </a:p>
                  </a:txBody>
                  <a:tcPr marL="62861" marR="62861" marT="31423" marB="31423" anchor="ctr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62861" marR="62861" marT="31423" marB="31423"/>
                </a:tc>
              </a:tr>
              <a:tr h="300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User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Followers </a:t>
                      </a:r>
                    </a:p>
                  </a:txBody>
                  <a:tcPr marL="9525" marR="9525" marT="9525" marB="0" anchor="ctr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fluffy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danehans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pcl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BrianHicks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ddutta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Explosion 1 12"/>
          <p:cNvSpPr/>
          <p:nvPr/>
        </p:nvSpPr>
        <p:spPr>
          <a:xfrm>
            <a:off x="9927771" y="1227071"/>
            <a:ext cx="2079924" cy="178908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Random Sample Data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55335"/>
              </p:ext>
            </p:extLst>
          </p:nvPr>
        </p:nvGraphicFramePr>
        <p:xfrm>
          <a:off x="5324997" y="1178989"/>
          <a:ext cx="4380928" cy="1837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7913"/>
                <a:gridCol w="1433015"/>
              </a:tblGrid>
              <a:tr h="30000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CiscoSansTT ExtraLight" panose="020B0303020201020303"/>
                        </a:rPr>
                        <a:t>Basic Stats </a:t>
                      </a:r>
                      <a:r>
                        <a:rPr lang="en-IN" sz="1800" b="0" dirty="0" smtClean="0">
                          <a:latin typeface="CiscoSansTT ExtraLight" panose="020B0303020201020303"/>
                        </a:rPr>
                        <a:t>(Cisco TA Scrub list)</a:t>
                      </a:r>
                      <a:endParaRPr lang="en-IN" sz="1800" b="0" dirty="0">
                        <a:latin typeface="CiscoSansTT ExtraLight" panose="020B0303020201020303"/>
                      </a:endParaRPr>
                    </a:p>
                  </a:txBody>
                  <a:tcPr marL="62861" marR="62861" marT="31423" marB="31423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62861" marR="62861" marT="31423" marB="31423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Users analysed</a:t>
                      </a: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      6,00,000 </a:t>
                      </a:r>
                    </a:p>
                  </a:txBody>
                  <a:tcPr marL="36000" marR="36000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Users with Cisco 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connection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iscoSansTT ExtraLight" panose="020B0303020201020303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                456 </a:t>
                      </a:r>
                    </a:p>
                  </a:txBody>
                  <a:tcPr marL="36000" marR="36000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Repos owned by Cisco Users</a:t>
                      </a: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            1,557 </a:t>
                      </a:r>
                    </a:p>
                  </a:txBody>
                  <a:tcPr marL="36000" marR="36000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Users following Cisco Users</a:t>
                      </a: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                797 </a:t>
                      </a:r>
                    </a:p>
                  </a:txBody>
                  <a:tcPr marL="36000" marR="36000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Users followed by Cisco Users</a:t>
                      </a: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                923 </a:t>
                      </a:r>
                    </a:p>
                  </a:txBody>
                  <a:tcPr marL="36000" marR="36000" marT="9525" marB="0" anchor="b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12452"/>
              </p:ext>
            </p:extLst>
          </p:nvPr>
        </p:nvGraphicFramePr>
        <p:xfrm>
          <a:off x="5324997" y="3612823"/>
          <a:ext cx="4515689" cy="2106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8593"/>
                <a:gridCol w="1477096"/>
              </a:tblGrid>
              <a:tr h="300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latin typeface="CiscoSansTT ExtraLight" panose="020B0303020201020303"/>
                        </a:rPr>
                        <a:t>Top </a:t>
                      </a:r>
                      <a:r>
                        <a:rPr lang="en-IN" sz="1600" b="1" dirty="0" smtClean="0">
                          <a:latin typeface="+mj-lt"/>
                        </a:rPr>
                        <a:t>5 </a:t>
                      </a:r>
                      <a:r>
                        <a:rPr lang="en-IN" sz="1600" b="1" dirty="0" smtClean="0">
                          <a:latin typeface="CiscoSansTT ExtraLight" panose="020B0303020201020303"/>
                        </a:rPr>
                        <a:t>Users</a:t>
                      </a:r>
                      <a:r>
                        <a:rPr lang="en-IN" sz="1600" b="1" baseline="0" dirty="0" smtClean="0">
                          <a:latin typeface="CiscoSansTT ExtraLight" panose="020B0303020201020303"/>
                        </a:rPr>
                        <a:t> by # followers</a:t>
                      </a:r>
                      <a:r>
                        <a:rPr lang="en-IN" sz="1600" b="0" dirty="0" smtClean="0">
                          <a:latin typeface="CiscoSansTT ExtraLight" panose="020B0303020201020303"/>
                        </a:rPr>
                        <a:t>(Cisco TA Scrub list)</a:t>
                      </a:r>
                      <a:endParaRPr lang="en-IN" sz="1600" b="1" dirty="0">
                        <a:latin typeface="CiscoSansTT ExtraLight" panose="020B0303020201020303"/>
                      </a:endParaRPr>
                    </a:p>
                  </a:txBody>
                  <a:tcPr marL="62861" marR="62861" marT="31423" marB="31423" anchor="ctr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62861" marR="62861" marT="31423" marB="31423"/>
                </a:tc>
              </a:tr>
              <a:tr h="300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User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Followers </a:t>
                      </a:r>
                    </a:p>
                  </a:txBody>
                  <a:tcPr marL="9525" marR="9525" marT="9525" marB="0" anchor="ctr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V0lkan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iscoSansTT ExtraLight" panose="020B0303020201020303"/>
                      </a:endParaRP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242</a:t>
                      </a:r>
                    </a:p>
                  </a:txBody>
                  <a:tcPr marL="36000" marR="36000" marT="9525" marB="0" anchor="ctr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jonathanslenders</a:t>
                      </a: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158</a:t>
                      </a:r>
                    </a:p>
                  </a:txBody>
                  <a:tcPr marL="36000" marR="36000" marT="9525" marB="0" anchor="ctr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AlexBaranosky</a:t>
                      </a: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63</a:t>
                      </a:r>
                    </a:p>
                  </a:txBody>
                  <a:tcPr marL="36000" marR="36000" marT="9525" marB="0" anchor="ctr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ciscoheat</a:t>
                      </a: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40</a:t>
                      </a:r>
                    </a:p>
                  </a:txBody>
                  <a:tcPr marL="36000" marR="36000" marT="9525" marB="0" anchor="ctr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tongueroo</a:t>
                      </a:r>
                    </a:p>
                  </a:txBody>
                  <a:tcPr marL="36000" marR="36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25</a:t>
                      </a:r>
                    </a:p>
                  </a:txBody>
                  <a:tcPr marL="36000" marR="36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91739" y="220077"/>
            <a:ext cx="10796155" cy="762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gradFill>
                  <a:gsLst>
                    <a:gs pos="100000">
                      <a:srgbClr val="67A5EB"/>
                    </a:gs>
                    <a:gs pos="0">
                      <a:srgbClr val="68A32F"/>
                    </a:gs>
                  </a:gsLst>
                  <a:lin ang="2700000" scaled="0"/>
                </a:gradFill>
                <a:latin typeface="CiscoSansTT ExtraLight" panose="020B0303020201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Repo analysis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5567"/>
              </p:ext>
            </p:extLst>
          </p:nvPr>
        </p:nvGraphicFramePr>
        <p:xfrm>
          <a:off x="249815" y="4527069"/>
          <a:ext cx="2809071" cy="1932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446"/>
                <a:gridCol w="906625"/>
              </a:tblGrid>
              <a:tr h="22440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Top </a:t>
                      </a:r>
                      <a:r>
                        <a:rPr lang="en-IN" sz="13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5 </a:t>
                      </a:r>
                      <a:r>
                        <a:rPr lang="en-IN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Repos by # Watchers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Repository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Watchers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emit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webrtc-w3c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Markov-Generator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django-plop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cot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1376" y="936915"/>
            <a:ext cx="1006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iscoSansTT ExtraLight" panose="020B0303020201020303"/>
              </a:rPr>
              <a:t>Analysed </a:t>
            </a:r>
            <a:r>
              <a:rPr lang="en-IN" sz="2000" dirty="0" smtClean="0">
                <a:latin typeface="+mj-lt"/>
              </a:rPr>
              <a:t>1557</a:t>
            </a:r>
            <a:r>
              <a:rPr lang="en-IN" sz="2000" dirty="0" smtClean="0">
                <a:latin typeface="CiscoSansTT ExtraLight" panose="020B0303020201020303"/>
              </a:rPr>
              <a:t> public Repos </a:t>
            </a:r>
            <a:r>
              <a:rPr lang="en-IN" sz="2000" dirty="0">
                <a:latin typeface="CiscoSansTT ExtraLight" panose="020B0303020201020303"/>
              </a:rPr>
              <a:t>owned by Cisco </a:t>
            </a:r>
            <a:r>
              <a:rPr lang="en-IN" sz="2000" dirty="0" smtClean="0">
                <a:latin typeface="CiscoSansTT ExtraLight" panose="020B0303020201020303"/>
              </a:rPr>
              <a:t>Users. </a:t>
            </a:r>
            <a:endParaRPr lang="en-IN" sz="2000" dirty="0">
              <a:latin typeface="CiscoSansTT ExtraLight" panose="020B0303020201020303"/>
            </a:endParaRPr>
          </a:p>
        </p:txBody>
      </p:sp>
      <p:sp>
        <p:nvSpPr>
          <p:cNvPr id="13" name="Explosion 1 12"/>
          <p:cNvSpPr/>
          <p:nvPr/>
        </p:nvSpPr>
        <p:spPr>
          <a:xfrm>
            <a:off x="9457899" y="1139161"/>
            <a:ext cx="2342804" cy="187699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Random Sample Data</a:t>
            </a:r>
            <a:endParaRPr lang="en-IN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418173616"/>
              </p:ext>
            </p:extLst>
          </p:nvPr>
        </p:nvGraphicFramePr>
        <p:xfrm>
          <a:off x="2166205" y="1218895"/>
          <a:ext cx="7207534" cy="2883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87372"/>
              </p:ext>
            </p:extLst>
          </p:nvPr>
        </p:nvGraphicFramePr>
        <p:xfrm>
          <a:off x="3232499" y="4527069"/>
          <a:ext cx="2809071" cy="192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446"/>
                <a:gridCol w="906625"/>
              </a:tblGrid>
              <a:tr h="21351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Top </a:t>
                      </a:r>
                      <a:r>
                        <a:rPr lang="en-IN" sz="13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5 </a:t>
                      </a:r>
                      <a:r>
                        <a:rPr lang="en-IN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Repos by # </a:t>
                      </a:r>
                      <a:r>
                        <a:rPr lang="en-IN" sz="13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Forks</a:t>
                      </a:r>
                      <a:endParaRPr lang="en-IN" sz="1300" b="1" i="1" u="none" strike="noStrike" dirty="0">
                        <a:solidFill>
                          <a:srgbClr val="000000"/>
                        </a:solidFill>
                        <a:effectLst/>
                        <a:latin typeface="CiscoSansTT ExtraLight" panose="020B0303020201020303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74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Repository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Forks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iscoSansTT ExtraLight" panose="020B0303020201020303"/>
                      </a:endParaRP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webrtc-w3c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IETF-drafts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openstack-skeleton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ietf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emit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3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4</a:t>
                      </a:r>
                      <a:endParaRPr lang="en-IN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CiscoSansTT ExtraLight" panose="020B0303020201020303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65222"/>
              </p:ext>
            </p:extLst>
          </p:nvPr>
        </p:nvGraphicFramePr>
        <p:xfrm>
          <a:off x="6215183" y="4527069"/>
          <a:ext cx="2809071" cy="2026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446"/>
                <a:gridCol w="906625"/>
              </a:tblGrid>
              <a:tr h="21351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Top </a:t>
                      </a:r>
                      <a:r>
                        <a:rPr lang="en-IN" sz="13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5 </a:t>
                      </a:r>
                      <a:r>
                        <a:rPr lang="en-IN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Repos by # Watchers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68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Repository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Watchers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openh264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1822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microservices-infrastructure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1570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thor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577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mesos-consul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libsrtp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18910"/>
              </p:ext>
            </p:extLst>
          </p:nvPr>
        </p:nvGraphicFramePr>
        <p:xfrm>
          <a:off x="9199006" y="4527069"/>
          <a:ext cx="2809071" cy="2026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446"/>
                <a:gridCol w="906625"/>
              </a:tblGrid>
              <a:tr h="21351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Top </a:t>
                      </a:r>
                      <a:r>
                        <a:rPr lang="en-IN" sz="13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5 </a:t>
                      </a:r>
                      <a:r>
                        <a:rPr lang="en-IN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Repos by # </a:t>
                      </a:r>
                      <a:r>
                        <a:rPr lang="en-IN" sz="13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Forks</a:t>
                      </a:r>
                      <a:endParaRPr lang="en-IN" sz="1300" b="1" i="1" u="none" strike="noStrike" dirty="0">
                        <a:solidFill>
                          <a:srgbClr val="000000"/>
                        </a:solidFill>
                        <a:effectLst/>
                        <a:latin typeface="CiscoSansTT ExtraLight" panose="020B0303020201020303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68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Repository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#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Forks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iscoSansTT ExtraLight" panose="020B0303020201020303"/>
                      </a:endParaRP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openh264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602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microservices-infrastructure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156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nexus9000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libsrtp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</a:tr>
              <a:tr h="3000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  <a:ea typeface="+mn-ea"/>
                          <a:cs typeface="+mn-cs"/>
                        </a:rPr>
                        <a:t>acitoolkit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ExtraLight" panose="020B0303020201020303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9815" y="4177758"/>
            <a:ext cx="5791755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User type </a:t>
            </a:r>
            <a:r>
              <a:rPr lang="en-IN" dirty="0" smtClean="0"/>
              <a:t>: USERS </a:t>
            </a:r>
            <a:r>
              <a:rPr lang="en-IN" dirty="0" smtClean="0">
                <a:latin typeface="CiscoSansTT ExtraLight" panose="020B0303020201020303"/>
              </a:rPr>
              <a:t>(</a:t>
            </a:r>
            <a:r>
              <a:rPr lang="en-IN" dirty="0">
                <a:latin typeface="CiscoSansTT ExtraLight" panose="020B0303020201020303"/>
              </a:rPr>
              <a:t>Cisco TA Scrub list</a:t>
            </a:r>
            <a:r>
              <a:rPr lang="en-IN" dirty="0" smtClean="0">
                <a:latin typeface="CiscoSansTT ExtraLight" panose="020B0303020201020303"/>
              </a:rPr>
              <a:t>)</a:t>
            </a:r>
            <a:endParaRPr lang="en-IN" dirty="0">
              <a:latin typeface="CiscoSansTT ExtraLight" panose="020B0303020201020303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5183" y="4146555"/>
            <a:ext cx="5791755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User type </a:t>
            </a:r>
            <a:r>
              <a:rPr lang="en-IN" dirty="0" smtClean="0"/>
              <a:t>: Organisation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4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2738" y="44279"/>
            <a:ext cx="10796155" cy="762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gradFill>
                  <a:gsLst>
                    <a:gs pos="100000">
                      <a:srgbClr val="67A5EB"/>
                    </a:gs>
                    <a:gs pos="0">
                      <a:srgbClr val="68A32F"/>
                    </a:gs>
                  </a:gsLst>
                  <a:lin ang="2700000" scaled="0"/>
                </a:gradFill>
                <a:latin typeface="CiscoSansTT ExtraLight" panose="020B0303020201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Language analysis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284" y="895705"/>
            <a:ext cx="1047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iscoSansTT ExtraLight" panose="020B0303020201020303"/>
              </a:rPr>
              <a:t>Python and Ruby were 2 popular scripting language in the Repos analysed. Puppet, Shell and Haxe saw high usage among Cisco Users but very low by general users. </a:t>
            </a:r>
            <a:endParaRPr lang="en-IN" sz="2000" dirty="0">
              <a:latin typeface="CiscoSansTT ExtraLight" panose="020B0303020201020303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79" y="6413619"/>
            <a:ext cx="10067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iscoSansTT ExtraLight" panose="020B0303020201020303"/>
              </a:rPr>
              <a:t>Note : </a:t>
            </a:r>
            <a:r>
              <a:rPr lang="en-US" sz="1600" dirty="0" smtClean="0">
                <a:latin typeface="CiscoSansTT ExtraLight" panose="020B0303020201020303"/>
              </a:rPr>
              <a:t>We will refresh all these numbers with the final data once data extraction of all users data is complete. </a:t>
            </a:r>
            <a:endParaRPr lang="en-IN" sz="2000" dirty="0">
              <a:latin typeface="CiscoSansTT ExtraLight" panose="020B0303020201020303"/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155222" y="5052582"/>
            <a:ext cx="1517648" cy="136103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Random Sample Data</a:t>
            </a:r>
            <a:endParaRPr lang="en-IN" sz="1400" dirty="0"/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130338"/>
              </p:ext>
            </p:extLst>
          </p:nvPr>
        </p:nvGraphicFramePr>
        <p:xfrm>
          <a:off x="1197768" y="1692152"/>
          <a:ext cx="9796464" cy="4609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50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472738" y="44279"/>
            <a:ext cx="10796155" cy="762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gradFill>
                  <a:gsLst>
                    <a:gs pos="100000">
                      <a:srgbClr val="67A5EB"/>
                    </a:gs>
                    <a:gs pos="0">
                      <a:srgbClr val="68A32F"/>
                    </a:gs>
                  </a:gsLst>
                  <a:lin ang="2700000" scaled="0"/>
                </a:gradFill>
                <a:latin typeface="CiscoSansTT ExtraLight" panose="020B0303020201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GitHub event analysis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670088"/>
              </p:ext>
            </p:extLst>
          </p:nvPr>
        </p:nvGraphicFramePr>
        <p:xfrm>
          <a:off x="556544" y="1529441"/>
          <a:ext cx="5462869" cy="389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321353"/>
              </p:ext>
            </p:extLst>
          </p:nvPr>
        </p:nvGraphicFramePr>
        <p:xfrm>
          <a:off x="6019414" y="1529442"/>
          <a:ext cx="5629275" cy="389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7283" y="971907"/>
            <a:ext cx="1154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iscoSansTT ExtraLight" panose="020B0303020201020303"/>
              </a:rPr>
              <a:t>Contribution was high in Feb &amp; July this year. Top 6 Cisco users contributes 2/3</a:t>
            </a:r>
            <a:r>
              <a:rPr lang="en-IN" sz="1200" dirty="0" smtClean="0">
                <a:latin typeface="CiscoSansTT ExtraLight" panose="020B0303020201020303"/>
              </a:rPr>
              <a:t>rd</a:t>
            </a:r>
            <a:r>
              <a:rPr lang="en-IN" sz="2000" dirty="0" smtClean="0">
                <a:latin typeface="CiscoSansTT ExtraLight" panose="020B0303020201020303"/>
              </a:rPr>
              <a:t> all activities by cisco users</a:t>
            </a:r>
            <a:endParaRPr lang="en-IN" sz="2000" dirty="0">
              <a:latin typeface="CiscoSansTT ExtraLight" panose="020B0303020201020303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7284" y="6415103"/>
            <a:ext cx="1006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iscoSansTT ExtraLight" panose="020B0303020201020303"/>
              </a:rPr>
              <a:t>Note : </a:t>
            </a:r>
            <a:r>
              <a:rPr lang="en-US" sz="1200" dirty="0" smtClean="0">
                <a:latin typeface="CiscoSansTT ExtraLight" panose="020B0303020201020303"/>
              </a:rPr>
              <a:t>We analyzed users from </a:t>
            </a:r>
            <a:r>
              <a:rPr lang="en-US" sz="1200" b="1" dirty="0" smtClean="0">
                <a:latin typeface="CiscoSansTT ExtraLight" panose="020B0303020201020303"/>
              </a:rPr>
              <a:t>Cisco List </a:t>
            </a:r>
            <a:r>
              <a:rPr lang="en-US" sz="1200" dirty="0" smtClean="0">
                <a:latin typeface="CiscoSansTT ExtraLight" panose="020B0303020201020303"/>
              </a:rPr>
              <a:t>provided. </a:t>
            </a:r>
            <a:r>
              <a:rPr lang="en-US" sz="1200" dirty="0">
                <a:latin typeface="CiscoSansTT ExtraLight" panose="020B0303020201020303"/>
              </a:rPr>
              <a:t>O</a:t>
            </a:r>
            <a:r>
              <a:rPr lang="en-US" sz="1200" dirty="0" smtClean="0">
                <a:latin typeface="CiscoSansTT ExtraLight" panose="020B0303020201020303"/>
              </a:rPr>
              <a:t>nly considered user who had  at least 1 event since Jan-2015</a:t>
            </a:r>
            <a:endParaRPr lang="en-IN" sz="1200" dirty="0">
              <a:latin typeface="CiscoSansTT ExtraLight" panose="020B0303020201020303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237514" y="1679793"/>
            <a:ext cx="21772" cy="36433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1131" y="1705233"/>
            <a:ext cx="1094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solidFill>
                <a:schemeClr val="accent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2738" y="44279"/>
            <a:ext cx="10796155" cy="762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gradFill>
                  <a:gsLst>
                    <a:gs pos="100000">
                      <a:srgbClr val="67A5EB"/>
                    </a:gs>
                    <a:gs pos="0">
                      <a:srgbClr val="68A32F"/>
                    </a:gs>
                  </a:gsLst>
                  <a:lin ang="2700000" scaled="0"/>
                </a:gradFill>
                <a:latin typeface="CiscoSansTT ExtraLight" panose="020B0303020201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‘Read-me’ files analysis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284" y="895705"/>
            <a:ext cx="1047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iscoSansTT ExtraLight" panose="020B0303020201020303"/>
              </a:rPr>
              <a:t>‘</a:t>
            </a:r>
            <a:r>
              <a:rPr lang="en-IN" sz="2000" dirty="0" smtClean="0">
                <a:latin typeface="CiscoSansTT ExtraLight" panose="020B0303020201020303"/>
              </a:rPr>
              <a:t>Openstack</a:t>
            </a:r>
            <a:r>
              <a:rPr lang="en-IN" sz="2000" dirty="0" smtClean="0">
                <a:latin typeface="CiscoSansTT ExtraLight" panose="020B0303020201020303"/>
              </a:rPr>
              <a:t>’, ‘</a:t>
            </a:r>
            <a:r>
              <a:rPr lang="en-IN" sz="2000" dirty="0" smtClean="0">
                <a:latin typeface="CiscoSansTT ExtraLight" panose="020B0303020201020303"/>
              </a:rPr>
              <a:t>Ansible</a:t>
            </a:r>
            <a:r>
              <a:rPr lang="en-IN" sz="2000" dirty="0" smtClean="0">
                <a:latin typeface="CiscoSansTT ExtraLight" panose="020B0303020201020303"/>
              </a:rPr>
              <a:t>’ &amp; ‘Python’ were the most widely used by Cisco users</a:t>
            </a:r>
            <a:endParaRPr lang="en-IN" sz="2000" dirty="0">
              <a:latin typeface="CiscoSansTT ExtraLight" panose="020B0303020201020303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738" y="6110304"/>
            <a:ext cx="1091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iscoSansTT ExtraLight" panose="020B0303020201020303"/>
              </a:rPr>
              <a:t>Note : </a:t>
            </a:r>
            <a:r>
              <a:rPr lang="en-US" sz="1600" dirty="0" smtClean="0">
                <a:latin typeface="CiscoSansTT ExtraLight" panose="020B0303020201020303"/>
              </a:rPr>
              <a:t>Reach is defined by the # mention of the text word in the read-me files</a:t>
            </a:r>
          </a:p>
          <a:p>
            <a:r>
              <a:rPr lang="en-US" sz="1600" dirty="0">
                <a:latin typeface="CiscoSansTT ExtraLight" panose="020B0303020201020303"/>
              </a:rPr>
              <a:t> </a:t>
            </a:r>
            <a:r>
              <a:rPr lang="en-US" sz="1600" dirty="0" smtClean="0">
                <a:latin typeface="CiscoSansTT ExtraLight" panose="020B0303020201020303"/>
              </a:rPr>
              <a:t>              Uniqueness is related to TF-IDF; how much a text word is used in the read me files of Cisco users relative to General users.</a:t>
            </a:r>
          </a:p>
          <a:p>
            <a:r>
              <a:rPr lang="en-US" sz="1600" dirty="0">
                <a:latin typeface="CiscoSansTT ExtraLight" panose="020B0303020201020303"/>
              </a:rPr>
              <a:t> </a:t>
            </a:r>
            <a:r>
              <a:rPr lang="en-US" sz="1600" dirty="0" smtClean="0">
                <a:latin typeface="CiscoSansTT ExtraLight" panose="020B0303020201020303"/>
              </a:rPr>
              <a:t>     </a:t>
            </a:r>
            <a:endParaRPr lang="en-IN" sz="2000" dirty="0">
              <a:latin typeface="CiscoSansTT ExtraLight" panose="020B0303020201020303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4" y="1850570"/>
            <a:ext cx="5406177" cy="3799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61" y="1850571"/>
            <a:ext cx="5099032" cy="3799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75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LMJNJyTUiLLtgWI_NU4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LMJNJyTUiLLtgWI_NU4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LMJNJyTUiLLtgWI_NU4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LMJNJyTUiLLtgWI_NU4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LMJNJyTUiLLtgWI_NU4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LMJNJyTUiLLtgWI_NU4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LMJNJyTUiLLtgWI_NU4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18925</TotalTime>
  <Words>701</Words>
  <Application>Microsoft Office PowerPoint</Application>
  <PresentationFormat>Widescreen</PresentationFormat>
  <Paragraphs>197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CiscoSans</vt:lpstr>
      <vt:lpstr>CiscoSans ExtraLight</vt:lpstr>
      <vt:lpstr>CiscoSans Thin</vt:lpstr>
      <vt:lpstr>CiscoSansTT</vt:lpstr>
      <vt:lpstr>CiscoSansTT ExtraLight</vt:lpstr>
      <vt:lpstr>CiscosantTT</vt:lpstr>
      <vt:lpstr>Office Theme</vt:lpstr>
      <vt:lpstr>Cisco user level analysis</vt:lpstr>
      <vt:lpstr>Agenda</vt:lpstr>
      <vt:lpstr>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Introduction</dc:title>
  <dc:creator>Mike Maas</dc:creator>
  <cp:lastModifiedBy>rahul.jain</cp:lastModifiedBy>
  <cp:revision>272</cp:revision>
  <dcterms:created xsi:type="dcterms:W3CDTF">2015-01-07T17:40:38Z</dcterms:created>
  <dcterms:modified xsi:type="dcterms:W3CDTF">2015-09-24T17:53:01Z</dcterms:modified>
</cp:coreProperties>
</file>