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2"/>
  </p:notesMasterIdLst>
  <p:sldIdLst>
    <p:sldId id="256" r:id="rId3"/>
    <p:sldId id="257" r:id="rId4"/>
    <p:sldId id="258" r:id="rId5"/>
    <p:sldId id="276" r:id="rId6"/>
    <p:sldId id="277" r:id="rId7"/>
    <p:sldId id="278" r:id="rId8"/>
    <p:sldId id="279" r:id="rId9"/>
    <p:sldId id="280" r:id="rId10"/>
    <p:sldId id="282" r:id="rId11"/>
    <p:sldId id="284" r:id="rId12"/>
    <p:sldId id="285" r:id="rId13"/>
    <p:sldId id="283" r:id="rId14"/>
    <p:sldId id="290" r:id="rId15"/>
    <p:sldId id="286" r:id="rId16"/>
    <p:sldId id="288" r:id="rId17"/>
    <p:sldId id="291" r:id="rId18"/>
    <p:sldId id="292" r:id="rId19"/>
    <p:sldId id="293" r:id="rId20"/>
    <p:sldId id="303" r:id="rId21"/>
    <p:sldId id="300" r:id="rId22"/>
    <p:sldId id="294" r:id="rId23"/>
    <p:sldId id="304" r:id="rId24"/>
    <p:sldId id="296" r:id="rId25"/>
    <p:sldId id="305" r:id="rId26"/>
    <p:sldId id="299" r:id="rId27"/>
    <p:sldId id="302" r:id="rId28"/>
    <p:sldId id="295" r:id="rId29"/>
    <p:sldId id="275" r:id="rId30"/>
    <p:sldId id="306" r:id="rId31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42E90E2-8656-2482-98AA-073DF399A98F}" name="Sai Muttavarapu" initials="SM" userId="Sai Muttavarapu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microsoft.com/office/2018/10/relationships/authors" Target="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980F-E9F6-45F6-B881-910BEC49107D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C6081-47E3-4A48-9783-B0897DF9F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383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C6081-47E3-4A48-9783-B0897DF9F35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118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C6081-47E3-4A48-9783-B0897DF9F35F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586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-6120" y="3676680"/>
            <a:ext cx="9160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25120" y="432000"/>
            <a:ext cx="7499896" cy="302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br>
              <a:rPr dirty="0"/>
            </a:br>
            <a:br>
              <a:rPr dirty="0"/>
            </a:br>
            <a:br>
              <a:rPr dirty="0"/>
            </a:br>
            <a:endParaRPr lang="en-IN" dirty="0"/>
          </a:p>
          <a:p>
            <a:pPr>
              <a:lnSpc>
                <a:spcPct val="100000"/>
              </a:lnSpc>
            </a:pPr>
            <a:endParaRPr lang="fr-FR" sz="3600" b="1" spc="-1" dirty="0">
              <a:solidFill>
                <a:srgbClr val="000000"/>
              </a:solidFill>
              <a:latin typeface="Lora"/>
            </a:endParaRPr>
          </a:p>
          <a:p>
            <a:pPr>
              <a:lnSpc>
                <a:spcPct val="100000"/>
              </a:lnSpc>
            </a:pPr>
            <a:endParaRPr lang="fr-FR" sz="3600" b="1" spc="-1" dirty="0">
              <a:solidFill>
                <a:srgbClr val="000000"/>
              </a:solidFill>
              <a:latin typeface="Lora"/>
            </a:endParaRPr>
          </a:p>
          <a:p>
            <a:pPr>
              <a:lnSpc>
                <a:spcPct val="100000"/>
              </a:lnSpc>
            </a:pPr>
            <a:r>
              <a:rPr lang="en-IN" sz="3600" b="1" spc="-1" dirty="0">
                <a:solidFill>
                  <a:srgbClr val="000000"/>
                </a:solidFill>
                <a:latin typeface="Lora"/>
              </a:rPr>
              <a:t>Variational autoencoders for image deconvolution in fluorescence microscopy</a:t>
            </a:r>
            <a:r>
              <a:rPr lang="en" sz="3600" b="1" spc="-1" dirty="0">
                <a:solidFill>
                  <a:srgbClr val="000000"/>
                </a:solidFill>
                <a:latin typeface="Lora"/>
              </a:rPr>
              <a:t> </a:t>
            </a:r>
            <a:br>
              <a:rPr dirty="0"/>
            </a:br>
            <a:r>
              <a:rPr lang="en-IN" sz="1800" b="0" strike="noStrike" spc="-1" dirty="0">
                <a:solidFill>
                  <a:srgbClr val="000000"/>
                </a:solidFill>
                <a:latin typeface="Times New Roman"/>
                <a:ea typeface="Lora"/>
              </a:rPr>
              <a:t> </a:t>
            </a:r>
            <a:br>
              <a:rPr dirty="0"/>
            </a:br>
            <a:r>
              <a:rPr lang="en-GB" sz="2000" b="0" strike="noStrike" spc="-1" dirty="0">
                <a:solidFill>
                  <a:srgbClr val="000000"/>
                </a:solidFill>
                <a:latin typeface="Calibri"/>
                <a:ea typeface="Lora"/>
              </a:rPr>
              <a:t>Sai MUTTAVARAPU </a:t>
            </a:r>
            <a:br>
              <a:rPr dirty="0"/>
            </a:br>
            <a:r>
              <a:rPr lang="en-IN" sz="2000" b="1" spc="-1" dirty="0">
                <a:solidFill>
                  <a:srgbClr val="000000"/>
                </a:solidFill>
                <a:latin typeface="Calibri"/>
              </a:rPr>
              <a:t>Research tutors</a:t>
            </a:r>
            <a:r>
              <a:rPr lang="en-GB" sz="2000" b="1" strike="noStrike" spc="-1" dirty="0">
                <a:solidFill>
                  <a:srgbClr val="000000"/>
                </a:solidFill>
                <a:latin typeface="Calibri"/>
                <a:ea typeface="Lora"/>
              </a:rPr>
              <a:t>: </a:t>
            </a:r>
            <a:r>
              <a:rPr lang="it-IT" sz="2000" spc="-1" dirty="0">
                <a:solidFill>
                  <a:srgbClr val="000000"/>
                </a:solidFill>
                <a:latin typeface="Calibri"/>
              </a:rPr>
              <a:t>Laure BLANC-FÉRAUD and Luca CaLATRONI</a:t>
            </a:r>
          </a:p>
          <a:p>
            <a:pPr>
              <a:lnSpc>
                <a:spcPct val="100000"/>
              </a:lnSpc>
            </a:pPr>
            <a:r>
              <a:rPr lang="en-GB" sz="2000" b="1" strike="noStrike" spc="-1" dirty="0">
                <a:solidFill>
                  <a:srgbClr val="000000"/>
                </a:solidFill>
                <a:latin typeface="Calibri"/>
                <a:ea typeface="Lora"/>
              </a:rPr>
              <a:t>Academic professor: </a:t>
            </a:r>
            <a:r>
              <a:rPr lang="en-GB" sz="2000" b="0" strike="noStrike" spc="-1" dirty="0">
                <a:solidFill>
                  <a:srgbClr val="000000"/>
                </a:solidFill>
                <a:latin typeface="Calibri"/>
                <a:ea typeface="Lora"/>
              </a:rPr>
              <a:t>Michel RIVEILL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0" y="0"/>
            <a:ext cx="3589560" cy="242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3"/>
          <p:cNvSpPr/>
          <p:nvPr/>
        </p:nvSpPr>
        <p:spPr>
          <a:xfrm>
            <a:off x="152280" y="152280"/>
            <a:ext cx="2183760" cy="14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4"/>
          <p:cNvSpPr/>
          <p:nvPr/>
        </p:nvSpPr>
        <p:spPr>
          <a:xfrm>
            <a:off x="0" y="0"/>
            <a:ext cx="3113280" cy="58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1368000" y="3744000"/>
            <a:ext cx="6694920" cy="1103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543160" y="474984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EA8670E-DF62-4F2F-8D61-6AE1DE97119E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10</a:t>
            </a:fld>
            <a:endParaRPr lang="en-IN" sz="10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0" y="457200"/>
            <a:ext cx="9160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1319759" y="253080"/>
            <a:ext cx="2894431" cy="4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/>
            <a:r>
              <a:rPr lang="en-GB" sz="3200" b="1" spc="-1" dirty="0">
                <a:solidFill>
                  <a:srgbClr val="000000"/>
                </a:solidFill>
                <a:latin typeface="Lora"/>
              </a:rPr>
              <a:t>DivNoising</a:t>
            </a:r>
            <a:endParaRPr lang="en-IN" sz="3200" b="1" spc="-1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419400" y="110160"/>
            <a:ext cx="795960" cy="764280"/>
          </a:xfrm>
          <a:prstGeom prst="ellipse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pic>
        <p:nvPicPr>
          <p:cNvPr id="88" name="Graphic 9" descr="Bullseye"/>
          <p:cNvPicPr/>
          <p:nvPr/>
        </p:nvPicPr>
        <p:blipFill>
          <a:blip r:embed="rId2"/>
          <a:stretch/>
        </p:blipFill>
        <p:spPr>
          <a:xfrm>
            <a:off x="523800" y="198720"/>
            <a:ext cx="587160" cy="58716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stomShape 5">
                <a:extLst>
                  <a:ext uri="{FF2B5EF4-FFF2-40B4-BE49-F238E27FC236}">
                    <a16:creationId xmlns:a16="http://schemas.microsoft.com/office/drawing/2014/main" id="{F94B5D19-5400-21E9-02F7-1C5C62EBEA3A}"/>
                  </a:ext>
                </a:extLst>
              </p:cNvPr>
              <p:cNvSpPr/>
              <p:nvPr/>
            </p:nvSpPr>
            <p:spPr>
              <a:xfrm>
                <a:off x="229378" y="4029926"/>
                <a:ext cx="8701804" cy="10142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/>
              <a:p>
                <a:pPr marL="285840" indent="-284400">
                  <a:buClr>
                    <a:srgbClr val="000000"/>
                  </a:buClr>
                  <a:buFont typeface="Arial"/>
                  <a:buChar char="•"/>
                </a:pPr>
                <a:r>
                  <a:rPr lang="en-IN" sz="2000" spc="-1" dirty="0">
                    <a:solidFill>
                      <a:srgbClr val="000000"/>
                    </a:solidFill>
                    <a:latin typeface="Times New Roman"/>
                  </a:rPr>
                  <a:t>DivNoising: A modification of VAE with </a:t>
                </a:r>
                <a14:m>
                  <m:oMath xmlns:m="http://schemas.openxmlformats.org/officeDocument/2006/math">
                    <m:r>
                      <a:rPr lang="en-IN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Times New Roman"/>
                  </a:rPr>
                  <a:t> are the training parameters in encoder and decoder respectively, where </a:t>
                </a:r>
                <a14:m>
                  <m:oMath xmlns:m="http://schemas.openxmlformats.org/officeDocument/2006/math">
                    <m:r>
                      <a:rPr lang="en-IN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Times New Roman"/>
                  </a:rPr>
                  <a:t> is a latent representation of </a:t>
                </a:r>
                <a14:m>
                  <m:oMath xmlns:m="http://schemas.openxmlformats.org/officeDocument/2006/math">
                    <m:r>
                      <a:rPr lang="en-IN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Times New Roman"/>
                  </a:rPr>
                  <a:t> along with noise model </a:t>
                </a:r>
                <a14:m>
                  <m:oMath xmlns:m="http://schemas.openxmlformats.org/officeDocument/2006/math">
                    <m:r>
                      <a:rPr lang="en-IN" sz="2000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000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∼ </m:t>
                    </m:r>
                    <m:sSub>
                      <m:sSubPr>
                        <m:ctrlPr>
                          <a:rPr lang="en-IN" sz="2000" i="1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spc="-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00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𝑁𝑀</m:t>
                        </m:r>
                      </m:sub>
                    </m:sSub>
                    <m:d>
                      <m:dPr>
                        <m:ctrlPr>
                          <a:rPr lang="en-IN" sz="2000" i="1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spc="-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IN" sz="2000" spc="-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Times New Roman"/>
                  </a:rPr>
                  <a:t>.</a:t>
                </a:r>
              </a:p>
            </p:txBody>
          </p:sp>
        </mc:Choice>
        <mc:Fallback xmlns="">
          <p:sp>
            <p:nvSpPr>
              <p:cNvPr id="6" name="CustomShape 5">
                <a:extLst>
                  <a:ext uri="{FF2B5EF4-FFF2-40B4-BE49-F238E27FC236}">
                    <a16:creationId xmlns:a16="http://schemas.microsoft.com/office/drawing/2014/main" id="{F94B5D19-5400-21E9-02F7-1C5C62EBEA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8" y="4029926"/>
                <a:ext cx="8701804" cy="1014209"/>
              </a:xfrm>
              <a:prstGeom prst="rect">
                <a:avLst/>
              </a:prstGeom>
              <a:blipFill>
                <a:blip r:embed="rId3"/>
                <a:stretch>
                  <a:fillRect l="-701" t="-3614" r="-1051" b="-102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5952C3B-1D43-BA29-64BD-C47431D55083}"/>
              </a:ext>
            </a:extLst>
          </p:cNvPr>
          <p:cNvSpPr txBox="1"/>
          <p:nvPr/>
        </p:nvSpPr>
        <p:spPr>
          <a:xfrm>
            <a:off x="6742707" y="4835723"/>
            <a:ext cx="1967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(Florian Jug et al., 2021)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73DA67-BE33-EC57-A0F8-15B750642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64" y="760163"/>
            <a:ext cx="8027832" cy="328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83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543160" y="474984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EA8670E-DF62-4F2F-8D61-6AE1DE97119E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11</a:t>
            </a:fld>
            <a:endParaRPr lang="en-IN" sz="10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0" y="457200"/>
            <a:ext cx="9160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1319759" y="253080"/>
            <a:ext cx="2894431" cy="4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/>
            <a:r>
              <a:rPr lang="en-GB" sz="3200" b="1" spc="-1" dirty="0">
                <a:solidFill>
                  <a:srgbClr val="000000"/>
                </a:solidFill>
                <a:latin typeface="Lora"/>
              </a:rPr>
              <a:t>DivNoising</a:t>
            </a:r>
            <a:endParaRPr lang="en-IN" sz="3200" b="1" spc="-1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419400" y="110160"/>
            <a:ext cx="795960" cy="764280"/>
          </a:xfrm>
          <a:prstGeom prst="ellipse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pic>
        <p:nvPicPr>
          <p:cNvPr id="88" name="Graphic 9" descr="Bullseye"/>
          <p:cNvPicPr/>
          <p:nvPr/>
        </p:nvPicPr>
        <p:blipFill>
          <a:blip r:embed="rId2"/>
          <a:stretch/>
        </p:blipFill>
        <p:spPr>
          <a:xfrm>
            <a:off x="523800" y="198720"/>
            <a:ext cx="587160" cy="58716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stomShape 5">
                <a:extLst>
                  <a:ext uri="{FF2B5EF4-FFF2-40B4-BE49-F238E27FC236}">
                    <a16:creationId xmlns:a16="http://schemas.microsoft.com/office/drawing/2014/main" id="{D0EEB687-77A9-E94F-C36F-FBA072228FFC}"/>
                  </a:ext>
                </a:extLst>
              </p:cNvPr>
              <p:cNvSpPr/>
              <p:nvPr/>
            </p:nvSpPr>
            <p:spPr>
              <a:xfrm>
                <a:off x="817380" y="2979596"/>
                <a:ext cx="7860558" cy="22828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/>
              <a:p>
                <a:pPr marL="285840" indent="-284400"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000" spc="-1" dirty="0">
                    <a:solidFill>
                      <a:srgbClr val="000000"/>
                    </a:solidFill>
                    <a:latin typeface="Times New Roman"/>
                  </a:rPr>
                  <a:t>An </a:t>
                </a:r>
                <a:r>
                  <a:rPr lang="en-US" sz="2000" b="1" spc="-1" dirty="0">
                    <a:solidFill>
                      <a:srgbClr val="000000"/>
                    </a:solidFill>
                    <a:latin typeface="Times New Roman"/>
                  </a:rPr>
                  <a:t>unsupervised method </a:t>
                </a:r>
                <a:r>
                  <a:rPr lang="en-US" sz="2000" spc="-1" dirty="0">
                    <a:solidFill>
                      <a:srgbClr val="000000"/>
                    </a:solidFill>
                    <a:latin typeface="Times New Roman"/>
                  </a:rPr>
                  <a:t>which integrated a noise model in the VAE architecture to denoise the observed images.</a:t>
                </a:r>
              </a:p>
              <a:p>
                <a:pPr marL="285840" indent="-284400">
                  <a:buClr>
                    <a:srgbClr val="000000"/>
                  </a:buClr>
                  <a:buFont typeface="Arial"/>
                  <a:buChar char="•"/>
                </a:pPr>
                <a:endParaRPr lang="en-US" sz="2000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1440"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IN" sz="2000" spc="-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IN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IN" sz="2000" spc="-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spc="-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1440">
                  <a:buClr>
                    <a:srgbClr val="000000"/>
                  </a:buClr>
                </a:pPr>
                <a:endParaRPr lang="en-US" sz="2000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1440">
                  <a:buClr>
                    <a:srgbClr val="000000"/>
                  </a:buClr>
                </a:pPr>
                <a:r>
                  <a:rPr lang="en-US" sz="2000" spc="-1" dirty="0">
                    <a:solidFill>
                      <a:srgbClr val="000000"/>
                    </a:solidFill>
                    <a:latin typeface="Times New Roman"/>
                  </a:rPr>
                  <a:t>	Where </a:t>
                </a:r>
                <a14:m>
                  <m:oMath xmlns:m="http://schemas.openxmlformats.org/officeDocument/2006/math">
                    <m:r>
                      <a:rPr lang="en-US" sz="2000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∼ </m:t>
                    </m:r>
                    <m:r>
                      <a:rPr lang="en-US" sz="2000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IN" sz="2000" i="1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sz="200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𝐼𝑑</m:t>
                    </m:r>
                    <m:r>
                      <a:rPr lang="en-US" sz="2000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Times New Roman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b="0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Times New Roman"/>
                  </a:rPr>
                  <a:t> is known.</a:t>
                </a:r>
              </a:p>
              <a:p>
                <a:pPr marL="1440">
                  <a:buClr>
                    <a:srgbClr val="000000"/>
                  </a:buClr>
                </a:pPr>
                <a:endParaRPr lang="en-US" sz="2000" spc="-1" dirty="0">
                  <a:solidFill>
                    <a:srgbClr val="000000"/>
                  </a:solidFill>
                  <a:latin typeface="Times New Roman"/>
                </a:endParaRPr>
              </a:p>
            </p:txBody>
          </p:sp>
        </mc:Choice>
        <mc:Fallback xmlns="">
          <p:sp>
            <p:nvSpPr>
              <p:cNvPr id="4" name="CustomShape 5">
                <a:extLst>
                  <a:ext uri="{FF2B5EF4-FFF2-40B4-BE49-F238E27FC236}">
                    <a16:creationId xmlns:a16="http://schemas.microsoft.com/office/drawing/2014/main" id="{D0EEB687-77A9-E94F-C36F-FBA072228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80" y="2979596"/>
                <a:ext cx="7860558" cy="2282889"/>
              </a:xfrm>
              <a:prstGeom prst="rect">
                <a:avLst/>
              </a:prstGeom>
              <a:blipFill>
                <a:blip r:embed="rId3"/>
                <a:stretch>
                  <a:fillRect l="-698" t="-16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CDFDBEB-08FA-0DA1-5972-14BF9F338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931" y="716040"/>
            <a:ext cx="6464568" cy="22953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B25857-AFD9-1D02-EBF2-47E9E58BC80C}"/>
              </a:ext>
            </a:extLst>
          </p:cNvPr>
          <p:cNvSpPr txBox="1"/>
          <p:nvPr/>
        </p:nvSpPr>
        <p:spPr>
          <a:xfrm>
            <a:off x="6647292" y="4808755"/>
            <a:ext cx="1967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(Florian Jug et al., 2021) </a:t>
            </a:r>
          </a:p>
        </p:txBody>
      </p:sp>
    </p:spTree>
    <p:extLst>
      <p:ext uri="{BB962C8B-B14F-4D97-AF65-F5344CB8AC3E}">
        <p14:creationId xmlns:p14="http://schemas.microsoft.com/office/powerpoint/2010/main" val="407805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543160" y="474984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EA8670E-DF62-4F2F-8D61-6AE1DE97119E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12</a:t>
            </a:fld>
            <a:endParaRPr lang="en-IN" sz="10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0" y="457200"/>
            <a:ext cx="9160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1319759" y="253080"/>
            <a:ext cx="2894431" cy="4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/>
            <a:r>
              <a:rPr lang="en-GB" sz="3200" b="1" spc="-1" dirty="0">
                <a:solidFill>
                  <a:srgbClr val="000000"/>
                </a:solidFill>
                <a:latin typeface="Lora"/>
              </a:rPr>
              <a:t>DivNoising</a:t>
            </a:r>
            <a:endParaRPr lang="en-IN" sz="3200" b="1" spc="-1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419400" y="110160"/>
            <a:ext cx="795960" cy="764280"/>
          </a:xfrm>
          <a:prstGeom prst="ellipse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pic>
        <p:nvPicPr>
          <p:cNvPr id="88" name="Graphic 9" descr="Bullseye"/>
          <p:cNvPicPr/>
          <p:nvPr/>
        </p:nvPicPr>
        <p:blipFill>
          <a:blip r:embed="rId2"/>
          <a:stretch/>
        </p:blipFill>
        <p:spPr>
          <a:xfrm>
            <a:off x="523800" y="198720"/>
            <a:ext cx="587160" cy="58716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stomShape 5">
                <a:extLst>
                  <a:ext uri="{FF2B5EF4-FFF2-40B4-BE49-F238E27FC236}">
                    <a16:creationId xmlns:a16="http://schemas.microsoft.com/office/drawing/2014/main" id="{F94B5D19-5400-21E9-02F7-1C5C62EBEA3A}"/>
                  </a:ext>
                </a:extLst>
              </p:cNvPr>
              <p:cNvSpPr/>
              <p:nvPr/>
            </p:nvSpPr>
            <p:spPr>
              <a:xfrm>
                <a:off x="817380" y="932760"/>
                <a:ext cx="7860558" cy="37384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/>
              <a:p>
                <a:pPr marL="344340" indent="-342900"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000" spc="-1" dirty="0">
                    <a:solidFill>
                      <a:srgbClr val="000000"/>
                    </a:solidFill>
                    <a:latin typeface="Times New Roman"/>
                  </a:rPr>
                  <a:t>The noise model can be represented as</a:t>
                </a:r>
                <a14:m>
                  <m:oMath xmlns:m="http://schemas.openxmlformats.org/officeDocument/2006/math">
                    <m:r>
                      <a:rPr lang="en-US" sz="2000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000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∼ </m:t>
                    </m:r>
                    <m:sSub>
                      <m:sSubPr>
                        <m:ctrlPr>
                          <a:rPr lang="en-IN" sz="2000" i="1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spc="-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00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𝑁𝑀</m:t>
                        </m:r>
                      </m:sub>
                    </m:sSub>
                    <m:d>
                      <m:dPr>
                        <m:ctrlPr>
                          <a:rPr lang="en-IN" sz="2000" i="1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spc="-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IN" sz="2000" spc="-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000" b="0" i="0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l-GR" sz="20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l-G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IN" sz="2000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Times New Roman"/>
                  </a:rPr>
                  <a:t> which assumed to be Gaussian.</a:t>
                </a:r>
              </a:p>
              <a:p>
                <a:pPr marL="344340" indent="-342900"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endParaRPr lang="en-US" sz="2000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IN" sz="1800" b="0" i="1" u="none" strike="noStrike" baseline="0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  <m:r>
                        <a:rPr lang="es-ES" sz="1800" b="0" i="1" u="none" strike="noStrike" baseline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800" b="0" i="1" u="none" strike="noStrike" baseline="0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800" b="0" i="1" u="none" strike="noStrike" baseline="0" dirty="0" smtClean="0">
                          <a:latin typeface="Cambria Math" panose="02040503050406030204" pitchFamily="18" charset="0"/>
                        </a:rPr>
                        <m:t>) = </m:t>
                      </m:r>
                      <m:sSub>
                        <m:sSubPr>
                          <m:ctrlPr>
                            <a:rPr lang="en-IN" sz="1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u="none" strike="noStrike" baseline="0" dirty="0" err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 err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s-ES" i="1" dirty="0" err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sub>
                      </m:sSub>
                      <m:r>
                        <a:rPr lang="es-ES" sz="1800" b="0" i="1" u="none" strike="noStrike" baseline="0" dirty="0" smtClean="0">
                          <a:latin typeface="Cambria Math" panose="02040503050406030204" pitchFamily="18" charset="0"/>
                        </a:rPr>
                        <m:t> [</m:t>
                      </m:r>
                      <m:nary>
                        <m:naryPr>
                          <m:chr m:val="∑"/>
                          <m:ctrlPr>
                            <a:rPr lang="pt-BR" sz="2000" i="1" spc="-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pc="-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 spc="-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b="0" i="1" spc="-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2000" b="0" i="1" spc="-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N" sz="200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sz="2000" i="0" dirty="0" err="1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 dirty="0" err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sz="2000" i="1" dirty="0" err="1">
                                      <a:latin typeface="Cambria Math" panose="02040503050406030204" pitchFamily="18" charset="0"/>
                                    </a:rPr>
                                    <m:t>𝑁𝑀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 dirty="0" err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2000" i="1" dirty="0" err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IN" sz="2000" i="1" dirty="0" err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 = </m:t>
                                  </m:r>
                                  <m:sSub>
                                    <m:sSubPr>
                                      <m:ctrlPr>
                                        <a:rPr lang="en-I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 dirty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l-GR" sz="20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l-GR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000" i="1" dirty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 ]</m:t>
                          </m:r>
                        </m:e>
                      </m:nary>
                    </m:oMath>
                  </m:oMathPara>
                </a14:m>
                <a:endParaRPr lang="en-US" sz="2000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spc="-1" dirty="0">
                    <a:solidFill>
                      <a:srgbClr val="000000"/>
                    </a:solidFill>
                    <a:latin typeface="Times New Roman"/>
                  </a:rPr>
                  <a:t>The KL loss is similar to VAE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IN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N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  <m:sup>
                          <m:r>
                            <a:rPr lang="en-IN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𝐾𝐿</m:t>
                          </m:r>
                        </m:sup>
                      </m:sSubSup>
                      <m:d>
                        <m:dPr>
                          <m:ctrlPr>
                            <a:rPr lang="en-IN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pt-BR" sz="2000" i="1" spc="-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000" b="0" i="1" spc="-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 spc="-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i="1" spc="-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2000" b="0" i="1" spc="-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r>
                            <a:rPr lang="en-IN" sz="2000" b="0" i="1" spc="-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sz="2000" b="0" i="1" spc="-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sz="2000" b="0" i="1" spc="-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IN" sz="2000" b="0" i="1" spc="-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sz="2000" b="0" i="0" spc="-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N" sz="2000" b="0" i="1" spc="-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IN" sz="2000" b="0" i="1" spc="-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sz="2000" b="0" i="1" spc="-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IN" sz="2000" b="0" i="1" spc="-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IN" sz="2000" b="0" i="1" spc="-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  <m:r>
                            <a:rPr lang="en-IN" sz="2000" b="0" i="1" spc="-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IN" sz="2000" b="0" i="1" spc="-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b="0" i="1" spc="-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N" sz="2000" b="0" i="1" spc="-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IN" sz="2000" b="0" i="1" spc="-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IN" sz="2000" b="0" i="1" spc="-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sSubSup>
                            <m:sSubSupPr>
                              <m:ctrlPr>
                                <a:rPr lang="en-IN" sz="2000" b="0" i="1" spc="-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b="0" i="1" spc="-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IN" sz="2000" b="0" i="1" spc="-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IN" sz="2000" b="0" i="1" spc="-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000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285840" indent="-284400"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000" spc="-1" dirty="0">
                    <a:solidFill>
                      <a:srgbClr val="000000"/>
                    </a:solidFill>
                    <a:latin typeface="Times New Roman"/>
                  </a:rPr>
                  <a:t>The total loss is:</a:t>
                </a:r>
                <a:endParaRPr lang="en-IN" sz="2000" b="0" i="1" spc="-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1440"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IN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IN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𝜙𝜃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IN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=</m:t>
                          </m:r>
                          <m:sSubSup>
                            <m:sSubSupPr>
                              <m:ctrlP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sz="2000" i="1" dirty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s-ES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sz="20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  <m:sup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d>
                            <m:dPr>
                              <m:ctrlPr>
                                <a:rPr lang="es-E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N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  <m:sup>
                          <m:r>
                            <a:rPr lang="en-IN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𝐾𝐿</m:t>
                          </m:r>
                        </m:sup>
                      </m:sSubSup>
                      <m:d>
                        <m:dPr>
                          <m:ctrlPr>
                            <a:rPr lang="en-IN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000" spc="-1" dirty="0">
                  <a:solidFill>
                    <a:srgbClr val="000000"/>
                  </a:solidFill>
                  <a:latin typeface="Times New Roman"/>
                </a:endParaRPr>
              </a:p>
            </p:txBody>
          </p:sp>
        </mc:Choice>
        <mc:Fallback xmlns="">
          <p:sp>
            <p:nvSpPr>
              <p:cNvPr id="6" name="CustomShape 5">
                <a:extLst>
                  <a:ext uri="{FF2B5EF4-FFF2-40B4-BE49-F238E27FC236}">
                    <a16:creationId xmlns:a16="http://schemas.microsoft.com/office/drawing/2014/main" id="{F94B5D19-5400-21E9-02F7-1C5C62EBEA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80" y="932760"/>
                <a:ext cx="7860558" cy="3738481"/>
              </a:xfrm>
              <a:prstGeom prst="rect">
                <a:avLst/>
              </a:prstGeom>
              <a:blipFill>
                <a:blip r:embed="rId3"/>
                <a:stretch>
                  <a:fillRect l="-698" t="-979" r="-620" b="-3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C1A27F5-AF64-7C77-C142-8B468DDE947C}"/>
              </a:ext>
            </a:extLst>
          </p:cNvPr>
          <p:cNvSpPr txBox="1"/>
          <p:nvPr/>
        </p:nvSpPr>
        <p:spPr>
          <a:xfrm>
            <a:off x="6710092" y="4791971"/>
            <a:ext cx="1967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(Florian Jug et al., 2021) </a:t>
            </a:r>
          </a:p>
        </p:txBody>
      </p:sp>
    </p:spTree>
    <p:extLst>
      <p:ext uri="{BB962C8B-B14F-4D97-AF65-F5344CB8AC3E}">
        <p14:creationId xmlns:p14="http://schemas.microsoft.com/office/powerpoint/2010/main" val="4190247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543160" y="474984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EA8670E-DF62-4F2F-8D61-6AE1DE97119E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13</a:t>
            </a:fld>
            <a:endParaRPr lang="en-IN" sz="10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0" y="457200"/>
            <a:ext cx="9160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1319759" y="253080"/>
            <a:ext cx="6464568" cy="4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/>
            <a:r>
              <a:rPr lang="en-IN" sz="3200" b="1" spc="-1" dirty="0">
                <a:solidFill>
                  <a:srgbClr val="000000"/>
                </a:solidFill>
                <a:latin typeface="Lora"/>
              </a:rPr>
              <a:t>Proposed approach: </a:t>
            </a:r>
            <a:r>
              <a:rPr lang="en-GB" sz="3200" b="1" spc="-1" dirty="0">
                <a:solidFill>
                  <a:srgbClr val="000000"/>
                </a:solidFill>
                <a:latin typeface="Lora"/>
              </a:rPr>
              <a:t>DivBlurring</a:t>
            </a:r>
            <a:endParaRPr lang="en-IN" sz="3200" b="1" spc="-1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419400" y="110160"/>
            <a:ext cx="795960" cy="764280"/>
          </a:xfrm>
          <a:prstGeom prst="ellipse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pic>
        <p:nvPicPr>
          <p:cNvPr id="88" name="Graphic 9" descr="Bullseye"/>
          <p:cNvPicPr/>
          <p:nvPr/>
        </p:nvPicPr>
        <p:blipFill>
          <a:blip r:embed="rId2"/>
          <a:stretch/>
        </p:blipFill>
        <p:spPr>
          <a:xfrm>
            <a:off x="523800" y="198720"/>
            <a:ext cx="587160" cy="58716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stomShape 5">
                <a:extLst>
                  <a:ext uri="{FF2B5EF4-FFF2-40B4-BE49-F238E27FC236}">
                    <a16:creationId xmlns:a16="http://schemas.microsoft.com/office/drawing/2014/main" id="{F94B5D19-5400-21E9-02F7-1C5C62EBEA3A}"/>
                  </a:ext>
                </a:extLst>
              </p:cNvPr>
              <p:cNvSpPr/>
              <p:nvPr/>
            </p:nvSpPr>
            <p:spPr>
              <a:xfrm>
                <a:off x="229378" y="4029926"/>
                <a:ext cx="8701804" cy="10142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/>
              <a:p>
                <a:pPr marL="285840" indent="-284400">
                  <a:buClr>
                    <a:srgbClr val="000000"/>
                  </a:buClr>
                  <a:buFont typeface="Arial"/>
                  <a:buChar char="•"/>
                </a:pPr>
                <a:r>
                  <a:rPr lang="en-IN" sz="2000" spc="-1" dirty="0">
                    <a:solidFill>
                      <a:srgbClr val="000000"/>
                    </a:solidFill>
                    <a:latin typeface="Times New Roman"/>
                  </a:rPr>
                  <a:t>DivBlurring: A modification of VAE with </a:t>
                </a:r>
                <a14:m>
                  <m:oMath xmlns:m="http://schemas.openxmlformats.org/officeDocument/2006/math">
                    <m:r>
                      <a:rPr lang="en-IN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Times New Roman"/>
                  </a:rPr>
                  <a:t> are the training parameters in encoder and decoder respectively, where </a:t>
                </a:r>
                <a14:m>
                  <m:oMath xmlns:m="http://schemas.openxmlformats.org/officeDocument/2006/math">
                    <m:r>
                      <a:rPr lang="en-IN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Times New Roman"/>
                  </a:rPr>
                  <a:t> is a latent representation of </a:t>
                </a:r>
                <a14:m>
                  <m:oMath xmlns:m="http://schemas.openxmlformats.org/officeDocument/2006/math">
                    <m:r>
                      <a:rPr lang="en-IN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Times New Roman"/>
                  </a:rPr>
                  <a:t> along with noise model </a:t>
                </a:r>
                <a14:m>
                  <m:oMath xmlns:m="http://schemas.openxmlformats.org/officeDocument/2006/math">
                    <m:r>
                      <a:rPr lang="en-IN" sz="2000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000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∼ </m:t>
                    </m:r>
                    <m:sSub>
                      <m:sSubPr>
                        <m:ctrlPr>
                          <a:rPr lang="en-IN" sz="2000" i="1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spc="-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00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𝑁𝑀</m:t>
                        </m:r>
                      </m:sub>
                    </m:sSub>
                    <m:d>
                      <m:dPr>
                        <m:ctrlPr>
                          <a:rPr lang="en-IN" sz="2000" i="1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spc="-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IN" sz="2000" spc="-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000" b="0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sz="2000" b="0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b="0" i="0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IN" sz="2000" b="0" i="0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i="1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Times New Roman"/>
                  </a:rPr>
                  <a:t> is convolutional operator.</a:t>
                </a:r>
              </a:p>
            </p:txBody>
          </p:sp>
        </mc:Choice>
        <mc:Fallback xmlns="">
          <p:sp>
            <p:nvSpPr>
              <p:cNvPr id="6" name="CustomShape 5">
                <a:extLst>
                  <a:ext uri="{FF2B5EF4-FFF2-40B4-BE49-F238E27FC236}">
                    <a16:creationId xmlns:a16="http://schemas.microsoft.com/office/drawing/2014/main" id="{F94B5D19-5400-21E9-02F7-1C5C62EBEA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8" y="4029926"/>
                <a:ext cx="8701804" cy="1014209"/>
              </a:xfrm>
              <a:prstGeom prst="rect">
                <a:avLst/>
              </a:prstGeom>
              <a:blipFill>
                <a:blip r:embed="rId3"/>
                <a:stretch>
                  <a:fillRect l="-701" t="-3614" r="-1051" b="-102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B9962CC-5957-0B4B-5964-8DF52A717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9" y="716040"/>
            <a:ext cx="7698882" cy="317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4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543160" y="474984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EA8670E-DF62-4F2F-8D61-6AE1DE97119E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14</a:t>
            </a:fld>
            <a:endParaRPr lang="en-IN" sz="10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0" y="457200"/>
            <a:ext cx="9160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1319759" y="253080"/>
            <a:ext cx="6488422" cy="4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/>
            <a:r>
              <a:rPr lang="en-IN" sz="3200" b="1" spc="-1" dirty="0">
                <a:solidFill>
                  <a:srgbClr val="000000"/>
                </a:solidFill>
                <a:latin typeface="Lora"/>
              </a:rPr>
              <a:t>Proposed approach: </a:t>
            </a:r>
            <a:r>
              <a:rPr lang="en-GB" sz="3200" b="1" spc="-1" dirty="0">
                <a:solidFill>
                  <a:srgbClr val="000000"/>
                </a:solidFill>
                <a:latin typeface="Lora"/>
              </a:rPr>
              <a:t>DivBlurring</a:t>
            </a:r>
            <a:endParaRPr lang="en-IN" sz="3200" b="1" spc="-1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419400" y="110160"/>
            <a:ext cx="795960" cy="764280"/>
          </a:xfrm>
          <a:prstGeom prst="ellipse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pic>
        <p:nvPicPr>
          <p:cNvPr id="88" name="Graphic 9" descr="Bullseye"/>
          <p:cNvPicPr/>
          <p:nvPr/>
        </p:nvPicPr>
        <p:blipFill>
          <a:blip r:embed="rId2"/>
          <a:stretch/>
        </p:blipFill>
        <p:spPr>
          <a:xfrm>
            <a:off x="523800" y="198720"/>
            <a:ext cx="587160" cy="587160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E6661-09E8-2EB2-DAC6-7FDE46929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960" y="804600"/>
            <a:ext cx="6445704" cy="23288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stomShape 5">
                <a:extLst>
                  <a:ext uri="{FF2B5EF4-FFF2-40B4-BE49-F238E27FC236}">
                    <a16:creationId xmlns:a16="http://schemas.microsoft.com/office/drawing/2014/main" id="{3749511E-02B4-3C53-3585-001DFD6EB7F5}"/>
                  </a:ext>
                </a:extLst>
              </p:cNvPr>
              <p:cNvSpPr/>
              <p:nvPr/>
            </p:nvSpPr>
            <p:spPr>
              <a:xfrm>
                <a:off x="817380" y="2208179"/>
                <a:ext cx="7860558" cy="28608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/>
              <a:p>
                <a:pPr marL="1440">
                  <a:buClr>
                    <a:srgbClr val="000000"/>
                  </a:buClr>
                </a:pPr>
                <a:r>
                  <a:rPr lang="en-US" sz="2000" spc="-1" dirty="0">
                    <a:solidFill>
                      <a:srgbClr val="000000"/>
                    </a:solidFill>
                    <a:latin typeface="Times New Roman"/>
                  </a:rPr>
                  <a:t>	                      </a:t>
                </a:r>
              </a:p>
              <a:p>
                <a:pPr marL="1440">
                  <a:buClr>
                    <a:srgbClr val="000000"/>
                  </a:buClr>
                </a:pPr>
                <a:endParaRPr lang="en-US" sz="2000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1440">
                  <a:buClr>
                    <a:srgbClr val="000000"/>
                  </a:buClr>
                </a:pPr>
                <a:r>
                  <a:rPr lang="en-US" sz="2000" spc="-1" dirty="0">
                    <a:solidFill>
                      <a:srgbClr val="00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sz="2000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∼ </m:t>
                    </m:r>
                    <m:r>
                      <a:rPr lang="en-US" sz="2000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IN" sz="2000" i="1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sz="200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𝐼𝑑</m:t>
                    </m:r>
                    <m:r>
                      <a:rPr lang="en-US" sz="2000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Times New Roman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b="0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Times New Roman"/>
                  </a:rPr>
                  <a:t> is known.</a:t>
                </a:r>
              </a:p>
              <a:p>
                <a:pPr marL="1440">
                  <a:buClr>
                    <a:srgbClr val="000000"/>
                  </a:buClr>
                </a:pPr>
                <a:endParaRPr lang="en-US" sz="2000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285840" indent="-284400"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000" spc="-1" dirty="0">
                    <a:solidFill>
                      <a:srgbClr val="000000"/>
                    </a:solidFill>
                    <a:latin typeface="Times New Roman"/>
                  </a:rPr>
                  <a:t>To deblur the image, we added the physical model codified by </a:t>
                </a:r>
                <a14:m>
                  <m:oMath xmlns:m="http://schemas.openxmlformats.org/officeDocument/2006/math">
                    <m:r>
                      <a:rPr lang="en-IN" sz="2000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Times New Roman"/>
                  </a:rPr>
                  <a:t> in the decoder network. </a:t>
                </a:r>
              </a:p>
              <a:p>
                <a:pPr marL="285840" indent="-284400">
                  <a:buClr>
                    <a:srgbClr val="000000"/>
                  </a:buClr>
                  <a:buFont typeface="Arial"/>
                  <a:buChar char="•"/>
                </a:pPr>
                <a:endParaRPr lang="en-US" sz="2000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285840" indent="-284400"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000" spc="-1" dirty="0">
                    <a:solidFill>
                      <a:srgbClr val="000000"/>
                    </a:solidFill>
                    <a:latin typeface="Times New Roman"/>
                  </a:rPr>
                  <a:t>Our model is also an unsupervised model which is a modification of VAE architecture to denoise and deblur the jointly observed images.</a:t>
                </a:r>
              </a:p>
            </p:txBody>
          </p:sp>
        </mc:Choice>
        <mc:Fallback xmlns="">
          <p:sp>
            <p:nvSpPr>
              <p:cNvPr id="8" name="CustomShape 5">
                <a:extLst>
                  <a:ext uri="{FF2B5EF4-FFF2-40B4-BE49-F238E27FC236}">
                    <a16:creationId xmlns:a16="http://schemas.microsoft.com/office/drawing/2014/main" id="{3749511E-02B4-3C53-3585-001DFD6EB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80" y="2208179"/>
                <a:ext cx="7860558" cy="2860868"/>
              </a:xfrm>
              <a:prstGeom prst="rect">
                <a:avLst/>
              </a:prstGeom>
              <a:blipFill>
                <a:blip r:embed="rId4"/>
                <a:stretch>
                  <a:fillRect l="-698" b="-27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34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543160" y="474984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EA8670E-DF62-4F2F-8D61-6AE1DE97119E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15</a:t>
            </a:fld>
            <a:endParaRPr lang="en-IN" sz="10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0" y="457200"/>
            <a:ext cx="9160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1319759" y="253080"/>
            <a:ext cx="6440714" cy="4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/>
            <a:r>
              <a:rPr lang="en-IN" sz="3200" b="1" spc="-1" dirty="0">
                <a:solidFill>
                  <a:srgbClr val="000000"/>
                </a:solidFill>
                <a:latin typeface="Lora"/>
              </a:rPr>
              <a:t>Proposed approach: </a:t>
            </a:r>
            <a:r>
              <a:rPr lang="en-GB" sz="3200" b="1" spc="-1" dirty="0">
                <a:solidFill>
                  <a:srgbClr val="000000"/>
                </a:solidFill>
                <a:latin typeface="Lora"/>
              </a:rPr>
              <a:t>DivBlurring</a:t>
            </a:r>
            <a:endParaRPr lang="en-IN" sz="3200" b="1" spc="-1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419400" y="110160"/>
            <a:ext cx="795960" cy="764280"/>
          </a:xfrm>
          <a:prstGeom prst="ellipse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pic>
        <p:nvPicPr>
          <p:cNvPr id="88" name="Graphic 9" descr="Bullseye"/>
          <p:cNvPicPr/>
          <p:nvPr/>
        </p:nvPicPr>
        <p:blipFill>
          <a:blip r:embed="rId2"/>
          <a:stretch/>
        </p:blipFill>
        <p:spPr>
          <a:xfrm>
            <a:off x="523800" y="198720"/>
            <a:ext cx="587160" cy="58716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stomShape 5">
                <a:extLst>
                  <a:ext uri="{FF2B5EF4-FFF2-40B4-BE49-F238E27FC236}">
                    <a16:creationId xmlns:a16="http://schemas.microsoft.com/office/drawing/2014/main" id="{99D204B3-4EDE-102E-3542-C55CCC3CED09}"/>
                  </a:ext>
                </a:extLst>
              </p:cNvPr>
              <p:cNvSpPr/>
              <p:nvPr/>
            </p:nvSpPr>
            <p:spPr>
              <a:xfrm>
                <a:off x="864042" y="716040"/>
                <a:ext cx="7860558" cy="40510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/>
              <a:p>
                <a:pPr marL="344340" indent="-342900"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000" spc="-1" dirty="0">
                    <a:solidFill>
                      <a:srgbClr val="000000"/>
                    </a:solidFill>
                    <a:latin typeface="Times New Roman"/>
                  </a:rPr>
                  <a:t>The noise model can be represented as</a:t>
                </a:r>
                <a14:m>
                  <m:oMath xmlns:m="http://schemas.openxmlformats.org/officeDocument/2006/math">
                    <m:r>
                      <a:rPr lang="en-IN" sz="2000" b="0" i="0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000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∼ </m:t>
                    </m:r>
                    <m:sSub>
                      <m:sSubPr>
                        <m:ctrlPr>
                          <a:rPr lang="en-IN" sz="2000" i="1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spc="-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00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𝑁𝑀</m:t>
                        </m:r>
                      </m:sub>
                    </m:sSub>
                    <m:d>
                      <m:dPr>
                        <m:ctrlPr>
                          <a:rPr lang="en-IN" sz="2000" i="1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spc="-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IN" sz="2000" spc="-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00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l-GR" sz="20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l-G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Times New Roman"/>
                  </a:rPr>
                  <a:t> which is assumed to be Gaussian.</a:t>
                </a:r>
              </a:p>
              <a:p>
                <a:pPr marL="344340" indent="-342900"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endParaRPr lang="en-US" sz="2000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344340" indent="-342900"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1800" spc="-1" dirty="0">
                    <a:solidFill>
                      <a:srgbClr val="000000"/>
                    </a:solidFill>
                    <a:latin typeface="Times New Roman"/>
                  </a:rPr>
                  <a:t>The reconstruction loss is now: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6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600" b="0" i="1" u="none" strike="noStrike" baseline="0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IN" sz="1600" b="0" i="1" u="none" strike="noStrike" baseline="0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  <m:r>
                        <a:rPr lang="es-ES" sz="1600" b="0" i="1" u="none" strike="noStrike" baseline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600" b="0" i="1" u="none" strike="noStrike" baseline="0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600" b="0" i="1" u="none" strike="noStrike" baseline="0" dirty="0" smtClean="0">
                          <a:latin typeface="Cambria Math" panose="02040503050406030204" pitchFamily="18" charset="0"/>
                        </a:rPr>
                        <m:t>) = </m:t>
                      </m:r>
                      <m:sSub>
                        <m:sSubPr>
                          <m:ctrlPr>
                            <a:rPr lang="en-IN" sz="16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600" b="0" i="1" u="none" strike="noStrike" baseline="0" dirty="0" err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 err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s-ES" i="1" dirty="0" err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sub>
                      </m:sSub>
                      <m:r>
                        <a:rPr lang="es-ES" sz="1600" b="0" i="1" u="none" strike="noStrike" baseline="0" dirty="0" smtClean="0">
                          <a:latin typeface="Cambria Math" panose="02040503050406030204" pitchFamily="18" charset="0"/>
                        </a:rPr>
                        <m:t> [</m:t>
                      </m:r>
                      <m:nary>
                        <m:naryPr>
                          <m:chr m:val="∑"/>
                          <m:ctrlPr>
                            <a:rPr lang="pt-BR" sz="1800" i="1" spc="-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1800" b="0" i="1" spc="-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800" i="1" spc="-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1800" b="0" i="1" spc="-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1800" b="0" i="1" spc="-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N" sz="180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1800" i="1" dirty="0" err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IN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 dirty="0" err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sz="1800" i="1" dirty="0" err="1">
                                  <a:latin typeface="Cambria Math" panose="02040503050406030204" pitchFamily="18" charset="0"/>
                                </a:rPr>
                                <m:t>𝑁𝑀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1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 dirty="0" err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1800" i="1" dirty="0" err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1800" i="1" dirty="0" err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1800" i="1" dirty="0">
                                  <a:latin typeface="Cambria Math" panose="02040503050406030204" pitchFamily="18" charset="0"/>
                                </a:rPr>
                                <m:t> = </m:t>
                              </m:r>
                              <m:sSub>
                                <m:sSubPr>
                                  <m:ctrlPr>
                                    <a:rPr lang="en-IN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 dirty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l-G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800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IN" sz="1800" b="0" i="1" dirty="0" smtClean="0">
                              <a:latin typeface="Cambria Math" panose="02040503050406030204" pitchFamily="18" charset="0"/>
                            </a:rPr>
                            <m:t> ]</m:t>
                          </m:r>
                        </m:e>
                      </m:nary>
                    </m:oMath>
                  </m:oMathPara>
                </a14:m>
                <a:endParaRPr lang="en-US" sz="1800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800" spc="-1" dirty="0">
                    <a:solidFill>
                      <a:srgbClr val="000000"/>
                    </a:solidFill>
                    <a:latin typeface="Times New Roman"/>
                  </a:rPr>
                  <a:t>The KL loss is similar to VAE and that is as follows: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8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8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IN" sz="18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N" sz="18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  <m:sup>
                          <m:r>
                            <a:rPr lang="en-IN" sz="18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𝐾𝐿</m:t>
                          </m:r>
                        </m:sup>
                      </m:sSubSup>
                      <m:d>
                        <m:dPr>
                          <m:ctrlPr>
                            <a:rPr lang="en-IN" sz="18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8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sz="18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sz="18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8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8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18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pt-BR" sz="1800" i="1" spc="-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1800" b="0" i="1" spc="-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800" i="1" spc="-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1800" i="1" spc="-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1800" b="0" i="1" spc="-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r>
                            <a:rPr lang="en-IN" sz="1800" b="0" i="1" spc="-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[1+</m:t>
                          </m:r>
                          <m:func>
                            <m:funcPr>
                              <m:ctrlPr>
                                <a:rPr lang="en-IN" sz="1800" b="0" i="1" spc="-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sz="1800" b="0" i="0" spc="-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N" sz="1800" b="0" i="1" spc="-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IN" sz="1800" b="0" i="1" spc="-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sz="1800" b="0" i="1" spc="-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IN" sz="1800" b="0" i="1" spc="-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IN" sz="1800" b="0" i="1" spc="-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  <m:r>
                            <a:rPr lang="en-IN" sz="1800" b="0" i="1" spc="-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IN" sz="1800" b="0" i="1" spc="-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1800" b="0" i="1" spc="-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N" sz="1800" b="0" i="1" spc="-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IN" sz="1800" b="0" i="1" spc="-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IN" sz="1800" b="0" i="1" spc="-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sSubSup>
                            <m:sSubSupPr>
                              <m:ctrlPr>
                                <a:rPr lang="en-IN" sz="1800" b="0" i="1" spc="-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1800" b="0" i="1" spc="-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IN" sz="1800" b="0" i="1" spc="-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IN" sz="1800" b="0" i="1" spc="-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IN" sz="1800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IN" sz="1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800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285840" indent="-284400"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1800" spc="-1" dirty="0">
                    <a:solidFill>
                      <a:srgbClr val="000000"/>
                    </a:solidFill>
                    <a:latin typeface="Times New Roman"/>
                  </a:rPr>
                  <a:t>The total loss is:</a:t>
                </a:r>
                <a:endParaRPr lang="en-IN" sz="1800" b="0" i="1" spc="-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1440"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8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IN" sz="18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IN" sz="18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𝜙𝜃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18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8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IN" sz="18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=</m:t>
                          </m:r>
                          <m:sSubSup>
                            <m:sSubSupPr>
                              <m:ctrlPr>
                                <a:rPr lang="en-IN" sz="1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18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sz="1800" i="1" dirty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s-ES" sz="18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sz="18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  <m:sup>
                              <m:r>
                                <a:rPr lang="en-IN" sz="18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d>
                            <m:dPr>
                              <m:ctrlPr>
                                <a:rPr lang="es-ES" sz="1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IN" sz="1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18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N" sz="18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  <m:sup>
                          <m:r>
                            <a:rPr lang="en-IN" sz="18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𝐾𝐿</m:t>
                          </m:r>
                        </m:sup>
                      </m:sSubSup>
                      <m:d>
                        <m:dPr>
                          <m:ctrlPr>
                            <a:rPr lang="en-IN" sz="18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8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285840" indent="-284400">
                  <a:buClr>
                    <a:srgbClr val="000000"/>
                  </a:buClr>
                  <a:buFont typeface="Arial"/>
                  <a:buChar char="•"/>
                </a:pPr>
                <a:endParaRPr lang="en-US" sz="2000" spc="-1" dirty="0">
                  <a:solidFill>
                    <a:srgbClr val="000000"/>
                  </a:solidFill>
                  <a:latin typeface="Times New Roman"/>
                </a:endParaRPr>
              </a:p>
            </p:txBody>
          </p:sp>
        </mc:Choice>
        <mc:Fallback xmlns="">
          <p:sp>
            <p:nvSpPr>
              <p:cNvPr id="2" name="CustomShape 5">
                <a:extLst>
                  <a:ext uri="{FF2B5EF4-FFF2-40B4-BE49-F238E27FC236}">
                    <a16:creationId xmlns:a16="http://schemas.microsoft.com/office/drawing/2014/main" id="{99D204B3-4EDE-102E-3542-C55CCC3CE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42" y="716040"/>
                <a:ext cx="7860558" cy="4051066"/>
              </a:xfrm>
              <a:prstGeom prst="rect">
                <a:avLst/>
              </a:prstGeom>
              <a:blipFill>
                <a:blip r:embed="rId3"/>
                <a:stretch>
                  <a:fillRect l="-698" t="-7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004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543160" y="474984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EA8670E-DF62-4F2F-8D61-6AE1DE97119E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16</a:t>
            </a:fld>
            <a:endParaRPr lang="en-IN" sz="10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0" y="457200"/>
            <a:ext cx="9160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1319759" y="253080"/>
            <a:ext cx="2862627" cy="4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/>
            <a:r>
              <a:rPr lang="en-IN" sz="3200" b="1" spc="-1" dirty="0">
                <a:solidFill>
                  <a:srgbClr val="000000"/>
                </a:solidFill>
                <a:latin typeface="Lora"/>
              </a:rPr>
              <a:t>Regularisers</a:t>
            </a:r>
          </a:p>
        </p:txBody>
      </p:sp>
      <p:sp>
        <p:nvSpPr>
          <p:cNvPr id="87" name="CustomShape 4"/>
          <p:cNvSpPr/>
          <p:nvPr/>
        </p:nvSpPr>
        <p:spPr>
          <a:xfrm>
            <a:off x="419400" y="110160"/>
            <a:ext cx="795960" cy="764280"/>
          </a:xfrm>
          <a:prstGeom prst="ellipse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pic>
        <p:nvPicPr>
          <p:cNvPr id="88" name="Graphic 9" descr="Bullseye"/>
          <p:cNvPicPr/>
          <p:nvPr/>
        </p:nvPicPr>
        <p:blipFill>
          <a:blip r:embed="rId2"/>
          <a:stretch/>
        </p:blipFill>
        <p:spPr>
          <a:xfrm>
            <a:off x="523800" y="198720"/>
            <a:ext cx="587160" cy="587160"/>
          </a:xfrm>
          <a:prstGeom prst="rect">
            <a:avLst/>
          </a:prstGeom>
          <a:ln>
            <a:noFill/>
          </a:ln>
        </p:spPr>
      </p:pic>
      <p:sp>
        <p:nvSpPr>
          <p:cNvPr id="6" name="CustomShape 5">
            <a:extLst>
              <a:ext uri="{FF2B5EF4-FFF2-40B4-BE49-F238E27FC236}">
                <a16:creationId xmlns:a16="http://schemas.microsoft.com/office/drawing/2014/main" id="{F94B5D19-5400-21E9-02F7-1C5C62EBEA3A}"/>
              </a:ext>
            </a:extLst>
          </p:cNvPr>
          <p:cNvSpPr/>
          <p:nvPr/>
        </p:nvSpPr>
        <p:spPr>
          <a:xfrm>
            <a:off x="817380" y="1299684"/>
            <a:ext cx="7725780" cy="34764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We choose some specific and suitable regularisers are well-known in the mathematical communities and promote understandable properties </a:t>
            </a:r>
            <a:r>
              <a:rPr lang="en-US" sz="2000" b="1" spc="-1" dirty="0">
                <a:solidFill>
                  <a:srgbClr val="000000"/>
                </a:solidFill>
                <a:latin typeface="Times New Roman"/>
              </a:rPr>
              <a:t>(sparsity, smoothness, non-negativity).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sz="2000" b="1" spc="-1" dirty="0">
              <a:solidFill>
                <a:srgbClr val="000000"/>
              </a:solidFill>
              <a:latin typeface="Times New Roman"/>
            </a:endParaRP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Regularization is a way to incorporate prior knowledge on the desired solution to the model considered, thus </a:t>
            </a:r>
            <a:r>
              <a:rPr lang="en-US" sz="2000" b="1" spc="-1" dirty="0">
                <a:solidFill>
                  <a:srgbClr val="000000"/>
                </a:solidFill>
                <a:latin typeface="Times New Roman"/>
              </a:rPr>
              <a:t>reducing overfitting and underfitting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sz="2000" b="1" spc="-1" dirty="0">
              <a:solidFill>
                <a:srgbClr val="000000"/>
              </a:solidFill>
              <a:latin typeface="Times New Roman"/>
            </a:endParaRPr>
          </a:p>
          <a:p>
            <a:pPr marL="1440">
              <a:buClr>
                <a:srgbClr val="000000"/>
              </a:buClr>
            </a:pP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		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sz="2000" b="0" i="1" spc="-1" dirty="0">
              <a:solidFill>
                <a:srgbClr val="000000"/>
              </a:solidFill>
              <a:latin typeface="Times New Roman"/>
            </a:endParaRPr>
          </a:p>
          <a:p>
            <a:pPr marL="1440">
              <a:buClr>
                <a:srgbClr val="000000"/>
              </a:buClr>
            </a:pPr>
            <a:r>
              <a:rPr lang="en-US" sz="2000" i="1" spc="-1" dirty="0">
                <a:solidFill>
                  <a:srgbClr val="000000"/>
                </a:solidFill>
                <a:latin typeface="Times New Roman"/>
              </a:rPr>
              <a:t>		</a:t>
            </a:r>
            <a:endParaRPr lang="en-US" sz="2000" b="1" spc="-1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8267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543160" y="474984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EA8670E-DF62-4F2F-8D61-6AE1DE97119E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17</a:t>
            </a:fld>
            <a:endParaRPr lang="en-IN" sz="10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0" y="457200"/>
            <a:ext cx="9160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1319759" y="253080"/>
            <a:ext cx="5255970" cy="4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/>
            <a:r>
              <a:rPr lang="en-IN" sz="3200" b="1" spc="-1" dirty="0">
                <a:solidFill>
                  <a:srgbClr val="000000"/>
                </a:solidFill>
                <a:latin typeface="Lora"/>
              </a:rPr>
              <a:t>Best match regularisers</a:t>
            </a:r>
          </a:p>
        </p:txBody>
      </p:sp>
      <p:sp>
        <p:nvSpPr>
          <p:cNvPr id="87" name="CustomShape 4"/>
          <p:cNvSpPr/>
          <p:nvPr/>
        </p:nvSpPr>
        <p:spPr>
          <a:xfrm>
            <a:off x="419400" y="110160"/>
            <a:ext cx="795960" cy="764280"/>
          </a:xfrm>
          <a:prstGeom prst="ellipse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pic>
        <p:nvPicPr>
          <p:cNvPr id="88" name="Graphic 9" descr="Bullseye"/>
          <p:cNvPicPr/>
          <p:nvPr/>
        </p:nvPicPr>
        <p:blipFill>
          <a:blip r:embed="rId2"/>
          <a:stretch/>
        </p:blipFill>
        <p:spPr>
          <a:xfrm>
            <a:off x="523800" y="198720"/>
            <a:ext cx="587160" cy="58716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stomShape 5">
                <a:extLst>
                  <a:ext uri="{FF2B5EF4-FFF2-40B4-BE49-F238E27FC236}">
                    <a16:creationId xmlns:a16="http://schemas.microsoft.com/office/drawing/2014/main" id="{F94B5D19-5400-21E9-02F7-1C5C62EBEA3A}"/>
                  </a:ext>
                </a:extLst>
              </p:cNvPr>
              <p:cNvSpPr/>
              <p:nvPr/>
            </p:nvSpPr>
            <p:spPr>
              <a:xfrm>
                <a:off x="817380" y="718779"/>
                <a:ext cx="7812850" cy="47172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000" spc="-1" dirty="0">
                    <a:solidFill>
                      <a:srgbClr val="000000"/>
                    </a:solidFill>
                    <a:latin typeface="Times New Roman"/>
                  </a:rPr>
                  <a:t>Adding Regulariser to total loss: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IN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IN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𝜙𝜃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IN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=</m:t>
                          </m:r>
                          <m:sSubSup>
                            <m:sSubSupPr>
                              <m:ctrlP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sz="2000" i="1" dirty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s-ES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sz="20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  <m:sup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d>
                            <m:dPr>
                              <m:ctrlPr>
                                <a:rPr lang="es-E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N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  <m:sup>
                          <m:r>
                            <a:rPr lang="en-IN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𝐾𝐿</m:t>
                          </m:r>
                        </m:sup>
                      </m:sSubSup>
                      <m:d>
                        <m:dPr>
                          <m:ctrlPr>
                            <a:rPr lang="en-IN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1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IN" sz="2000" b="1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sz="2000" b="1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IN" sz="2000" b="1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IN" sz="2000" b="1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000" b="1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IN" sz="2000" b="1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IN" sz="2000" u="sng" spc="-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N" sz="2000" u="sng" spc="-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sz="2000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IN" sz="2000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𝑛𝑜𝑟𝑚</m:t>
                    </m:r>
                    <m:r>
                      <a:rPr lang="en-IN" sz="2000" b="0" i="0" u="sng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sz="2000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promotes</m:t>
                    </m:r>
                    <m:r>
                      <m:rPr>
                        <m:nor/>
                      </m:rPr>
                      <a:rPr lang="en-IN" sz="2000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sz="2000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sparsity</m:t>
                    </m:r>
                    <m:r>
                      <a:rPr lang="en-IN" sz="2000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IN" sz="2000" spc="-1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sz="2000" spc="-1" dirty="0">
                    <a:solidFill>
                      <a:srgbClr val="000000"/>
                    </a:solidFill>
                    <a:latin typeface="Times New Roman"/>
                  </a:rPr>
                  <a:t>Sum of the absolute values of the magnitude of the signal.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IN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IN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IN" sz="2000" b="0" i="0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IN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IN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IN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i="1" spc="-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 spc="-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IN" sz="2000" i="1" spc="-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2000" i="1" spc="-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IN" sz="2000" i="1" spc="-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2000" i="1" spc="-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IN" sz="2000" i="1" spc="-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sz="2000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d>
                            </m:e>
                            <m:sub>
                              <m:r>
                                <a:rPr lang="en-IN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IN" sz="2000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285840" indent="-284400">
                  <a:buClr>
                    <a:srgbClr val="000000"/>
                  </a:buClr>
                  <a:buFont typeface="Arial"/>
                  <a:buChar char="•"/>
                </a:pPr>
                <a:endParaRPr lang="en-IN" sz="2000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285840" indent="-284400">
                  <a:buClr>
                    <a:srgbClr val="000000"/>
                  </a:buClr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IN" sz="2000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sz="2000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2−</m:t>
                    </m:r>
                    <m:r>
                      <a:rPr lang="en-IN" sz="2000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𝑛𝑜𝑟𝑚</m:t>
                    </m:r>
                    <m:r>
                      <a:rPr lang="en-IN" sz="2000" b="0" i="0" u="sng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promotes</m:t>
                    </m:r>
                    <m:r>
                      <m:rPr>
                        <m:nor/>
                      </m:rPr>
                      <a:rPr lang="en-US" sz="2000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pixels</m:t>
                    </m:r>
                    <m:r>
                      <m:rPr>
                        <m:nor/>
                      </m:rPr>
                      <a:rPr lang="en-US" sz="2000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m:rPr>
                        <m:nor/>
                      </m:rPr>
                      <a:rPr lang="en-US" sz="2000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be</m:t>
                    </m:r>
                    <m:r>
                      <m:rPr>
                        <m:nor/>
                      </m:rPr>
                      <a:rPr lang="en-US" sz="2000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close</m:t>
                    </m:r>
                    <m:r>
                      <m:rPr>
                        <m:nor/>
                      </m:rPr>
                      <a:rPr lang="en-US" sz="2000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m:rPr>
                        <m:nor/>
                      </m:rPr>
                      <a:rPr lang="en-US" sz="2000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0</m:t>
                    </m:r>
                    <m:r>
                      <a:rPr lang="en-IN" sz="2000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r>
                  <a:rPr lang="en-IN" sz="2000" spc="-1" dirty="0">
                    <a:solidFill>
                      <a:srgbClr val="000000"/>
                    </a:solidFill>
                    <a:latin typeface="Times New Roman"/>
                  </a:rPr>
                  <a:t> S</a:t>
                </a:r>
                <a:r>
                  <a:rPr lang="en-US" sz="2000" spc="-1" dirty="0">
                    <a:solidFill>
                      <a:srgbClr val="000000"/>
                    </a:solidFill>
                    <a:latin typeface="Times New Roman"/>
                  </a:rPr>
                  <a:t>um of the absolute squared magnitudes of the signal.</a:t>
                </a:r>
              </a:p>
              <a:p>
                <a:pPr marL="1440"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IN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IN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IN" sz="2000" b="0" i="0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IN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IN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IN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i="1" spc="-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 spc="-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IN" sz="2000" i="1" spc="-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2000" i="1" spc="-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IN" sz="2000" i="1" spc="-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2000" i="1" spc="-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IN" sz="2000" i="1" spc="-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sz="2000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d>
                            </m:e>
                            <m:sub>
                              <m:r>
                                <a:rPr lang="en-IN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N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IN" sz="2000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1440">
                  <a:buClr>
                    <a:srgbClr val="000000"/>
                  </a:buClr>
                </a:pPr>
                <a:r>
                  <a:rPr lang="en-IN" sz="2000" spc="-1" dirty="0">
                    <a:solidFill>
                      <a:srgbClr val="000000"/>
                    </a:solidFill>
                    <a:latin typeface="Times New Roman"/>
                  </a:rPr>
                  <a:t>	Where </a:t>
                </a:r>
                <a14:m>
                  <m:oMath xmlns:m="http://schemas.openxmlformats.org/officeDocument/2006/math">
                    <m:r>
                      <a:rPr lang="en-IN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sz="2000" spc="-1" dirty="0">
                    <a:solidFill>
                      <a:srgbClr val="000000"/>
                    </a:solidFill>
                    <a:latin typeface="Times New Roman"/>
                  </a:rPr>
                  <a:t> is regularisation parameter.</a:t>
                </a:r>
              </a:p>
              <a:p>
                <a:pPr marL="285840" indent="-284400">
                  <a:buClr>
                    <a:srgbClr val="000000"/>
                  </a:buClr>
                  <a:buFont typeface="Arial"/>
                  <a:buChar char="•"/>
                </a:pPr>
                <a:endParaRPr lang="en-IN" sz="2000" spc="-1" dirty="0">
                  <a:solidFill>
                    <a:srgbClr val="000000"/>
                  </a:solidFill>
                  <a:latin typeface="Times New Roman"/>
                </a:endParaRPr>
              </a:p>
            </p:txBody>
          </p:sp>
        </mc:Choice>
        <mc:Fallback xmlns="">
          <p:sp>
            <p:nvSpPr>
              <p:cNvPr id="6" name="CustomShape 5">
                <a:extLst>
                  <a:ext uri="{FF2B5EF4-FFF2-40B4-BE49-F238E27FC236}">
                    <a16:creationId xmlns:a16="http://schemas.microsoft.com/office/drawing/2014/main" id="{F94B5D19-5400-21E9-02F7-1C5C62EBEA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80" y="718779"/>
                <a:ext cx="7812850" cy="4717210"/>
              </a:xfrm>
              <a:prstGeom prst="rect">
                <a:avLst/>
              </a:prstGeom>
              <a:blipFill>
                <a:blip r:embed="rId3"/>
                <a:stretch>
                  <a:fillRect l="-702" t="-7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200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543160" y="474984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EA8670E-DF62-4F2F-8D61-6AE1DE97119E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18</a:t>
            </a:fld>
            <a:endParaRPr lang="en-IN" sz="10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0" y="457200"/>
            <a:ext cx="9160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1319759" y="253080"/>
            <a:ext cx="5255970" cy="4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/>
            <a:r>
              <a:rPr lang="en-IN" sz="3200" b="1" spc="-1" dirty="0">
                <a:solidFill>
                  <a:srgbClr val="000000"/>
                </a:solidFill>
                <a:latin typeface="Lora"/>
              </a:rPr>
              <a:t>Best match regularisers</a:t>
            </a:r>
          </a:p>
        </p:txBody>
      </p:sp>
      <p:sp>
        <p:nvSpPr>
          <p:cNvPr id="87" name="CustomShape 4"/>
          <p:cNvSpPr/>
          <p:nvPr/>
        </p:nvSpPr>
        <p:spPr>
          <a:xfrm>
            <a:off x="419400" y="110160"/>
            <a:ext cx="795960" cy="764280"/>
          </a:xfrm>
          <a:prstGeom prst="ellipse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pic>
        <p:nvPicPr>
          <p:cNvPr id="88" name="Graphic 9" descr="Bullseye"/>
          <p:cNvPicPr/>
          <p:nvPr/>
        </p:nvPicPr>
        <p:blipFill>
          <a:blip r:embed="rId2"/>
          <a:stretch/>
        </p:blipFill>
        <p:spPr>
          <a:xfrm>
            <a:off x="523800" y="198720"/>
            <a:ext cx="587160" cy="58716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stomShape 5">
                <a:extLst>
                  <a:ext uri="{FF2B5EF4-FFF2-40B4-BE49-F238E27FC236}">
                    <a16:creationId xmlns:a16="http://schemas.microsoft.com/office/drawing/2014/main" id="{F94B5D19-5400-21E9-02F7-1C5C62EBEA3A}"/>
                  </a:ext>
                </a:extLst>
              </p:cNvPr>
              <p:cNvSpPr/>
              <p:nvPr/>
            </p:nvSpPr>
            <p:spPr>
              <a:xfrm>
                <a:off x="817380" y="785880"/>
                <a:ext cx="7812850" cy="40437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/>
              <a:p>
                <a:pPr marL="285840" indent="-284400">
                  <a:buClr>
                    <a:srgbClr val="000000"/>
                  </a:buClr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IN" sz="2000" i="1" u="sng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𝑃𝑒𝑛𝑎𝑙𝑖𝑧𝑒𝑑</m:t>
                    </m:r>
                    <m:r>
                      <a:rPr lang="en-IN" sz="2000" i="1" u="sng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i="1" u="sng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𝑝𝑜𝑠𝑖𝑡𝑖𝑣𝑖𝑡𝑦</m:t>
                    </m:r>
                    <m:r>
                      <a:rPr lang="en-IN" sz="2000" i="1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i="1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𝑐𝑜𝑛𝑠𝑡𝑟𝑎𝑖𝑛𝑡</m:t>
                    </m:r>
                    <m:r>
                      <a:rPr lang="en-IN" sz="2000" b="0" i="1" u="sng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i="1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N" sz="2000" i="1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penalizes</m:t>
                    </m:r>
                    <m:r>
                      <m:rPr>
                        <m:nor/>
                      </m:rPr>
                      <a:rPr lang="en-IN" sz="2000" i="1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sz="2000" i="1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IN" sz="2000" i="1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sz="2000" i="1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negative</m:t>
                    </m:r>
                    <m:r>
                      <m:rPr>
                        <m:nor/>
                      </m:rPr>
                      <a:rPr lang="en-IN" sz="2000" i="1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sz="2000" i="1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pixels</m:t>
                    </m:r>
                    <m:r>
                      <a:rPr lang="en-IN" sz="2000" i="1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IN" sz="2000" spc="-1" dirty="0">
                    <a:solidFill>
                      <a:srgbClr val="000000"/>
                    </a:solidFill>
                    <a:latin typeface="Times New Roman"/>
                  </a:rPr>
                  <a:t> Sum of the squared </a:t>
                </a:r>
                <a:r>
                  <a:rPr lang="en-US" sz="2000" spc="-1" dirty="0">
                    <a:solidFill>
                      <a:srgbClr val="000000"/>
                    </a:solidFill>
                    <a:latin typeface="Times New Roman"/>
                  </a:rPr>
                  <a:t>magnitudes of negative values of the signal.</a:t>
                </a:r>
              </a:p>
              <a:p>
                <a:pPr marL="285840" indent="-284400">
                  <a:buClr>
                    <a:srgbClr val="000000"/>
                  </a:buClr>
                  <a:buFont typeface="Arial"/>
                  <a:buChar char="•"/>
                </a:pPr>
                <a:endParaRPr lang="en-US" sz="2000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1440"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IN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IN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IN" sz="2000" b="0" i="0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IN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IN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IN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IN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IN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000" b="0" i="1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IN" sz="2000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2000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IN" sz="2000" b="0" i="1" spc="-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2000" b="0" i="1" spc="-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IN" sz="2000" b="0" i="1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sz="2000" b="0" i="1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2000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1440">
                  <a:buClr>
                    <a:srgbClr val="000000"/>
                  </a:buClr>
                </a:pPr>
                <a:r>
                  <a:rPr lang="en-IN" sz="2000" spc="-1" dirty="0">
                    <a:solidFill>
                      <a:srgbClr val="000000"/>
                    </a:solidFill>
                    <a:latin typeface="Times New Roman"/>
                  </a:rPr>
                  <a:t>	Where </a:t>
                </a:r>
                <a14:m>
                  <m:oMath xmlns:m="http://schemas.openxmlformats.org/officeDocument/2006/math">
                    <m:r>
                      <a:rPr lang="en-IN" sz="18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IN" sz="18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1800" b="0" i="1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800" b="0" i="1" spc="-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b="0" i="1" spc="-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IN" sz="1800" b="0" i="1" spc="-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1800" b="0" i="1" spc="-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IN" sz="1800" b="0" i="1" spc="-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800" b="0" i="1" spc="-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sz="1800" b="0" i="1" spc="-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18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1800" b="0" i="0" u="none" strike="noStrike" baseline="0" dirty="0">
                    <a:latin typeface="CMR12"/>
                  </a:rPr>
                  <a:t>is 0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IN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IN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IN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b="0" i="0" u="none" strike="noStrike" baseline="0" dirty="0">
                    <a:latin typeface="CMR12"/>
                  </a:rPr>
                  <a:t> otherwise it is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IN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IN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IN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000" spc="-1" dirty="0">
                    <a:solidFill>
                      <a:srgbClr val="000000"/>
                    </a:solidFill>
                    <a:latin typeface="Times New Roman"/>
                  </a:rPr>
                  <a:t>.</a:t>
                </a:r>
              </a:p>
              <a:p>
                <a:pPr marL="285840" indent="-284400">
                  <a:buClr>
                    <a:srgbClr val="000000"/>
                  </a:buClr>
                  <a:buFont typeface="Arial"/>
                  <a:buChar char="•"/>
                </a:pPr>
                <a:endParaRPr lang="en-IN" sz="2000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285840" indent="-284400">
                  <a:buClr>
                    <a:srgbClr val="000000"/>
                  </a:buClr>
                  <a:buFont typeface="Arial"/>
                  <a:buChar char="•"/>
                </a:pPr>
                <a:endParaRPr lang="en-IN" sz="2000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285840" indent="-284400">
                  <a:buClr>
                    <a:srgbClr val="000000"/>
                  </a:buClr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IN" sz="2000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2000" i="1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𝑒𝑛𝑎𝑙𝑖𝑧𝑒𝑑</m:t>
                    </m:r>
                    <m:r>
                      <a:rPr lang="en-IN" sz="2000" i="1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i="1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000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𝑜𝑠𝑖𝑡𝑖𝑣𝑖𝑡𝑦</m:t>
                    </m:r>
                    <m:r>
                      <a:rPr lang="en-IN" sz="2000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𝑐𝑜𝑛𝑠𝑡𝑟𝑎𝑖𝑛𝑡</m:t>
                    </m:r>
                    <m:r>
                      <a:rPr lang="en-IN" sz="2000" b="0" i="0" u="sng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𝑤𝑖𝑡</m:t>
                    </m:r>
                    <m:r>
                      <a:rPr lang="en-IN" sz="2000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IN" sz="2000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sz="2000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sz="2000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000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𝑛𝑜𝑟𝑚</m:t>
                    </m:r>
                    <m:r>
                      <a:rPr lang="en-IN" sz="2000" u="sng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sz="2000" u="sng" spc="-1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IN" sz="2000" spc="-1" dirty="0">
                    <a:solidFill>
                      <a:srgbClr val="000000"/>
                    </a:solidFill>
                    <a:latin typeface="Times New Roman"/>
                  </a:rPr>
                  <a:t>To enhance the results, we combined two regularisers.</a:t>
                </a:r>
              </a:p>
              <a:p>
                <a:pPr marL="1440"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spc="-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IN" sz="2000" i="1" spc="-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IN" sz="20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0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IN" sz="2000" spc="-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i="1" spc="-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IN" sz="2000" i="1" spc="-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IN" sz="2000" i="1" spc="-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i="1" spc="-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IN" sz="2000" i="1" spc="-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IN" sz="2000" i="1" spc="-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IN" sz="20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0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i="1" spc="-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 spc="-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IN" sz="2000" i="1" spc="-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2000" i="1" spc="-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IN" sz="2000" i="1" spc="-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2000" i="1" spc="-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IN" sz="2000" i="1" spc="-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sz="20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IN" sz="2000" i="1" spc="-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IN" sz="2000" i="1" spc="-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i="1" spc="-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IN" sz="2000" i="1" spc="-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0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i="1" spc="-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 spc="-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IN" sz="2000" i="1" spc="-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2000" i="1" spc="-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IN" sz="2000" i="1" spc="-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2000" i="1" spc="-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IN" sz="2000" i="1" spc="-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sz="2000" i="1" spc="-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d>
                            </m:e>
                            <m:sub>
                              <m:r>
                                <a:rPr lang="en-IN" sz="20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sz="2000" i="1" spc="-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IN" sz="2000" spc="-1" dirty="0">
                  <a:solidFill>
                    <a:srgbClr val="000000"/>
                  </a:solidFill>
                  <a:latin typeface="Times New Roman"/>
                </a:endParaRPr>
              </a:p>
            </p:txBody>
          </p:sp>
        </mc:Choice>
        <mc:Fallback xmlns="">
          <p:sp>
            <p:nvSpPr>
              <p:cNvPr id="6" name="CustomShape 5">
                <a:extLst>
                  <a:ext uri="{FF2B5EF4-FFF2-40B4-BE49-F238E27FC236}">
                    <a16:creationId xmlns:a16="http://schemas.microsoft.com/office/drawing/2014/main" id="{F94B5D19-5400-21E9-02F7-1C5C62EBEA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80" y="785880"/>
                <a:ext cx="7812850" cy="4043756"/>
              </a:xfrm>
              <a:prstGeom prst="rect">
                <a:avLst/>
              </a:prstGeom>
              <a:blipFill>
                <a:blip r:embed="rId3"/>
                <a:stretch>
                  <a:fillRect l="-702" t="-452" r="-3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013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543160" y="474984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EA8670E-DF62-4F2F-8D61-6AE1DE97119E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19</a:t>
            </a:fld>
            <a:endParaRPr lang="en-IN" sz="10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0" y="457200"/>
            <a:ext cx="9160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1319759" y="253080"/>
            <a:ext cx="4218711" cy="4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/>
            <a:r>
              <a:rPr lang="en-IN" sz="3200" b="1" spc="-1" dirty="0">
                <a:solidFill>
                  <a:srgbClr val="000000"/>
                </a:solidFill>
                <a:latin typeface="Lora"/>
              </a:rPr>
              <a:t>Model Architecture</a:t>
            </a:r>
          </a:p>
        </p:txBody>
      </p:sp>
      <p:sp>
        <p:nvSpPr>
          <p:cNvPr id="87" name="CustomShape 4"/>
          <p:cNvSpPr/>
          <p:nvPr/>
        </p:nvSpPr>
        <p:spPr>
          <a:xfrm>
            <a:off x="419400" y="110160"/>
            <a:ext cx="795960" cy="764280"/>
          </a:xfrm>
          <a:prstGeom prst="ellipse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pic>
        <p:nvPicPr>
          <p:cNvPr id="88" name="Graphic 9" descr="Bullseye"/>
          <p:cNvPicPr/>
          <p:nvPr/>
        </p:nvPicPr>
        <p:blipFill>
          <a:blip r:embed="rId2"/>
          <a:stretch/>
        </p:blipFill>
        <p:spPr>
          <a:xfrm>
            <a:off x="523800" y="198720"/>
            <a:ext cx="587160" cy="587160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7186A3-412F-37A8-39A6-90AB22003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873" y="567780"/>
            <a:ext cx="3212327" cy="4505280"/>
          </a:xfrm>
          <a:prstGeom prst="rect">
            <a:avLst/>
          </a:prstGeom>
        </p:spPr>
      </p:pic>
      <p:sp>
        <p:nvSpPr>
          <p:cNvPr id="4" name="CustomShape 5">
            <a:extLst>
              <a:ext uri="{FF2B5EF4-FFF2-40B4-BE49-F238E27FC236}">
                <a16:creationId xmlns:a16="http://schemas.microsoft.com/office/drawing/2014/main" id="{161BAE6D-7885-6CA9-7CAF-F699665F3A7E}"/>
              </a:ext>
            </a:extLst>
          </p:cNvPr>
          <p:cNvSpPr/>
          <p:nvPr/>
        </p:nvSpPr>
        <p:spPr>
          <a:xfrm>
            <a:off x="419400" y="932760"/>
            <a:ext cx="5114293" cy="40919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IN" sz="2000" spc="-1" dirty="0">
                <a:solidFill>
                  <a:srgbClr val="000000"/>
                </a:solidFill>
                <a:latin typeface="Times New Roman"/>
              </a:rPr>
              <a:t>Input image size : (1 X 256 X 256)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IN" sz="2000" spc="-1" dirty="0">
              <a:solidFill>
                <a:srgbClr val="000000"/>
              </a:solidFill>
              <a:latin typeface="Times New Roman"/>
            </a:endParaRP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IN" sz="2000" spc="-1" dirty="0">
                <a:solidFill>
                  <a:srgbClr val="000000"/>
                </a:solidFill>
                <a:latin typeface="Times New Roman"/>
              </a:rPr>
              <a:t>LR: 0.001, Optimizer: Adam, Batch size: 32,  Epochs: 150</a:t>
            </a:r>
          </a:p>
          <a:p>
            <a:pPr marL="1440">
              <a:buClr>
                <a:srgbClr val="000000"/>
              </a:buClr>
            </a:pPr>
            <a:endParaRPr lang="en-IN" sz="2000" spc="-1" dirty="0">
              <a:solidFill>
                <a:srgbClr val="000000"/>
              </a:solidFill>
              <a:latin typeface="Times New Roman"/>
            </a:endParaRP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2 down sampling networks in encoder part with 2 convolution layers each and 2 up sampling networks in decoder part with 2 convolution layers </a:t>
            </a:r>
            <a:r>
              <a:rPr lang="en-IN" sz="2000" spc="-1" dirty="0">
                <a:solidFill>
                  <a:srgbClr val="000000"/>
                </a:solidFill>
                <a:latin typeface="Times New Roman"/>
              </a:rPr>
              <a:t>each.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IN" sz="2000" spc="-1" dirty="0">
              <a:solidFill>
                <a:srgbClr val="000000"/>
              </a:solidFill>
              <a:latin typeface="Times New Roman"/>
            </a:endParaRP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IN" sz="2000" spc="-1" dirty="0">
                <a:solidFill>
                  <a:srgbClr val="000000"/>
                </a:solidFill>
                <a:latin typeface="Times New Roman"/>
              </a:rPr>
              <a:t>After training, 100 samples are picked from the latent space and then averaged with MSE for single input for better estimation.</a:t>
            </a:r>
          </a:p>
        </p:txBody>
      </p:sp>
    </p:spTree>
    <p:extLst>
      <p:ext uri="{BB962C8B-B14F-4D97-AF65-F5344CB8AC3E}">
        <p14:creationId xmlns:p14="http://schemas.microsoft.com/office/powerpoint/2010/main" val="239469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543160" y="474984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EB171D2-6483-4B47-9829-94241AF2634C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2</a:t>
            </a:fld>
            <a:endParaRPr lang="en-IN" sz="10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087739" y="653473"/>
            <a:ext cx="5693138" cy="34764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en-IN" sz="2000" b="1" spc="-1" dirty="0">
                <a:solidFill>
                  <a:srgbClr val="000000"/>
                </a:solidFill>
                <a:latin typeface="Times New Roman"/>
              </a:rPr>
              <a:t>Agenda</a:t>
            </a:r>
          </a:p>
          <a:p>
            <a:pPr marL="1440">
              <a:lnSpc>
                <a:spcPct val="100000"/>
              </a:lnSpc>
              <a:buClr>
                <a:srgbClr val="000000"/>
              </a:buClr>
            </a:pPr>
            <a:endParaRPr lang="en-IN" sz="2000" spc="-1" dirty="0">
              <a:solidFill>
                <a:srgbClr val="000000"/>
              </a:solidFill>
              <a:latin typeface="Times New Roman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Introduction</a:t>
            </a: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2000" b="0" strike="noStrike" spc="-1" dirty="0">
              <a:solidFill>
                <a:srgbClr val="000000"/>
              </a:solidFill>
              <a:latin typeface="Times New Roman"/>
              <a:ea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spc="-1" dirty="0">
                <a:solidFill>
                  <a:srgbClr val="000000"/>
                </a:solidFill>
                <a:latin typeface="Times New Roman"/>
              </a:rPr>
              <a:t>Related work - Diversity Noising (DivNoising)</a:t>
            </a: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2000" spc="-1" dirty="0">
              <a:solidFill>
                <a:srgbClr val="000000"/>
              </a:solidFill>
              <a:latin typeface="Times New Roman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spc="-1" dirty="0">
                <a:solidFill>
                  <a:srgbClr val="000000"/>
                </a:solidFill>
                <a:latin typeface="Times New Roman"/>
              </a:rPr>
              <a:t>Proposed work – Diversity Blurring (DivBlurring)</a:t>
            </a:r>
          </a:p>
          <a:p>
            <a:pPr marL="1440">
              <a:lnSpc>
                <a:spcPct val="100000"/>
              </a:lnSpc>
              <a:buClr>
                <a:srgbClr val="000000"/>
              </a:buClr>
            </a:pPr>
            <a:endParaRPr lang="en-IN" sz="2000" spc="-1" dirty="0">
              <a:solidFill>
                <a:srgbClr val="000000"/>
              </a:solidFill>
              <a:latin typeface="Times New Roman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spc="-1" dirty="0">
                <a:solidFill>
                  <a:srgbClr val="000000"/>
                </a:solidFill>
                <a:latin typeface="Times New Roman"/>
              </a:rPr>
              <a:t>Results </a:t>
            </a: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20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0000"/>
                </a:solidFill>
                <a:latin typeface="Times New Roman"/>
                <a:ea typeface="Arial"/>
              </a:rPr>
              <a:t>Conclusion and </a:t>
            </a:r>
            <a:r>
              <a:rPr lang="en-GB" sz="2000" spc="-1" dirty="0">
                <a:solidFill>
                  <a:srgbClr val="000000"/>
                </a:solidFill>
                <a:latin typeface="Times New Roman"/>
              </a:rPr>
              <a:t>Future work</a:t>
            </a:r>
            <a:endParaRPr lang="en-IN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543160" y="474984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EA8670E-DF62-4F2F-8D61-6AE1DE97119E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20</a:t>
            </a:fld>
            <a:endParaRPr lang="en-IN" sz="10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0" y="457200"/>
            <a:ext cx="9160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1319758" y="253080"/>
            <a:ext cx="4929967" cy="4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/>
            <a:r>
              <a:rPr lang="en-IN" sz="3200" b="1" spc="-1" dirty="0">
                <a:solidFill>
                  <a:srgbClr val="000000"/>
                </a:solidFill>
                <a:latin typeface="Lora"/>
              </a:rPr>
              <a:t>Results of DivNoising</a:t>
            </a:r>
          </a:p>
        </p:txBody>
      </p:sp>
      <p:sp>
        <p:nvSpPr>
          <p:cNvPr id="87" name="CustomShape 4"/>
          <p:cNvSpPr/>
          <p:nvPr/>
        </p:nvSpPr>
        <p:spPr>
          <a:xfrm>
            <a:off x="419400" y="110160"/>
            <a:ext cx="795960" cy="764280"/>
          </a:xfrm>
          <a:prstGeom prst="ellipse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pic>
        <p:nvPicPr>
          <p:cNvPr id="88" name="Graphic 9" descr="Bullseye"/>
          <p:cNvPicPr/>
          <p:nvPr/>
        </p:nvPicPr>
        <p:blipFill>
          <a:blip r:embed="rId2"/>
          <a:stretch/>
        </p:blipFill>
        <p:spPr>
          <a:xfrm>
            <a:off x="523800" y="198720"/>
            <a:ext cx="587160" cy="58716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F10410-ED24-1658-52AB-143F4D35B286}"/>
              </a:ext>
            </a:extLst>
          </p:cNvPr>
          <p:cNvSpPr txBox="1"/>
          <p:nvPr/>
        </p:nvSpPr>
        <p:spPr>
          <a:xfrm>
            <a:off x="523800" y="4116655"/>
            <a:ext cx="7831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spc="-1" dirty="0">
                <a:solidFill>
                  <a:srgbClr val="000000"/>
                </a:solidFill>
                <a:latin typeface="Times New Roman"/>
              </a:rPr>
              <a:t>On keen observation, the results are denoised very well, but in the case of deblurring this approach is not sufficient.</a:t>
            </a:r>
            <a:endParaRPr lang="en-IN" dirty="0"/>
          </a:p>
        </p:txBody>
      </p:sp>
      <p:pic>
        <p:nvPicPr>
          <p:cNvPr id="4" name="Picture 3" descr="A picture containing text, night sky, hydrozoan&#10;&#10;Description automatically generated">
            <a:extLst>
              <a:ext uri="{FF2B5EF4-FFF2-40B4-BE49-F238E27FC236}">
                <a16:creationId xmlns:a16="http://schemas.microsoft.com/office/drawing/2014/main" id="{51018C2F-8FDD-65F1-A106-0DBE16F27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725" y="973170"/>
            <a:ext cx="2409224" cy="2431225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3D70C4A2-3402-A664-5C61-B47190DB8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432" y="973170"/>
            <a:ext cx="2502367" cy="2508029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357C58E4-E30A-2B2D-2936-9E622E6B05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42" y="990000"/>
            <a:ext cx="2420057" cy="24491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814B0A-FED2-96BD-085A-E46A3A507A3B}"/>
              </a:ext>
            </a:extLst>
          </p:cNvPr>
          <p:cNvSpPr txBox="1"/>
          <p:nvPr/>
        </p:nvSpPr>
        <p:spPr>
          <a:xfrm>
            <a:off x="419400" y="3501579"/>
            <a:ext cx="839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A: Signal		       B: Input signal                    C: Results of DivNoise</a:t>
            </a:r>
          </a:p>
        </p:txBody>
      </p:sp>
    </p:spTree>
    <p:extLst>
      <p:ext uri="{BB962C8B-B14F-4D97-AF65-F5344CB8AC3E}">
        <p14:creationId xmlns:p14="http://schemas.microsoft.com/office/powerpoint/2010/main" val="725635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543160" y="474984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EA8670E-DF62-4F2F-8D61-6AE1DE97119E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21</a:t>
            </a:fld>
            <a:endParaRPr lang="en-IN" sz="10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0" y="457200"/>
            <a:ext cx="9160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1319758" y="253080"/>
            <a:ext cx="3912199" cy="4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/>
            <a:r>
              <a:rPr lang="en-IN" sz="3200" b="1" spc="-1" dirty="0">
                <a:solidFill>
                  <a:srgbClr val="000000"/>
                </a:solidFill>
                <a:latin typeface="Lora"/>
              </a:rPr>
              <a:t>Results: dataset-1</a:t>
            </a:r>
          </a:p>
        </p:txBody>
      </p:sp>
      <p:sp>
        <p:nvSpPr>
          <p:cNvPr id="87" name="CustomShape 4"/>
          <p:cNvSpPr/>
          <p:nvPr/>
        </p:nvSpPr>
        <p:spPr>
          <a:xfrm>
            <a:off x="419400" y="110160"/>
            <a:ext cx="795960" cy="764280"/>
          </a:xfrm>
          <a:prstGeom prst="ellipse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pic>
        <p:nvPicPr>
          <p:cNvPr id="88" name="Graphic 9" descr="Bullseye"/>
          <p:cNvPicPr/>
          <p:nvPr/>
        </p:nvPicPr>
        <p:blipFill>
          <a:blip r:embed="rId2"/>
          <a:stretch/>
        </p:blipFill>
        <p:spPr>
          <a:xfrm>
            <a:off x="523800" y="198720"/>
            <a:ext cx="587160" cy="587160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3B1682-AB49-B5A4-D6A4-39899998BCD6}"/>
              </a:ext>
            </a:extLst>
          </p:cNvPr>
          <p:cNvSpPr txBox="1"/>
          <p:nvPr/>
        </p:nvSpPr>
        <p:spPr>
          <a:xfrm>
            <a:off x="247312" y="874440"/>
            <a:ext cx="3692728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Synthetic data created in MATLAB.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DataSet-1 (low noise and blur ) which is nearer to realistic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PSF used to blur the data have a full width at half maximum </a:t>
            </a:r>
            <a:r>
              <a:rPr lang="en-IN" sz="2000" spc="-1" dirty="0">
                <a:solidFill>
                  <a:srgbClr val="000000"/>
                </a:solidFill>
                <a:latin typeface="Times New Roman"/>
              </a:rPr>
              <a:t>(FWHM), sigma equal to 3.8.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spc="-1" dirty="0">
                <a:solidFill>
                  <a:srgbClr val="000000"/>
                </a:solidFill>
                <a:latin typeface="Times New Roman"/>
              </a:rPr>
              <a:t>Noise level with Gaussian sigma is equal to 2.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spc="-1" dirty="0">
                <a:solidFill>
                  <a:srgbClr val="000000"/>
                </a:solidFill>
                <a:latin typeface="Times New Roman"/>
              </a:rPr>
              <a:t>Total dataset size is 7000 images with different noise realisations.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>
              <a:latin typeface="CMR1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F10410-ED24-1658-52AB-143F4D35B286}"/>
              </a:ext>
            </a:extLst>
          </p:cNvPr>
          <p:cNvSpPr txBox="1"/>
          <p:nvPr/>
        </p:nvSpPr>
        <p:spPr>
          <a:xfrm>
            <a:off x="4220377" y="3681941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  </a:t>
            </a:r>
            <a:r>
              <a:rPr lang="en-IN" b="1" dirty="0"/>
              <a:t>A</a:t>
            </a:r>
            <a:r>
              <a:rPr lang="en-IN" dirty="0"/>
              <a:t>: Ground truth      </a:t>
            </a:r>
            <a:r>
              <a:rPr lang="en-IN" b="1" dirty="0"/>
              <a:t>B</a:t>
            </a:r>
            <a:r>
              <a:rPr lang="en-IN" dirty="0"/>
              <a:t>: Blur and noisy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865AFD-2D74-E08C-5D30-3097A732E726}"/>
                  </a:ext>
                </a:extLst>
              </p:cNvPr>
              <p:cNvSpPr txBox="1"/>
              <p:nvPr/>
            </p:nvSpPr>
            <p:spPr>
              <a:xfrm>
                <a:off x="4420925" y="4303564"/>
                <a:ext cx="4245996" cy="8925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 spc="-1" dirty="0">
                          <a:solidFill>
                            <a:srgbClr val="000000"/>
                          </a:solidFill>
                          <a:latin typeface="Times New Roman"/>
                        </a:rPr>
                        <m:t>FWHM</m:t>
                      </m:r>
                      <m:r>
                        <m:rPr>
                          <m:nor/>
                        </m:rPr>
                        <a:rPr lang="en-IN" sz="2000" spc="-1" dirty="0">
                          <a:solidFill>
                            <a:srgbClr val="000000"/>
                          </a:solidFill>
                          <a:latin typeface="Times New Roman"/>
                        </a:rPr>
                        <m:t> = 2.335</m:t>
                      </m:r>
                      <m:r>
                        <a:rPr lang="en-IN" sz="2000" spc="-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IN" sz="2000" spc="-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N" sz="2000" spc="-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IN" sz="2000" spc="-1">
                          <a:solidFill>
                            <a:srgbClr val="000000"/>
                          </a:solidFill>
                          <a:latin typeface="Times New Roman"/>
                        </a:rPr>
                        <m:t>25 </m:t>
                      </m:r>
                      <m:r>
                        <m:rPr>
                          <m:nor/>
                        </m:rPr>
                        <a:rPr lang="en-IN" sz="2000" spc="-1">
                          <a:solidFill>
                            <a:srgbClr val="000000"/>
                          </a:solidFill>
                          <a:latin typeface="Times New Roman"/>
                        </a:rPr>
                        <m:t>nm</m:t>
                      </m:r>
                      <m:r>
                        <m:rPr>
                          <m:nor/>
                        </m:rPr>
                        <a:rPr lang="en-IN" sz="2000" b="0" i="0" spc="-1" smtClean="0">
                          <a:solidFill>
                            <a:srgbClr val="000000"/>
                          </a:solidFill>
                          <a:latin typeface="Times New Roman"/>
                        </a:rPr>
                        <m:t> =</m:t>
                      </m:r>
                      <m:r>
                        <m:rPr>
                          <m:nor/>
                        </m:rPr>
                        <a:rPr lang="en-IN" sz="2000" spc="-1">
                          <a:solidFill>
                            <a:srgbClr val="000000"/>
                          </a:solidFill>
                          <a:latin typeface="Times New Roman"/>
                        </a:rPr>
                        <m:t>221.82</m:t>
                      </m:r>
                      <m:r>
                        <m:rPr>
                          <m:nor/>
                        </m:rPr>
                        <a:rPr lang="en-IN" sz="2000" spc="-1" dirty="0">
                          <a:solidFill>
                            <a:srgbClr val="000000"/>
                          </a:solidFill>
                          <a:latin typeface="Times New Roman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000" spc="-1" dirty="0">
                          <a:solidFill>
                            <a:srgbClr val="000000"/>
                          </a:solidFill>
                          <a:latin typeface="Times New Roman"/>
                        </a:rPr>
                        <m:t>nm</m:t>
                      </m:r>
                    </m:oMath>
                  </m:oMathPara>
                </a14:m>
                <a:endParaRPr lang="en-IN" sz="2000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r>
                  <a:rPr lang="en-IN" sz="2000" spc="-1" dirty="0">
                    <a:solidFill>
                      <a:srgbClr val="000000"/>
                    </a:solidFill>
                    <a:latin typeface="Times New Roman"/>
                  </a:rPr>
                  <a:t>It is measured in nanometres.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865AFD-2D74-E08C-5D30-3097A732E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925" y="4303564"/>
                <a:ext cx="4245996" cy="892552"/>
              </a:xfrm>
              <a:prstGeom prst="rect">
                <a:avLst/>
              </a:prstGeom>
              <a:blipFill>
                <a:blip r:embed="rId3"/>
                <a:stretch>
                  <a:fillRect l="-3587" r="-15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AAE7C14-2E2F-C4E8-73EA-EEF9C16EC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802" y="650743"/>
            <a:ext cx="2460558" cy="24687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4CC8D5-4A4A-7F6B-14EF-F3CEB6B96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284" y="718126"/>
            <a:ext cx="2450808" cy="2458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CD213B-58B1-60A3-B753-4BAE6B2DA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355" y="811912"/>
            <a:ext cx="2450808" cy="24589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554192D-774D-2F67-85BB-12335C7C8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453" y="869209"/>
            <a:ext cx="2450808" cy="2458950"/>
          </a:xfrm>
          <a:prstGeom prst="rect">
            <a:avLst/>
          </a:prstGeom>
        </p:spPr>
      </p:pic>
      <p:pic>
        <p:nvPicPr>
          <p:cNvPr id="24" name="Picture 23" descr="A picture containing text&#10;&#10;Description automatically generated">
            <a:extLst>
              <a:ext uri="{FF2B5EF4-FFF2-40B4-BE49-F238E27FC236}">
                <a16:creationId xmlns:a16="http://schemas.microsoft.com/office/drawing/2014/main" id="{9E4D3D0C-B6EB-7FFF-83CB-E16660BE7F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68" y="947762"/>
            <a:ext cx="4776653" cy="237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54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543160" y="474984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EA8670E-DF62-4F2F-8D61-6AE1DE97119E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22</a:t>
            </a:fld>
            <a:endParaRPr lang="en-IN" sz="10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0" y="457200"/>
            <a:ext cx="9160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1319758" y="253080"/>
            <a:ext cx="3713417" cy="4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/>
            <a:r>
              <a:rPr lang="en-IN" sz="3200" b="1" spc="-1" dirty="0">
                <a:solidFill>
                  <a:srgbClr val="000000"/>
                </a:solidFill>
                <a:latin typeface="Lora"/>
              </a:rPr>
              <a:t>Results dataset-1</a:t>
            </a:r>
          </a:p>
        </p:txBody>
      </p:sp>
      <p:sp>
        <p:nvSpPr>
          <p:cNvPr id="87" name="CustomShape 4"/>
          <p:cNvSpPr/>
          <p:nvPr/>
        </p:nvSpPr>
        <p:spPr>
          <a:xfrm>
            <a:off x="419400" y="110160"/>
            <a:ext cx="795960" cy="764280"/>
          </a:xfrm>
          <a:prstGeom prst="ellipse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pic>
        <p:nvPicPr>
          <p:cNvPr id="88" name="Graphic 9" descr="Bullseye"/>
          <p:cNvPicPr/>
          <p:nvPr/>
        </p:nvPicPr>
        <p:blipFill>
          <a:blip r:embed="rId2"/>
          <a:stretch/>
        </p:blipFill>
        <p:spPr>
          <a:xfrm>
            <a:off x="523800" y="198720"/>
            <a:ext cx="587160" cy="587160"/>
          </a:xfrm>
          <a:prstGeom prst="rect">
            <a:avLst/>
          </a:prstGeom>
          <a:ln>
            <a:noFill/>
          </a:ln>
        </p:spPr>
      </p:pic>
      <p:pic>
        <p:nvPicPr>
          <p:cNvPr id="16" name="Picture 15" descr="A picture containing text, coelenterate, hydrozoan&#10;&#10;Description automatically generated">
            <a:extLst>
              <a:ext uri="{FF2B5EF4-FFF2-40B4-BE49-F238E27FC236}">
                <a16:creationId xmlns:a16="http://schemas.microsoft.com/office/drawing/2014/main" id="{8F6E1741-5E58-B7CC-5AA2-6D5C9A1EB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53" y="675595"/>
            <a:ext cx="1916970" cy="1874559"/>
          </a:xfrm>
          <a:prstGeom prst="rect">
            <a:avLst/>
          </a:prstGeom>
        </p:spPr>
      </p:pic>
      <p:pic>
        <p:nvPicPr>
          <p:cNvPr id="18" name="Picture 17" descr="A picture containing text, hydrozoan&#10;&#10;Description automatically generated">
            <a:extLst>
              <a:ext uri="{FF2B5EF4-FFF2-40B4-BE49-F238E27FC236}">
                <a16:creationId xmlns:a16="http://schemas.microsoft.com/office/drawing/2014/main" id="{495A44EE-6F24-49B6-718A-509B4D245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965" y="711592"/>
            <a:ext cx="1838630" cy="1830348"/>
          </a:xfrm>
          <a:prstGeom prst="rect">
            <a:avLst/>
          </a:prstGeom>
        </p:spPr>
      </p:pic>
      <p:pic>
        <p:nvPicPr>
          <p:cNvPr id="20" name="Picture 19" descr="A picture containing text, hydrozoan&#10;&#10;Description automatically generated">
            <a:extLst>
              <a:ext uri="{FF2B5EF4-FFF2-40B4-BE49-F238E27FC236}">
                <a16:creationId xmlns:a16="http://schemas.microsoft.com/office/drawing/2014/main" id="{BF7D4017-AC5F-C956-29F4-6801B39892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355" y="661680"/>
            <a:ext cx="1838630" cy="1850997"/>
          </a:xfrm>
          <a:prstGeom prst="rect">
            <a:avLst/>
          </a:prstGeom>
        </p:spPr>
      </p:pic>
      <p:pic>
        <p:nvPicPr>
          <p:cNvPr id="22" name="Picture 21" descr="A close-up of a bug&#10;&#10;Description automatically generated with medium confidence">
            <a:extLst>
              <a:ext uri="{FF2B5EF4-FFF2-40B4-BE49-F238E27FC236}">
                <a16:creationId xmlns:a16="http://schemas.microsoft.com/office/drawing/2014/main" id="{ACE1E5EC-3EA1-0C88-82CF-1630388AA3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1" y="2928342"/>
            <a:ext cx="1850997" cy="1846837"/>
          </a:xfrm>
          <a:prstGeom prst="rect">
            <a:avLst/>
          </a:prstGeom>
        </p:spPr>
      </p:pic>
      <p:pic>
        <p:nvPicPr>
          <p:cNvPr id="24" name="Picture 23" descr="A close-up of a leaf&#10;&#10;Description automatically generated with medium confidence">
            <a:extLst>
              <a:ext uri="{FF2B5EF4-FFF2-40B4-BE49-F238E27FC236}">
                <a16:creationId xmlns:a16="http://schemas.microsoft.com/office/drawing/2014/main" id="{D648C99E-EF67-85D9-9F6D-0FB39D6CE2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676" y="2924182"/>
            <a:ext cx="1850997" cy="1850997"/>
          </a:xfrm>
          <a:prstGeom prst="rect">
            <a:avLst/>
          </a:prstGeom>
        </p:spPr>
      </p:pic>
      <p:pic>
        <p:nvPicPr>
          <p:cNvPr id="26" name="Picture 25" descr="A close-up of a bug&#10;&#10;Description automatically generated with medium confidence">
            <a:extLst>
              <a:ext uri="{FF2B5EF4-FFF2-40B4-BE49-F238E27FC236}">
                <a16:creationId xmlns:a16="http://schemas.microsoft.com/office/drawing/2014/main" id="{05978E1F-F3BE-81D0-EA9C-AD8143FAA7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988" y="2903657"/>
            <a:ext cx="1850997" cy="18509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F443C1-EA9D-89D3-C111-6880B18C5425}"/>
                  </a:ext>
                </a:extLst>
              </p:cNvPr>
              <p:cNvSpPr txBox="1"/>
              <p:nvPr/>
            </p:nvSpPr>
            <p:spPr>
              <a:xfrm>
                <a:off x="515053" y="2532115"/>
                <a:ext cx="85017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spc="-1" dirty="0">
                    <a:solidFill>
                      <a:srgbClr val="000000"/>
                    </a:solidFill>
                    <a:latin typeface="Times New Roman"/>
                  </a:rPr>
                  <a:t>Div-</a:t>
                </a:r>
                <a:r>
                  <a:rPr lang="en-IN" sz="1800" spc="-1" dirty="0">
                    <a:solidFill>
                      <a:srgbClr val="000000"/>
                    </a:solidFill>
                    <a:latin typeface="Times New Roman"/>
                  </a:rPr>
                  <a:t>Blurring (DB)                     DB with ℓ1, </a:t>
                </a:r>
                <a14:m>
                  <m:oMath xmlns:m="http://schemas.openxmlformats.org/officeDocument/2006/math">
                    <m:r>
                      <a:rPr lang="en-IN" sz="18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18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800" spc="-1" dirty="0">
                    <a:solidFill>
                      <a:srgbClr val="000000"/>
                    </a:solidFill>
                    <a:latin typeface="Times New Roman"/>
                  </a:rPr>
                  <a:t>= 1e-10                DB with ℓ2, </a:t>
                </a:r>
                <a14:m>
                  <m:oMath xmlns:m="http://schemas.openxmlformats.org/officeDocument/2006/math">
                    <m:r>
                      <a:rPr lang="en-IN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800" spc="-1" dirty="0">
                    <a:solidFill>
                      <a:srgbClr val="000000"/>
                    </a:solidFill>
                    <a:latin typeface="Times New Roman"/>
                  </a:rPr>
                  <a:t>=1e-10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F443C1-EA9D-89D3-C111-6880B18C5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53" y="2532115"/>
                <a:ext cx="8501726" cy="646331"/>
              </a:xfrm>
              <a:prstGeom prst="rect">
                <a:avLst/>
              </a:prstGeom>
              <a:blipFill>
                <a:blip r:embed="rId9"/>
                <a:stretch>
                  <a:fillRect l="-573" t="-47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170DBD-C53B-E9A6-7989-B1CC6E272874}"/>
                  </a:ext>
                </a:extLst>
              </p:cNvPr>
              <p:cNvSpPr txBox="1"/>
              <p:nvPr/>
            </p:nvSpPr>
            <p:spPr>
              <a:xfrm>
                <a:off x="467107" y="4749840"/>
                <a:ext cx="841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800" spc="-1" dirty="0">
                    <a:solidFill>
                      <a:srgbClr val="000000"/>
                    </a:solidFill>
                    <a:latin typeface="Times New Roman"/>
                  </a:rPr>
                  <a:t>DB with PC, </a:t>
                </a:r>
                <a14:m>
                  <m:oMath xmlns:m="http://schemas.openxmlformats.org/officeDocument/2006/math">
                    <m:r>
                      <a:rPr lang="en-IN" sz="18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18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pc="-1" dirty="0">
                    <a:solidFill>
                      <a:srgbClr val="000000"/>
                    </a:solidFill>
                    <a:latin typeface="Times New Roman"/>
                  </a:rPr>
                  <a:t>= 1e-3                DB with PC, </a:t>
                </a:r>
                <a14:m>
                  <m:oMath xmlns:m="http://schemas.openxmlformats.org/officeDocument/2006/math">
                    <m:r>
                      <a:rPr lang="en-IN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pc="-1" dirty="0">
                    <a:solidFill>
                      <a:srgbClr val="000000"/>
                    </a:solidFill>
                    <a:latin typeface="Times New Roman"/>
                  </a:rPr>
                  <a:t>= 1e-5         DB with (1e-3)</a:t>
                </a:r>
                <a14:m>
                  <m:oMath xmlns:m="http://schemas.openxmlformats.org/officeDocument/2006/math">
                    <m:r>
                      <a:rPr lang="en-IN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pc="-1" dirty="0">
                    <a:solidFill>
                      <a:srgbClr val="000000"/>
                    </a:solidFill>
                    <a:latin typeface="Times New Roman"/>
                  </a:rPr>
                  <a:t>PC+ (1e-10)ℓ1</a:t>
                </a:r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170DBD-C53B-E9A6-7989-B1CC6E272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07" y="4749840"/>
                <a:ext cx="8414500" cy="369332"/>
              </a:xfrm>
              <a:prstGeom prst="rect">
                <a:avLst/>
              </a:prstGeom>
              <a:blipFill>
                <a:blip r:embed="rId10"/>
                <a:stretch>
                  <a:fillRect l="-652" t="-8197" r="-58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816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543160" y="474984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EA8670E-DF62-4F2F-8D61-6AE1DE97119E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23</a:t>
            </a:fld>
            <a:endParaRPr lang="en-IN" sz="10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0" y="457200"/>
            <a:ext cx="9160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1319759" y="253080"/>
            <a:ext cx="3745222" cy="4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/>
            <a:r>
              <a:rPr lang="en-IN" sz="3200" b="1" spc="-1" dirty="0">
                <a:solidFill>
                  <a:srgbClr val="000000"/>
                </a:solidFill>
                <a:latin typeface="Lora"/>
              </a:rPr>
              <a:t>Results dataset-2</a:t>
            </a:r>
          </a:p>
        </p:txBody>
      </p:sp>
      <p:sp>
        <p:nvSpPr>
          <p:cNvPr id="87" name="CustomShape 4"/>
          <p:cNvSpPr/>
          <p:nvPr/>
        </p:nvSpPr>
        <p:spPr>
          <a:xfrm>
            <a:off x="419400" y="110160"/>
            <a:ext cx="795960" cy="764280"/>
          </a:xfrm>
          <a:prstGeom prst="ellipse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pic>
        <p:nvPicPr>
          <p:cNvPr id="88" name="Graphic 9" descr="Bullseye"/>
          <p:cNvPicPr/>
          <p:nvPr/>
        </p:nvPicPr>
        <p:blipFill>
          <a:blip r:embed="rId2"/>
          <a:stretch/>
        </p:blipFill>
        <p:spPr>
          <a:xfrm>
            <a:off x="523800" y="198720"/>
            <a:ext cx="587160" cy="587160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B46E76-FE98-9477-434B-F9536718E866}"/>
              </a:ext>
            </a:extLst>
          </p:cNvPr>
          <p:cNvSpPr txBox="1"/>
          <p:nvPr/>
        </p:nvSpPr>
        <p:spPr>
          <a:xfrm>
            <a:off x="141100" y="874826"/>
            <a:ext cx="374522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Synthetic data created in MATLAB.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DataSet-2 (high noise and blur )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PSF used to blur the data have a full width at half maximum </a:t>
            </a:r>
            <a:r>
              <a:rPr lang="en-IN" sz="2000" spc="-1" dirty="0">
                <a:solidFill>
                  <a:srgbClr val="000000"/>
                </a:solidFill>
                <a:latin typeface="Times New Roman"/>
              </a:rPr>
              <a:t>(FWHM), sigma equal to 3.0.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spc="-1" dirty="0">
                <a:solidFill>
                  <a:srgbClr val="000000"/>
                </a:solidFill>
                <a:latin typeface="Times New Roman"/>
              </a:rPr>
              <a:t>Noise level with Gaussian sigma is equal to 10.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spc="-1" dirty="0">
                <a:solidFill>
                  <a:srgbClr val="000000"/>
                </a:solidFill>
                <a:latin typeface="Times New Roman"/>
              </a:rPr>
              <a:t>Total dataset size is 7000 images with different noise realisations.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>
              <a:latin typeface="CMR1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D1EB18-C04C-19D6-D7C9-9C651A95EA33}"/>
              </a:ext>
            </a:extLst>
          </p:cNvPr>
          <p:cNvSpPr txBox="1"/>
          <p:nvPr/>
        </p:nvSpPr>
        <p:spPr>
          <a:xfrm>
            <a:off x="4301870" y="3569416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  </a:t>
            </a:r>
            <a:r>
              <a:rPr lang="en-IN" b="1" dirty="0"/>
              <a:t>A</a:t>
            </a:r>
            <a:r>
              <a:rPr lang="en-IN" dirty="0"/>
              <a:t>: Ground truth      </a:t>
            </a:r>
            <a:r>
              <a:rPr lang="en-IN" b="1" dirty="0"/>
              <a:t>B</a:t>
            </a:r>
            <a:r>
              <a:rPr lang="en-IN" dirty="0"/>
              <a:t>: Blur and noisy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9D3FEE-397F-559E-E574-D9844CA56C0B}"/>
                  </a:ext>
                </a:extLst>
              </p:cNvPr>
              <p:cNvSpPr txBox="1"/>
              <p:nvPr/>
            </p:nvSpPr>
            <p:spPr>
              <a:xfrm>
                <a:off x="4451709" y="4143751"/>
                <a:ext cx="4365051" cy="8925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2000" spc="-1" dirty="0">
                        <a:solidFill>
                          <a:srgbClr val="000000"/>
                        </a:solidFill>
                        <a:latin typeface="Times New Roman"/>
                      </a:rPr>
                      <m:t>FWHM</m:t>
                    </m:r>
                    <m:r>
                      <m:rPr>
                        <m:nor/>
                      </m:rPr>
                      <a:rPr lang="en-IN" sz="2000" spc="-1" dirty="0">
                        <a:solidFill>
                          <a:srgbClr val="000000"/>
                        </a:solidFill>
                        <a:latin typeface="Times New Roman"/>
                      </a:rPr>
                      <m:t> = 2.335</m:t>
                    </m:r>
                    <m:r>
                      <a:rPr lang="en-IN" sz="2000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IN" sz="2000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IN" sz="2000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IN" sz="2000" spc="-1">
                        <a:solidFill>
                          <a:srgbClr val="000000"/>
                        </a:solidFill>
                        <a:latin typeface="Times New Roman"/>
                      </a:rPr>
                      <m:t>25 </m:t>
                    </m:r>
                    <m:r>
                      <m:rPr>
                        <m:nor/>
                      </m:rPr>
                      <a:rPr lang="en-IN" sz="2000" spc="-1">
                        <a:solidFill>
                          <a:srgbClr val="000000"/>
                        </a:solidFill>
                        <a:latin typeface="Times New Roman"/>
                      </a:rPr>
                      <m:t>nm</m:t>
                    </m:r>
                    <m:r>
                      <m:rPr>
                        <m:nor/>
                      </m:rPr>
                      <a:rPr lang="en-IN" sz="2000" spc="-1">
                        <a:solidFill>
                          <a:srgbClr val="000000"/>
                        </a:solidFill>
                        <a:latin typeface="Times New Roman"/>
                      </a:rPr>
                      <m:t> =175.12</m:t>
                    </m:r>
                  </m:oMath>
                </a14:m>
                <a:r>
                  <a:rPr lang="en-IN" sz="2000" spc="-1" dirty="0">
                    <a:solidFill>
                      <a:srgbClr val="000000"/>
                    </a:solidFill>
                    <a:latin typeface="Times New Roman"/>
                  </a:rPr>
                  <a:t> nm</a:t>
                </a:r>
              </a:p>
              <a:p>
                <a:r>
                  <a:rPr lang="en-IN" sz="2000" spc="-1" dirty="0">
                    <a:solidFill>
                      <a:srgbClr val="000000"/>
                    </a:solidFill>
                    <a:latin typeface="Times New Roman"/>
                  </a:rPr>
                  <a:t>It is measured in nanometres.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9D3FEE-397F-559E-E574-D9844CA56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709" y="4143751"/>
                <a:ext cx="4365051" cy="892552"/>
              </a:xfrm>
              <a:prstGeom prst="rect">
                <a:avLst/>
              </a:prstGeom>
              <a:blipFill>
                <a:blip r:embed="rId3"/>
                <a:stretch>
                  <a:fillRect l="-3492" t="-8904" r="-11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4932984-9D14-6DAD-CDC6-6A2CFA76F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802" y="650743"/>
            <a:ext cx="2460558" cy="24687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890436-B9E0-85BF-DF16-62EB9DD1E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284" y="718126"/>
            <a:ext cx="2450808" cy="2458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57A16F-B932-CC97-80CE-2BAB082BF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355" y="811912"/>
            <a:ext cx="2450808" cy="2458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B2FC1B-09EC-51C7-1F1D-249BA1428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453" y="869209"/>
            <a:ext cx="2450808" cy="2458950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EABBD0DB-23CA-108B-2E0E-3E99FE6FBC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617" y="932760"/>
            <a:ext cx="4975868" cy="239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29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2"/>
          <p:cNvSpPr/>
          <p:nvPr/>
        </p:nvSpPr>
        <p:spPr>
          <a:xfrm>
            <a:off x="0" y="457200"/>
            <a:ext cx="9160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1319759" y="253080"/>
            <a:ext cx="4150738" cy="4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/>
            <a:r>
              <a:rPr lang="en-IN" sz="3200" b="1" spc="-1" dirty="0">
                <a:solidFill>
                  <a:srgbClr val="000000"/>
                </a:solidFill>
                <a:latin typeface="Lora"/>
              </a:rPr>
              <a:t>Results-dataset-2</a:t>
            </a:r>
          </a:p>
        </p:txBody>
      </p:sp>
      <p:sp>
        <p:nvSpPr>
          <p:cNvPr id="87" name="CustomShape 4"/>
          <p:cNvSpPr/>
          <p:nvPr/>
        </p:nvSpPr>
        <p:spPr>
          <a:xfrm>
            <a:off x="419400" y="110160"/>
            <a:ext cx="795960" cy="764280"/>
          </a:xfrm>
          <a:prstGeom prst="ellipse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pic>
        <p:nvPicPr>
          <p:cNvPr id="88" name="Graphic 9" descr="Bullseye"/>
          <p:cNvPicPr/>
          <p:nvPr/>
        </p:nvPicPr>
        <p:blipFill>
          <a:blip r:embed="rId3"/>
          <a:stretch/>
        </p:blipFill>
        <p:spPr>
          <a:xfrm>
            <a:off x="523800" y="198720"/>
            <a:ext cx="587160" cy="587160"/>
          </a:xfrm>
          <a:prstGeom prst="rect">
            <a:avLst/>
          </a:prstGeom>
          <a:ln>
            <a:noFill/>
          </a:ln>
        </p:spPr>
      </p:pic>
      <p:pic>
        <p:nvPicPr>
          <p:cNvPr id="12" name="Picture 11" descr="Shape, background pattern&#10;&#10;Description automatically generated">
            <a:extLst>
              <a:ext uri="{FF2B5EF4-FFF2-40B4-BE49-F238E27FC236}">
                <a16:creationId xmlns:a16="http://schemas.microsoft.com/office/drawing/2014/main" id="{64B5E72F-8E5B-3D41-9EC0-BA8194BC65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" y="785880"/>
            <a:ext cx="9080389" cy="42637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E2B930-1BBC-1FB4-5CC8-3B0DD38F8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6336" y="2644781"/>
            <a:ext cx="190416" cy="2627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47A3A4-4F3C-9A7B-F55C-BC4FF9E4D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291" y="2578942"/>
            <a:ext cx="238125" cy="328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CFF9E4-5D38-F8EE-8436-5DC26746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7248" y="2610062"/>
            <a:ext cx="238125" cy="3286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6966ED-E391-13C9-79DF-13E47BC16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419" y="4783610"/>
            <a:ext cx="476250" cy="2627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2F26E3-568F-5F4F-1134-F3AFCB962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5228" y="4783611"/>
            <a:ext cx="476250" cy="3286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FCF30E-189E-91AD-4663-C60AE8D66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8185" y="4783611"/>
            <a:ext cx="476250" cy="2627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D363C3-E501-0BDC-B2AB-65F3452B1F8B}"/>
                  </a:ext>
                </a:extLst>
              </p:cNvPr>
              <p:cNvSpPr txBox="1"/>
              <p:nvPr/>
            </p:nvSpPr>
            <p:spPr>
              <a:xfrm>
                <a:off x="658834" y="2550335"/>
                <a:ext cx="85017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spc="-1" dirty="0">
                    <a:solidFill>
                      <a:srgbClr val="000000"/>
                    </a:solidFill>
                    <a:latin typeface="Times New Roman"/>
                  </a:rPr>
                  <a:t>Div-</a:t>
                </a:r>
                <a:r>
                  <a:rPr lang="en-IN" sz="1800" spc="-1" dirty="0">
                    <a:solidFill>
                      <a:srgbClr val="000000"/>
                    </a:solidFill>
                    <a:latin typeface="Times New Roman"/>
                  </a:rPr>
                  <a:t>Blurring (DB)                     DB with ℓ1, </a:t>
                </a:r>
                <a14:m>
                  <m:oMath xmlns:m="http://schemas.openxmlformats.org/officeDocument/2006/math">
                    <m:r>
                      <a:rPr lang="en-IN" sz="18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18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800" spc="-1" dirty="0">
                    <a:solidFill>
                      <a:srgbClr val="000000"/>
                    </a:solidFill>
                    <a:latin typeface="Times New Roman"/>
                  </a:rPr>
                  <a:t>= 1e-10            DB with ℓ2, </a:t>
                </a:r>
                <a14:m>
                  <m:oMath xmlns:m="http://schemas.openxmlformats.org/officeDocument/2006/math">
                    <m:r>
                      <a:rPr lang="en-IN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800" spc="-1" dirty="0">
                    <a:solidFill>
                      <a:srgbClr val="000000"/>
                    </a:solidFill>
                    <a:latin typeface="Times New Roman"/>
                  </a:rPr>
                  <a:t>=1e-10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D363C3-E501-0BDC-B2AB-65F3452B1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34" y="2550335"/>
                <a:ext cx="8501726" cy="646331"/>
              </a:xfrm>
              <a:prstGeom prst="rect">
                <a:avLst/>
              </a:prstGeom>
              <a:blipFill>
                <a:blip r:embed="rId6"/>
                <a:stretch>
                  <a:fillRect l="-573" t="-47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B865F8-DC41-ADF4-A11F-0AF6629375A4}"/>
                  </a:ext>
                </a:extLst>
              </p:cNvPr>
              <p:cNvSpPr txBox="1"/>
              <p:nvPr/>
            </p:nvSpPr>
            <p:spPr>
              <a:xfrm>
                <a:off x="467107" y="4749840"/>
                <a:ext cx="9222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800" spc="-1" dirty="0">
                    <a:solidFill>
                      <a:srgbClr val="000000"/>
                    </a:solidFill>
                    <a:latin typeface="Times New Roman"/>
                  </a:rPr>
                  <a:t>DB with PC, </a:t>
                </a:r>
                <a14:m>
                  <m:oMath xmlns:m="http://schemas.openxmlformats.org/officeDocument/2006/math">
                    <m:r>
                      <a:rPr lang="en-IN" sz="18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18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pc="-1" dirty="0">
                    <a:solidFill>
                      <a:srgbClr val="000000"/>
                    </a:solidFill>
                    <a:latin typeface="Times New Roman"/>
                  </a:rPr>
                  <a:t>= 1e-3                DB with PC, </a:t>
                </a:r>
                <a14:m>
                  <m:oMath xmlns:m="http://schemas.openxmlformats.org/officeDocument/2006/math">
                    <m:r>
                      <a:rPr lang="en-IN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pc="-1" dirty="0">
                    <a:solidFill>
                      <a:srgbClr val="000000"/>
                    </a:solidFill>
                    <a:latin typeface="Times New Roman"/>
                  </a:rPr>
                  <a:t>= 1e-5        DB with (1e-3)</a:t>
                </a:r>
                <a14:m>
                  <m:oMath xmlns:m="http://schemas.openxmlformats.org/officeDocument/2006/math">
                    <m:r>
                      <a:rPr lang="en-IN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pc="-1" dirty="0">
                    <a:solidFill>
                      <a:srgbClr val="000000"/>
                    </a:solidFill>
                    <a:latin typeface="Times New Roman"/>
                  </a:rPr>
                  <a:t>PC+ (1e-10) ℓ1</a:t>
                </a:r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B865F8-DC41-ADF4-A11F-0AF662937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07" y="4749840"/>
                <a:ext cx="9222264" cy="369332"/>
              </a:xfrm>
              <a:prstGeom prst="rect">
                <a:avLst/>
              </a:prstGeom>
              <a:blipFill>
                <a:blip r:embed="rId7"/>
                <a:stretch>
                  <a:fillRect l="-595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stomShape 1">
            <a:extLst>
              <a:ext uri="{FF2B5EF4-FFF2-40B4-BE49-F238E27FC236}">
                <a16:creationId xmlns:a16="http://schemas.microsoft.com/office/drawing/2014/main" id="{AC733008-41A3-94BD-7BE6-DBC0ED76E8F1}"/>
              </a:ext>
            </a:extLst>
          </p:cNvPr>
          <p:cNvSpPr/>
          <p:nvPr/>
        </p:nvSpPr>
        <p:spPr>
          <a:xfrm>
            <a:off x="8543160" y="474984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IN" sz="1000" b="0" strike="noStrike" spc="-1" dirty="0">
                <a:latin typeface="Arial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4059984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2"/>
          <p:cNvSpPr/>
          <p:nvPr/>
        </p:nvSpPr>
        <p:spPr>
          <a:xfrm>
            <a:off x="0" y="457200"/>
            <a:ext cx="9160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1319759" y="253080"/>
            <a:ext cx="1892568" cy="4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/>
            <a:r>
              <a:rPr lang="en-IN" sz="3200" b="1" spc="-1" dirty="0">
                <a:solidFill>
                  <a:srgbClr val="000000"/>
                </a:solidFill>
                <a:latin typeface="Lora"/>
              </a:rPr>
              <a:t>Results</a:t>
            </a:r>
          </a:p>
        </p:txBody>
      </p:sp>
      <p:sp>
        <p:nvSpPr>
          <p:cNvPr id="87" name="CustomShape 4"/>
          <p:cNvSpPr/>
          <p:nvPr/>
        </p:nvSpPr>
        <p:spPr>
          <a:xfrm>
            <a:off x="419400" y="110160"/>
            <a:ext cx="795960" cy="764280"/>
          </a:xfrm>
          <a:prstGeom prst="ellipse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pic>
        <p:nvPicPr>
          <p:cNvPr id="88" name="Graphic 9" descr="Bullseye"/>
          <p:cNvPicPr/>
          <p:nvPr/>
        </p:nvPicPr>
        <p:blipFill>
          <a:blip r:embed="rId2"/>
          <a:stretch/>
        </p:blipFill>
        <p:spPr>
          <a:xfrm>
            <a:off x="523800" y="198720"/>
            <a:ext cx="587160" cy="587160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828794-E6A3-CBD1-5A85-A86069EE08EE}"/>
              </a:ext>
            </a:extLst>
          </p:cNvPr>
          <p:cNvSpPr txBox="1"/>
          <p:nvPr/>
        </p:nvSpPr>
        <p:spPr>
          <a:xfrm>
            <a:off x="419401" y="4017677"/>
            <a:ext cx="8223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spc="-1" dirty="0">
                <a:solidFill>
                  <a:srgbClr val="000000"/>
                </a:solidFill>
                <a:latin typeface="Times New Roman"/>
              </a:rPr>
              <a:t>The background range is impacting the total PSNR value though visually results are good in DivBlurring with the positivity 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constraint and a regularization parameter equal to 1e-3.</a:t>
            </a:r>
            <a:endParaRPr lang="en-IN" sz="2000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7F1A8-DBB4-2624-3CA1-85D659481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00" y="1126418"/>
            <a:ext cx="8569011" cy="2801618"/>
          </a:xfrm>
          <a:prstGeom prst="rect">
            <a:avLst/>
          </a:prstGeom>
        </p:spPr>
      </p:pic>
      <p:sp>
        <p:nvSpPr>
          <p:cNvPr id="3" name="CustomShape 1">
            <a:extLst>
              <a:ext uri="{FF2B5EF4-FFF2-40B4-BE49-F238E27FC236}">
                <a16:creationId xmlns:a16="http://schemas.microsoft.com/office/drawing/2014/main" id="{B36C032F-56FA-645A-947F-C63C5A6693D4}"/>
              </a:ext>
            </a:extLst>
          </p:cNvPr>
          <p:cNvSpPr/>
          <p:nvPr/>
        </p:nvSpPr>
        <p:spPr>
          <a:xfrm>
            <a:off x="8543160" y="474984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EA8670E-DF62-4F2F-8D61-6AE1DE97119E}" type="slidenum">
              <a:rPr lang="en" sz="1000" b="0" strike="noStrike" spc="-1" smtClean="0">
                <a:solidFill>
                  <a:srgbClr val="1D1D1B"/>
                </a:solidFill>
                <a:latin typeface="Lora"/>
                <a:ea typeface="Lora"/>
              </a:rPr>
              <a:t>25</a:t>
            </a:fld>
            <a:endParaRPr lang="en-IN" sz="1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9809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543160" y="474984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EA8670E-DF62-4F2F-8D61-6AE1DE97119E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26</a:t>
            </a:fld>
            <a:endParaRPr lang="en-IN" sz="10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0" y="457200"/>
            <a:ext cx="9160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1319758" y="253080"/>
            <a:ext cx="4929967" cy="4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/>
            <a:r>
              <a:rPr lang="en-IN" sz="3200" b="1" spc="-1" dirty="0">
                <a:solidFill>
                  <a:srgbClr val="000000"/>
                </a:solidFill>
                <a:latin typeface="Lora"/>
              </a:rPr>
              <a:t>Results of comparison</a:t>
            </a:r>
          </a:p>
        </p:txBody>
      </p:sp>
      <p:sp>
        <p:nvSpPr>
          <p:cNvPr id="87" name="CustomShape 4"/>
          <p:cNvSpPr/>
          <p:nvPr/>
        </p:nvSpPr>
        <p:spPr>
          <a:xfrm>
            <a:off x="419400" y="110160"/>
            <a:ext cx="795960" cy="764280"/>
          </a:xfrm>
          <a:prstGeom prst="ellipse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pic>
        <p:nvPicPr>
          <p:cNvPr id="88" name="Graphic 9" descr="Bullseye"/>
          <p:cNvPicPr/>
          <p:nvPr/>
        </p:nvPicPr>
        <p:blipFill>
          <a:blip r:embed="rId2"/>
          <a:stretch/>
        </p:blipFill>
        <p:spPr>
          <a:xfrm>
            <a:off x="523800" y="198720"/>
            <a:ext cx="587160" cy="58716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F10410-ED24-1658-52AB-143F4D35B286}"/>
              </a:ext>
            </a:extLst>
          </p:cNvPr>
          <p:cNvSpPr txBox="1"/>
          <p:nvPr/>
        </p:nvSpPr>
        <p:spPr>
          <a:xfrm>
            <a:off x="479880" y="4288175"/>
            <a:ext cx="8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Our approach "DivBlurring" introduce a deblurring step and gives a visually good results. The background values are impacting the PSNR.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 descr="A picture containing text, night sky, hydrozoan&#10;&#10;Description automatically generated">
            <a:extLst>
              <a:ext uri="{FF2B5EF4-FFF2-40B4-BE49-F238E27FC236}">
                <a16:creationId xmlns:a16="http://schemas.microsoft.com/office/drawing/2014/main" id="{51018C2F-8FDD-65F1-A106-0DBE16F27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725" y="973170"/>
            <a:ext cx="2409224" cy="2431225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357C58E4-E30A-2B2D-2936-9E622E6B0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42" y="990000"/>
            <a:ext cx="2420057" cy="24491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814B0A-FED2-96BD-085A-E46A3A507A3B}"/>
              </a:ext>
            </a:extLst>
          </p:cNvPr>
          <p:cNvSpPr txBox="1"/>
          <p:nvPr/>
        </p:nvSpPr>
        <p:spPr>
          <a:xfrm>
            <a:off x="419400" y="3501579"/>
            <a:ext cx="839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A: True Signal		B: Results of DivBlurring        C: Results of DivNoising</a:t>
            </a:r>
          </a:p>
        </p:txBody>
      </p:sp>
      <p:pic>
        <p:nvPicPr>
          <p:cNvPr id="2" name="Picture 1" descr="A close-up of a leaf&#10;&#10;Description automatically generated with medium confidence">
            <a:extLst>
              <a:ext uri="{FF2B5EF4-FFF2-40B4-BE49-F238E27FC236}">
                <a16:creationId xmlns:a16="http://schemas.microsoft.com/office/drawing/2014/main" id="{BF943E26-F1CB-B2E8-A8B5-3D4B21243B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40" y="1008908"/>
            <a:ext cx="2395487" cy="23954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459AED-D536-93DF-80F5-9236B7D8EC46}"/>
              </a:ext>
            </a:extLst>
          </p:cNvPr>
          <p:cNvSpPr txBox="1"/>
          <p:nvPr/>
        </p:nvSpPr>
        <p:spPr>
          <a:xfrm>
            <a:off x="3461621" y="3817072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PSNR = 27.3126                         PSNR = 27.2721</a:t>
            </a:r>
          </a:p>
        </p:txBody>
      </p:sp>
    </p:spTree>
    <p:extLst>
      <p:ext uri="{BB962C8B-B14F-4D97-AF65-F5344CB8AC3E}">
        <p14:creationId xmlns:p14="http://schemas.microsoft.com/office/powerpoint/2010/main" val="1082013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543160" y="474984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EA8670E-DF62-4F2F-8D61-6AE1DE97119E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27</a:t>
            </a:fld>
            <a:endParaRPr lang="en-IN" sz="10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0" y="457200"/>
            <a:ext cx="9160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1319758" y="253080"/>
            <a:ext cx="2751309" cy="4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/>
            <a:r>
              <a:rPr lang="en-IN" sz="3200" b="1" spc="-1" dirty="0">
                <a:solidFill>
                  <a:srgbClr val="000000"/>
                </a:solidFill>
                <a:latin typeface="Lora"/>
              </a:rPr>
              <a:t>Conclusion </a:t>
            </a:r>
          </a:p>
        </p:txBody>
      </p:sp>
      <p:sp>
        <p:nvSpPr>
          <p:cNvPr id="87" name="CustomShape 4"/>
          <p:cNvSpPr/>
          <p:nvPr/>
        </p:nvSpPr>
        <p:spPr>
          <a:xfrm>
            <a:off x="419400" y="110160"/>
            <a:ext cx="795960" cy="764280"/>
          </a:xfrm>
          <a:prstGeom prst="ellipse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pic>
        <p:nvPicPr>
          <p:cNvPr id="88" name="Graphic 9" descr="Bullseye"/>
          <p:cNvPicPr/>
          <p:nvPr/>
        </p:nvPicPr>
        <p:blipFill>
          <a:blip r:embed="rId2"/>
          <a:stretch/>
        </p:blipFill>
        <p:spPr>
          <a:xfrm>
            <a:off x="523800" y="198720"/>
            <a:ext cx="587160" cy="58716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17C3B0-A64E-A00C-0E5B-A9DBD360B7A7}"/>
              </a:ext>
            </a:extLst>
          </p:cNvPr>
          <p:cNvSpPr txBox="1"/>
          <p:nvPr/>
        </p:nvSpPr>
        <p:spPr>
          <a:xfrm>
            <a:off x="739472" y="745748"/>
            <a:ext cx="78036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Existing approaches based on VAEs can denoise the images, but </a:t>
            </a:r>
            <a:r>
              <a:rPr lang="en-IN" sz="2000" spc="-1" dirty="0">
                <a:solidFill>
                  <a:srgbClr val="000000"/>
                </a:solidFill>
                <a:latin typeface="Times New Roman"/>
              </a:rPr>
              <a:t>they are </a:t>
            </a:r>
            <a:r>
              <a:rPr lang="en-IN" sz="2000" b="1" spc="-1" dirty="0">
                <a:solidFill>
                  <a:srgbClr val="000000"/>
                </a:solidFill>
                <a:latin typeface="Times New Roman"/>
              </a:rPr>
              <a:t>not adapted for deblurring</a:t>
            </a:r>
            <a:r>
              <a:rPr lang="en-IN" sz="2000" spc="-1" dirty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spc="-1" dirty="0">
              <a:solidFill>
                <a:srgbClr val="000000"/>
              </a:solidFill>
              <a:latin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Our approach ”DivBlurring” can </a:t>
            </a:r>
            <a:r>
              <a:rPr lang="en-US" sz="2000" b="1" spc="-1" dirty="0">
                <a:solidFill>
                  <a:srgbClr val="000000"/>
                </a:solidFill>
                <a:latin typeface="Times New Roman"/>
              </a:rPr>
              <a:t>visually outperform 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by introducing a deblurring step.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14CDA2CD-3B01-6FEC-7D7A-16990A75750B}"/>
              </a:ext>
            </a:extLst>
          </p:cNvPr>
          <p:cNvSpPr/>
          <p:nvPr/>
        </p:nvSpPr>
        <p:spPr>
          <a:xfrm>
            <a:off x="1319758" y="2816893"/>
            <a:ext cx="2751309" cy="4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/>
            <a:r>
              <a:rPr lang="en-IN" sz="3200" b="1" spc="-1" dirty="0">
                <a:solidFill>
                  <a:srgbClr val="000000"/>
                </a:solidFill>
                <a:latin typeface="Lora"/>
              </a:rPr>
              <a:t> Future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240ABB-18E9-7BFA-BF0A-5D07789FDBBD}"/>
              </a:ext>
            </a:extLst>
          </p:cNvPr>
          <p:cNvSpPr txBox="1"/>
          <p:nvPr/>
        </p:nvSpPr>
        <p:spPr>
          <a:xfrm>
            <a:off x="817380" y="3523559"/>
            <a:ext cx="78036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spc="-1" dirty="0">
                <a:solidFill>
                  <a:srgbClr val="000000"/>
                </a:solidFill>
                <a:latin typeface="Times New Roman"/>
              </a:rPr>
              <a:t>Different architectures can be integrated such as 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VAE GAN, s3VAE and CVAE.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Can be extended not just limiting to </a:t>
            </a:r>
            <a:r>
              <a:rPr lang="en-IN" sz="2000" spc="-1" dirty="0">
                <a:solidFill>
                  <a:srgbClr val="000000"/>
                </a:solidFill>
                <a:latin typeface="Times New Roman"/>
              </a:rPr>
              <a:t>fluorescence microscopic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spc="-1" dirty="0">
                <a:solidFill>
                  <a:srgbClr val="000000"/>
                </a:solidFill>
                <a:latin typeface="Times New Roman"/>
              </a:rPr>
              <a:t>Other regularisation terms as total variation and Huber’s regularisers to test.</a:t>
            </a:r>
          </a:p>
        </p:txBody>
      </p:sp>
    </p:spTree>
    <p:extLst>
      <p:ext uri="{BB962C8B-B14F-4D97-AF65-F5344CB8AC3E}">
        <p14:creationId xmlns:p14="http://schemas.microsoft.com/office/powerpoint/2010/main" val="986742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8543160" y="474984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044EB55-BB46-495B-BAF6-CA5F3A7531AA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28</a:t>
            </a:fld>
            <a:endParaRPr lang="en-IN" sz="1000" b="0" strike="noStrike" spc="-1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0" y="457200"/>
            <a:ext cx="9160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3"/>
          <p:cNvSpPr/>
          <p:nvPr/>
        </p:nvSpPr>
        <p:spPr>
          <a:xfrm>
            <a:off x="1350360" y="252720"/>
            <a:ext cx="360" cy="4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4"/>
          <p:cNvSpPr/>
          <p:nvPr/>
        </p:nvSpPr>
        <p:spPr>
          <a:xfrm>
            <a:off x="419400" y="110160"/>
            <a:ext cx="795960" cy="764280"/>
          </a:xfrm>
          <a:prstGeom prst="ellipse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pic>
        <p:nvPicPr>
          <p:cNvPr id="207" name="Graphic 9_17" descr="Bullseye"/>
          <p:cNvPicPr/>
          <p:nvPr/>
        </p:nvPicPr>
        <p:blipFill>
          <a:blip r:embed="rId2"/>
          <a:stretch/>
        </p:blipFill>
        <p:spPr>
          <a:xfrm>
            <a:off x="523800" y="198720"/>
            <a:ext cx="587160" cy="587160"/>
          </a:xfrm>
          <a:prstGeom prst="rect">
            <a:avLst/>
          </a:prstGeom>
          <a:ln>
            <a:noFill/>
          </a:ln>
        </p:spPr>
      </p:pic>
      <p:sp>
        <p:nvSpPr>
          <p:cNvPr id="208" name="CustomShape 5"/>
          <p:cNvSpPr/>
          <p:nvPr/>
        </p:nvSpPr>
        <p:spPr>
          <a:xfrm>
            <a:off x="664560" y="914400"/>
            <a:ext cx="7614720" cy="228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6"/>
          <p:cNvSpPr/>
          <p:nvPr/>
        </p:nvSpPr>
        <p:spPr>
          <a:xfrm>
            <a:off x="3176045" y="1965060"/>
            <a:ext cx="279191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3600" b="1" strike="noStrike" spc="-1" dirty="0">
                <a:solidFill>
                  <a:srgbClr val="000000"/>
                </a:solidFill>
                <a:latin typeface="Lora"/>
                <a:ea typeface="Lora"/>
              </a:rPr>
              <a:t>Thank you</a:t>
            </a:r>
            <a:endParaRPr lang="en-IN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8543160" y="474984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044EB55-BB46-495B-BAF6-CA5F3A7531AA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29</a:t>
            </a:fld>
            <a:endParaRPr lang="en-IN" sz="1000" b="0" strike="noStrike" spc="-1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0" y="457200"/>
            <a:ext cx="9160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3"/>
          <p:cNvSpPr/>
          <p:nvPr/>
        </p:nvSpPr>
        <p:spPr>
          <a:xfrm>
            <a:off x="1350360" y="252720"/>
            <a:ext cx="360" cy="4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4"/>
          <p:cNvSpPr/>
          <p:nvPr/>
        </p:nvSpPr>
        <p:spPr>
          <a:xfrm>
            <a:off x="419400" y="110160"/>
            <a:ext cx="795960" cy="764280"/>
          </a:xfrm>
          <a:prstGeom prst="ellipse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pic>
        <p:nvPicPr>
          <p:cNvPr id="207" name="Graphic 9_17" descr="Bullseye"/>
          <p:cNvPicPr/>
          <p:nvPr/>
        </p:nvPicPr>
        <p:blipFill>
          <a:blip r:embed="rId2"/>
          <a:stretch/>
        </p:blipFill>
        <p:spPr>
          <a:xfrm>
            <a:off x="523800" y="198720"/>
            <a:ext cx="587160" cy="587160"/>
          </a:xfrm>
          <a:prstGeom prst="rect">
            <a:avLst/>
          </a:prstGeom>
          <a:ln>
            <a:noFill/>
          </a:ln>
        </p:spPr>
      </p:pic>
      <p:sp>
        <p:nvSpPr>
          <p:cNvPr id="208" name="CustomShape 5"/>
          <p:cNvSpPr/>
          <p:nvPr/>
        </p:nvSpPr>
        <p:spPr>
          <a:xfrm>
            <a:off x="664560" y="914400"/>
            <a:ext cx="7614720" cy="228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18452D-1469-62C5-33B3-0FDAE2187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70" y="716040"/>
            <a:ext cx="5866066" cy="2044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E3D5E2-0222-EC14-A99D-38AC872A6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128" y="2764992"/>
            <a:ext cx="5764695" cy="209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6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543160" y="474984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EA8670E-DF62-4F2F-8D61-6AE1DE97119E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3</a:t>
            </a:fld>
            <a:endParaRPr lang="en-IN" sz="10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0" y="457200"/>
            <a:ext cx="9160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1350360" y="252720"/>
            <a:ext cx="2044847" cy="4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pc="-1" dirty="0">
                <a:solidFill>
                  <a:srgbClr val="000000"/>
                </a:solidFill>
                <a:latin typeface="Lora"/>
              </a:rPr>
              <a:t>Abstract</a:t>
            </a:r>
            <a:endParaRPr lang="en-IN" sz="3200" b="0" strike="noStrike" spc="-1" dirty="0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419400" y="110160"/>
            <a:ext cx="795960" cy="764280"/>
          </a:xfrm>
          <a:prstGeom prst="ellipse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pic>
        <p:nvPicPr>
          <p:cNvPr id="88" name="Graphic 9" descr="Bullseye"/>
          <p:cNvPicPr/>
          <p:nvPr/>
        </p:nvPicPr>
        <p:blipFill>
          <a:blip r:embed="rId2"/>
          <a:stretch/>
        </p:blipFill>
        <p:spPr>
          <a:xfrm>
            <a:off x="523800" y="198720"/>
            <a:ext cx="587160" cy="587160"/>
          </a:xfrm>
          <a:prstGeom prst="rect">
            <a:avLst/>
          </a:prstGeom>
          <a:ln>
            <a:noFill/>
          </a:ln>
        </p:spPr>
      </p:pic>
      <p:sp>
        <p:nvSpPr>
          <p:cNvPr id="89" name="CustomShape 5"/>
          <p:cNvSpPr/>
          <p:nvPr/>
        </p:nvSpPr>
        <p:spPr>
          <a:xfrm>
            <a:off x="664560" y="785880"/>
            <a:ext cx="7955640" cy="43997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GB" sz="2000" spc="-1" dirty="0">
              <a:solidFill>
                <a:srgbClr val="000000"/>
              </a:solidFill>
              <a:latin typeface="Times New Roman"/>
            </a:endParaRP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IN" sz="2000" b="1" spc="-1" dirty="0">
                <a:solidFill>
                  <a:srgbClr val="000000"/>
                </a:solidFill>
                <a:latin typeface="Times New Roman"/>
              </a:rPr>
              <a:t>High precision is essential </a:t>
            </a:r>
            <a:r>
              <a:rPr lang="en-IN" sz="2000" spc="-1" dirty="0">
                <a:solidFill>
                  <a:srgbClr val="000000"/>
                </a:solidFill>
                <a:latin typeface="Times New Roman"/>
              </a:rPr>
              <a:t>in biomedical imaging.</a:t>
            </a:r>
            <a:endParaRPr lang="en-US" sz="2000" spc="-1" dirty="0">
              <a:solidFill>
                <a:srgbClr val="000000"/>
              </a:solidFill>
              <a:latin typeface="Times New Roman"/>
            </a:endParaRPr>
          </a:p>
          <a:p>
            <a:pPr marL="1440">
              <a:lnSpc>
                <a:spcPct val="100000"/>
              </a:lnSpc>
              <a:buClr>
                <a:srgbClr val="000000"/>
              </a:buClr>
            </a:pPr>
            <a:endParaRPr lang="en-GB" sz="2000" spc="-1" dirty="0">
              <a:solidFill>
                <a:srgbClr val="000000"/>
              </a:solidFill>
              <a:latin typeface="Times New Roman"/>
            </a:endParaRP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GB" sz="2000" b="1" spc="-1" dirty="0">
                <a:solidFill>
                  <a:srgbClr val="000000"/>
                </a:solidFill>
                <a:latin typeface="Times New Roman"/>
              </a:rPr>
              <a:t>Denoising is not only the solution </a:t>
            </a:r>
            <a:r>
              <a:rPr lang="en-GB" sz="2000" spc="-1" dirty="0">
                <a:solidFill>
                  <a:srgbClr val="000000"/>
                </a:solidFill>
                <a:latin typeface="Times New Roman"/>
              </a:rPr>
              <a:t>to find the images which can detail all required information, </a:t>
            </a:r>
            <a:r>
              <a:rPr lang="en-GB" sz="2000" b="1" spc="-1" dirty="0">
                <a:solidFill>
                  <a:srgbClr val="000000"/>
                </a:solidFill>
                <a:latin typeface="Times New Roman"/>
              </a:rPr>
              <a:t>deblurring is also necessary</a:t>
            </a:r>
            <a:r>
              <a:rPr lang="en-GB" sz="2000" spc="-1" dirty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GB" sz="2000" spc="-1" dirty="0">
              <a:solidFill>
                <a:srgbClr val="000000"/>
              </a:solidFill>
              <a:latin typeface="Times New Roman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spc="-1" dirty="0">
                <a:solidFill>
                  <a:srgbClr val="000000"/>
                </a:solidFill>
                <a:latin typeface="Times New Roman"/>
              </a:rPr>
              <a:t>Our approach </a:t>
            </a:r>
            <a:r>
              <a:rPr lang="en-IN" sz="2000" b="1" spc="-1" dirty="0">
                <a:solidFill>
                  <a:srgbClr val="000000"/>
                </a:solidFill>
                <a:latin typeface="Times New Roman"/>
              </a:rPr>
              <a:t>“DivBlurring” </a:t>
            </a:r>
            <a:r>
              <a:rPr lang="en-IN" sz="2000" spc="-1" dirty="0">
                <a:solidFill>
                  <a:srgbClr val="000000"/>
                </a:solidFill>
                <a:latin typeface="Times New Roman"/>
              </a:rPr>
              <a:t>is 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an </a:t>
            </a:r>
            <a:r>
              <a:rPr lang="en-US" sz="2000" b="1" u="sng" spc="-1" dirty="0">
                <a:solidFill>
                  <a:srgbClr val="000000"/>
                </a:solidFill>
                <a:latin typeface="Times New Roman"/>
              </a:rPr>
              <a:t>inverse image reconstruction model 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reconstructing biomedical images from an inverse problem perspective.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Times New Roman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The task is reconstructing the desired image from the noisy and blurry data by </a:t>
            </a:r>
            <a:r>
              <a:rPr lang="en-US" sz="2000" b="1" spc="-1" dirty="0">
                <a:solidFill>
                  <a:srgbClr val="000000"/>
                </a:solidFill>
                <a:latin typeface="Times New Roman"/>
              </a:rPr>
              <a:t>using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generative approaches such as </a:t>
            </a:r>
            <a:r>
              <a:rPr lang="en-IN" sz="2000" b="1" spc="-1" dirty="0">
                <a:solidFill>
                  <a:srgbClr val="000000"/>
                </a:solidFill>
                <a:latin typeface="Times New Roman"/>
              </a:rPr>
              <a:t>variational auto encoder 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in combination with the use of </a:t>
            </a:r>
            <a:r>
              <a:rPr lang="en-US" sz="2000" b="1" spc="-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IN" sz="2000" b="1" spc="-1" dirty="0">
                <a:solidFill>
                  <a:srgbClr val="000000"/>
                </a:solidFill>
                <a:latin typeface="Times New Roman"/>
              </a:rPr>
              <a:t> physical model</a:t>
            </a:r>
            <a:r>
              <a:rPr lang="en-IN" sz="2000" spc="-1" dirty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543160" y="474984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EA8670E-DF62-4F2F-8D61-6AE1DE97119E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4</a:t>
            </a:fld>
            <a:endParaRPr lang="en-IN" sz="10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0" y="457200"/>
            <a:ext cx="9160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1319760" y="253080"/>
            <a:ext cx="4230250" cy="4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/>
            <a:r>
              <a:rPr lang="en-IN" sz="3200" b="1" spc="-1" dirty="0">
                <a:solidFill>
                  <a:srgbClr val="000000"/>
                </a:solidFill>
                <a:latin typeface="Lora"/>
              </a:rPr>
              <a:t>Institute and Team</a:t>
            </a:r>
          </a:p>
        </p:txBody>
      </p:sp>
      <p:sp>
        <p:nvSpPr>
          <p:cNvPr id="87" name="CustomShape 4"/>
          <p:cNvSpPr/>
          <p:nvPr/>
        </p:nvSpPr>
        <p:spPr>
          <a:xfrm>
            <a:off x="419400" y="110160"/>
            <a:ext cx="795960" cy="764280"/>
          </a:xfrm>
          <a:prstGeom prst="ellipse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pic>
        <p:nvPicPr>
          <p:cNvPr id="88" name="Graphic 9" descr="Bullseye"/>
          <p:cNvPicPr/>
          <p:nvPr/>
        </p:nvPicPr>
        <p:blipFill>
          <a:blip r:embed="rId2"/>
          <a:stretch/>
        </p:blipFill>
        <p:spPr>
          <a:xfrm>
            <a:off x="523800" y="198720"/>
            <a:ext cx="587160" cy="587160"/>
          </a:xfrm>
          <a:prstGeom prst="rect">
            <a:avLst/>
          </a:prstGeom>
          <a:ln>
            <a:noFill/>
          </a:ln>
        </p:spPr>
      </p:pic>
      <p:sp>
        <p:nvSpPr>
          <p:cNvPr id="89" name="CustomShape 5"/>
          <p:cNvSpPr/>
          <p:nvPr/>
        </p:nvSpPr>
        <p:spPr>
          <a:xfrm>
            <a:off x="696365" y="1044360"/>
            <a:ext cx="8240901" cy="37841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Times New Roman"/>
              </a:rPr>
              <a:t>The research was conducted in the team “</a:t>
            </a:r>
            <a:r>
              <a:rPr lang="en-IN" sz="2000" b="1" spc="-1" dirty="0">
                <a:solidFill>
                  <a:srgbClr val="000000"/>
                </a:solidFill>
                <a:latin typeface="Times New Roman"/>
              </a:rPr>
              <a:t>MORPHEME</a:t>
            </a:r>
            <a:r>
              <a:rPr lang="en-GB" sz="2000" spc="-1" dirty="0">
                <a:solidFill>
                  <a:srgbClr val="000000"/>
                </a:solidFill>
                <a:latin typeface="Times New Roman"/>
              </a:rPr>
              <a:t>” which is joint research team among </a:t>
            </a:r>
            <a:r>
              <a:rPr lang="en-IN" sz="2000" spc="-1" dirty="0">
                <a:solidFill>
                  <a:srgbClr val="000000"/>
                </a:solidFill>
                <a:latin typeface="Times New Roman"/>
              </a:rPr>
              <a:t>Inria, I3S and iBV.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IN" sz="2000" spc="-1" dirty="0">
              <a:solidFill>
                <a:srgbClr val="000000"/>
              </a:solidFill>
              <a:latin typeface="Times New Roman"/>
            </a:endParaRP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0000"/>
                </a:solidFill>
                <a:latin typeface="Times New Roman"/>
              </a:rPr>
              <a:t>Inria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(National Institute for Research in Digital Science and Technology).</a:t>
            </a:r>
            <a:endParaRPr lang="en-IN" sz="2000" spc="-1" dirty="0">
              <a:solidFill>
                <a:srgbClr val="000000"/>
              </a:solidFill>
              <a:latin typeface="Times New Roman"/>
            </a:endParaRP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0000"/>
                </a:solidFill>
                <a:latin typeface="Times New Roman"/>
              </a:rPr>
              <a:t>I3S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(Computer Science Signals Systems Laboratory).</a:t>
            </a:r>
            <a:endParaRPr lang="en-IN" sz="2000" spc="-1" dirty="0">
              <a:solidFill>
                <a:srgbClr val="000000"/>
              </a:solidFill>
              <a:latin typeface="Times New Roman"/>
            </a:endParaRP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0000"/>
                </a:solidFill>
                <a:latin typeface="Times New Roman"/>
              </a:rPr>
              <a:t>iBV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(Institute of Biology Valrose)</a:t>
            </a:r>
            <a:r>
              <a:rPr lang="en-IN" sz="2000" spc="-1" dirty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IN" sz="2000" spc="-1" dirty="0">
              <a:solidFill>
                <a:srgbClr val="000000"/>
              </a:solidFill>
              <a:latin typeface="Times New Roman"/>
            </a:endParaRP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IN" sz="2000" spc="-1" dirty="0">
                <a:solidFill>
                  <a:srgbClr val="000000"/>
                </a:solidFill>
                <a:latin typeface="Times New Roman"/>
              </a:rPr>
              <a:t>Team MORPHEME is established in </a:t>
            </a:r>
            <a:r>
              <a:rPr lang="en-IN" sz="2000" b="1" spc="-1" dirty="0">
                <a:solidFill>
                  <a:srgbClr val="000000"/>
                </a:solidFill>
                <a:latin typeface="Times New Roman"/>
              </a:rPr>
              <a:t>2010</a:t>
            </a:r>
            <a:r>
              <a:rPr lang="en-IN" sz="2000" spc="-1" dirty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IN" sz="2000" spc="-1" dirty="0">
              <a:solidFill>
                <a:srgbClr val="000000"/>
              </a:solidFill>
              <a:latin typeface="Times New Roman"/>
            </a:endParaRP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IN" sz="2000" spc="-1" dirty="0">
                <a:solidFill>
                  <a:srgbClr val="000000"/>
                </a:solidFill>
                <a:latin typeface="Times New Roman"/>
              </a:rPr>
              <a:t>The main objective of the team is to 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address biological challenges based on imagery with </a:t>
            </a:r>
            <a:r>
              <a:rPr lang="en-IN" sz="2000" spc="-1" dirty="0">
                <a:solidFill>
                  <a:srgbClr val="000000"/>
                </a:solidFill>
                <a:latin typeface="Times New Roman"/>
              </a:rPr>
              <a:t>Image acquisition, Feature extraction, Classification and modelling.</a:t>
            </a:r>
          </a:p>
        </p:txBody>
      </p:sp>
    </p:spTree>
    <p:extLst>
      <p:ext uri="{BB962C8B-B14F-4D97-AF65-F5344CB8AC3E}">
        <p14:creationId xmlns:p14="http://schemas.microsoft.com/office/powerpoint/2010/main" val="49742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543160" y="474984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EA8670E-DF62-4F2F-8D61-6AE1DE97119E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5</a:t>
            </a:fld>
            <a:endParaRPr lang="en-IN" sz="10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0" y="457200"/>
            <a:ext cx="9160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1319759" y="253080"/>
            <a:ext cx="2894431" cy="4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/>
            <a:r>
              <a:rPr lang="en-GB" sz="3200" b="1" spc="-1" dirty="0">
                <a:solidFill>
                  <a:srgbClr val="000000"/>
                </a:solidFill>
                <a:latin typeface="Lora"/>
              </a:rPr>
              <a:t>Introduction</a:t>
            </a:r>
            <a:endParaRPr lang="en-IN" sz="3200" b="1" spc="-1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419400" y="110160"/>
            <a:ext cx="795960" cy="764280"/>
          </a:xfrm>
          <a:prstGeom prst="ellipse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pic>
        <p:nvPicPr>
          <p:cNvPr id="88" name="Graphic 9" descr="Bullseye"/>
          <p:cNvPicPr/>
          <p:nvPr/>
        </p:nvPicPr>
        <p:blipFill>
          <a:blip r:embed="rId2"/>
          <a:stretch/>
        </p:blipFill>
        <p:spPr>
          <a:xfrm>
            <a:off x="523800" y="198720"/>
            <a:ext cx="587160" cy="587160"/>
          </a:xfrm>
          <a:prstGeom prst="rect">
            <a:avLst/>
          </a:prstGeom>
          <a:ln>
            <a:noFill/>
          </a:ln>
        </p:spPr>
      </p:pic>
      <p:sp>
        <p:nvSpPr>
          <p:cNvPr id="89" name="CustomShape 5"/>
          <p:cNvSpPr/>
          <p:nvPr/>
        </p:nvSpPr>
        <p:spPr>
          <a:xfrm>
            <a:off x="523801" y="431194"/>
            <a:ext cx="4406012" cy="59078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Times New Roman"/>
            </a:endParaRP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0000"/>
                </a:solidFill>
                <a:latin typeface="Times New Roman"/>
              </a:rPr>
              <a:t>Visualization of cells, molecules and other related biological samples is 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important </a:t>
            </a:r>
            <a:r>
              <a:rPr lang="en-IN" sz="2000" spc="-1" dirty="0">
                <a:solidFill>
                  <a:srgbClr val="000000"/>
                </a:solidFill>
                <a:latin typeface="Times New Roman"/>
              </a:rPr>
              <a:t>problem in 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biomedical imaging 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Times New Roman"/>
            </a:endParaRP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There is a </a:t>
            </a:r>
            <a:r>
              <a:rPr lang="en-US" sz="2000" b="1" spc="-1" dirty="0">
                <a:solidFill>
                  <a:srgbClr val="000000"/>
                </a:solidFill>
                <a:latin typeface="Times New Roman"/>
              </a:rPr>
              <a:t>data loss 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between real sources image and observed source image in </a:t>
            </a:r>
            <a:r>
              <a:rPr lang="en-IN" sz="2000" spc="-1" dirty="0">
                <a:solidFill>
                  <a:srgbClr val="000000"/>
                </a:solidFill>
                <a:latin typeface="Times New Roman"/>
              </a:rPr>
              <a:t>fluorescence microscopy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Times New Roman"/>
            </a:endParaRP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IN" sz="2000" b="1" spc="-1" dirty="0">
                <a:solidFill>
                  <a:srgbClr val="000000"/>
                </a:solidFill>
                <a:latin typeface="Times New Roman"/>
              </a:rPr>
              <a:t>Instrumental constraints and techniques </a:t>
            </a:r>
            <a:r>
              <a:rPr lang="en-IN" sz="2000" spc="-1" dirty="0">
                <a:solidFill>
                  <a:srgbClr val="000000"/>
                </a:solidFill>
                <a:latin typeface="Times New Roman"/>
              </a:rPr>
              <a:t>used to capture the object impacts object quality such as diffraction of light.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Times New Roman"/>
            </a:endParaRP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Times New Roman"/>
            </a:endParaRP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Times New Roman"/>
            </a:endParaRPr>
          </a:p>
          <a:p>
            <a:pPr algn="l"/>
            <a:endParaRPr lang="en-US" spc="-1" dirty="0">
              <a:solidFill>
                <a:srgbClr val="000000"/>
              </a:solidFill>
              <a:latin typeface="CMR12"/>
            </a:endParaRPr>
          </a:p>
          <a:p>
            <a:pPr algn="l"/>
            <a:endParaRPr lang="en-IN" sz="2000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5F3A7A2F-CCA0-8FD6-772A-8DF67A98C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813" y="1244238"/>
            <a:ext cx="4200307" cy="2362673"/>
          </a:xfrm>
          <a:prstGeom prst="rect">
            <a:avLst/>
          </a:prstGeom>
        </p:spPr>
      </p:pic>
      <p:sp>
        <p:nvSpPr>
          <p:cNvPr id="5" name="CustomShape 5">
            <a:extLst>
              <a:ext uri="{FF2B5EF4-FFF2-40B4-BE49-F238E27FC236}">
                <a16:creationId xmlns:a16="http://schemas.microsoft.com/office/drawing/2014/main" id="{4FD45E47-65AD-1552-485E-2DB4EF72685A}"/>
              </a:ext>
            </a:extLst>
          </p:cNvPr>
          <p:cNvSpPr/>
          <p:nvPr/>
        </p:nvSpPr>
        <p:spPr>
          <a:xfrm>
            <a:off x="5073974" y="3256730"/>
            <a:ext cx="4406012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1440">
              <a:buClr>
                <a:srgbClr val="000000"/>
              </a:buClr>
            </a:pPr>
            <a:endParaRPr lang="en-US" sz="2000" spc="-1" dirty="0">
              <a:solidFill>
                <a:srgbClr val="000000"/>
              </a:solidFill>
              <a:latin typeface="Times New Roman"/>
            </a:endParaRPr>
          </a:p>
          <a:p>
            <a:pPr algn="l"/>
            <a:endParaRPr lang="en-IN" sz="2000" spc="-1" dirty="0">
              <a:solidFill>
                <a:srgbClr val="000000"/>
              </a:solidFill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273C93-8342-4DB6-66B0-4B6911F56037}"/>
                  </a:ext>
                </a:extLst>
              </p:cNvPr>
              <p:cNvSpPr txBox="1"/>
              <p:nvPr/>
            </p:nvSpPr>
            <p:spPr>
              <a:xfrm>
                <a:off x="4792089" y="3524666"/>
                <a:ext cx="45857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440"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</m:t>
                      </m:r>
                      <m:r>
                        <a:rPr lang="en-IN" i="1" spc="-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800" spc="-1" dirty="0">
                  <a:solidFill>
                    <a:srgbClr val="000000"/>
                  </a:solidFill>
                  <a:latin typeface="Times New Roman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273C93-8342-4DB6-66B0-4B6911F56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089" y="3524666"/>
                <a:ext cx="4585716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495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543160" y="474984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EA8670E-DF62-4F2F-8D61-6AE1DE97119E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6</a:t>
            </a:fld>
            <a:endParaRPr lang="en-IN" sz="10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0" y="457200"/>
            <a:ext cx="9160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1319759" y="253080"/>
            <a:ext cx="2894431" cy="4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/>
            <a:r>
              <a:rPr lang="en-GB" sz="3200" b="1" spc="-1" dirty="0">
                <a:solidFill>
                  <a:srgbClr val="000000"/>
                </a:solidFill>
                <a:latin typeface="Lora"/>
              </a:rPr>
              <a:t>Introduction</a:t>
            </a:r>
            <a:endParaRPr lang="en-IN" sz="3200" b="1" spc="-1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419400" y="110160"/>
            <a:ext cx="795960" cy="764280"/>
          </a:xfrm>
          <a:prstGeom prst="ellipse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pic>
        <p:nvPicPr>
          <p:cNvPr id="88" name="Graphic 9" descr="Bullseye"/>
          <p:cNvPicPr/>
          <p:nvPr/>
        </p:nvPicPr>
        <p:blipFill>
          <a:blip r:embed="rId3"/>
          <a:stretch/>
        </p:blipFill>
        <p:spPr>
          <a:xfrm>
            <a:off x="523800" y="198720"/>
            <a:ext cx="587160" cy="587160"/>
          </a:xfrm>
          <a:prstGeom prst="rect">
            <a:avLst/>
          </a:prstGeom>
          <a:ln>
            <a:noFill/>
          </a:ln>
        </p:spPr>
      </p:pic>
      <p:sp>
        <p:nvSpPr>
          <p:cNvPr id="89" name="CustomShape 5"/>
          <p:cNvSpPr/>
          <p:nvPr/>
        </p:nvSpPr>
        <p:spPr>
          <a:xfrm>
            <a:off x="664560" y="914400"/>
            <a:ext cx="4145980" cy="43997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The objects we capture </a:t>
            </a:r>
            <a:r>
              <a:rPr lang="en-IN" sz="2000" spc="-1" dirty="0">
                <a:solidFill>
                  <a:srgbClr val="000000"/>
                </a:solidFill>
                <a:latin typeface="Times New Roman"/>
              </a:rPr>
              <a:t>when </a:t>
            </a:r>
            <a:r>
              <a:rPr lang="en-IN" sz="2000" b="1" spc="-1" dirty="0">
                <a:solidFill>
                  <a:srgbClr val="000000"/>
                </a:solidFill>
                <a:latin typeface="Times New Roman"/>
              </a:rPr>
              <a:t>we illuminate </a:t>
            </a:r>
            <a:r>
              <a:rPr lang="en-US" sz="2000" b="1" spc="-1" dirty="0">
                <a:solidFill>
                  <a:srgbClr val="000000"/>
                </a:solidFill>
                <a:latin typeface="Times New Roman"/>
              </a:rPr>
              <a:t>the light on specimen.</a:t>
            </a:r>
            <a:endParaRPr lang="en-US" sz="2000" spc="-1" dirty="0">
              <a:solidFill>
                <a:srgbClr val="000000"/>
              </a:solidFill>
              <a:latin typeface="Times New Roman"/>
            </a:endParaRP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Times New Roman"/>
            </a:endParaRP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0000"/>
                </a:solidFill>
                <a:latin typeface="Times New Roman"/>
              </a:rPr>
              <a:t>Fluorescence microscopy 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techniques are </a:t>
            </a:r>
            <a:r>
              <a:rPr lang="en-US" sz="2000" b="1" spc="-1" dirty="0">
                <a:solidFill>
                  <a:srgbClr val="000000"/>
                </a:solidFill>
                <a:latin typeface="Times New Roman"/>
              </a:rPr>
              <a:t>blurred due to </a:t>
            </a:r>
            <a:r>
              <a:rPr lang="en-IN" sz="2000" b="1" spc="-1" dirty="0">
                <a:solidFill>
                  <a:srgbClr val="000000"/>
                </a:solidFill>
                <a:latin typeface="Times New Roman"/>
              </a:rPr>
              <a:t>the diffraction of lig</a:t>
            </a:r>
            <a:r>
              <a:rPr lang="en-IN" sz="2000" spc="-1" dirty="0">
                <a:solidFill>
                  <a:srgbClr val="000000"/>
                </a:solidFill>
                <a:latin typeface="Times New Roman"/>
              </a:rPr>
              <a:t>ht.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IN" sz="2000" spc="-1" dirty="0">
              <a:solidFill>
                <a:srgbClr val="000000"/>
              </a:solidFill>
              <a:latin typeface="Times New Roman"/>
            </a:endParaRP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This process can be modelled mathematically as </a:t>
            </a:r>
            <a:r>
              <a:rPr lang="en-US" sz="2000" b="1" spc="-1" dirty="0">
                <a:solidFill>
                  <a:srgbClr val="000000"/>
                </a:solidFill>
                <a:latin typeface="Times New Roman"/>
              </a:rPr>
              <a:t>a convolution of the object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with a certain </a:t>
            </a:r>
            <a:r>
              <a:rPr lang="en-US" sz="2000" b="1" spc="-1" dirty="0">
                <a:solidFill>
                  <a:srgbClr val="000000"/>
                </a:solidFill>
                <a:latin typeface="Times New Roman"/>
              </a:rPr>
              <a:t>blurring source 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specific of the microscope called </a:t>
            </a:r>
            <a:r>
              <a:rPr lang="en-US" sz="2000" b="1" spc="-1" dirty="0">
                <a:solidFill>
                  <a:srgbClr val="000000"/>
                </a:solidFill>
                <a:latin typeface="Times New Roman"/>
              </a:rPr>
              <a:t>Point Spread </a:t>
            </a:r>
            <a:r>
              <a:rPr lang="en-IN" sz="2000" b="1" spc="-1" dirty="0">
                <a:solidFill>
                  <a:srgbClr val="000000"/>
                </a:solidFill>
                <a:latin typeface="Times New Roman"/>
              </a:rPr>
              <a:t>Function (PSF)</a:t>
            </a:r>
            <a:r>
              <a:rPr lang="en-IN" sz="2000" spc="-1" dirty="0">
                <a:solidFill>
                  <a:srgbClr val="000000"/>
                </a:solidFill>
                <a:latin typeface="Times New Roman"/>
              </a:rPr>
              <a:t>.</a:t>
            </a:r>
            <a:endParaRPr lang="en-US" sz="2000" spc="-1" dirty="0">
              <a:solidFill>
                <a:srgbClr val="000000"/>
              </a:solidFill>
              <a:latin typeface="Times New Roman"/>
            </a:endParaRPr>
          </a:p>
          <a:p>
            <a:pPr algn="l"/>
            <a:endParaRPr lang="en-IN" sz="2000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030A60-EE02-B103-DA18-ED7A66602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692" y="1246926"/>
            <a:ext cx="3446373" cy="280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A0E391-F494-BFDD-9BA8-B69A959BA181}"/>
                  </a:ext>
                </a:extLst>
              </p:cNvPr>
              <p:cNvSpPr txBox="1"/>
              <p:nvPr/>
            </p:nvSpPr>
            <p:spPr>
              <a:xfrm>
                <a:off x="5094239" y="4294980"/>
                <a:ext cx="45857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440"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1800" spc="-1" dirty="0">
                  <a:solidFill>
                    <a:srgbClr val="000000"/>
                  </a:solidFill>
                  <a:latin typeface="Times New Roman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A0E391-F494-BFDD-9BA8-B69A959BA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239" y="4294980"/>
                <a:ext cx="45857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8BC8A4-98DF-F327-A9E6-22C5A62F9B48}"/>
                  </a:ext>
                </a:extLst>
              </p:cNvPr>
              <p:cNvSpPr txBox="1"/>
              <p:nvPr/>
            </p:nvSpPr>
            <p:spPr>
              <a:xfrm>
                <a:off x="4914939" y="661680"/>
                <a:ext cx="45857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440"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i="1" spc="-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800" spc="-1" dirty="0">
                  <a:solidFill>
                    <a:srgbClr val="000000"/>
                  </a:solidFill>
                  <a:latin typeface="Times New Roman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8BC8A4-98DF-F327-A9E6-22C5A62F9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39" y="661680"/>
                <a:ext cx="4585716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6D6A0B1-0A0A-2708-8545-E682F9017880}"/>
              </a:ext>
            </a:extLst>
          </p:cNvPr>
          <p:cNvSpPr txBox="1"/>
          <p:nvPr/>
        </p:nvSpPr>
        <p:spPr>
          <a:xfrm>
            <a:off x="4278338" y="4844153"/>
            <a:ext cx="4538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Sources: (James Jonkman</a:t>
            </a: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/>
              </a:rPr>
              <a:t> et al., 2012),(</a:t>
            </a:r>
            <a:r>
              <a:rPr lang="en-IN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From Wikipedia, 2010</a:t>
            </a:r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/>
              </a:rPr>
              <a:t>)</a:t>
            </a:r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70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543160" y="474984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EA8670E-DF62-4F2F-8D61-6AE1DE97119E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7</a:t>
            </a:fld>
            <a:endParaRPr lang="en-IN" sz="10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0" y="457200"/>
            <a:ext cx="9160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1319759" y="253080"/>
            <a:ext cx="2894431" cy="4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/>
            <a:r>
              <a:rPr lang="en-GB" sz="3200" b="1" spc="-1" dirty="0">
                <a:solidFill>
                  <a:srgbClr val="000000"/>
                </a:solidFill>
                <a:latin typeface="Lora"/>
              </a:rPr>
              <a:t>Introduction</a:t>
            </a:r>
            <a:endParaRPr lang="en-IN" sz="3200" b="1" spc="-1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419400" y="110160"/>
            <a:ext cx="795960" cy="764280"/>
          </a:xfrm>
          <a:prstGeom prst="ellipse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pic>
        <p:nvPicPr>
          <p:cNvPr id="88" name="Graphic 9" descr="Bullseye"/>
          <p:cNvPicPr/>
          <p:nvPr/>
        </p:nvPicPr>
        <p:blipFill>
          <a:blip r:embed="rId2"/>
          <a:stretch/>
        </p:blipFill>
        <p:spPr>
          <a:xfrm>
            <a:off x="523800" y="198720"/>
            <a:ext cx="587160" cy="587160"/>
          </a:xfrm>
          <a:prstGeom prst="rect">
            <a:avLst/>
          </a:prstGeom>
          <a:ln>
            <a:noFill/>
          </a:ln>
        </p:spPr>
      </p:pic>
      <p:sp>
        <p:nvSpPr>
          <p:cNvPr id="6" name="CustomShape 5">
            <a:extLst>
              <a:ext uri="{FF2B5EF4-FFF2-40B4-BE49-F238E27FC236}">
                <a16:creationId xmlns:a16="http://schemas.microsoft.com/office/drawing/2014/main" id="{F94B5D19-5400-21E9-02F7-1C5C62EBEA3A}"/>
              </a:ext>
            </a:extLst>
          </p:cNvPr>
          <p:cNvSpPr/>
          <p:nvPr/>
        </p:nvSpPr>
        <p:spPr>
          <a:xfrm>
            <a:off x="585047" y="1278106"/>
            <a:ext cx="4646912" cy="37841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In fluorescence microscopy, the observed image is an </a:t>
            </a:r>
            <a:r>
              <a:rPr lang="en-US" sz="2000" b="1" spc="-1" dirty="0">
                <a:solidFill>
                  <a:srgbClr val="000000"/>
                </a:solidFill>
                <a:latin typeface="Times New Roman"/>
              </a:rPr>
              <a:t>added noise and blur version of real image 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which we are interested to find.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Times New Roman"/>
            </a:endParaRP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The real image can be estimated by </a:t>
            </a:r>
            <a:r>
              <a:rPr lang="en-US" sz="2000" b="1" spc="-1" dirty="0">
                <a:solidFill>
                  <a:srgbClr val="000000"/>
                </a:solidFill>
                <a:latin typeface="Times New Roman"/>
              </a:rPr>
              <a:t>solving an inverse problem 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which estimating learnable parameters or data from the inadequate observations.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Times New Roman"/>
            </a:endParaRP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The problem is </a:t>
            </a:r>
            <a:r>
              <a:rPr lang="en-US" sz="2000" b="1" spc="-1" dirty="0">
                <a:solidFill>
                  <a:srgbClr val="000000"/>
                </a:solidFill>
                <a:latin typeface="Times New Roman"/>
              </a:rPr>
              <a:t>ill-posed.</a:t>
            </a: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EBCBA0-CEFE-C084-B778-E053F4CA3739}"/>
                  </a:ext>
                </a:extLst>
              </p:cNvPr>
              <p:cNvSpPr txBox="1"/>
              <p:nvPr/>
            </p:nvSpPr>
            <p:spPr>
              <a:xfrm>
                <a:off x="4996048" y="3680728"/>
                <a:ext cx="45857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440"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18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8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IN" sz="18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8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800" spc="-1" dirty="0">
                  <a:solidFill>
                    <a:srgbClr val="000000"/>
                  </a:solidFill>
                  <a:latin typeface="Times New Roman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EBCBA0-CEFE-C084-B778-E053F4CA3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048" y="3680728"/>
                <a:ext cx="4585716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A81750-52BF-804E-69E6-817F753569B5}"/>
                  </a:ext>
                </a:extLst>
              </p:cNvPr>
              <p:cNvSpPr txBox="1"/>
              <p:nvPr/>
            </p:nvSpPr>
            <p:spPr>
              <a:xfrm>
                <a:off x="5231959" y="4310531"/>
                <a:ext cx="405614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440">
                  <a:buClr>
                    <a:srgbClr val="000000"/>
                  </a:buClr>
                </a:pPr>
                <a:r>
                  <a:rPr lang="en-US" sz="1800" spc="-1" dirty="0">
                    <a:solidFill>
                      <a:srgbClr val="000000"/>
                    </a:solidFill>
                    <a:latin typeface="Times New Roman"/>
                  </a:rPr>
                  <a:t>Where </a:t>
                </a:r>
                <a14:m>
                  <m:oMath xmlns:m="http://schemas.openxmlformats.org/officeDocument/2006/math">
                    <m:r>
                      <a:rPr lang="en-IN" sz="1800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sz="1800" spc="-1" dirty="0">
                    <a:solidFill>
                      <a:srgbClr val="000000"/>
                    </a:solidFill>
                    <a:latin typeface="Times New Roman"/>
                  </a:rPr>
                  <a:t> (observation), A (the operator), </a:t>
                </a:r>
                <a14:m>
                  <m:oMath xmlns:m="http://schemas.openxmlformats.org/officeDocument/2006/math">
                    <m:r>
                      <a:rPr lang="en-IN" sz="1800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1800" spc="-1" dirty="0">
                    <a:solidFill>
                      <a:srgbClr val="000000"/>
                    </a:solidFill>
                    <a:latin typeface="Times New Roman"/>
                  </a:rPr>
                  <a:t> (ground truth), and </a:t>
                </a:r>
                <a14:m>
                  <m:oMath xmlns:m="http://schemas.openxmlformats.org/officeDocument/2006/math">
                    <m:r>
                      <a:rPr lang="en-IN" sz="1800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1800" spc="-1" dirty="0">
                    <a:solidFill>
                      <a:srgbClr val="000000"/>
                    </a:solidFill>
                    <a:latin typeface="Times New Roman"/>
                  </a:rPr>
                  <a:t> (noise).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A81750-52BF-804E-69E6-817F75356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959" y="4310531"/>
                <a:ext cx="4056146" cy="646331"/>
              </a:xfrm>
              <a:prstGeom prst="rect">
                <a:avLst/>
              </a:prstGeom>
              <a:blipFill>
                <a:blip r:embed="rId6"/>
                <a:stretch>
                  <a:fillRect l="-1201" t="-471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614FC69-F75A-F2D1-6BE1-9990236EE3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143" y="785880"/>
            <a:ext cx="3834073" cy="295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1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543160" y="474984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EA8670E-DF62-4F2F-8D61-6AE1DE97119E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8</a:t>
            </a:fld>
            <a:endParaRPr lang="en-IN" sz="10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0" y="457200"/>
            <a:ext cx="9160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1319758" y="253080"/>
            <a:ext cx="6567935" cy="4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/>
            <a:r>
              <a:rPr lang="en-GB" sz="3200" b="1" spc="-1" dirty="0">
                <a:solidFill>
                  <a:srgbClr val="000000"/>
                </a:solidFill>
                <a:latin typeface="Lora"/>
              </a:rPr>
              <a:t>Inverse problem:</a:t>
            </a:r>
            <a:r>
              <a:rPr lang="en-IN" sz="18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IN" b="1" spc="-1" dirty="0">
                <a:solidFill>
                  <a:srgbClr val="000000"/>
                </a:solidFill>
                <a:latin typeface="Lora"/>
              </a:rPr>
              <a:t>mathematical formulation</a:t>
            </a:r>
          </a:p>
        </p:txBody>
      </p:sp>
      <p:sp>
        <p:nvSpPr>
          <p:cNvPr id="87" name="CustomShape 4"/>
          <p:cNvSpPr/>
          <p:nvPr/>
        </p:nvSpPr>
        <p:spPr>
          <a:xfrm>
            <a:off x="419400" y="110160"/>
            <a:ext cx="795960" cy="764280"/>
          </a:xfrm>
          <a:prstGeom prst="ellipse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pic>
        <p:nvPicPr>
          <p:cNvPr id="88" name="Graphic 9" descr="Bullseye"/>
          <p:cNvPicPr/>
          <p:nvPr/>
        </p:nvPicPr>
        <p:blipFill>
          <a:blip r:embed="rId2"/>
          <a:stretch/>
        </p:blipFill>
        <p:spPr>
          <a:xfrm>
            <a:off x="523800" y="198720"/>
            <a:ext cx="587160" cy="58716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stomShape 5">
                <a:extLst>
                  <a:ext uri="{FF2B5EF4-FFF2-40B4-BE49-F238E27FC236}">
                    <a16:creationId xmlns:a16="http://schemas.microsoft.com/office/drawing/2014/main" id="{F94B5D19-5400-21E9-02F7-1C5C62EBEA3A}"/>
                  </a:ext>
                </a:extLst>
              </p:cNvPr>
              <p:cNvSpPr/>
              <p:nvPr/>
            </p:nvSpPr>
            <p:spPr>
              <a:xfrm>
                <a:off x="662087" y="754553"/>
                <a:ext cx="8219520" cy="43167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/>
              <a:p>
                <a:pPr marL="285840" indent="-284400"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000" spc="-1" dirty="0">
                    <a:solidFill>
                      <a:srgbClr val="000000"/>
                    </a:solidFill>
                    <a:latin typeface="Times New Roman"/>
                  </a:rPr>
                  <a:t>The direct problem can be formulated as follows:</a:t>
                </a:r>
              </a:p>
              <a:p>
                <a:pPr marL="285840" indent="-284400">
                  <a:buClr>
                    <a:srgbClr val="000000"/>
                  </a:buClr>
                  <a:buFont typeface="Arial"/>
                  <a:buChar char="•"/>
                </a:pPr>
                <a:endParaRPr lang="en-US" sz="2000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1440"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IN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0" i="1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1440">
                  <a:buClr>
                    <a:srgbClr val="000000"/>
                  </a:buClr>
                </a:pPr>
                <a:endParaRPr lang="en-US" sz="2000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1440">
                  <a:buClr>
                    <a:srgbClr val="000000"/>
                  </a:buClr>
                </a:pPr>
                <a:r>
                  <a:rPr lang="en-US" sz="2000" spc="-1" dirty="0">
                    <a:solidFill>
                      <a:srgbClr val="000000"/>
                    </a:solidFill>
                    <a:latin typeface="Times New Roman"/>
                  </a:rPr>
                  <a:t>       Where </a:t>
                </a:r>
                <a14:m>
                  <m:oMath xmlns:m="http://schemas.openxmlformats.org/officeDocument/2006/math">
                    <m:r>
                      <a:rPr lang="en-IN" sz="2000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sz="2000" spc="-1" dirty="0">
                    <a:solidFill>
                      <a:srgbClr val="000000"/>
                    </a:solidFill>
                    <a:latin typeface="Times New Roman"/>
                  </a:rPr>
                  <a:t> (observation), A (the operator), </a:t>
                </a:r>
                <a14:m>
                  <m:oMath xmlns:m="http://schemas.openxmlformats.org/officeDocument/2006/math">
                    <m:r>
                      <a:rPr lang="en-IN" sz="2000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000" spc="-1" dirty="0">
                    <a:solidFill>
                      <a:srgbClr val="000000"/>
                    </a:solidFill>
                    <a:latin typeface="Times New Roman"/>
                  </a:rPr>
                  <a:t> (ground truth), and </a:t>
                </a:r>
                <a14:m>
                  <m:oMath xmlns:m="http://schemas.openxmlformats.org/officeDocument/2006/math">
                    <m:r>
                      <a:rPr lang="en-IN" sz="2000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000" spc="-1" dirty="0">
                    <a:solidFill>
                      <a:srgbClr val="000000"/>
                    </a:solidFill>
                    <a:latin typeface="Times New Roman"/>
                  </a:rPr>
                  <a:t> (noise).</a:t>
                </a:r>
              </a:p>
              <a:p>
                <a:pPr marL="285840" indent="-284400">
                  <a:buClr>
                    <a:srgbClr val="000000"/>
                  </a:buClr>
                  <a:buFont typeface="Arial"/>
                  <a:buChar char="•"/>
                </a:pPr>
                <a:endParaRPr lang="en-IN" sz="2000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285840" indent="-284400">
                  <a:buClr>
                    <a:srgbClr val="000000"/>
                  </a:buClr>
                  <a:buFont typeface="Arial"/>
                  <a:buChar char="•"/>
                </a:pPr>
                <a:r>
                  <a:rPr lang="en-IN" sz="2000" spc="-1" dirty="0">
                    <a:solidFill>
                      <a:srgbClr val="000000"/>
                    </a:solidFill>
                    <a:latin typeface="Times New Roman"/>
                  </a:rPr>
                  <a:t>The inverse problem can be solved by considering </a:t>
                </a:r>
                <a:r>
                  <a:rPr lang="en-IN" sz="2000" b="1" spc="-1" dirty="0">
                    <a:solidFill>
                      <a:srgbClr val="000000"/>
                    </a:solidFill>
                    <a:latin typeface="Times New Roman"/>
                  </a:rPr>
                  <a:t>least-square minimisation</a:t>
                </a:r>
                <a:r>
                  <a:rPr lang="en-IN" sz="2000" spc="-1" dirty="0">
                    <a:solidFill>
                      <a:srgbClr val="000000"/>
                    </a:solidFill>
                    <a:latin typeface="Times New Roman"/>
                  </a:rPr>
                  <a:t> along with adding regularisation term we can formulate as follows:</a:t>
                </a:r>
              </a:p>
              <a:p>
                <a:pPr marL="285840" indent="-284400">
                  <a:buClr>
                    <a:srgbClr val="000000"/>
                  </a:buClr>
                  <a:buFont typeface="Arial"/>
                  <a:buChar char="•"/>
                </a:pPr>
                <a:endParaRPr lang="en-IN" spc="-1" dirty="0">
                  <a:solidFill>
                    <a:srgbClr val="000000"/>
                  </a:solidFill>
                  <a:latin typeface="CMR12"/>
                </a:endParaRPr>
              </a:p>
              <a:p>
                <a:pPr marL="1440"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000" b="0" i="1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IN" sz="2000" b="0" i="1" spc="-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func>
                        <m:funcPr>
                          <m:ctrlPr>
                            <a:rPr lang="en-IN" sz="2000" b="0" i="1" spc="-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000" b="0" i="0" spc="-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IN" sz="2000" b="0" i="1" spc="-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IN" sz="2000" b="0" i="1" spc="-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000" b="0" i="0" spc="-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IN" sz="2000" b="0" i="1" spc="-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IN" sz="2000" b="0" i="1" spc="-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IN" sz="2000" i="1" spc="-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IN" sz="2000" i="1" spc="-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2000" spc="-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𝐴𝑥</m:t>
                                          </m:r>
                                          <m:r>
                                            <a:rPr lang="en-IN" sz="2000" spc="-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r>
                                            <a:rPr lang="en-IN" sz="2000" spc="-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IN" sz="2000" b="0" i="0" spc="-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IN" sz="2000" b="0" i="0" spc="-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IN" sz="2000" b="0" i="1" spc="-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000" b="0" i="1" spc="-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IN" sz="2000" b="0" i="1" spc="-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b="0" i="1" spc="-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IN" sz="2000" b="0" i="1" spc="-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000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1440">
                  <a:buClr>
                    <a:srgbClr val="000000"/>
                  </a:buClr>
                </a:pPr>
                <a:endParaRPr lang="en-US" sz="2000" spc="-1" dirty="0">
                  <a:solidFill>
                    <a:srgbClr val="000000"/>
                  </a:solidFill>
                  <a:latin typeface="Times New Roman"/>
                </a:endParaRPr>
              </a:p>
              <a:p>
                <a:pPr marL="285840" indent="-284400">
                  <a:buClr>
                    <a:srgbClr val="000000"/>
                  </a:buClr>
                  <a:buFont typeface="Arial"/>
                  <a:buChar char="•"/>
                </a:pPr>
                <a:r>
                  <a:rPr lang="en-US" sz="2000" spc="-1" dirty="0">
                    <a:solidFill>
                      <a:srgbClr val="000000"/>
                    </a:solidFill>
                    <a:latin typeface="Times New Roman"/>
                  </a:rPr>
                  <a:t>Where </a:t>
                </a:r>
                <a14:m>
                  <m:oMath xmlns:m="http://schemas.openxmlformats.org/officeDocument/2006/math">
                    <m:r>
                      <a:rPr lang="en-IN" sz="2000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IN" sz="2000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IN" sz="2000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IN" sz="2000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000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|</m:t>
                    </m:r>
                    <m:sSubSup>
                      <m:sSubSupPr>
                        <m:ctrlPr>
                          <a:rPr lang="en-IN" sz="2000" i="1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IN" sz="2000" i="1" spc="-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spc="-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IN" sz="200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00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Times New Roman"/>
                  </a:rPr>
                  <a:t> is fidelity term and </a:t>
                </a:r>
                <a14:m>
                  <m:oMath xmlns:m="http://schemas.openxmlformats.org/officeDocument/2006/math">
                    <m:r>
                      <a:rPr lang="en-IN" sz="2000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sz="2000" i="1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spc="-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000" spc="-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Times New Roman"/>
                  </a:rPr>
                  <a:t>is </a:t>
                </a:r>
                <a:r>
                  <a:rPr lang="en-IN" sz="2000" spc="-1" dirty="0">
                    <a:solidFill>
                      <a:srgbClr val="000000"/>
                    </a:solidFill>
                    <a:latin typeface="Times New Roman"/>
                  </a:rPr>
                  <a:t>regularization</a:t>
                </a:r>
                <a:r>
                  <a:rPr lang="en-US" sz="2000" spc="-1" dirty="0">
                    <a:solidFill>
                      <a:srgbClr val="000000"/>
                    </a:solidFill>
                    <a:latin typeface="Times New Roman"/>
                  </a:rPr>
                  <a:t> term.</a:t>
                </a:r>
              </a:p>
            </p:txBody>
          </p:sp>
        </mc:Choice>
        <mc:Fallback xmlns="">
          <p:sp>
            <p:nvSpPr>
              <p:cNvPr id="6" name="CustomShape 5">
                <a:extLst>
                  <a:ext uri="{FF2B5EF4-FFF2-40B4-BE49-F238E27FC236}">
                    <a16:creationId xmlns:a16="http://schemas.microsoft.com/office/drawing/2014/main" id="{F94B5D19-5400-21E9-02F7-1C5C62EBEA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87" y="754553"/>
                <a:ext cx="8219520" cy="4316779"/>
              </a:xfrm>
              <a:prstGeom prst="rect">
                <a:avLst/>
              </a:prstGeom>
              <a:blipFill>
                <a:blip r:embed="rId3"/>
                <a:stretch>
                  <a:fillRect l="-742" t="-847" b="-146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269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543160" y="4749840"/>
            <a:ext cx="547200" cy="3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EA8670E-DF62-4F2F-8D61-6AE1DE97119E}" type="slidenum">
              <a:rPr lang="en" sz="1000" b="0" strike="noStrike" spc="-1">
                <a:solidFill>
                  <a:srgbClr val="1D1D1B"/>
                </a:solidFill>
                <a:latin typeface="Lora"/>
                <a:ea typeface="Lora"/>
              </a:rPr>
              <a:t>9</a:t>
            </a:fld>
            <a:endParaRPr lang="en-IN" sz="10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0" y="457200"/>
            <a:ext cx="9160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1319760" y="253080"/>
            <a:ext cx="1757396" cy="4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/>
            <a:r>
              <a:rPr lang="en-GB" sz="3200" b="1" spc="-1" dirty="0">
                <a:solidFill>
                  <a:srgbClr val="000000"/>
                </a:solidFill>
                <a:latin typeface="Lora"/>
              </a:rPr>
              <a:t>VAE</a:t>
            </a:r>
            <a:endParaRPr lang="en-IN" sz="3200" b="1" spc="-1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419400" y="110160"/>
            <a:ext cx="795960" cy="764280"/>
          </a:xfrm>
          <a:prstGeom prst="ellipse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pic>
        <p:nvPicPr>
          <p:cNvPr id="88" name="Graphic 9" descr="Bullseye"/>
          <p:cNvPicPr/>
          <p:nvPr/>
        </p:nvPicPr>
        <p:blipFill>
          <a:blip r:embed="rId2"/>
          <a:stretch/>
        </p:blipFill>
        <p:spPr>
          <a:xfrm>
            <a:off x="523800" y="198720"/>
            <a:ext cx="587160" cy="58716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stomShape 5">
                <a:extLst>
                  <a:ext uri="{FF2B5EF4-FFF2-40B4-BE49-F238E27FC236}">
                    <a16:creationId xmlns:a16="http://schemas.microsoft.com/office/drawing/2014/main" id="{F94B5D19-5400-21E9-02F7-1C5C62EBEA3A}"/>
                  </a:ext>
                </a:extLst>
              </p:cNvPr>
              <p:cNvSpPr/>
              <p:nvPr/>
            </p:nvSpPr>
            <p:spPr>
              <a:xfrm>
                <a:off x="229378" y="4029926"/>
                <a:ext cx="8701804" cy="7064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/>
              <a:p>
                <a:pPr marL="285840" indent="-284400">
                  <a:buClr>
                    <a:srgbClr val="000000"/>
                  </a:buClr>
                  <a:buFont typeface="Arial"/>
                  <a:buChar char="•"/>
                </a:pPr>
                <a:r>
                  <a:rPr lang="en-IN" sz="2000" spc="-1" dirty="0">
                    <a:solidFill>
                      <a:srgbClr val="000000"/>
                    </a:solidFill>
                    <a:latin typeface="Times New Roman"/>
                  </a:rPr>
                  <a:t>VAE with </a:t>
                </a:r>
                <a14:m>
                  <m:oMath xmlns:m="http://schemas.openxmlformats.org/officeDocument/2006/math">
                    <m:r>
                      <a:rPr lang="en-IN" sz="2000" b="1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IN" sz="2000" b="1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1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IN" sz="2000" b="1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1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IN" sz="2000" b="1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spc="-1" dirty="0">
                    <a:solidFill>
                      <a:srgbClr val="000000"/>
                    </a:solidFill>
                    <a:latin typeface="Times New Roman"/>
                  </a:rPr>
                  <a:t> are the training parameters </a:t>
                </a:r>
                <a:r>
                  <a:rPr lang="en-US" sz="2000" spc="-1" dirty="0">
                    <a:solidFill>
                      <a:srgbClr val="000000"/>
                    </a:solidFill>
                    <a:latin typeface="Times New Roman"/>
                  </a:rPr>
                  <a:t>in encoder and decoder respectively, where </a:t>
                </a:r>
                <a14:m>
                  <m:oMath xmlns:m="http://schemas.openxmlformats.org/officeDocument/2006/math">
                    <m:r>
                      <a:rPr lang="en-IN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Times New Roman"/>
                  </a:rPr>
                  <a:t> is a latent representation of </a:t>
                </a:r>
                <a14:m>
                  <m:oMath xmlns:m="http://schemas.openxmlformats.org/officeDocument/2006/math">
                    <m:r>
                      <a:rPr lang="en-IN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spc="-1" dirty="0">
                  <a:solidFill>
                    <a:srgbClr val="000000"/>
                  </a:solidFill>
                  <a:latin typeface="Times New Roman"/>
                </a:endParaRPr>
              </a:p>
            </p:txBody>
          </p:sp>
        </mc:Choice>
        <mc:Fallback xmlns="">
          <p:sp>
            <p:nvSpPr>
              <p:cNvPr id="6" name="CustomShape 5">
                <a:extLst>
                  <a:ext uri="{FF2B5EF4-FFF2-40B4-BE49-F238E27FC236}">
                    <a16:creationId xmlns:a16="http://schemas.microsoft.com/office/drawing/2014/main" id="{F94B5D19-5400-21E9-02F7-1C5C62EBEA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8" y="4029926"/>
                <a:ext cx="8701804" cy="706432"/>
              </a:xfrm>
              <a:prstGeom prst="rect">
                <a:avLst/>
              </a:prstGeom>
              <a:blipFill>
                <a:blip r:embed="rId3"/>
                <a:stretch>
                  <a:fillRect l="-701" t="-5172" b="-146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2FBFF48-D76D-E671-D39A-542655EF4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58" y="804600"/>
            <a:ext cx="7085443" cy="31780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8650CC-2815-281B-61AC-49DBB0FDEE96}"/>
              </a:ext>
            </a:extLst>
          </p:cNvPr>
          <p:cNvSpPr txBox="1"/>
          <p:nvPr/>
        </p:nvSpPr>
        <p:spPr>
          <a:xfrm>
            <a:off x="5804452" y="4686300"/>
            <a:ext cx="2497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(Diederik P. Kingma et al., 2014)</a:t>
            </a:r>
          </a:p>
        </p:txBody>
      </p:sp>
    </p:spTree>
    <p:extLst>
      <p:ext uri="{BB962C8B-B14F-4D97-AF65-F5344CB8AC3E}">
        <p14:creationId xmlns:p14="http://schemas.microsoft.com/office/powerpoint/2010/main" val="424316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8509</TotalTime>
  <Words>1639</Words>
  <Application>Microsoft Office PowerPoint</Application>
  <PresentationFormat>On-screen Show (16:9)</PresentationFormat>
  <Paragraphs>223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Calibri</vt:lpstr>
      <vt:lpstr>Cambria Math</vt:lpstr>
      <vt:lpstr>CMR12</vt:lpstr>
      <vt:lpstr>Helvetica Neue</vt:lpstr>
      <vt:lpstr>Lora</vt:lpstr>
      <vt:lpstr>Segoe UI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Phases politiques au Costa Rica</dc:title>
  <dc:subject/>
  <dc:creator>Mariana Chaves Espinoza</dc:creator>
  <dc:description/>
  <cp:lastModifiedBy>Sai Muttavarapu</cp:lastModifiedBy>
  <cp:revision>328</cp:revision>
  <dcterms:modified xsi:type="dcterms:W3CDTF">2022-08-27T18:16:42Z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