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77" r:id="rId7"/>
    <p:sldId id="295" r:id="rId8"/>
    <p:sldId id="291" r:id="rId9"/>
    <p:sldId id="296" r:id="rId10"/>
    <p:sldId id="293" r:id="rId11"/>
    <p:sldId id="297" r:id="rId12"/>
    <p:sldId id="294" r:id="rId13"/>
    <p:sldId id="298" r:id="rId14"/>
    <p:sldId id="260" r:id="rId15"/>
    <p:sldId id="286" r:id="rId16"/>
    <p:sldId id="299" r:id="rId17"/>
    <p:sldId id="300" r:id="rId18"/>
    <p:sldId id="301" r:id="rId19"/>
    <p:sldId id="302" r:id="rId20"/>
    <p:sldId id="303" r:id="rId21"/>
    <p:sldId id="274" r:id="rId22"/>
    <p:sldId id="275" r:id="rId23"/>
    <p:sldId id="304" r:id="rId24"/>
    <p:sldId id="306" r:id="rId25"/>
    <p:sldId id="305" r:id="rId2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0" d="100"/>
          <a:sy n="80" d="100"/>
        </p:scale>
        <p:origin x="7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A0B4053-1D1F-4C7E-AE76-D55E41A5E7EF}" type="datetimeFigureOut">
              <a:rPr lang="en-IN" smtClean="0"/>
              <a:t>30-08-2022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D4A4CE7-640A-43D9-AA85-24C4E37FF621}" type="slidenum">
              <a:rPr lang="en-IN" smtClean="0"/>
              <a:t>‹#›</a:t>
            </a:fld>
            <a:endParaRPr lang="en-IN"/>
          </a:p>
        </p:txBody>
      </p:sp>
    </p:spTree>
    <p:extLst>
      <p:ext uri="{BB962C8B-B14F-4D97-AF65-F5344CB8AC3E}">
        <p14:creationId xmlns:p14="http://schemas.microsoft.com/office/powerpoint/2010/main" val="417918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4A4CE7-640A-43D9-AA85-24C4E37FF621}" type="slidenum">
              <a:rPr lang="en-IN" smtClean="0"/>
              <a:t>4</a:t>
            </a:fld>
            <a:endParaRPr lang="en-IN"/>
          </a:p>
        </p:txBody>
      </p:sp>
    </p:spTree>
    <p:extLst>
      <p:ext uri="{BB962C8B-B14F-4D97-AF65-F5344CB8AC3E}">
        <p14:creationId xmlns:p14="http://schemas.microsoft.com/office/powerpoint/2010/main" val="186070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6120" y="3676680"/>
            <a:ext cx="9160560" cy="36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0"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825120" y="432000"/>
            <a:ext cx="6877800" cy="3025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3200" b="1" dirty="0"/>
              <a:t>Using explainers to refine data pre-processing </a:t>
            </a:r>
            <a:r>
              <a:rPr lang="en" sz="3200" b="1" dirty="0"/>
              <a:t> </a:t>
            </a:r>
            <a:br>
              <a:rPr dirty="0"/>
            </a:br>
            <a:r>
              <a:rPr lang="en-IN" sz="1800" b="0" strike="noStrike" spc="-1" dirty="0">
                <a:solidFill>
                  <a:srgbClr val="000000"/>
                </a:solidFill>
                <a:latin typeface="Times New Roman"/>
                <a:ea typeface="Lora"/>
              </a:rPr>
              <a:t> </a:t>
            </a:r>
            <a:br>
              <a:rPr dirty="0"/>
            </a:br>
            <a:r>
              <a:rPr lang="en-IN" b="1" dirty="0"/>
              <a:t>Name</a:t>
            </a:r>
            <a:r>
              <a:rPr lang="en-IN" dirty="0"/>
              <a:t>: </a:t>
            </a:r>
            <a:r>
              <a:rPr lang="en-GB" sz="2000" b="0" strike="noStrike" spc="-1" dirty="0">
                <a:solidFill>
                  <a:srgbClr val="000000"/>
                </a:solidFill>
                <a:latin typeface="Calibri"/>
                <a:ea typeface="Lora"/>
              </a:rPr>
              <a:t>Sai Muttavarapu </a:t>
            </a:r>
          </a:p>
          <a:p>
            <a:pPr>
              <a:lnSpc>
                <a:spcPct val="100000"/>
              </a:lnSpc>
            </a:pPr>
            <a:r>
              <a:rPr lang="en-GB" sz="2000" b="1" spc="-1" dirty="0">
                <a:solidFill>
                  <a:srgbClr val="000000"/>
                </a:solidFill>
                <a:latin typeface="Calibri"/>
              </a:rPr>
              <a:t>Supervisor </a:t>
            </a:r>
            <a:r>
              <a:rPr lang="en-GB" sz="2000" b="1" strike="noStrike" spc="-1" dirty="0">
                <a:solidFill>
                  <a:srgbClr val="000000"/>
                </a:solidFill>
                <a:latin typeface="Calibri"/>
                <a:ea typeface="Lora"/>
              </a:rPr>
              <a:t>: </a:t>
            </a:r>
            <a:r>
              <a:rPr lang="en-GB" sz="2000" spc="-1" dirty="0">
                <a:solidFill>
                  <a:srgbClr val="000000"/>
                </a:solidFill>
                <a:latin typeface="Calibri"/>
                <a:ea typeface="Lora"/>
              </a:rPr>
              <a:t>Michel Riveill</a:t>
            </a:r>
            <a:endParaRPr lang="en-GB" sz="2000" b="0" strike="noStrike" spc="-1" dirty="0">
              <a:solidFill>
                <a:srgbClr val="000000"/>
              </a:solidFill>
              <a:latin typeface="Calibri"/>
              <a:ea typeface="Lora"/>
            </a:endParaRPr>
          </a:p>
          <a:p>
            <a:pPr>
              <a:lnSpc>
                <a:spcPct val="100000"/>
              </a:lnSpc>
            </a:pPr>
            <a:r>
              <a:rPr lang="en-GB" sz="2000" b="1" spc="-1" dirty="0">
                <a:solidFill>
                  <a:srgbClr val="000000"/>
                </a:solidFill>
                <a:latin typeface="Calibri"/>
              </a:rPr>
              <a:t>Subject: </a:t>
            </a:r>
            <a:r>
              <a:rPr lang="en-GB" sz="2000" spc="-1">
                <a:solidFill>
                  <a:srgbClr val="000000"/>
                </a:solidFill>
                <a:latin typeface="Calibri"/>
              </a:rPr>
              <a:t>Research Project</a:t>
            </a:r>
            <a:endParaRPr lang="en-GB" sz="2000" b="0" strike="noStrike" spc="-1" dirty="0">
              <a:solidFill>
                <a:srgbClr val="000000"/>
              </a:solidFill>
              <a:latin typeface="Calibri"/>
              <a:ea typeface="Lora"/>
            </a:endParaRPr>
          </a:p>
        </p:txBody>
      </p:sp>
      <p:sp>
        <p:nvSpPr>
          <p:cNvPr id="78" name="CustomShape 2"/>
          <p:cNvSpPr/>
          <p:nvPr/>
        </p:nvSpPr>
        <p:spPr>
          <a:xfrm>
            <a:off x="0" y="0"/>
            <a:ext cx="3589560" cy="2427480"/>
          </a:xfrm>
          <a:prstGeom prst="rect">
            <a:avLst/>
          </a:prstGeom>
          <a:noFill/>
          <a:ln>
            <a:noFill/>
          </a:ln>
        </p:spPr>
        <p:style>
          <a:lnRef idx="0">
            <a:scrgbClr r="0" g="0" b="0"/>
          </a:lnRef>
          <a:fillRef idx="0">
            <a:scrgbClr r="0" g="0" b="0"/>
          </a:fillRef>
          <a:effectRef idx="0">
            <a:scrgbClr r="0" g="0" b="0"/>
          </a:effectRef>
          <a:fontRef idx="minor"/>
        </p:style>
      </p:sp>
      <p:sp>
        <p:nvSpPr>
          <p:cNvPr id="79" name="CustomShape 3"/>
          <p:cNvSpPr/>
          <p:nvPr/>
        </p:nvSpPr>
        <p:spPr>
          <a:xfrm>
            <a:off x="152280" y="152280"/>
            <a:ext cx="2183760" cy="1476720"/>
          </a:xfrm>
          <a:prstGeom prst="rect">
            <a:avLst/>
          </a:prstGeom>
          <a:noFill/>
          <a:ln>
            <a:noFill/>
          </a:ln>
        </p:spPr>
        <p:style>
          <a:lnRef idx="0">
            <a:scrgbClr r="0" g="0" b="0"/>
          </a:lnRef>
          <a:fillRef idx="0">
            <a:scrgbClr r="0" g="0" b="0"/>
          </a:fillRef>
          <a:effectRef idx="0">
            <a:scrgbClr r="0" g="0" b="0"/>
          </a:effectRef>
          <a:fontRef idx="minor"/>
        </p:style>
      </p:sp>
      <p:sp>
        <p:nvSpPr>
          <p:cNvPr id="80" name="CustomShape 4"/>
          <p:cNvSpPr/>
          <p:nvPr/>
        </p:nvSpPr>
        <p:spPr>
          <a:xfrm>
            <a:off x="0" y="0"/>
            <a:ext cx="3113280" cy="588960"/>
          </a:xfrm>
          <a:prstGeom prst="rect">
            <a:avLst/>
          </a:prstGeom>
          <a:noFill/>
          <a:ln>
            <a:noFill/>
          </a:ln>
        </p:spPr>
        <p:style>
          <a:lnRef idx="0">
            <a:scrgbClr r="0" g="0" b="0"/>
          </a:lnRef>
          <a:fillRef idx="0">
            <a:scrgbClr r="0" g="0" b="0"/>
          </a:fillRef>
          <a:effectRef idx="0">
            <a:scrgbClr r="0" g="0" b="0"/>
          </a:effectRef>
          <a:fontRef idx="minor"/>
        </p:style>
      </p:sp>
      <p:pic>
        <p:nvPicPr>
          <p:cNvPr id="81" name="Picture 80"/>
          <p:cNvPicPr/>
          <p:nvPr/>
        </p:nvPicPr>
        <p:blipFill>
          <a:blip r:embed="rId2"/>
          <a:stretch/>
        </p:blipFill>
        <p:spPr>
          <a:xfrm>
            <a:off x="1368000" y="3744000"/>
            <a:ext cx="6694920" cy="1103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10</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1354410"/>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LIME</a:t>
            </a:r>
            <a:r>
              <a:rPr lang="en-IN" sz="2000" spc="-1" dirty="0">
                <a:solidFill>
                  <a:srgbClr val="000000"/>
                </a:solidFill>
                <a:latin typeface="Times New Roman"/>
              </a:rPr>
              <a:t> </a:t>
            </a:r>
            <a:r>
              <a:rPr lang="en-IN" sz="2000" dirty="0">
                <a:latin typeface="Times New Roman" panose="02020603050405020304" pitchFamily="18" charset="0"/>
                <a:cs typeface="Times New Roman" panose="02020603050405020304" pitchFamily="18" charset="0"/>
              </a:rPr>
              <a:t>(</a:t>
            </a:r>
            <a:r>
              <a:rPr lang="en-IN" sz="1800" b="0" i="0" u="none" strike="noStrike" baseline="0" dirty="0">
                <a:latin typeface="CMR10"/>
              </a:rPr>
              <a:t>Local Interpretable Model-Agnostic Explanations</a:t>
            </a:r>
            <a:r>
              <a:rPr lang="en-IN" sz="2000" dirty="0">
                <a:latin typeface="Times New Roman" panose="02020603050405020304" pitchFamily="18" charset="0"/>
                <a:cs typeface="Times New Roman" panose="02020603050405020304" pitchFamily="18" charset="0"/>
              </a:rPr>
              <a:t>): </a:t>
            </a:r>
          </a:p>
          <a:p>
            <a:pPr marL="628650" lvl="3">
              <a:lnSpc>
                <a:spcPct val="107000"/>
              </a:lnSpc>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US" spc="-1" dirty="0">
              <a:solidFill>
                <a:srgbClr val="000000"/>
              </a:solidFill>
              <a:latin typeface="CMR10"/>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p:txBody>
      </p:sp>
      <p:pic>
        <p:nvPicPr>
          <p:cNvPr id="3" name="Picture 2" descr="Graphical user interface, application, Word&#10;&#10;Description automatically generated">
            <a:extLst>
              <a:ext uri="{FF2B5EF4-FFF2-40B4-BE49-F238E27FC236}">
                <a16:creationId xmlns:a16="http://schemas.microsoft.com/office/drawing/2014/main" id="{A5E910B2-194F-41F7-91DE-8D978BEC7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49" y="2072638"/>
            <a:ext cx="8293211" cy="2531167"/>
          </a:xfrm>
          <a:prstGeom prst="rect">
            <a:avLst/>
          </a:prstGeom>
        </p:spPr>
      </p:pic>
    </p:spTree>
    <p:extLst>
      <p:ext uri="{BB962C8B-B14F-4D97-AF65-F5344CB8AC3E}">
        <p14:creationId xmlns:p14="http://schemas.microsoft.com/office/powerpoint/2010/main" val="140824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11</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31700"/>
            <a:ext cx="7915007" cy="3692614"/>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ELI5</a:t>
            </a:r>
            <a:r>
              <a:rPr lang="en-IN" sz="2000" spc="-1" dirty="0">
                <a:solidFill>
                  <a:srgbClr val="000000"/>
                </a:solidFill>
                <a:latin typeface="Times New Roman"/>
              </a:rPr>
              <a:t> (</a:t>
            </a:r>
            <a:r>
              <a:rPr lang="en-US" sz="2000" spc="-1" dirty="0">
                <a:solidFill>
                  <a:srgbClr val="000000"/>
                </a:solidFill>
                <a:latin typeface="Times New Roman"/>
              </a:rPr>
              <a:t>explain like I am 5</a:t>
            </a:r>
            <a:r>
              <a:rPr lang="en-IN" sz="2000" spc="-1" dirty="0">
                <a:solidFill>
                  <a:srgbClr val="000000"/>
                </a:solidFill>
                <a:latin typeface="Times New Roman"/>
              </a:rPr>
              <a:t>): </a:t>
            </a:r>
          </a:p>
          <a:p>
            <a:pPr marL="628650" lvl="3">
              <a:lnSpc>
                <a:spcPct val="107000"/>
              </a:lnSpc>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ELI5 provides the contribution weights to explain the features which impacts the model outcomes.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This is model agnostics which supports multiple type of model’s explanations.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ELI5 uses the scikit-learn.</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p:txBody>
      </p:sp>
    </p:spTree>
    <p:extLst>
      <p:ext uri="{BB962C8B-B14F-4D97-AF65-F5344CB8AC3E}">
        <p14:creationId xmlns:p14="http://schemas.microsoft.com/office/powerpoint/2010/main" val="203771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12</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728726"/>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ELI5</a:t>
            </a:r>
            <a:r>
              <a:rPr lang="en-IN" sz="2000" spc="-1" dirty="0">
                <a:solidFill>
                  <a:srgbClr val="000000"/>
                </a:solidFill>
                <a:latin typeface="Times New Roman"/>
              </a:rPr>
              <a:t> </a:t>
            </a:r>
            <a:r>
              <a:rPr lang="en-IN" sz="2000" dirty="0">
                <a:latin typeface="Times New Roman" panose="02020603050405020304" pitchFamily="18" charset="0"/>
                <a:cs typeface="Times New Roman" panose="02020603050405020304" pitchFamily="18" charset="0"/>
              </a:rPr>
              <a:t>(</a:t>
            </a:r>
            <a:r>
              <a:rPr lang="en-US" sz="1800" b="0" i="0" u="none" strike="noStrike" baseline="0" dirty="0">
                <a:latin typeface="CMR10"/>
              </a:rPr>
              <a:t>explain like I am 5</a:t>
            </a:r>
            <a:r>
              <a:rPr lang="en-IN" sz="2000" dirty="0">
                <a:latin typeface="Times New Roman" panose="02020603050405020304" pitchFamily="18" charset="0"/>
                <a:cs typeface="Times New Roman" panose="02020603050405020304" pitchFamily="18" charset="0"/>
              </a:rPr>
              <a:t>): </a:t>
            </a:r>
          </a:p>
          <a:p>
            <a:pPr marL="628650" lvl="3">
              <a:lnSpc>
                <a:spcPct val="107000"/>
              </a:lnSpc>
            </a:pPr>
            <a:endParaRPr lang="en-IN" sz="2000" spc="-1" dirty="0">
              <a:solidFill>
                <a:srgbClr val="000000"/>
              </a:solidFill>
              <a:latin typeface="Times New Roman"/>
            </a:endParaRPr>
          </a:p>
        </p:txBody>
      </p:sp>
      <p:pic>
        <p:nvPicPr>
          <p:cNvPr id="3" name="Picture 2" descr="Timeline&#10;&#10;Description automatically generated">
            <a:extLst>
              <a:ext uri="{FF2B5EF4-FFF2-40B4-BE49-F238E27FC236}">
                <a16:creationId xmlns:a16="http://schemas.microsoft.com/office/drawing/2014/main" id="{BDFCFE3D-95D3-4AD7-B3BB-6137E3635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88" y="1876868"/>
            <a:ext cx="8377624" cy="3266632"/>
          </a:xfrm>
          <a:prstGeom prst="rect">
            <a:avLst/>
          </a:prstGeom>
        </p:spPr>
      </p:pic>
    </p:spTree>
    <p:extLst>
      <p:ext uri="{BB962C8B-B14F-4D97-AF65-F5344CB8AC3E}">
        <p14:creationId xmlns:p14="http://schemas.microsoft.com/office/powerpoint/2010/main" val="198533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F8ADDFC3-F311-4C4B-AA8B-F0750BA77A74}" type="slidenum">
              <a:rPr lang="en" sz="1000" b="0" strike="noStrike" spc="-1">
                <a:solidFill>
                  <a:srgbClr val="1D1D1B"/>
                </a:solidFill>
                <a:latin typeface="Lora"/>
                <a:ea typeface="Lora"/>
              </a:rPr>
              <a:t>13</a:t>
            </a:fld>
            <a:endParaRPr lang="en-IN" sz="1000" b="0" strike="noStrike" spc="-1">
              <a:latin typeface="Arial"/>
            </a:endParaRPr>
          </a:p>
        </p:txBody>
      </p:sp>
      <p:sp>
        <p:nvSpPr>
          <p:cNvPr id="97"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8" name="CustomShape 3"/>
          <p:cNvSpPr/>
          <p:nvPr/>
        </p:nvSpPr>
        <p:spPr>
          <a:xfrm>
            <a:off x="1350358" y="246600"/>
            <a:ext cx="4605169"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IN" sz="3200" b="1" spc="-1" dirty="0">
                <a:solidFill>
                  <a:srgbClr val="000000"/>
                </a:solidFill>
                <a:latin typeface="Lora"/>
              </a:rPr>
              <a:t>Proposed architecture</a:t>
            </a:r>
          </a:p>
        </p:txBody>
      </p:sp>
      <p:sp>
        <p:nvSpPr>
          <p:cNvPr id="99"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100" name="Graphic 9_1" descr="Bullseye"/>
          <p:cNvPicPr/>
          <p:nvPr/>
        </p:nvPicPr>
        <p:blipFill>
          <a:blip r:embed="rId2"/>
          <a:stretch/>
        </p:blipFill>
        <p:spPr>
          <a:xfrm>
            <a:off x="523800" y="198720"/>
            <a:ext cx="587160" cy="587160"/>
          </a:xfrm>
          <a:prstGeom prst="rect">
            <a:avLst/>
          </a:prstGeom>
          <a:ln>
            <a:noFill/>
          </a:ln>
        </p:spPr>
      </p:pic>
      <p:sp>
        <p:nvSpPr>
          <p:cNvPr id="101" name="CustomShape 5"/>
          <p:cNvSpPr/>
          <p:nvPr/>
        </p:nvSpPr>
        <p:spPr>
          <a:xfrm>
            <a:off x="664560" y="914400"/>
            <a:ext cx="7614720" cy="4358520"/>
          </a:xfrm>
          <a:prstGeom prst="rect">
            <a:avLst/>
          </a:prstGeom>
          <a:noFill/>
          <a:ln>
            <a:noFill/>
          </a:ln>
        </p:spPr>
        <p:style>
          <a:lnRef idx="0">
            <a:scrgbClr r="0" g="0" b="0"/>
          </a:lnRef>
          <a:fillRef idx="0">
            <a:scrgbClr r="0" g="0" b="0"/>
          </a:fillRef>
          <a:effectRef idx="0">
            <a:scrgbClr r="0" g="0" b="0"/>
          </a:effectRef>
          <a:fontRef idx="minor"/>
        </p:style>
      </p:sp>
      <p:sp>
        <p:nvSpPr>
          <p:cNvPr id="10" name="TextBox 9">
            <a:extLst>
              <a:ext uri="{FF2B5EF4-FFF2-40B4-BE49-F238E27FC236}">
                <a16:creationId xmlns:a16="http://schemas.microsoft.com/office/drawing/2014/main" id="{420E3A50-3030-4DDF-B3C2-C05EE286F325}"/>
              </a:ext>
            </a:extLst>
          </p:cNvPr>
          <p:cNvSpPr txBox="1"/>
          <p:nvPr/>
        </p:nvSpPr>
        <p:spPr>
          <a:xfrm>
            <a:off x="747486" y="906042"/>
            <a:ext cx="7342668" cy="728726"/>
          </a:xfrm>
          <a:prstGeom prst="rect">
            <a:avLst/>
          </a:prstGeom>
          <a:noFill/>
        </p:spPr>
        <p:txBody>
          <a:bodyPr wrap="square">
            <a:spAutoFit/>
          </a:bodyPr>
          <a:lstStyle/>
          <a:p>
            <a:pPr lvl="0">
              <a:lnSpc>
                <a:spcPct val="107000"/>
              </a:lnSpc>
            </a:pPr>
            <a:endParaRPr lang="en-IN" sz="2000" spc="-1" dirty="0">
              <a:solidFill>
                <a:srgbClr val="000000"/>
              </a:solidFill>
              <a:latin typeface="Times New Roman"/>
            </a:endParaRPr>
          </a:p>
          <a:p>
            <a:pPr marL="342900" lvl="0" indent="-342900">
              <a:lnSpc>
                <a:spcPct val="107000"/>
              </a:lnSpc>
              <a:buFont typeface="Arial" panose="020B0604020202020204" pitchFamily="34" charset="0"/>
              <a:buChar char="•"/>
            </a:pPr>
            <a:endParaRPr lang="en-IN" sz="2000" spc="-1" dirty="0">
              <a:solidFill>
                <a:srgbClr val="000000"/>
              </a:solidFill>
              <a:latin typeface="Times New Roman"/>
            </a:endParaRPr>
          </a:p>
        </p:txBody>
      </p:sp>
      <p:pic>
        <p:nvPicPr>
          <p:cNvPr id="3" name="Picture 2" descr="Diagram&#10;&#10;Description automatically generated">
            <a:extLst>
              <a:ext uri="{FF2B5EF4-FFF2-40B4-BE49-F238E27FC236}">
                <a16:creationId xmlns:a16="http://schemas.microsoft.com/office/drawing/2014/main" id="{8486D5BC-B7AA-47D8-93E6-4C8B80EBF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927" y="804600"/>
            <a:ext cx="3657600" cy="3848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14</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Experiments</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sp>
        <p:nvSpPr>
          <p:cNvPr id="19" name="TextBox 18">
            <a:extLst>
              <a:ext uri="{FF2B5EF4-FFF2-40B4-BE49-F238E27FC236}">
                <a16:creationId xmlns:a16="http://schemas.microsoft.com/office/drawing/2014/main" id="{6BD80D8F-D523-4064-A4E7-AB0E39A1534B}"/>
              </a:ext>
            </a:extLst>
          </p:cNvPr>
          <p:cNvSpPr txBox="1"/>
          <p:nvPr/>
        </p:nvSpPr>
        <p:spPr>
          <a:xfrm>
            <a:off x="135172" y="1251374"/>
            <a:ext cx="7915007" cy="3336298"/>
          </a:xfrm>
          <a:prstGeom prst="rect">
            <a:avLst/>
          </a:prstGeom>
          <a:noFill/>
        </p:spPr>
        <p:txBody>
          <a:bodyPr wrap="square">
            <a:spAutoFit/>
          </a:bodyPr>
          <a:lstStyle/>
          <a:p>
            <a:pPr marL="971550" lvl="3" indent="-342900">
              <a:lnSpc>
                <a:spcPct val="107000"/>
              </a:lnSpc>
              <a:buFont typeface="Arial" panose="020B0604020202020204" pitchFamily="34" charset="0"/>
              <a:buChar char="•"/>
            </a:pPr>
            <a:r>
              <a:rPr lang="en-IN" sz="2000" spc="-1" dirty="0">
                <a:solidFill>
                  <a:srgbClr val="000000"/>
                </a:solidFill>
                <a:latin typeface="Times New Roman"/>
              </a:rPr>
              <a:t>Data set: Medical Adverse Drug Reaction(MADE).</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Text data transformation with </a:t>
            </a:r>
            <a:r>
              <a:rPr lang="en-IN" sz="2000" b="1" spc="-1" dirty="0">
                <a:solidFill>
                  <a:srgbClr val="000000"/>
                </a:solidFill>
                <a:latin typeface="Times New Roman"/>
              </a:rPr>
              <a:t>Word embeddings</a:t>
            </a:r>
            <a:r>
              <a:rPr lang="en-IN" sz="2000" spc="-1" dirty="0">
                <a:solidFill>
                  <a:srgbClr val="000000"/>
                </a:solidFill>
                <a:latin typeface="Times New Roman"/>
              </a:rPr>
              <a:t>.</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Train the model and form </a:t>
            </a:r>
            <a:r>
              <a:rPr lang="en-IN" sz="2000" b="1" spc="-1" dirty="0">
                <a:solidFill>
                  <a:srgbClr val="000000"/>
                </a:solidFill>
                <a:latin typeface="Times New Roman"/>
              </a:rPr>
              <a:t>confusion matrix</a:t>
            </a:r>
            <a:r>
              <a:rPr lang="en-IN" sz="2000" spc="-1" dirty="0">
                <a:solidFill>
                  <a:srgbClr val="000000"/>
                </a:solidFill>
                <a:latin typeface="Times New Roman"/>
              </a:rPr>
              <a:t>.</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Our main concentration is on </a:t>
            </a:r>
            <a:r>
              <a:rPr lang="en-IN" sz="2000" b="1" spc="-1" dirty="0">
                <a:solidFill>
                  <a:srgbClr val="000000"/>
                </a:solidFill>
                <a:latin typeface="Times New Roman"/>
              </a:rPr>
              <a:t>False positive and False negative</a:t>
            </a:r>
            <a:r>
              <a:rPr lang="en-IN" sz="2000" spc="-1" dirty="0">
                <a:solidFill>
                  <a:srgbClr val="000000"/>
                </a:solidFill>
                <a:latin typeface="Times New Roman"/>
              </a:rPr>
              <a:t>.</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Process the observations with explainers and extract the probabilities. </a:t>
            </a:r>
          </a:p>
        </p:txBody>
      </p:sp>
    </p:spTree>
    <p:extLst>
      <p:ext uri="{BB962C8B-B14F-4D97-AF65-F5344CB8AC3E}">
        <p14:creationId xmlns:p14="http://schemas.microsoft.com/office/powerpoint/2010/main" val="225891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15</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Experiment-1</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sp>
        <p:nvSpPr>
          <p:cNvPr id="19" name="TextBox 18">
            <a:extLst>
              <a:ext uri="{FF2B5EF4-FFF2-40B4-BE49-F238E27FC236}">
                <a16:creationId xmlns:a16="http://schemas.microsoft.com/office/drawing/2014/main" id="{6BD80D8F-D523-4064-A4E7-AB0E39A1534B}"/>
              </a:ext>
            </a:extLst>
          </p:cNvPr>
          <p:cNvSpPr txBox="1"/>
          <p:nvPr/>
        </p:nvSpPr>
        <p:spPr>
          <a:xfrm>
            <a:off x="135172" y="1251374"/>
            <a:ext cx="7915007" cy="3369256"/>
          </a:xfrm>
          <a:prstGeom prst="rect">
            <a:avLst/>
          </a:prstGeom>
          <a:noFill/>
        </p:spPr>
        <p:txBody>
          <a:bodyPr wrap="square">
            <a:spAutoFit/>
          </a:bodyPr>
          <a:lstStyle/>
          <a:p>
            <a:pPr marL="971550" lvl="3" indent="-342900">
              <a:lnSpc>
                <a:spcPct val="107000"/>
              </a:lnSpc>
              <a:buFont typeface="Arial" panose="020B0604020202020204" pitchFamily="34" charset="0"/>
              <a:buChar char="•"/>
            </a:pPr>
            <a:r>
              <a:rPr lang="en-IN" sz="2000" spc="-1" dirty="0">
                <a:solidFill>
                  <a:srgbClr val="000000"/>
                </a:solidFill>
                <a:latin typeface="Times New Roman"/>
              </a:rPr>
              <a:t>Process all False positive and False negative observations.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Extract important features from all observations.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Negative probabilities represent on category.</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Positive probabilities represent another category.</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We consider only opposite categories from False positive and False negative observations.</a:t>
            </a:r>
          </a:p>
        </p:txBody>
      </p:sp>
    </p:spTree>
    <p:extLst>
      <p:ext uri="{BB962C8B-B14F-4D97-AF65-F5344CB8AC3E}">
        <p14:creationId xmlns:p14="http://schemas.microsoft.com/office/powerpoint/2010/main" val="329920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16</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Experiment-1</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pic>
        <p:nvPicPr>
          <p:cNvPr id="3" name="Picture 2" descr="A screenshot of a computer&#10;&#10;Description automatically generated with low confidence">
            <a:extLst>
              <a:ext uri="{FF2B5EF4-FFF2-40B4-BE49-F238E27FC236}">
                <a16:creationId xmlns:a16="http://schemas.microsoft.com/office/drawing/2014/main" id="{AD14A6ED-5FC6-430D-8B3C-9B9383888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7" y="1816301"/>
            <a:ext cx="4251513" cy="2231438"/>
          </a:xfrm>
          <a:prstGeom prst="rect">
            <a:avLst/>
          </a:prstGeom>
        </p:spPr>
      </p:pic>
      <p:pic>
        <p:nvPicPr>
          <p:cNvPr id="7" name="Picture 6">
            <a:extLst>
              <a:ext uri="{FF2B5EF4-FFF2-40B4-BE49-F238E27FC236}">
                <a16:creationId xmlns:a16="http://schemas.microsoft.com/office/drawing/2014/main" id="{3149658B-B60A-498C-B502-13C350C5AFB4}"/>
              </a:ext>
            </a:extLst>
          </p:cNvPr>
          <p:cNvPicPr>
            <a:picLocks noChangeAspect="1"/>
          </p:cNvPicPr>
          <p:nvPr/>
        </p:nvPicPr>
        <p:blipFill>
          <a:blip r:embed="rId4"/>
          <a:stretch>
            <a:fillRect/>
          </a:stretch>
        </p:blipFill>
        <p:spPr>
          <a:xfrm>
            <a:off x="4391280" y="1889306"/>
            <a:ext cx="4362846" cy="2085427"/>
          </a:xfrm>
          <a:prstGeom prst="rect">
            <a:avLst/>
          </a:prstGeom>
        </p:spPr>
      </p:pic>
    </p:spTree>
    <p:extLst>
      <p:ext uri="{BB962C8B-B14F-4D97-AF65-F5344CB8AC3E}">
        <p14:creationId xmlns:p14="http://schemas.microsoft.com/office/powerpoint/2010/main" val="318030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17</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Experiment-1</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pic>
        <p:nvPicPr>
          <p:cNvPr id="4" name="Picture 3" descr="Graphical user interface, histogram&#10;&#10;Description automatically generated with medium confidence">
            <a:extLst>
              <a:ext uri="{FF2B5EF4-FFF2-40B4-BE49-F238E27FC236}">
                <a16:creationId xmlns:a16="http://schemas.microsoft.com/office/drawing/2014/main" id="{BB2D5D46-19DF-48D9-8CD3-9BB20CE0F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72" y="1931944"/>
            <a:ext cx="8907817" cy="1947788"/>
          </a:xfrm>
          <a:prstGeom prst="rect">
            <a:avLst/>
          </a:prstGeom>
        </p:spPr>
      </p:pic>
    </p:spTree>
    <p:extLst>
      <p:ext uri="{BB962C8B-B14F-4D97-AF65-F5344CB8AC3E}">
        <p14:creationId xmlns:p14="http://schemas.microsoft.com/office/powerpoint/2010/main" val="177359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18</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Experiment-2</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sp>
        <p:nvSpPr>
          <p:cNvPr id="19" name="TextBox 18">
            <a:extLst>
              <a:ext uri="{FF2B5EF4-FFF2-40B4-BE49-F238E27FC236}">
                <a16:creationId xmlns:a16="http://schemas.microsoft.com/office/drawing/2014/main" id="{6BD80D8F-D523-4064-A4E7-AB0E39A1534B}"/>
              </a:ext>
            </a:extLst>
          </p:cNvPr>
          <p:cNvSpPr txBox="1"/>
          <p:nvPr/>
        </p:nvSpPr>
        <p:spPr>
          <a:xfrm>
            <a:off x="135172" y="1251374"/>
            <a:ext cx="7915007" cy="3363293"/>
          </a:xfrm>
          <a:prstGeom prst="rect">
            <a:avLst/>
          </a:prstGeom>
          <a:noFill/>
        </p:spPr>
        <p:txBody>
          <a:bodyPr wrap="square">
            <a:spAutoFit/>
          </a:bodyPr>
          <a:lstStyle/>
          <a:p>
            <a:pPr marL="971550" lvl="3" indent="-342900">
              <a:lnSpc>
                <a:spcPct val="107000"/>
              </a:lnSpc>
              <a:buFont typeface="Arial" panose="020B0604020202020204" pitchFamily="34" charset="0"/>
              <a:buChar char="•"/>
            </a:pPr>
            <a:r>
              <a:rPr lang="en-IN" sz="2000" spc="-1" dirty="0">
                <a:solidFill>
                  <a:srgbClr val="000000"/>
                </a:solidFill>
                <a:latin typeface="Times New Roman"/>
              </a:rPr>
              <a:t>Same as experiment-1 process all </a:t>
            </a:r>
            <a:r>
              <a:rPr lang="en-IN" sz="2000" b="0" i="0" u="none" strike="noStrike" baseline="0" dirty="0">
                <a:latin typeface="CMR10"/>
              </a:rPr>
              <a:t>False positive and False negative observations.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Extract important features from all observations.</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The main difference is train the model on each iteration and update the list of FP and FN.</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This experiment is mainly to reduce the one category( FP or FN) of observations.</a:t>
            </a:r>
          </a:p>
        </p:txBody>
      </p:sp>
    </p:spTree>
    <p:extLst>
      <p:ext uri="{BB962C8B-B14F-4D97-AF65-F5344CB8AC3E}">
        <p14:creationId xmlns:p14="http://schemas.microsoft.com/office/powerpoint/2010/main" val="196976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19</a:t>
            </a:fld>
            <a:endParaRPr lang="en-IN" sz="1000" b="0" strike="noStrike" spc="-1">
              <a:latin typeface="Arial"/>
            </a:endParaRPr>
          </a:p>
        </p:txBody>
      </p:sp>
      <p:sp>
        <p:nvSpPr>
          <p:cNvPr id="85"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350360" y="244769"/>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r>
              <a:rPr lang="en-IN" sz="3200" b="1" spc="-1" dirty="0">
                <a:solidFill>
                  <a:srgbClr val="000000"/>
                </a:solidFill>
                <a:latin typeface="Lora"/>
              </a:rPr>
              <a:t>Experiment-2</a:t>
            </a: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pic>
        <p:nvPicPr>
          <p:cNvPr id="3" name="Picture 2" descr="Graphical user interface, histogram&#10;&#10;Description automatically generated">
            <a:extLst>
              <a:ext uri="{FF2B5EF4-FFF2-40B4-BE49-F238E27FC236}">
                <a16:creationId xmlns:a16="http://schemas.microsoft.com/office/drawing/2014/main" id="{F561FAEC-2584-4ADC-8D61-48FE45903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20" y="1074447"/>
            <a:ext cx="8543160" cy="2948319"/>
          </a:xfrm>
          <a:prstGeom prst="rect">
            <a:avLst/>
          </a:prstGeom>
        </p:spPr>
      </p:pic>
    </p:spTree>
    <p:extLst>
      <p:ext uri="{BB962C8B-B14F-4D97-AF65-F5344CB8AC3E}">
        <p14:creationId xmlns:p14="http://schemas.microsoft.com/office/powerpoint/2010/main" val="254983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7EB171D2-6483-4B47-9829-94241AF2634C}" type="slidenum">
              <a:rPr lang="en" sz="1000" b="0" strike="noStrike" spc="-1">
                <a:solidFill>
                  <a:srgbClr val="1D1D1B"/>
                </a:solidFill>
                <a:latin typeface="Lora"/>
                <a:ea typeface="Lora"/>
              </a:rPr>
              <a:t>2</a:t>
            </a:fld>
            <a:endParaRPr lang="en-IN" sz="1000" b="0" strike="noStrike" spc="-1">
              <a:latin typeface="Arial"/>
            </a:endParaRPr>
          </a:p>
        </p:txBody>
      </p:sp>
      <p:sp>
        <p:nvSpPr>
          <p:cNvPr id="83" name="CustomShape 2"/>
          <p:cNvSpPr/>
          <p:nvPr/>
        </p:nvSpPr>
        <p:spPr>
          <a:xfrm>
            <a:off x="1400511" y="657866"/>
            <a:ext cx="2881215" cy="409197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343080" indent="-341640">
              <a:lnSpc>
                <a:spcPct val="100000"/>
              </a:lnSpc>
              <a:buClr>
                <a:srgbClr val="000000"/>
              </a:buClr>
              <a:buFont typeface="Arial"/>
              <a:buChar char="•"/>
            </a:pPr>
            <a:r>
              <a:rPr lang="en-GB" sz="2000" b="0" strike="noStrike" spc="-1" dirty="0">
                <a:solidFill>
                  <a:srgbClr val="000000"/>
                </a:solidFill>
                <a:latin typeface="Times New Roman"/>
                <a:ea typeface="Arial"/>
              </a:rPr>
              <a:t>Introduction</a:t>
            </a:r>
            <a:endParaRPr lang="en-IN" sz="2000" spc="-1" dirty="0">
              <a:solidFill>
                <a:srgbClr val="000000"/>
              </a:solidFill>
              <a:latin typeface="Arial"/>
              <a:ea typeface="Arial"/>
            </a:endParaRPr>
          </a:p>
          <a:p>
            <a:pPr marL="343080" indent="-341640">
              <a:lnSpc>
                <a:spcPct val="100000"/>
              </a:lnSpc>
              <a:buClr>
                <a:srgbClr val="000000"/>
              </a:buClr>
              <a:buFont typeface="Arial"/>
              <a:buChar char="•"/>
            </a:pPr>
            <a:endParaRPr lang="en-IN" sz="2000" b="0" strike="noStrike" spc="-1" dirty="0">
              <a:solidFill>
                <a:srgbClr val="000000"/>
              </a:solidFill>
              <a:latin typeface="Arial"/>
            </a:endParaRPr>
          </a:p>
          <a:p>
            <a:pPr marL="343080" indent="-341640">
              <a:lnSpc>
                <a:spcPct val="100000"/>
              </a:lnSpc>
              <a:buClr>
                <a:srgbClr val="000000"/>
              </a:buClr>
              <a:buFont typeface="Arial"/>
              <a:buChar char="•"/>
            </a:pPr>
            <a:r>
              <a:rPr lang="en-IN" sz="2000" spc="-1" dirty="0">
                <a:solidFill>
                  <a:srgbClr val="000000"/>
                </a:solidFill>
                <a:latin typeface="Times New Roman"/>
              </a:rPr>
              <a:t>Types of explainability</a:t>
            </a:r>
          </a:p>
          <a:p>
            <a:pPr marL="343080" indent="-341640">
              <a:lnSpc>
                <a:spcPct val="100000"/>
              </a:lnSpc>
              <a:buClr>
                <a:srgbClr val="000000"/>
              </a:buClr>
              <a:buFont typeface="Arial"/>
              <a:buChar char="•"/>
            </a:pPr>
            <a:endParaRPr lang="en-IN" sz="2000" spc="-1" dirty="0">
              <a:solidFill>
                <a:srgbClr val="000000"/>
              </a:solidFill>
              <a:latin typeface="Times New Roman"/>
            </a:endParaRPr>
          </a:p>
          <a:p>
            <a:pPr marL="343080" indent="-341640">
              <a:lnSpc>
                <a:spcPct val="100000"/>
              </a:lnSpc>
              <a:buClr>
                <a:srgbClr val="000000"/>
              </a:buClr>
              <a:buFont typeface="Arial"/>
              <a:buChar char="•"/>
            </a:pPr>
            <a:r>
              <a:rPr lang="en-GB" sz="2000" b="0" strike="noStrike" spc="-1" dirty="0">
                <a:solidFill>
                  <a:srgbClr val="000000"/>
                </a:solidFill>
                <a:latin typeface="Times New Roman"/>
                <a:ea typeface="Arial"/>
              </a:rPr>
              <a:t>Existing explainers</a:t>
            </a:r>
          </a:p>
          <a:p>
            <a:pPr marL="343080" indent="-341640">
              <a:lnSpc>
                <a:spcPct val="100000"/>
              </a:lnSpc>
              <a:buClr>
                <a:srgbClr val="000000"/>
              </a:buClr>
              <a:buFont typeface="Arial"/>
              <a:buChar char="•"/>
            </a:pPr>
            <a:endParaRPr lang="en-GB" sz="2000" spc="-1" dirty="0">
              <a:solidFill>
                <a:srgbClr val="000000"/>
              </a:solidFill>
              <a:latin typeface="Times New Roman"/>
            </a:endParaRPr>
          </a:p>
          <a:p>
            <a:pPr marL="343080" indent="-341640">
              <a:lnSpc>
                <a:spcPct val="100000"/>
              </a:lnSpc>
              <a:buClr>
                <a:srgbClr val="000000"/>
              </a:buClr>
              <a:buFont typeface="Arial"/>
              <a:buChar char="•"/>
            </a:pPr>
            <a:r>
              <a:rPr lang="en-GB" sz="2000" b="0" strike="noStrike" spc="-1" dirty="0">
                <a:solidFill>
                  <a:srgbClr val="000000"/>
                </a:solidFill>
                <a:latin typeface="Times New Roman"/>
              </a:rPr>
              <a:t>Proposed work</a:t>
            </a:r>
            <a:endParaRPr lang="en-IN" sz="2000" b="0" strike="noStrike" spc="-1" dirty="0">
              <a:latin typeface="Arial"/>
            </a:endParaRPr>
          </a:p>
          <a:p>
            <a:pPr>
              <a:lnSpc>
                <a:spcPct val="100000"/>
              </a:lnSpc>
            </a:pPr>
            <a:endParaRPr lang="en-IN" sz="2000" b="0" strike="noStrike" spc="-1" dirty="0">
              <a:latin typeface="Arial"/>
            </a:endParaRPr>
          </a:p>
          <a:p>
            <a:pPr marL="343080" indent="-341640">
              <a:lnSpc>
                <a:spcPct val="100000"/>
              </a:lnSpc>
              <a:buClr>
                <a:srgbClr val="000000"/>
              </a:buClr>
              <a:buFont typeface="Arial"/>
              <a:buChar char="•"/>
            </a:pPr>
            <a:r>
              <a:rPr lang="en-GB" sz="2000" b="0" strike="noStrike" spc="-1" dirty="0">
                <a:solidFill>
                  <a:srgbClr val="000000"/>
                </a:solidFill>
                <a:latin typeface="Times New Roman"/>
              </a:rPr>
              <a:t>Experiments</a:t>
            </a:r>
            <a:endParaRPr lang="en-GB" sz="2000" spc="-1" dirty="0">
              <a:solidFill>
                <a:srgbClr val="000000"/>
              </a:solidFill>
              <a:latin typeface="Times New Roman"/>
              <a:ea typeface="Arial"/>
            </a:endParaRPr>
          </a:p>
          <a:p>
            <a:pPr marL="343080" indent="-341640">
              <a:lnSpc>
                <a:spcPct val="100000"/>
              </a:lnSpc>
              <a:buClr>
                <a:srgbClr val="000000"/>
              </a:buClr>
              <a:buFont typeface="Arial"/>
              <a:buChar char="•"/>
            </a:pPr>
            <a:endParaRPr lang="en-GB" sz="2000" spc="-1" dirty="0">
              <a:solidFill>
                <a:srgbClr val="000000"/>
              </a:solidFill>
              <a:latin typeface="Times New Roman"/>
            </a:endParaRPr>
          </a:p>
          <a:p>
            <a:pPr marL="343080" indent="-341640">
              <a:lnSpc>
                <a:spcPct val="100000"/>
              </a:lnSpc>
              <a:buClr>
                <a:srgbClr val="000000"/>
              </a:buClr>
              <a:buFont typeface="Arial"/>
              <a:buChar char="•"/>
            </a:pPr>
            <a:r>
              <a:rPr lang="en-GB" sz="2000" b="0" strike="noStrike" spc="-1" dirty="0">
                <a:solidFill>
                  <a:srgbClr val="000000"/>
                </a:solidFill>
                <a:latin typeface="Times New Roman"/>
              </a:rPr>
              <a:t>Results</a:t>
            </a:r>
            <a:endParaRPr lang="en-IN" sz="2000" b="0" strike="noStrike" spc="-1" dirty="0">
              <a:latin typeface="Arial"/>
            </a:endParaRPr>
          </a:p>
          <a:p>
            <a:pPr>
              <a:lnSpc>
                <a:spcPct val="100000"/>
              </a:lnSpc>
            </a:pPr>
            <a:endParaRPr lang="en-IN" sz="2000" b="0" strike="noStrike" spc="-1" dirty="0">
              <a:latin typeface="Arial"/>
            </a:endParaRPr>
          </a:p>
          <a:p>
            <a:pPr marL="343080" indent="-341640">
              <a:lnSpc>
                <a:spcPct val="100000"/>
              </a:lnSpc>
              <a:buClr>
                <a:srgbClr val="000000"/>
              </a:buClr>
              <a:buFont typeface="Arial"/>
              <a:buChar char="•"/>
            </a:pPr>
            <a:r>
              <a:rPr lang="en-GB" sz="2000" b="0" strike="noStrike" spc="-1" dirty="0">
                <a:solidFill>
                  <a:srgbClr val="000000"/>
                </a:solidFill>
                <a:latin typeface="Times New Roman"/>
                <a:ea typeface="Arial"/>
              </a:rPr>
              <a:t>Conclusion</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50DFDC3F-DE9C-44E4-9B90-DF3F8D4BFFAD}" type="slidenum">
              <a:rPr lang="en" sz="1000" b="0" strike="noStrike" spc="-1">
                <a:solidFill>
                  <a:srgbClr val="1D1D1B"/>
                </a:solidFill>
                <a:latin typeface="Lora"/>
                <a:ea typeface="Lora"/>
              </a:rPr>
              <a:t>20</a:t>
            </a:fld>
            <a:endParaRPr lang="en-IN" sz="1000" b="0" strike="noStrike" spc="-1">
              <a:latin typeface="Arial"/>
            </a:endParaRPr>
          </a:p>
        </p:txBody>
      </p:sp>
      <p:sp>
        <p:nvSpPr>
          <p:cNvPr id="197"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198" name="CustomShape 3"/>
          <p:cNvSpPr/>
          <p:nvPr/>
        </p:nvSpPr>
        <p:spPr>
          <a:xfrm>
            <a:off x="1350360" y="246600"/>
            <a:ext cx="2601438"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3200" b="1" spc="-1" dirty="0">
                <a:solidFill>
                  <a:srgbClr val="000000"/>
                </a:solidFill>
                <a:latin typeface="Lora"/>
              </a:rPr>
              <a:t>Conclusion</a:t>
            </a:r>
            <a:endParaRPr lang="en-IN" sz="3200" b="1" spc="-1" dirty="0">
              <a:solidFill>
                <a:srgbClr val="000000"/>
              </a:solidFill>
              <a:latin typeface="Lora"/>
            </a:endParaRPr>
          </a:p>
        </p:txBody>
      </p:sp>
      <p:sp>
        <p:nvSpPr>
          <p:cNvPr id="199"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200" name="Graphic 9_16" descr="Bullseye"/>
          <p:cNvPicPr/>
          <p:nvPr/>
        </p:nvPicPr>
        <p:blipFill>
          <a:blip r:embed="rId2"/>
          <a:stretch/>
        </p:blipFill>
        <p:spPr>
          <a:xfrm>
            <a:off x="523800" y="198720"/>
            <a:ext cx="587160" cy="587160"/>
          </a:xfrm>
          <a:prstGeom prst="rect">
            <a:avLst/>
          </a:prstGeom>
          <a:ln>
            <a:noFill/>
          </a:ln>
        </p:spPr>
      </p:pic>
      <p:sp>
        <p:nvSpPr>
          <p:cNvPr id="201" name="CustomShape 5"/>
          <p:cNvSpPr/>
          <p:nvPr/>
        </p:nvSpPr>
        <p:spPr>
          <a:xfrm>
            <a:off x="664560" y="914400"/>
            <a:ext cx="7614720" cy="2283480"/>
          </a:xfrm>
          <a:prstGeom prst="rect">
            <a:avLst/>
          </a:prstGeom>
          <a:noFill/>
          <a:ln>
            <a:noFill/>
          </a:ln>
        </p:spPr>
        <p:style>
          <a:lnRef idx="0">
            <a:scrgbClr r="0" g="0" b="0"/>
          </a:lnRef>
          <a:fillRef idx="0">
            <a:scrgbClr r="0" g="0" b="0"/>
          </a:fillRef>
          <a:effectRef idx="0">
            <a:scrgbClr r="0" g="0" b="0"/>
          </a:effectRef>
          <a:fontRef idx="minor"/>
        </p:style>
      </p:sp>
      <p:sp>
        <p:nvSpPr>
          <p:cNvPr id="202" name="CustomShape 6"/>
          <p:cNvSpPr/>
          <p:nvPr/>
        </p:nvSpPr>
        <p:spPr>
          <a:xfrm>
            <a:off x="817380" y="1006512"/>
            <a:ext cx="7614720" cy="369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lvl="0" indent="-342900">
              <a:lnSpc>
                <a:spcPct val="107000"/>
              </a:lnSpc>
              <a:buFont typeface="Arial" panose="020B0604020202020204" pitchFamily="34" charset="0"/>
              <a:buChar char="•"/>
            </a:pPr>
            <a:r>
              <a:rPr lang="en-IN" sz="2000" b="0" strike="noStrike" spc="-1" dirty="0">
                <a:latin typeface="Times New Roman" panose="02020603050405020304" pitchFamily="18" charset="0"/>
                <a:cs typeface="Times New Roman" panose="02020603050405020304" pitchFamily="18" charset="0"/>
              </a:rPr>
              <a:t>This is one of the </a:t>
            </a:r>
            <a:r>
              <a:rPr lang="en-IN" sz="2000" b="1" strike="noStrike" spc="-1" dirty="0">
                <a:latin typeface="Times New Roman" panose="02020603050405020304" pitchFamily="18" charset="0"/>
                <a:cs typeface="Times New Roman" panose="02020603050405020304" pitchFamily="18" charset="0"/>
              </a:rPr>
              <a:t>research directions </a:t>
            </a:r>
            <a:r>
              <a:rPr lang="en-IN" sz="2000" b="0" strike="noStrike" spc="-1" dirty="0">
                <a:latin typeface="Times New Roman" panose="02020603050405020304" pitchFamily="18" charset="0"/>
                <a:cs typeface="Times New Roman" panose="02020603050405020304" pitchFamily="18" charset="0"/>
              </a:rPr>
              <a:t>which can helps to improve the model performance.</a:t>
            </a:r>
          </a:p>
          <a:p>
            <a:pPr marL="342900" lvl="0" indent="-342900">
              <a:lnSpc>
                <a:spcPct val="107000"/>
              </a:lnSpc>
              <a:buFont typeface="Arial" panose="020B0604020202020204" pitchFamily="34" charset="0"/>
              <a:buChar char="•"/>
            </a:pPr>
            <a:endParaRPr lang="en-IN" sz="2000" spc="-1" dirty="0">
              <a:latin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b="0" strike="noStrike" spc="-1" dirty="0">
                <a:latin typeface="Times New Roman" panose="02020603050405020304" pitchFamily="18" charset="0"/>
                <a:cs typeface="Times New Roman" panose="02020603050405020304" pitchFamily="18" charset="0"/>
              </a:rPr>
              <a:t>There are multiple </a:t>
            </a:r>
            <a:r>
              <a:rPr lang="en-IN" sz="2000" b="1" strike="noStrike" spc="-1" dirty="0">
                <a:latin typeface="Times New Roman" panose="02020603050405020304" pitchFamily="18" charset="0"/>
                <a:cs typeface="Times New Roman" panose="02020603050405020304" pitchFamily="18" charset="0"/>
              </a:rPr>
              <a:t>possibilities</a:t>
            </a:r>
            <a:r>
              <a:rPr lang="en-IN" sz="2000" b="0" strike="noStrike" spc="-1" dirty="0">
                <a:latin typeface="Times New Roman" panose="02020603050405020304" pitchFamily="18" charset="0"/>
                <a:cs typeface="Times New Roman" panose="02020603050405020304" pitchFamily="18" charset="0"/>
              </a:rPr>
              <a:t> are available to experiment based on the dataset and requirements.</a:t>
            </a:r>
          </a:p>
          <a:p>
            <a:pPr marL="342900" lvl="0" indent="-342900">
              <a:lnSpc>
                <a:spcPct val="107000"/>
              </a:lnSpc>
              <a:buFont typeface="Arial" panose="020B0604020202020204" pitchFamily="34" charset="0"/>
              <a:buChar char="•"/>
            </a:pPr>
            <a:endParaRPr lang="en-IN" sz="2000" spc="-1" dirty="0">
              <a:latin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b="1" strike="noStrike" spc="-1" dirty="0">
                <a:latin typeface="Times New Roman" panose="02020603050405020304" pitchFamily="18" charset="0"/>
                <a:cs typeface="Times New Roman" panose="02020603050405020304" pitchFamily="18" charset="0"/>
              </a:rPr>
              <a:t>Thanks</a:t>
            </a:r>
            <a:r>
              <a:rPr lang="en-IN" sz="2000" b="0" strike="noStrike" spc="-1" dirty="0">
                <a:latin typeface="Times New Roman" panose="02020603050405020304" pitchFamily="18" charset="0"/>
                <a:cs typeface="Times New Roman" panose="02020603050405020304" pitchFamily="18" charset="0"/>
              </a:rPr>
              <a:t> to existing explainers which plays crucial role in these experiments.</a:t>
            </a:r>
          </a:p>
          <a:p>
            <a:pPr marL="342900" lvl="0" indent="-342900">
              <a:lnSpc>
                <a:spcPct val="107000"/>
              </a:lnSpc>
              <a:buFont typeface="Arial" panose="020B0604020202020204" pitchFamily="34" charset="0"/>
              <a:buChar char="•"/>
            </a:pPr>
            <a:endParaRPr lang="en-IN" sz="2000" spc="-1" dirty="0">
              <a:latin typeface="Times New Roman" panose="02020603050405020304" pitchFamily="18"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b="0" strike="noStrike" spc="-1" dirty="0">
                <a:latin typeface="Times New Roman" panose="02020603050405020304" pitchFamily="18" charset="0"/>
                <a:cs typeface="Times New Roman" panose="02020603050405020304" pitchFamily="18" charset="0"/>
              </a:rPr>
              <a:t>With the explainers not only black box models can be </a:t>
            </a:r>
            <a:r>
              <a:rPr lang="en-IN" sz="2000" b="1" strike="noStrike" spc="-1" dirty="0">
                <a:latin typeface="Times New Roman" panose="02020603050405020304" pitchFamily="18" charset="0"/>
                <a:cs typeface="Times New Roman" panose="02020603050405020304" pitchFamily="18" charset="0"/>
              </a:rPr>
              <a:t>explained</a:t>
            </a:r>
            <a:r>
              <a:rPr lang="en-IN" sz="2000" b="0" strike="noStrike" spc="-1" dirty="0">
                <a:latin typeface="Times New Roman" panose="02020603050405020304" pitchFamily="18" charset="0"/>
                <a:cs typeface="Times New Roman" panose="02020603050405020304" pitchFamily="18" charset="0"/>
              </a:rPr>
              <a:t> but also helps in </a:t>
            </a:r>
            <a:r>
              <a:rPr lang="en-IN" sz="2000" b="1" strike="noStrike" spc="-1" dirty="0">
                <a:latin typeface="Times New Roman" panose="02020603050405020304" pitchFamily="18" charset="0"/>
                <a:cs typeface="Times New Roman" panose="02020603050405020304" pitchFamily="18" charset="0"/>
              </a:rPr>
              <a:t>improving the performance</a:t>
            </a:r>
            <a:r>
              <a:rPr lang="en-IN" sz="2000" b="0" strike="noStrike" spc="-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9044EB55-BB46-495B-BAF6-CA5F3A7531AA}" type="slidenum">
              <a:rPr lang="en" sz="1000" b="0" strike="noStrike" spc="-1">
                <a:solidFill>
                  <a:srgbClr val="1D1D1B"/>
                </a:solidFill>
                <a:latin typeface="Lora"/>
                <a:ea typeface="Lora"/>
              </a:rPr>
              <a:t>21</a:t>
            </a:fld>
            <a:endParaRPr lang="en-IN" sz="1000" b="0" strike="noStrike" spc="-1">
              <a:latin typeface="Arial"/>
            </a:endParaRPr>
          </a:p>
        </p:txBody>
      </p:sp>
      <p:sp>
        <p:nvSpPr>
          <p:cNvPr id="204"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205" name="CustomShape 3"/>
          <p:cNvSpPr/>
          <p:nvPr/>
        </p:nvSpPr>
        <p:spPr>
          <a:xfrm>
            <a:off x="1350360" y="252720"/>
            <a:ext cx="360" cy="4212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06"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207" name="Graphic 9_17" descr="Bullseye"/>
          <p:cNvPicPr/>
          <p:nvPr/>
        </p:nvPicPr>
        <p:blipFill>
          <a:blip r:embed="rId2"/>
          <a:stretch/>
        </p:blipFill>
        <p:spPr>
          <a:xfrm>
            <a:off x="523800" y="198720"/>
            <a:ext cx="587160" cy="587160"/>
          </a:xfrm>
          <a:prstGeom prst="rect">
            <a:avLst/>
          </a:prstGeom>
          <a:ln>
            <a:noFill/>
          </a:ln>
        </p:spPr>
      </p:pic>
      <p:sp>
        <p:nvSpPr>
          <p:cNvPr id="208" name="CustomShape 5"/>
          <p:cNvSpPr/>
          <p:nvPr/>
        </p:nvSpPr>
        <p:spPr>
          <a:xfrm>
            <a:off x="664560" y="914400"/>
            <a:ext cx="7614720" cy="2283480"/>
          </a:xfrm>
          <a:prstGeom prst="rect">
            <a:avLst/>
          </a:prstGeom>
          <a:noFill/>
          <a:ln>
            <a:noFill/>
          </a:ln>
        </p:spPr>
        <p:style>
          <a:lnRef idx="0">
            <a:scrgbClr r="0" g="0" b="0"/>
          </a:lnRef>
          <a:fillRef idx="0">
            <a:scrgbClr r="0" g="0" b="0"/>
          </a:fillRef>
          <a:effectRef idx="0">
            <a:scrgbClr r="0" g="0" b="0"/>
          </a:effectRef>
          <a:fontRef idx="minor"/>
        </p:style>
      </p:sp>
      <p:sp>
        <p:nvSpPr>
          <p:cNvPr id="209" name="CustomShape 6"/>
          <p:cNvSpPr/>
          <p:nvPr/>
        </p:nvSpPr>
        <p:spPr>
          <a:xfrm>
            <a:off x="2448000" y="2169000"/>
            <a:ext cx="76147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3600" b="1" strike="noStrike" spc="-1" dirty="0">
                <a:solidFill>
                  <a:srgbClr val="000000"/>
                </a:solidFill>
                <a:latin typeface="Lora"/>
                <a:ea typeface="Lora"/>
              </a:rPr>
              <a:t>Thank you</a:t>
            </a:r>
            <a:endParaRPr lang="en-IN" sz="36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9044EB55-BB46-495B-BAF6-CA5F3A7531AA}" type="slidenum">
              <a:rPr lang="en" sz="1000" b="0" strike="noStrike" spc="-1">
                <a:solidFill>
                  <a:srgbClr val="1D1D1B"/>
                </a:solidFill>
                <a:latin typeface="Lora"/>
                <a:ea typeface="Lora"/>
              </a:rPr>
              <a:t>22</a:t>
            </a:fld>
            <a:endParaRPr lang="en-IN" sz="1000" b="0" strike="noStrike" spc="-1">
              <a:latin typeface="Arial"/>
            </a:endParaRPr>
          </a:p>
        </p:txBody>
      </p:sp>
      <p:sp>
        <p:nvSpPr>
          <p:cNvPr id="204"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205" name="CustomShape 3"/>
          <p:cNvSpPr/>
          <p:nvPr/>
        </p:nvSpPr>
        <p:spPr>
          <a:xfrm>
            <a:off x="1350360" y="252720"/>
            <a:ext cx="360" cy="4212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06"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207" name="Graphic 9_17" descr="Bullseye"/>
          <p:cNvPicPr/>
          <p:nvPr/>
        </p:nvPicPr>
        <p:blipFill>
          <a:blip r:embed="rId2"/>
          <a:stretch/>
        </p:blipFill>
        <p:spPr>
          <a:xfrm>
            <a:off x="523800" y="198720"/>
            <a:ext cx="587160" cy="587160"/>
          </a:xfrm>
          <a:prstGeom prst="rect">
            <a:avLst/>
          </a:prstGeom>
          <a:ln>
            <a:noFill/>
          </a:ln>
        </p:spPr>
      </p:pic>
      <p:sp>
        <p:nvSpPr>
          <p:cNvPr id="208" name="CustomShape 5"/>
          <p:cNvSpPr/>
          <p:nvPr/>
        </p:nvSpPr>
        <p:spPr>
          <a:xfrm>
            <a:off x="664560" y="914400"/>
            <a:ext cx="7614720" cy="2283480"/>
          </a:xfrm>
          <a:prstGeom prst="rect">
            <a:avLst/>
          </a:prstGeom>
          <a:noFill/>
          <a:ln>
            <a:noFill/>
          </a:ln>
        </p:spPr>
        <p:style>
          <a:lnRef idx="0">
            <a:scrgbClr r="0" g="0" b="0"/>
          </a:lnRef>
          <a:fillRef idx="0">
            <a:scrgbClr r="0" g="0" b="0"/>
          </a:fillRef>
          <a:effectRef idx="0">
            <a:scrgbClr r="0" g="0" b="0"/>
          </a:effectRef>
          <a:fontRef idx="minor"/>
        </p:style>
      </p:sp>
      <p:sp>
        <p:nvSpPr>
          <p:cNvPr id="209" name="CustomShape 6"/>
          <p:cNvSpPr/>
          <p:nvPr/>
        </p:nvSpPr>
        <p:spPr>
          <a:xfrm>
            <a:off x="2448000" y="2169000"/>
            <a:ext cx="76147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3600" b="1" strike="noStrike" spc="-1" dirty="0">
                <a:solidFill>
                  <a:srgbClr val="000000"/>
                </a:solidFill>
                <a:latin typeface="Lora"/>
                <a:ea typeface="Lora"/>
              </a:rPr>
              <a:t>Thank you</a:t>
            </a:r>
            <a:endParaRPr lang="en-IN" sz="3600" b="0" strike="noStrike" spc="-1" dirty="0">
              <a:latin typeface="Arial"/>
            </a:endParaRPr>
          </a:p>
        </p:txBody>
      </p:sp>
      <p:pic>
        <p:nvPicPr>
          <p:cNvPr id="3" name="Picture 2">
            <a:extLst>
              <a:ext uri="{FF2B5EF4-FFF2-40B4-BE49-F238E27FC236}">
                <a16:creationId xmlns:a16="http://schemas.microsoft.com/office/drawing/2014/main" id="{CFD3F290-E3B0-40CD-8030-C6681525E412}"/>
              </a:ext>
            </a:extLst>
          </p:cNvPr>
          <p:cNvPicPr>
            <a:picLocks noChangeAspect="1"/>
          </p:cNvPicPr>
          <p:nvPr/>
        </p:nvPicPr>
        <p:blipFill>
          <a:blip r:embed="rId3"/>
          <a:stretch>
            <a:fillRect/>
          </a:stretch>
        </p:blipFill>
        <p:spPr>
          <a:xfrm>
            <a:off x="246004" y="605627"/>
            <a:ext cx="8651992" cy="4020985"/>
          </a:xfrm>
          <a:prstGeom prst="rect">
            <a:avLst/>
          </a:prstGeom>
        </p:spPr>
      </p:pic>
    </p:spTree>
    <p:extLst>
      <p:ext uri="{BB962C8B-B14F-4D97-AF65-F5344CB8AC3E}">
        <p14:creationId xmlns:p14="http://schemas.microsoft.com/office/powerpoint/2010/main" val="1089865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9044EB55-BB46-495B-BAF6-CA5F3A7531AA}" type="slidenum">
              <a:rPr lang="en" sz="1000" b="0" strike="noStrike" spc="-1">
                <a:solidFill>
                  <a:srgbClr val="1D1D1B"/>
                </a:solidFill>
                <a:latin typeface="Lora"/>
                <a:ea typeface="Lora"/>
              </a:rPr>
              <a:t>23</a:t>
            </a:fld>
            <a:endParaRPr lang="en-IN" sz="1000" b="0" strike="noStrike" spc="-1">
              <a:latin typeface="Arial"/>
            </a:endParaRPr>
          </a:p>
        </p:txBody>
      </p:sp>
      <p:sp>
        <p:nvSpPr>
          <p:cNvPr id="204"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205" name="CustomShape 3"/>
          <p:cNvSpPr/>
          <p:nvPr/>
        </p:nvSpPr>
        <p:spPr>
          <a:xfrm>
            <a:off x="1350360" y="252720"/>
            <a:ext cx="360" cy="4212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06"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207" name="Graphic 9_17" descr="Bullseye"/>
          <p:cNvPicPr/>
          <p:nvPr/>
        </p:nvPicPr>
        <p:blipFill>
          <a:blip r:embed="rId2"/>
          <a:stretch/>
        </p:blipFill>
        <p:spPr>
          <a:xfrm>
            <a:off x="523800" y="198720"/>
            <a:ext cx="587160" cy="587160"/>
          </a:xfrm>
          <a:prstGeom prst="rect">
            <a:avLst/>
          </a:prstGeom>
          <a:ln>
            <a:noFill/>
          </a:ln>
        </p:spPr>
      </p:pic>
      <p:sp>
        <p:nvSpPr>
          <p:cNvPr id="208" name="CustomShape 5"/>
          <p:cNvSpPr/>
          <p:nvPr/>
        </p:nvSpPr>
        <p:spPr>
          <a:xfrm>
            <a:off x="664560" y="914400"/>
            <a:ext cx="7614720" cy="2283480"/>
          </a:xfrm>
          <a:prstGeom prst="rect">
            <a:avLst/>
          </a:prstGeom>
          <a:noFill/>
          <a:ln>
            <a:noFill/>
          </a:ln>
        </p:spPr>
        <p:style>
          <a:lnRef idx="0">
            <a:scrgbClr r="0" g="0" b="0"/>
          </a:lnRef>
          <a:fillRef idx="0">
            <a:scrgbClr r="0" g="0" b="0"/>
          </a:fillRef>
          <a:effectRef idx="0">
            <a:scrgbClr r="0" g="0" b="0"/>
          </a:effectRef>
          <a:fontRef idx="minor"/>
        </p:style>
      </p:sp>
      <p:sp>
        <p:nvSpPr>
          <p:cNvPr id="209" name="CustomShape 6"/>
          <p:cNvSpPr/>
          <p:nvPr/>
        </p:nvSpPr>
        <p:spPr>
          <a:xfrm>
            <a:off x="2448000" y="2169000"/>
            <a:ext cx="76147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3600" b="1" strike="noStrike" spc="-1" dirty="0">
                <a:solidFill>
                  <a:srgbClr val="000000"/>
                </a:solidFill>
                <a:latin typeface="Lora"/>
                <a:ea typeface="Lora"/>
              </a:rPr>
              <a:t>Thank you</a:t>
            </a:r>
            <a:endParaRPr lang="en-IN" sz="3600" b="0" strike="noStrike" spc="-1" dirty="0">
              <a:latin typeface="Arial"/>
            </a:endParaRPr>
          </a:p>
        </p:txBody>
      </p:sp>
      <p:pic>
        <p:nvPicPr>
          <p:cNvPr id="4" name="Picture 3">
            <a:extLst>
              <a:ext uri="{FF2B5EF4-FFF2-40B4-BE49-F238E27FC236}">
                <a16:creationId xmlns:a16="http://schemas.microsoft.com/office/drawing/2014/main" id="{547B7C34-2FD3-4757-8CCD-B65D809A3F80}"/>
              </a:ext>
            </a:extLst>
          </p:cNvPr>
          <p:cNvPicPr>
            <a:picLocks noChangeAspect="1"/>
          </p:cNvPicPr>
          <p:nvPr/>
        </p:nvPicPr>
        <p:blipFill>
          <a:blip r:embed="rId3"/>
          <a:stretch>
            <a:fillRect/>
          </a:stretch>
        </p:blipFill>
        <p:spPr>
          <a:xfrm>
            <a:off x="308700" y="914400"/>
            <a:ext cx="8543160" cy="3942997"/>
          </a:xfrm>
          <a:prstGeom prst="rect">
            <a:avLst/>
          </a:prstGeom>
        </p:spPr>
      </p:pic>
      <p:pic>
        <p:nvPicPr>
          <p:cNvPr id="3" name="Picture 2">
            <a:extLst>
              <a:ext uri="{FF2B5EF4-FFF2-40B4-BE49-F238E27FC236}">
                <a16:creationId xmlns:a16="http://schemas.microsoft.com/office/drawing/2014/main" id="{C0462243-F536-4F54-8AA8-ED30007B90DA}"/>
              </a:ext>
            </a:extLst>
          </p:cNvPr>
          <p:cNvPicPr>
            <a:picLocks noChangeAspect="1"/>
          </p:cNvPicPr>
          <p:nvPr/>
        </p:nvPicPr>
        <p:blipFill>
          <a:blip r:embed="rId4"/>
          <a:stretch>
            <a:fillRect/>
          </a:stretch>
        </p:blipFill>
        <p:spPr>
          <a:xfrm>
            <a:off x="586496" y="856126"/>
            <a:ext cx="7987567" cy="4059543"/>
          </a:xfrm>
          <a:prstGeom prst="rect">
            <a:avLst/>
          </a:prstGeom>
        </p:spPr>
      </p:pic>
    </p:spTree>
    <p:extLst>
      <p:ext uri="{BB962C8B-B14F-4D97-AF65-F5344CB8AC3E}">
        <p14:creationId xmlns:p14="http://schemas.microsoft.com/office/powerpoint/2010/main" val="15739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9044EB55-BB46-495B-BAF6-CA5F3A7531AA}" type="slidenum">
              <a:rPr lang="en" sz="1000" b="0" strike="noStrike" spc="-1">
                <a:solidFill>
                  <a:srgbClr val="1D1D1B"/>
                </a:solidFill>
                <a:latin typeface="Lora"/>
                <a:ea typeface="Lora"/>
              </a:rPr>
              <a:t>24</a:t>
            </a:fld>
            <a:endParaRPr lang="en-IN" sz="1000" b="0" strike="noStrike" spc="-1">
              <a:latin typeface="Arial"/>
            </a:endParaRPr>
          </a:p>
        </p:txBody>
      </p:sp>
      <p:sp>
        <p:nvSpPr>
          <p:cNvPr id="204"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205" name="CustomShape 3"/>
          <p:cNvSpPr/>
          <p:nvPr/>
        </p:nvSpPr>
        <p:spPr>
          <a:xfrm>
            <a:off x="1350360" y="252720"/>
            <a:ext cx="360" cy="4212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06"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207" name="Graphic 9_17" descr="Bullseye"/>
          <p:cNvPicPr/>
          <p:nvPr/>
        </p:nvPicPr>
        <p:blipFill>
          <a:blip r:embed="rId2"/>
          <a:stretch/>
        </p:blipFill>
        <p:spPr>
          <a:xfrm>
            <a:off x="523800" y="198720"/>
            <a:ext cx="587160" cy="587160"/>
          </a:xfrm>
          <a:prstGeom prst="rect">
            <a:avLst/>
          </a:prstGeom>
          <a:ln>
            <a:noFill/>
          </a:ln>
        </p:spPr>
      </p:pic>
      <p:sp>
        <p:nvSpPr>
          <p:cNvPr id="208" name="CustomShape 5"/>
          <p:cNvSpPr/>
          <p:nvPr/>
        </p:nvSpPr>
        <p:spPr>
          <a:xfrm>
            <a:off x="664560" y="914400"/>
            <a:ext cx="7614720" cy="2283480"/>
          </a:xfrm>
          <a:prstGeom prst="rect">
            <a:avLst/>
          </a:prstGeom>
          <a:noFill/>
          <a:ln>
            <a:noFill/>
          </a:ln>
        </p:spPr>
        <p:style>
          <a:lnRef idx="0">
            <a:scrgbClr r="0" g="0" b="0"/>
          </a:lnRef>
          <a:fillRef idx="0">
            <a:scrgbClr r="0" g="0" b="0"/>
          </a:fillRef>
          <a:effectRef idx="0">
            <a:scrgbClr r="0" g="0" b="0"/>
          </a:effectRef>
          <a:fontRef idx="minor"/>
        </p:style>
      </p:sp>
      <p:sp>
        <p:nvSpPr>
          <p:cNvPr id="209" name="CustomShape 6"/>
          <p:cNvSpPr/>
          <p:nvPr/>
        </p:nvSpPr>
        <p:spPr>
          <a:xfrm>
            <a:off x="2448000" y="2169000"/>
            <a:ext cx="76147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3600" b="1" strike="noStrike" spc="-1" dirty="0">
                <a:solidFill>
                  <a:srgbClr val="000000"/>
                </a:solidFill>
                <a:latin typeface="Lora"/>
                <a:ea typeface="Lora"/>
              </a:rPr>
              <a:t>Thank you</a:t>
            </a:r>
            <a:endParaRPr lang="en-IN" sz="3600" b="0" strike="noStrike" spc="-1" dirty="0">
              <a:latin typeface="Arial"/>
            </a:endParaRPr>
          </a:p>
        </p:txBody>
      </p:sp>
      <p:pic>
        <p:nvPicPr>
          <p:cNvPr id="4" name="Picture 3">
            <a:extLst>
              <a:ext uri="{FF2B5EF4-FFF2-40B4-BE49-F238E27FC236}">
                <a16:creationId xmlns:a16="http://schemas.microsoft.com/office/drawing/2014/main" id="{547B7C34-2FD3-4757-8CCD-B65D809A3F80}"/>
              </a:ext>
            </a:extLst>
          </p:cNvPr>
          <p:cNvPicPr>
            <a:picLocks noChangeAspect="1"/>
          </p:cNvPicPr>
          <p:nvPr/>
        </p:nvPicPr>
        <p:blipFill>
          <a:blip r:embed="rId3"/>
          <a:stretch>
            <a:fillRect/>
          </a:stretch>
        </p:blipFill>
        <p:spPr>
          <a:xfrm>
            <a:off x="308700" y="914400"/>
            <a:ext cx="8543160" cy="3942997"/>
          </a:xfrm>
          <a:prstGeom prst="rect">
            <a:avLst/>
          </a:prstGeom>
        </p:spPr>
      </p:pic>
    </p:spTree>
    <p:extLst>
      <p:ext uri="{BB962C8B-B14F-4D97-AF65-F5344CB8AC3E}">
        <p14:creationId xmlns:p14="http://schemas.microsoft.com/office/powerpoint/2010/main" val="67473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AEA8670E-DF62-4F2F-8D61-6AE1DE97119E}" type="slidenum">
              <a:rPr lang="en" sz="1000" b="0" strike="noStrike" spc="-1">
                <a:solidFill>
                  <a:srgbClr val="1D1D1B"/>
                </a:solidFill>
                <a:latin typeface="Lora"/>
                <a:ea typeface="Lora"/>
              </a:rPr>
              <a:t>3</a:t>
            </a:fld>
            <a:endParaRPr lang="en-IN" sz="1000" b="0" strike="noStrike" spc="-1">
              <a:latin typeface="Arial"/>
            </a:endParaRPr>
          </a:p>
        </p:txBody>
      </p:sp>
      <p:sp>
        <p:nvSpPr>
          <p:cNvPr id="85" name="CustomShape 2"/>
          <p:cNvSpPr/>
          <p:nvPr/>
        </p:nvSpPr>
        <p:spPr>
          <a:xfrm>
            <a:off x="0" y="449248"/>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86" name="CustomShape 3"/>
          <p:cNvSpPr/>
          <p:nvPr/>
        </p:nvSpPr>
        <p:spPr>
          <a:xfrm>
            <a:off x="1215360" y="238648"/>
            <a:ext cx="3040920"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US" sz="3200" b="1" strike="noStrike" spc="-1" dirty="0">
                <a:solidFill>
                  <a:srgbClr val="000000"/>
                </a:solidFill>
                <a:latin typeface="Lora"/>
                <a:ea typeface="Lora"/>
              </a:rPr>
              <a:t>Introduction</a:t>
            </a:r>
            <a:endParaRPr lang="en-IN" sz="3200" b="0" strike="noStrike" spc="-1" dirty="0">
              <a:latin typeface="Arial"/>
            </a:endParaRPr>
          </a:p>
        </p:txBody>
      </p:sp>
      <p:sp>
        <p:nvSpPr>
          <p:cNvPr id="87"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88" name="Graphic 9" descr="Bullseye"/>
          <p:cNvPicPr/>
          <p:nvPr/>
        </p:nvPicPr>
        <p:blipFill>
          <a:blip r:embed="rId2"/>
          <a:stretch/>
        </p:blipFill>
        <p:spPr>
          <a:xfrm>
            <a:off x="523800" y="198720"/>
            <a:ext cx="587160" cy="587160"/>
          </a:xfrm>
          <a:prstGeom prst="rect">
            <a:avLst/>
          </a:prstGeom>
          <a:ln>
            <a:noFill/>
          </a:ln>
        </p:spPr>
      </p:pic>
      <p:sp>
        <p:nvSpPr>
          <p:cNvPr id="89" name="CustomShape 5"/>
          <p:cNvSpPr/>
          <p:nvPr/>
        </p:nvSpPr>
        <p:spPr>
          <a:xfrm>
            <a:off x="817380" y="1132920"/>
            <a:ext cx="761472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lvl="0" indent="-342900">
              <a:buFont typeface="Arial" panose="020B0604020202020204" pitchFamily="34" charset="0"/>
              <a:buChar char="•"/>
            </a:pPr>
            <a:r>
              <a:rPr lang="en-IN" sz="2000" spc="-1" dirty="0">
                <a:solidFill>
                  <a:srgbClr val="000000"/>
                </a:solidFill>
                <a:latin typeface="Times New Roman"/>
              </a:rPr>
              <a:t>Its hard explain the decisions of </a:t>
            </a:r>
            <a:r>
              <a:rPr lang="en-IN" sz="2000" b="1" spc="-1" dirty="0">
                <a:solidFill>
                  <a:srgbClr val="000000"/>
                </a:solidFill>
                <a:latin typeface="Times New Roman"/>
              </a:rPr>
              <a:t>black-box model</a:t>
            </a:r>
            <a:r>
              <a:rPr lang="en-IN" sz="2000" spc="-1" dirty="0">
                <a:solidFill>
                  <a:srgbClr val="000000"/>
                </a:solidFill>
                <a:latin typeface="Times New Roman"/>
              </a:rPr>
              <a:t>.</a:t>
            </a:r>
          </a:p>
          <a:p>
            <a:pPr lvl="0"/>
            <a:endParaRPr lang="en-IN" sz="2000" spc="-1" dirty="0">
              <a:solidFill>
                <a:srgbClr val="000000"/>
              </a:solidFill>
              <a:latin typeface="Times New Roman"/>
            </a:endParaRPr>
          </a:p>
          <a:p>
            <a:pPr marL="342900" lvl="0" indent="-342900">
              <a:buFont typeface="Arial" panose="020B0604020202020204" pitchFamily="34" charset="0"/>
              <a:buChar char="•"/>
            </a:pPr>
            <a:r>
              <a:rPr lang="en-IN" sz="2000" b="1" spc="-1" dirty="0">
                <a:solidFill>
                  <a:srgbClr val="000000"/>
                </a:solidFill>
                <a:latin typeface="Times New Roman"/>
              </a:rPr>
              <a:t>Not acceptable </a:t>
            </a:r>
            <a:r>
              <a:rPr lang="en-IN" sz="2000" spc="-1" dirty="0">
                <a:solidFill>
                  <a:srgbClr val="000000"/>
                </a:solidFill>
                <a:latin typeface="Times New Roman"/>
              </a:rPr>
              <a:t>giving the importance based on the repetitions.</a:t>
            </a:r>
          </a:p>
          <a:p>
            <a:pPr marL="342900" lvl="0" indent="-342900">
              <a:buFont typeface="Arial" panose="020B0604020202020204" pitchFamily="34" charset="0"/>
              <a:buChar char="•"/>
            </a:pPr>
            <a:endParaRPr lang="en-IN" sz="2000" spc="-1" dirty="0">
              <a:solidFill>
                <a:srgbClr val="000000"/>
              </a:solidFill>
              <a:latin typeface="Times New Roman"/>
            </a:endParaRPr>
          </a:p>
          <a:p>
            <a:pPr marL="342900" lvl="0" indent="-342900">
              <a:buFont typeface="Arial" panose="020B0604020202020204" pitchFamily="34" charset="0"/>
              <a:buChar char="•"/>
            </a:pPr>
            <a:r>
              <a:rPr lang="en-IN" sz="2000" spc="-1" dirty="0">
                <a:solidFill>
                  <a:srgbClr val="000000"/>
                </a:solidFill>
                <a:latin typeface="Times New Roman"/>
              </a:rPr>
              <a:t>Specifically in </a:t>
            </a:r>
            <a:r>
              <a:rPr lang="en-IN" sz="2000" b="1" spc="-1" dirty="0">
                <a:solidFill>
                  <a:srgbClr val="000000"/>
                </a:solidFill>
                <a:latin typeface="Times New Roman"/>
              </a:rPr>
              <a:t>medical</a:t>
            </a:r>
            <a:r>
              <a:rPr lang="en-IN" sz="2000" spc="-1" dirty="0">
                <a:solidFill>
                  <a:srgbClr val="000000"/>
                </a:solidFill>
                <a:latin typeface="Times New Roman"/>
              </a:rPr>
              <a:t> decisions.  </a:t>
            </a:r>
          </a:p>
          <a:p>
            <a:pPr marL="342900" lvl="0" indent="-342900">
              <a:buFont typeface="Arial" panose="020B0604020202020204" pitchFamily="34" charset="0"/>
              <a:buChar char="•"/>
            </a:pPr>
            <a:endParaRPr lang="en-IN" sz="2000" spc="-1" dirty="0">
              <a:solidFill>
                <a:srgbClr val="000000"/>
              </a:solidFill>
              <a:latin typeface="Times New Roman"/>
            </a:endParaRPr>
          </a:p>
          <a:p>
            <a:pPr marL="342900" lvl="0" indent="-342900">
              <a:buFont typeface="Arial" panose="020B0604020202020204" pitchFamily="34" charset="0"/>
              <a:buChar char="•"/>
            </a:pPr>
            <a:r>
              <a:rPr lang="en-IN" sz="2000" b="1" spc="-1" dirty="0">
                <a:solidFill>
                  <a:srgbClr val="000000"/>
                </a:solidFill>
                <a:latin typeface="Times New Roman"/>
              </a:rPr>
              <a:t>Explainer</a:t>
            </a:r>
            <a:r>
              <a:rPr lang="en-IN" sz="2000" spc="-1" dirty="0">
                <a:solidFill>
                  <a:srgbClr val="000000"/>
                </a:solidFill>
                <a:latin typeface="Times New Roman"/>
              </a:rPr>
              <a:t> can do this job.</a:t>
            </a:r>
          </a:p>
          <a:p>
            <a:pPr marL="342900" lvl="0" indent="-342900">
              <a:buFont typeface="Arial" panose="020B0604020202020204" pitchFamily="34" charset="0"/>
              <a:buChar char="•"/>
            </a:pPr>
            <a:endParaRPr lang="en-IN" sz="2000" spc="-1" dirty="0">
              <a:solidFill>
                <a:srgbClr val="000000"/>
              </a:solidFill>
              <a:latin typeface="Times New Roman"/>
            </a:endParaRPr>
          </a:p>
          <a:p>
            <a:pPr marL="342900" lvl="0" indent="-342900">
              <a:buFont typeface="Arial" panose="020B0604020202020204" pitchFamily="34" charset="0"/>
              <a:buChar char="•"/>
            </a:pPr>
            <a:r>
              <a:rPr lang="en-IN" sz="2000" spc="-1" dirty="0">
                <a:solidFill>
                  <a:srgbClr val="000000"/>
                </a:solidFill>
                <a:latin typeface="Times New Roman"/>
              </a:rPr>
              <a:t>Extraction and projecting the </a:t>
            </a:r>
            <a:r>
              <a:rPr lang="en-IN" sz="2000" b="1" spc="-1" dirty="0">
                <a:solidFill>
                  <a:srgbClr val="000000"/>
                </a:solidFill>
                <a:latin typeface="Times New Roman"/>
              </a:rPr>
              <a:t>important features.</a:t>
            </a:r>
          </a:p>
          <a:p>
            <a:pPr marL="342900" indent="-342900">
              <a:lnSpc>
                <a:spcPct val="100000"/>
              </a:lnSpc>
              <a:buFont typeface="Arial" panose="020B0604020202020204" pitchFamily="34" charset="0"/>
              <a:buChar char="•"/>
            </a:pP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4</a:t>
            </a:fld>
            <a:endParaRPr lang="en-IN" sz="1000" b="0" strike="noStrike" spc="-1">
              <a:latin typeface="Arial"/>
            </a:endParaRPr>
          </a:p>
        </p:txBody>
      </p:sp>
      <p:sp>
        <p:nvSpPr>
          <p:cNvPr id="91" name="CustomShape 2"/>
          <p:cNvSpPr/>
          <p:nvPr/>
        </p:nvSpPr>
        <p:spPr>
          <a:xfrm>
            <a:off x="0" y="441298"/>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19760" y="230698"/>
            <a:ext cx="2799016"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US" sz="3200" b="1" strike="noStrike" spc="-1" dirty="0">
                <a:solidFill>
                  <a:srgbClr val="000000"/>
                </a:solidFill>
                <a:latin typeface="Lora"/>
                <a:ea typeface="Lora"/>
              </a:rPr>
              <a:t>Introduction</a:t>
            </a:r>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3"/>
          <a:stretch/>
        </p:blipFill>
        <p:spPr>
          <a:xfrm>
            <a:off x="523800" y="198720"/>
            <a:ext cx="587160" cy="587160"/>
          </a:xfrm>
          <a:prstGeom prst="rect">
            <a:avLst/>
          </a:prstGeom>
          <a:ln>
            <a:noFill/>
          </a:ln>
        </p:spPr>
      </p:pic>
      <p:sp>
        <p:nvSpPr>
          <p:cNvPr id="95" name="CustomShape 5"/>
          <p:cNvSpPr/>
          <p:nvPr/>
        </p:nvSpPr>
        <p:spPr>
          <a:xfrm>
            <a:off x="137424" y="970951"/>
            <a:ext cx="8205298" cy="138661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628650" lvl="3">
              <a:lnSpc>
                <a:spcPct val="107000"/>
              </a:lnSpc>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a:lnSpc>
                <a:spcPct val="100000"/>
              </a:lnSpc>
            </a:pPr>
            <a:endParaRPr lang="en-IN" sz="2000" b="0" strike="noStrike" spc="-1" dirty="0">
              <a:latin typeface="Arial"/>
            </a:endParaRPr>
          </a:p>
        </p:txBody>
      </p:sp>
      <p:pic>
        <p:nvPicPr>
          <p:cNvPr id="3" name="Picture 2" descr="Diagram&#10;&#10;Description automatically generated">
            <a:extLst>
              <a:ext uri="{FF2B5EF4-FFF2-40B4-BE49-F238E27FC236}">
                <a16:creationId xmlns:a16="http://schemas.microsoft.com/office/drawing/2014/main" id="{3D7E3B6F-779E-416D-90D9-6069E7B3C5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577" y="1181191"/>
            <a:ext cx="3976398" cy="2921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5</a:t>
            </a:fld>
            <a:endParaRPr lang="en-IN" sz="1000" b="0" strike="noStrike" spc="-1">
              <a:latin typeface="Arial"/>
            </a:endParaRPr>
          </a:p>
        </p:txBody>
      </p:sp>
      <p:sp>
        <p:nvSpPr>
          <p:cNvPr id="91" name="CustomShape 2"/>
          <p:cNvSpPr/>
          <p:nvPr/>
        </p:nvSpPr>
        <p:spPr>
          <a:xfrm>
            <a:off x="0" y="45720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50360" y="252720"/>
            <a:ext cx="275251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US" sz="3200" b="1" strike="noStrike" spc="-1" dirty="0">
                <a:solidFill>
                  <a:srgbClr val="000000"/>
                </a:solidFill>
                <a:latin typeface="Lora"/>
                <a:ea typeface="Lora"/>
              </a:rPr>
              <a:t>Introduction</a:t>
            </a:r>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45369" y="1250373"/>
            <a:ext cx="7915007" cy="3363293"/>
          </a:xfrm>
          <a:prstGeom prst="rect">
            <a:avLst/>
          </a:prstGeom>
          <a:noFill/>
        </p:spPr>
        <p:txBody>
          <a:bodyPr wrap="square">
            <a:spAutoFit/>
          </a:bodyPr>
          <a:lstStyle/>
          <a:p>
            <a:pPr marL="628650" lvl="3">
              <a:lnSpc>
                <a:spcPct val="107000"/>
              </a:lnSpc>
            </a:pPr>
            <a:r>
              <a:rPr lang="en-IN" sz="2000" dirty="0">
                <a:latin typeface="Times New Roman" panose="02020603050405020304" pitchFamily="18" charset="0"/>
                <a:cs typeface="Times New Roman" panose="02020603050405020304" pitchFamily="18" charset="0"/>
              </a:rPr>
              <a:t>Explainability:</a:t>
            </a:r>
          </a:p>
          <a:p>
            <a:pPr marL="971550" lvl="3" indent="-342900">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Global explainability: </a:t>
            </a:r>
            <a:r>
              <a:rPr lang="en-US" sz="2000" dirty="0">
                <a:latin typeface="Times New Roman" panose="02020603050405020304" pitchFamily="18" charset="0"/>
                <a:cs typeface="Times New Roman" panose="02020603050405020304" pitchFamily="18" charset="0"/>
              </a:rPr>
              <a:t>The model gets explained whole</a:t>
            </a:r>
            <a:endParaRPr lang="en-IN" sz="2000" dirty="0">
              <a:latin typeface="Times New Roman" panose="02020603050405020304" pitchFamily="18" charset="0"/>
              <a:cs typeface="Times New Roman" panose="02020603050405020304" pitchFamily="18" charset="0"/>
            </a:endParaRPr>
          </a:p>
          <a:p>
            <a:pPr marL="971550" lvl="3" indent="-342900">
              <a:lnSpc>
                <a:spcPct val="107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971550" lvl="3" indent="-342900">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Local explainability: </a:t>
            </a:r>
            <a:r>
              <a:rPr lang="en-US" sz="2000" dirty="0">
                <a:latin typeface="Times New Roman" panose="02020603050405020304" pitchFamily="18" charset="0"/>
                <a:cs typeface="Times New Roman" panose="02020603050405020304" pitchFamily="18" charset="0"/>
              </a:rPr>
              <a:t>The model will be judged on a particular the samples in the data</a:t>
            </a:r>
            <a:endParaRPr lang="en-IN" sz="2000" dirty="0">
              <a:latin typeface="Times New Roman" panose="02020603050405020304" pitchFamily="18" charset="0"/>
              <a:cs typeface="Times New Roman" panose="02020603050405020304" pitchFamily="18" charset="0"/>
            </a:endParaRPr>
          </a:p>
          <a:p>
            <a:pPr marL="971550" lvl="3" indent="-342900">
              <a:lnSpc>
                <a:spcPct val="107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628650" lvl="3">
              <a:lnSpc>
                <a:spcPct val="107000"/>
              </a:lnSpc>
            </a:pPr>
            <a:r>
              <a:rPr lang="en-IN" sz="2000" dirty="0">
                <a:latin typeface="Times New Roman" panose="02020603050405020304" pitchFamily="18" charset="0"/>
                <a:cs typeface="Times New Roman" panose="02020603050405020304" pitchFamily="18" charset="0"/>
              </a:rPr>
              <a:t>Explainers:  </a:t>
            </a:r>
          </a:p>
          <a:p>
            <a:pPr marL="971550" lvl="3" indent="-342900">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 agnostic: </a:t>
            </a:r>
            <a:r>
              <a:rPr lang="en-US" sz="2000" dirty="0">
                <a:latin typeface="Times New Roman" panose="02020603050405020304" pitchFamily="18" charset="0"/>
                <a:cs typeface="Times New Roman" panose="02020603050405020304" pitchFamily="18" charset="0"/>
              </a:rPr>
              <a:t>For any type of the models.</a:t>
            </a:r>
            <a:endParaRPr lang="en-IN" sz="2000" dirty="0">
              <a:latin typeface="Times New Roman" panose="02020603050405020304" pitchFamily="18" charset="0"/>
              <a:cs typeface="Times New Roman" panose="02020603050405020304" pitchFamily="18" charset="0"/>
            </a:endParaRPr>
          </a:p>
          <a:p>
            <a:pPr marL="971550" lvl="3" indent="-342900">
              <a:lnSpc>
                <a:spcPct val="107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971550" lvl="3" indent="-342900">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 specific: For specific type of models.</a:t>
            </a:r>
          </a:p>
        </p:txBody>
      </p:sp>
    </p:spTree>
    <p:extLst>
      <p:ext uri="{BB962C8B-B14F-4D97-AF65-F5344CB8AC3E}">
        <p14:creationId xmlns:p14="http://schemas.microsoft.com/office/powerpoint/2010/main" val="51990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6</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2218171"/>
          </a:xfrm>
          <a:prstGeom prst="rect">
            <a:avLst/>
          </a:prstGeom>
          <a:noFill/>
        </p:spPr>
        <p:txBody>
          <a:bodyPr wrap="square">
            <a:spAutoFit/>
          </a:bodyPr>
          <a:lstStyle/>
          <a:p>
            <a:pPr marL="971550" lvl="3" indent="-342900">
              <a:lnSpc>
                <a:spcPct val="107000"/>
              </a:lnSpc>
              <a:buFont typeface="Arial" panose="020B0604020202020204" pitchFamily="34" charset="0"/>
              <a:buChar char="•"/>
            </a:pPr>
            <a:r>
              <a:rPr lang="en-IN" sz="2000" dirty="0">
                <a:latin typeface="CMR10"/>
                <a:cs typeface="Times New Roman" panose="02020603050405020304" pitchFamily="18" charset="0"/>
              </a:rPr>
              <a:t>Explainer's predictions and classifications on given text.</a:t>
            </a:r>
          </a:p>
          <a:p>
            <a:pPr marL="971550" lvl="3" indent="-342900">
              <a:lnSpc>
                <a:spcPct val="107000"/>
              </a:lnSpc>
              <a:buFont typeface="Arial" panose="020B0604020202020204" pitchFamily="34" charset="0"/>
              <a:buChar char="•"/>
            </a:pPr>
            <a:endParaRPr lang="en-IN" sz="2000" dirty="0">
              <a:latin typeface="CMR10"/>
              <a:cs typeface="Times New Roman" panose="02020603050405020304" pitchFamily="18" charset="0"/>
            </a:endParaRPr>
          </a:p>
          <a:p>
            <a:pPr marL="971550" lvl="3" indent="-342900">
              <a:lnSpc>
                <a:spcPct val="107000"/>
              </a:lnSpc>
              <a:buFont typeface="Arial" panose="020B0604020202020204" pitchFamily="34" charset="0"/>
              <a:buChar char="•"/>
            </a:pPr>
            <a:r>
              <a:rPr lang="en-US" sz="1800" b="1" i="0" u="none" strike="noStrike" baseline="0" dirty="0">
                <a:latin typeface="CMR10"/>
              </a:rPr>
              <a:t>Text</a:t>
            </a:r>
            <a:r>
              <a:rPr lang="en-US" sz="1800" b="0" i="0" u="none" strike="noStrike" baseline="0" dirty="0">
                <a:latin typeface="CMR10"/>
              </a:rPr>
              <a:t>: </a:t>
            </a:r>
            <a:r>
              <a:rPr lang="en-US" sz="1800" b="0" i="0" u="none" strike="noStrike" baseline="0" dirty="0">
                <a:latin typeface="CMTI10"/>
              </a:rPr>
              <a:t>name -year-old evaluated and examined pediatric oncology clinic today accompanied his mother name was last seen this clinic date for chemotherapy name does not report vomiting after his chemotherapy one day ago and new problems name has been adherent with oral chemotherapy home with prednisone tablets </a:t>
            </a:r>
            <a:r>
              <a:rPr lang="en-IN" sz="1800" b="0" i="0" u="none" strike="noStrike" baseline="0" dirty="0">
                <a:latin typeface="CMTI10"/>
              </a:rPr>
              <a:t>times day</a:t>
            </a:r>
            <a:r>
              <a:rPr lang="en-IN" sz="1800" b="0" i="0" u="none" strike="noStrike" baseline="0" dirty="0">
                <a:latin typeface="CMR10"/>
              </a:rPr>
              <a:t>.</a:t>
            </a:r>
            <a:endParaRPr lang="en-IN" sz="2000" spc="-1" dirty="0">
              <a:solidFill>
                <a:srgbClr val="000000"/>
              </a:solidFill>
              <a:latin typeface="Times New Roman"/>
            </a:endParaRPr>
          </a:p>
        </p:txBody>
      </p:sp>
    </p:spTree>
    <p:extLst>
      <p:ext uri="{BB962C8B-B14F-4D97-AF65-F5344CB8AC3E}">
        <p14:creationId xmlns:p14="http://schemas.microsoft.com/office/powerpoint/2010/main" val="20074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7</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3692614"/>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SHAP</a:t>
            </a:r>
            <a:r>
              <a:rPr lang="en-IN" sz="2000" spc="-1" dirty="0">
                <a:solidFill>
                  <a:srgbClr val="000000"/>
                </a:solidFill>
                <a:latin typeface="Times New Roman"/>
              </a:rPr>
              <a:t> (</a:t>
            </a:r>
            <a:r>
              <a:rPr lang="en-IN" sz="2000" spc="-1" dirty="0" err="1">
                <a:solidFill>
                  <a:srgbClr val="000000"/>
                </a:solidFill>
                <a:latin typeface="Times New Roman"/>
              </a:rPr>
              <a:t>SHapley</a:t>
            </a:r>
            <a:r>
              <a:rPr lang="en-IN" sz="2000" spc="-1" dirty="0">
                <a:solidFill>
                  <a:srgbClr val="000000"/>
                </a:solidFill>
                <a:latin typeface="Times New Roman"/>
              </a:rPr>
              <a:t> Additive </a:t>
            </a:r>
            <a:r>
              <a:rPr lang="en-IN" sz="2000" spc="-1" dirty="0" err="1">
                <a:solidFill>
                  <a:srgbClr val="000000"/>
                </a:solidFill>
                <a:latin typeface="Times New Roman"/>
              </a:rPr>
              <a:t>exPlanations</a:t>
            </a:r>
            <a:r>
              <a:rPr lang="en-IN" sz="2000" spc="-1" dirty="0">
                <a:solidFill>
                  <a:srgbClr val="000000"/>
                </a:solidFill>
                <a:latin typeface="Times New Roman"/>
              </a:rPr>
              <a:t>): </a:t>
            </a:r>
          </a:p>
          <a:p>
            <a:pPr marL="628650" lvl="3">
              <a:lnSpc>
                <a:spcPct val="107000"/>
              </a:lnSpc>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US" sz="2000" spc="-1" dirty="0">
                <a:solidFill>
                  <a:srgbClr val="000000"/>
                </a:solidFill>
                <a:latin typeface="Times New Roman"/>
              </a:rPr>
              <a:t>Optimal credit allocation with local explanations using the classic Shapley values from game theory.</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A game theory </a:t>
            </a:r>
            <a:r>
              <a:rPr lang="en-US" sz="2000" spc="-1" dirty="0">
                <a:solidFill>
                  <a:srgbClr val="000000"/>
                </a:solidFill>
                <a:latin typeface="Times New Roman"/>
              </a:rPr>
              <a:t>is a decision-making strategy among the competing players(features) for payoffs( importance) as per the contribution in the game (model decision).</a:t>
            </a: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Shapley </a:t>
            </a:r>
            <a:r>
              <a:rPr lang="en-US" sz="2000" spc="-1" dirty="0">
                <a:solidFill>
                  <a:srgbClr val="000000"/>
                </a:solidFill>
                <a:latin typeface="Times New Roman"/>
              </a:rPr>
              <a:t>values: In a game, the shapley value is the average of the marginal contribution </a:t>
            </a:r>
            <a:r>
              <a:rPr lang="en-IN" sz="2000" spc="-1" dirty="0">
                <a:solidFill>
                  <a:srgbClr val="000000"/>
                </a:solidFill>
                <a:latin typeface="Times New Roman"/>
              </a:rPr>
              <a:t>across all possible permutations.</a:t>
            </a:r>
          </a:p>
        </p:txBody>
      </p:sp>
    </p:spTree>
    <p:extLst>
      <p:ext uri="{BB962C8B-B14F-4D97-AF65-F5344CB8AC3E}">
        <p14:creationId xmlns:p14="http://schemas.microsoft.com/office/powerpoint/2010/main" val="4407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8</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728726"/>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SHAP</a:t>
            </a:r>
            <a:r>
              <a:rPr lang="en-IN" sz="2000" spc="-1" dirty="0">
                <a:solidFill>
                  <a:srgbClr val="000000"/>
                </a:solidFill>
                <a:latin typeface="Times New Roman"/>
              </a:rPr>
              <a:t> </a:t>
            </a:r>
            <a:r>
              <a:rPr lang="en-IN" sz="2000" dirty="0">
                <a:latin typeface="Times New Roman" panose="02020603050405020304" pitchFamily="18" charset="0"/>
                <a:cs typeface="Times New Roman" panose="02020603050405020304" pitchFamily="18" charset="0"/>
              </a:rPr>
              <a:t>(</a:t>
            </a:r>
            <a:r>
              <a:rPr lang="en-IN" sz="1800" b="0" i="0" u="none" strike="noStrike" baseline="0" dirty="0" err="1">
                <a:latin typeface="CMR10"/>
              </a:rPr>
              <a:t>SHapley</a:t>
            </a:r>
            <a:r>
              <a:rPr lang="en-IN" sz="1800" b="0" i="0" u="none" strike="noStrike" baseline="0" dirty="0">
                <a:latin typeface="CMR10"/>
              </a:rPr>
              <a:t> Additive </a:t>
            </a:r>
            <a:r>
              <a:rPr lang="en-IN" sz="1800" b="0" i="0" u="none" strike="noStrike" baseline="0" dirty="0" err="1">
                <a:latin typeface="CMR10"/>
              </a:rPr>
              <a:t>exPlanations</a:t>
            </a:r>
            <a:r>
              <a:rPr lang="en-IN" sz="2000" dirty="0">
                <a:latin typeface="Times New Roman" panose="02020603050405020304" pitchFamily="18" charset="0"/>
                <a:cs typeface="Times New Roman" panose="02020603050405020304" pitchFamily="18" charset="0"/>
              </a:rPr>
              <a:t>): </a:t>
            </a:r>
          </a:p>
          <a:p>
            <a:pPr marL="628650" lvl="3">
              <a:lnSpc>
                <a:spcPct val="107000"/>
              </a:lnSpc>
            </a:pPr>
            <a:endParaRPr lang="en-IN" sz="2000" dirty="0">
              <a:latin typeface="Times New Roman" panose="02020603050405020304" pitchFamily="18" charset="0"/>
              <a:cs typeface="Times New Roman" panose="02020603050405020304" pitchFamily="18" charset="0"/>
            </a:endParaRPr>
          </a:p>
        </p:txBody>
      </p:sp>
      <p:pic>
        <p:nvPicPr>
          <p:cNvPr id="3" name="Picture 2" descr="A picture containing timeline&#10;&#10;Description automatically generated">
            <a:extLst>
              <a:ext uri="{FF2B5EF4-FFF2-40B4-BE49-F238E27FC236}">
                <a16:creationId xmlns:a16="http://schemas.microsoft.com/office/drawing/2014/main" id="{80D78B71-30AE-4402-A1B4-016AB3CF3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2131869"/>
            <a:ext cx="7670800" cy="2272074"/>
          </a:xfrm>
          <a:prstGeom prst="rect">
            <a:avLst/>
          </a:prstGeom>
        </p:spPr>
      </p:pic>
    </p:spTree>
    <p:extLst>
      <p:ext uri="{BB962C8B-B14F-4D97-AF65-F5344CB8AC3E}">
        <p14:creationId xmlns:p14="http://schemas.microsoft.com/office/powerpoint/2010/main" val="29796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543160" y="4749840"/>
            <a:ext cx="547200" cy="39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fld id="{26AB9673-31AA-4B56-9A87-41AC1A85205D}" type="slidenum">
              <a:rPr lang="en" sz="1000" b="0" strike="noStrike" spc="-1">
                <a:solidFill>
                  <a:srgbClr val="1D1D1B"/>
                </a:solidFill>
                <a:latin typeface="Lora"/>
                <a:ea typeface="Lora"/>
              </a:rPr>
              <a:t>9</a:t>
            </a:fld>
            <a:endParaRPr lang="en-IN" sz="1000" b="0" strike="noStrike" spc="-1">
              <a:latin typeface="Arial"/>
            </a:endParaRPr>
          </a:p>
        </p:txBody>
      </p:sp>
      <p:sp>
        <p:nvSpPr>
          <p:cNvPr id="91" name="CustomShape 2"/>
          <p:cNvSpPr/>
          <p:nvPr/>
        </p:nvSpPr>
        <p:spPr>
          <a:xfrm>
            <a:off x="55659" y="467420"/>
            <a:ext cx="9160560" cy="360"/>
          </a:xfrm>
          <a:custGeom>
            <a:avLst/>
            <a:gdLst/>
            <a:ahLst/>
            <a:cxnLst/>
            <a:rect l="l" t="t" r="r" b="b"/>
            <a:pathLst>
              <a:path w="21600" h="21600">
                <a:moveTo>
                  <a:pt x="0" y="0"/>
                </a:moveTo>
                <a:lnTo>
                  <a:pt x="21600" y="21600"/>
                </a:lnTo>
              </a:path>
            </a:pathLst>
          </a:custGeom>
          <a:noFill/>
          <a:ln w="9360">
            <a:solidFill>
              <a:srgbClr val="CCCCCC"/>
            </a:solidFill>
            <a:round/>
          </a:ln>
        </p:spPr>
        <p:style>
          <a:lnRef idx="0">
            <a:scrgbClr r="0" g="0" b="0"/>
          </a:lnRef>
          <a:fillRef idx="0">
            <a:scrgbClr r="0" g="0" b="0"/>
          </a:fillRef>
          <a:effectRef idx="0">
            <a:scrgbClr r="0" g="0" b="0"/>
          </a:effectRef>
          <a:fontRef idx="minor"/>
        </p:style>
      </p:sp>
      <p:sp>
        <p:nvSpPr>
          <p:cNvPr id="92" name="CustomShape 3"/>
          <p:cNvSpPr/>
          <p:nvPr/>
        </p:nvSpPr>
        <p:spPr>
          <a:xfrm>
            <a:off x="1382165" y="475732"/>
            <a:ext cx="4644923" cy="4212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r>
              <a:rPr lang="en-GB" sz="3200" b="1" spc="-1" dirty="0">
                <a:solidFill>
                  <a:srgbClr val="000000"/>
                </a:solidFill>
                <a:latin typeface="Lora"/>
              </a:rPr>
              <a:t>Existing explainers</a:t>
            </a:r>
          </a:p>
          <a:p>
            <a:endParaRPr lang="en-IN" sz="3200" b="0" strike="noStrike" spc="-1" dirty="0">
              <a:latin typeface="Arial"/>
            </a:endParaRPr>
          </a:p>
        </p:txBody>
      </p:sp>
      <p:sp>
        <p:nvSpPr>
          <p:cNvPr id="93" name="CustomShape 4"/>
          <p:cNvSpPr/>
          <p:nvPr/>
        </p:nvSpPr>
        <p:spPr>
          <a:xfrm>
            <a:off x="419400" y="110160"/>
            <a:ext cx="795960" cy="764280"/>
          </a:xfrm>
          <a:prstGeom prst="ellipse">
            <a:avLst/>
          </a:prstGeom>
          <a:ln>
            <a:round/>
          </a:ln>
        </p:spPr>
        <p:style>
          <a:lnRef idx="2">
            <a:schemeClr val="accent2"/>
          </a:lnRef>
          <a:fillRef idx="1">
            <a:schemeClr val="lt1"/>
          </a:fillRef>
          <a:effectRef idx="0">
            <a:schemeClr val="accent2"/>
          </a:effectRef>
          <a:fontRef idx="minor"/>
        </p:style>
      </p:sp>
      <p:pic>
        <p:nvPicPr>
          <p:cNvPr id="94" name="Graphic 9" descr="Bullseye"/>
          <p:cNvPicPr/>
          <p:nvPr/>
        </p:nvPicPr>
        <p:blipFill>
          <a:blip r:embed="rId2"/>
          <a:stretch/>
        </p:blipFill>
        <p:spPr>
          <a:xfrm>
            <a:off x="523800" y="198720"/>
            <a:ext cx="587160" cy="587160"/>
          </a:xfrm>
          <a:prstGeom prst="rect">
            <a:avLst/>
          </a:prstGeom>
          <a:ln>
            <a:noFill/>
          </a:ln>
        </p:spPr>
      </p:pic>
      <p:sp>
        <p:nvSpPr>
          <p:cNvPr id="9" name="TextBox 8">
            <a:extLst>
              <a:ext uri="{FF2B5EF4-FFF2-40B4-BE49-F238E27FC236}">
                <a16:creationId xmlns:a16="http://schemas.microsoft.com/office/drawing/2014/main" id="{AF8593D2-E61E-45C3-91A1-F5589C1FE40A}"/>
              </a:ext>
            </a:extLst>
          </p:cNvPr>
          <p:cNvSpPr txBox="1"/>
          <p:nvPr/>
        </p:nvSpPr>
        <p:spPr>
          <a:xfrm>
            <a:off x="135172" y="1251374"/>
            <a:ext cx="7915007" cy="4021935"/>
          </a:xfrm>
          <a:prstGeom prst="rect">
            <a:avLst/>
          </a:prstGeom>
          <a:noFill/>
        </p:spPr>
        <p:txBody>
          <a:bodyPr wrap="square">
            <a:spAutoFit/>
          </a:bodyPr>
          <a:lstStyle/>
          <a:p>
            <a:pPr marL="628650" lvl="3">
              <a:lnSpc>
                <a:spcPct val="107000"/>
              </a:lnSpc>
            </a:pPr>
            <a:r>
              <a:rPr lang="en-IN" sz="2000" b="1" spc="-1" dirty="0">
                <a:solidFill>
                  <a:srgbClr val="000000"/>
                </a:solidFill>
                <a:latin typeface="Times New Roman"/>
              </a:rPr>
              <a:t>LIME</a:t>
            </a:r>
            <a:r>
              <a:rPr lang="en-IN" sz="2000" spc="-1" dirty="0">
                <a:solidFill>
                  <a:srgbClr val="000000"/>
                </a:solidFill>
                <a:latin typeface="Times New Roman"/>
              </a:rPr>
              <a:t> (Local Interpretable Model-Agnostic Explanations): </a:t>
            </a:r>
          </a:p>
          <a:p>
            <a:pPr marL="628650" lvl="3">
              <a:lnSpc>
                <a:spcPct val="107000"/>
              </a:lnSpc>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IN" sz="2000" spc="-1" dirty="0">
                <a:solidFill>
                  <a:srgbClr val="000000"/>
                </a:solidFill>
                <a:latin typeface="Times New Roman"/>
              </a:rPr>
              <a:t>LIME tweaks the input. By presenting the features in the model decision and removing to estimate the feature importance.</a:t>
            </a: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US" sz="2000" spc="-1" dirty="0">
                <a:solidFill>
                  <a:srgbClr val="000000"/>
                </a:solidFill>
                <a:latin typeface="Times New Roman"/>
              </a:rPr>
              <a:t>LIME works more accurately for linear models compared to nonlinear functions.</a:t>
            </a:r>
          </a:p>
          <a:p>
            <a:pPr marL="971550" lvl="3" indent="-342900">
              <a:lnSpc>
                <a:spcPct val="107000"/>
              </a:lnSpc>
              <a:buFont typeface="Arial" panose="020B0604020202020204" pitchFamily="34" charset="0"/>
              <a:buChar char="•"/>
            </a:pPr>
            <a:endParaRPr lang="en-US" sz="2000" spc="-1" dirty="0">
              <a:solidFill>
                <a:srgbClr val="000000"/>
              </a:solidFill>
              <a:latin typeface="Times New Roman"/>
            </a:endParaRPr>
          </a:p>
          <a:p>
            <a:pPr marL="971550" lvl="3" indent="-342900">
              <a:lnSpc>
                <a:spcPct val="107000"/>
              </a:lnSpc>
              <a:buFont typeface="Arial" panose="020B0604020202020204" pitchFamily="34" charset="0"/>
              <a:buChar char="•"/>
            </a:pPr>
            <a:r>
              <a:rPr lang="en-US" sz="2000" spc="-1" dirty="0">
                <a:solidFill>
                  <a:srgbClr val="000000"/>
                </a:solidFill>
                <a:latin typeface="Times New Roman"/>
              </a:rPr>
              <a:t>LIME more complex for nonlinear functions because it assumes the function as linear.</a:t>
            </a:r>
          </a:p>
          <a:p>
            <a:pPr marL="971550" lvl="3" indent="-342900">
              <a:lnSpc>
                <a:spcPct val="107000"/>
              </a:lnSpc>
              <a:buFont typeface="Arial" panose="020B0604020202020204" pitchFamily="34" charset="0"/>
              <a:buChar char="•"/>
            </a:pPr>
            <a:endParaRPr lang="en-US" sz="2000" spc="-1" dirty="0">
              <a:solidFill>
                <a:srgbClr val="000000"/>
              </a:solidFill>
              <a:latin typeface="Times New Roman"/>
            </a:endParaRPr>
          </a:p>
          <a:p>
            <a:pPr marL="971550" lvl="3" indent="-342900">
              <a:lnSpc>
                <a:spcPct val="107000"/>
              </a:lnSpc>
              <a:buFont typeface="Arial" panose="020B0604020202020204" pitchFamily="34" charset="0"/>
              <a:buChar char="•"/>
            </a:pPr>
            <a:endParaRPr lang="en-IN" sz="2000" spc="-1" dirty="0">
              <a:solidFill>
                <a:srgbClr val="000000"/>
              </a:solidFill>
              <a:latin typeface="Times New Roman"/>
            </a:endParaRPr>
          </a:p>
        </p:txBody>
      </p:sp>
    </p:spTree>
    <p:extLst>
      <p:ext uri="{BB962C8B-B14F-4D97-AF65-F5344CB8AC3E}">
        <p14:creationId xmlns:p14="http://schemas.microsoft.com/office/powerpoint/2010/main" val="1576229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9098</TotalTime>
  <Words>628</Words>
  <Application>Microsoft Office PowerPoint</Application>
  <PresentationFormat>On-screen Show (16:9)</PresentationFormat>
  <Paragraphs>142</Paragraphs>
  <Slides>24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CMR10</vt:lpstr>
      <vt:lpstr>CMTI10</vt:lpstr>
      <vt:lpstr>Lora</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politiques au Costa Rica</dc:title>
  <dc:subject/>
  <dc:creator>Mariana Chaves Espinoza</dc:creator>
  <dc:description/>
  <cp:lastModifiedBy>Sai Muttavarapu</cp:lastModifiedBy>
  <cp:revision>263</cp:revision>
  <dcterms:modified xsi:type="dcterms:W3CDTF">2022-08-30T12:39:05Z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