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61" r:id="rId3"/>
    <p:sldId id="284" r:id="rId4"/>
    <p:sldId id="285" r:id="rId5"/>
    <p:sldId id="262" r:id="rId6"/>
    <p:sldId id="286" r:id="rId7"/>
    <p:sldId id="287" r:id="rId8"/>
    <p:sldId id="260" r:id="rId9"/>
    <p:sldId id="268" r:id="rId10"/>
    <p:sldId id="266" r:id="rId11"/>
    <p:sldId id="289" r:id="rId12"/>
    <p:sldId id="270" r:id="rId13"/>
    <p:sldId id="293" r:id="rId14"/>
    <p:sldId id="263" r:id="rId15"/>
    <p:sldId id="288" r:id="rId16"/>
    <p:sldId id="264" r:id="rId17"/>
    <p:sldId id="291" r:id="rId18"/>
    <p:sldId id="290" r:id="rId19"/>
    <p:sldId id="283" r:id="rId2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6821" autoAdjust="0"/>
  </p:normalViewPr>
  <p:slideViewPr>
    <p:cSldViewPr snapToGrid="0">
      <p:cViewPr varScale="1">
        <p:scale>
          <a:sx n="91" d="100"/>
          <a:sy n="91" d="100"/>
        </p:scale>
        <p:origin x="208" y="696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5EEA65-981C-459A-B55F-C4FAFFC9236C}" type="datetime1">
              <a:rPr lang="en-GB" smtClean="0"/>
              <a:t>07/02/2023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62ABC-88CC-4357-91C8-EC5782591ACD}" type="datetime1">
              <a:rPr lang="en-GB" smtClean="0"/>
              <a:pPr/>
              <a:t>07/02/2023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649DAF-093F-4482-AA38-346E9A2DEE9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4319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44396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12298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649DAF-093F-4482-AA38-346E9A2DEE9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106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0053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5216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3144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649DAF-093F-4482-AA38-346E9A2DEE9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80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599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66623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70927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3674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70283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Emphasised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Sub-header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Section 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en-GB" noProof="0"/>
              <a:t>Section Header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en-GB" noProof="0"/>
              <a:t>Section Header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n-GB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rtlCol="0"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rtlCol="0"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 rtl="0"/>
            <a:r>
              <a:rPr lang="en-GB" noProof="0"/>
              <a:t>2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 rtl="0"/>
            <a:r>
              <a:rPr lang="en-GB" noProof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n-GB" noProof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Sub-header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n-GB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 rtl="0"/>
            <a:r>
              <a:rPr lang="en-GB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 rtl="0"/>
            <a:r>
              <a:rPr lang="en-GB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Sub-header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en-GB" sz="120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 rtlCol="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en-GB" sz="120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rtl="0"/>
            <a:r>
              <a:rPr lang="en-GB" sz="1200" noProof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53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jpeg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longreads.trust.org/item/Fears-subprime-carbon-credits-stall-crypto-rainforest-mission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3.svg"/><Relationship Id="rId9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A close-up of a flower&#10;&#10;Description generated with very high confidence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Carbon Credit Coin </a:t>
            </a:r>
            <a:br>
              <a:rPr lang="en-GB" dirty="0"/>
            </a:br>
            <a:r>
              <a:rPr lang="en-GB" dirty="0"/>
              <a:t>CCGA</a:t>
            </a:r>
          </a:p>
        </p:txBody>
      </p:sp>
      <p:cxnSp>
        <p:nvCxnSpPr>
          <p:cNvPr id="15" name="Straight Connector 14" descr="Divider line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 title="geometric shape">
            <a:extLst>
              <a:ext uri="{FF2B5EF4-FFF2-40B4-BE49-F238E27FC236}">
                <a16:creationId xmlns:a16="http://schemas.microsoft.com/office/drawing/2014/main" id="{F83DDF3D-91CE-40FB-BC3D-FFB1B5D89E47}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66ED23-4FD1-4E82-A830-0FFC1B6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Business Model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DDE25BB-92A4-43F5-9121-27E4398711F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en-GB"/>
              <a:t>There is an opportunity for success</a:t>
            </a:r>
          </a:p>
        </p:txBody>
      </p:sp>
      <p:pic>
        <p:nvPicPr>
          <p:cNvPr id="33" name="Picture Placeholder 32" descr="Teacher">
            <a:extLst>
              <a:ext uri="{FF2B5EF4-FFF2-40B4-BE49-F238E27FC236}">
                <a16:creationId xmlns:a16="http://schemas.microsoft.com/office/drawing/2014/main" id="{DDFE365F-F609-43BD-AA8F-F26828263D0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F1735BC-D84A-49D9-A1F5-98B0F92CC4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GB" dirty="0"/>
              <a:t>Who is using the system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C7A0458-F32A-49CF-9495-28592AEBA2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 dirty="0"/>
              <a:t>There are only 250 companies registered in OBPS system has a opportunity to expand</a:t>
            </a:r>
          </a:p>
        </p:txBody>
      </p:sp>
      <p:cxnSp>
        <p:nvCxnSpPr>
          <p:cNvPr id="26" name="Straight Connector 25" descr="First divider line on slide">
            <a:extLst>
              <a:ext uri="{FF2B5EF4-FFF2-40B4-BE49-F238E27FC236}">
                <a16:creationId xmlns:a16="http://schemas.microsoft.com/office/drawing/2014/main" id="{52BF77C5-A7CF-41B3-839E-3BF2943DD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Placeholder 34" descr="Group">
            <a:extLst>
              <a:ext uri="{FF2B5EF4-FFF2-40B4-BE49-F238E27FC236}">
                <a16:creationId xmlns:a16="http://schemas.microsoft.com/office/drawing/2014/main" id="{29D864EF-7534-4411-9666-4707F93191F9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15436B2-77D6-4D3F-8744-02853C3A27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GB" dirty="0"/>
              <a:t>Global Demand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EB8D05-C4DC-4D45-A8B0-4428698040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 dirty="0"/>
              <a:t>Global Banks project that demand for Nature based Projects.</a:t>
            </a:r>
          </a:p>
          <a:p>
            <a:pPr rtl="0"/>
            <a:r>
              <a:rPr lang="en-GB" dirty="0"/>
              <a:t>5bn – 30bn (2030)</a:t>
            </a:r>
          </a:p>
          <a:p>
            <a:pPr rtl="0"/>
            <a:r>
              <a:rPr lang="en-GB" dirty="0"/>
              <a:t>1tr(2050)</a:t>
            </a:r>
          </a:p>
        </p:txBody>
      </p:sp>
      <p:cxnSp>
        <p:nvCxnSpPr>
          <p:cNvPr id="27" name="Straight Connector 26" descr="Second divider line on slide">
            <a:extLst>
              <a:ext uri="{FF2B5EF4-FFF2-40B4-BE49-F238E27FC236}">
                <a16:creationId xmlns:a16="http://schemas.microsoft.com/office/drawing/2014/main" id="{4C7F0FBB-8F7E-4809-AA84-4F77D1164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Placeholder 36" descr="Books">
            <a:extLst>
              <a:ext uri="{FF2B5EF4-FFF2-40B4-BE49-F238E27FC236}">
                <a16:creationId xmlns:a16="http://schemas.microsoft.com/office/drawing/2014/main" id="{A3A82211-756C-4184-979C-5420002F8071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9889A9-325A-412C-9CE0-44F85B421B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en-GB" dirty="0"/>
              <a:t>Opportunities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B02380-86E2-479F-BE93-7A7EA97E0C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 sz="1400" dirty="0"/>
              <a:t>Tokenized Trading Platform</a:t>
            </a:r>
          </a:p>
          <a:p>
            <a:pPr rtl="0"/>
            <a:r>
              <a:rPr lang="en-GB" sz="1400" dirty="0"/>
              <a:t>Climate Asset Management </a:t>
            </a:r>
          </a:p>
          <a:p>
            <a:pPr rtl="0"/>
            <a:r>
              <a:rPr lang="en-GB" sz="1400" dirty="0"/>
              <a:t>Financial Advisory</a:t>
            </a:r>
          </a:p>
          <a:p>
            <a:pPr rtl="0"/>
            <a:r>
              <a:rPr lang="en-GB" sz="1400" dirty="0"/>
              <a:t>Venture Capital  </a:t>
            </a:r>
          </a:p>
          <a:p>
            <a:pPr rtl="0"/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05422-1112-470B-99A8-5D6041CBE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15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Tokenization of Carbon Credit</a:t>
            </a:r>
          </a:p>
        </p:txBody>
      </p:sp>
      <p:pic>
        <p:nvPicPr>
          <p:cNvPr id="95" name="Picture Placeholder 94" descr="foliage">
            <a:extLst>
              <a:ext uri="{FF2B5EF4-FFF2-40B4-BE49-F238E27FC236}">
                <a16:creationId xmlns:a16="http://schemas.microsoft.com/office/drawing/2014/main" id="{1B98F2ED-22A7-8047-A12B-3AE19B270198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60722" y="2349018"/>
            <a:ext cx="854075" cy="854075"/>
          </a:xfrm>
        </p:spPr>
      </p:pic>
      <p:cxnSp>
        <p:nvCxnSpPr>
          <p:cNvPr id="77" name="Straight Connector 76" descr="Second divider line on slide">
            <a:extLst>
              <a:ext uri="{FF2B5EF4-FFF2-40B4-BE49-F238E27FC236}">
                <a16:creationId xmlns:a16="http://schemas.microsoft.com/office/drawing/2014/main" id="{50250EBA-885D-4E6F-B841-92A9B8FBB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Placeholder 178" descr="Placeholder Picture">
            <a:extLst>
              <a:ext uri="{FF2B5EF4-FFF2-40B4-BE49-F238E27FC236}">
                <a16:creationId xmlns:a16="http://schemas.microsoft.com/office/drawing/2014/main" id="{9BB8F54F-F5BC-471B-9740-0BA6847A4574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" b="50"/>
          <a:stretch/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11</a:t>
            </a:fld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19DC6-752E-D4B5-A23E-840B9411159B}"/>
              </a:ext>
            </a:extLst>
          </p:cNvPr>
          <p:cNvSpPr txBox="1"/>
          <p:nvPr/>
        </p:nvSpPr>
        <p:spPr>
          <a:xfrm>
            <a:off x="747132" y="3802566"/>
            <a:ext cx="6356195" cy="25686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How does tokenization work?</a:t>
            </a:r>
          </a:p>
          <a:p>
            <a:pPr algn="l"/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put credits on the blockchain, crypto firms first "retire" them on the Verra system or on other carbon credit registries like Gold Standard and the American Carbon Registry or OBPS.</a:t>
            </a:r>
          </a:p>
          <a:p>
            <a:pPr algn="l"/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 way of showing that the emissions reductions represented by each credit (one tonne of CO2) have been counted towards a corporate or individual's goal - essentially, used up.</a:t>
            </a:r>
          </a:p>
          <a:p>
            <a:pPr algn="l"/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this, crypto companies then issue a digital token worth one carbon credit, which can be traded on crypto exchanges or "burned" by the buyer to offset their emissions.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90606-6FCF-A806-74C1-52D6848634AF}"/>
              </a:ext>
            </a:extLst>
          </p:cNvPr>
          <p:cNvSpPr/>
          <p:nvPr/>
        </p:nvSpPr>
        <p:spPr>
          <a:xfrm>
            <a:off x="2754351" y="1862254"/>
            <a:ext cx="4348976" cy="1851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6401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8CDD-CDB4-4C24-9C88-F28B9CF5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Competition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B367D-56C0-4AF2-9544-44537F85F7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/>
              <a:t>Convenience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6C9DE-7CCE-4CC3-86E9-F85EC1720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/>
              <a:t>Inconvenient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B50078-CDA0-449C-935E-A3E03BDBF8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/>
              <a:t>Expensive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45F246-FC7D-4890-B6BB-2FE688BA8E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/>
              <a:t>Affordable</a:t>
            </a:r>
          </a:p>
        </p:txBody>
      </p:sp>
      <p:pic>
        <p:nvPicPr>
          <p:cNvPr id="8" name="Picture 7" descr="Placeholder Picture">
            <a:extLst>
              <a:ext uri="{FF2B5EF4-FFF2-40B4-BE49-F238E27FC236}">
                <a16:creationId xmlns:a16="http://schemas.microsoft.com/office/drawing/2014/main" id="{8891A60D-039D-4377-AE35-D1B9EB676E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769" t="10177" r="16381" b="33823"/>
          <a:stretch/>
        </p:blipFill>
        <p:spPr>
          <a:xfrm>
            <a:off x="7498649" y="1713855"/>
            <a:ext cx="995352" cy="5409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9FDED6-8151-41E2-8645-8FBD8D8ADE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12</a:t>
            </a:fld>
            <a:endParaRPr lang="en-GB"/>
          </a:p>
        </p:txBody>
      </p:sp>
      <p:pic>
        <p:nvPicPr>
          <p:cNvPr id="1026" name="Picture 2" descr="Moss Carbon Credit price today, MCO2 to USD live, marketcap and chart |  CoinMarketCap">
            <a:extLst>
              <a:ext uri="{FF2B5EF4-FFF2-40B4-BE49-F238E27FC236}">
                <a16:creationId xmlns:a16="http://schemas.microsoft.com/office/drawing/2014/main" id="{9E8E8A29-3F88-A05F-4526-5346E4964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42" y="4183169"/>
            <a:ext cx="1173236" cy="117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limaDAO and IdentDeFi Announce Partnership to Develop a">
            <a:extLst>
              <a:ext uri="{FF2B5EF4-FFF2-40B4-BE49-F238E27FC236}">
                <a16:creationId xmlns:a16="http://schemas.microsoft.com/office/drawing/2014/main" id="{D80C098D-9667-A664-2CD2-FDEF92D2C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0" b="29362"/>
          <a:stretch/>
        </p:blipFill>
        <p:spPr bwMode="auto">
          <a:xfrm>
            <a:off x="3445089" y="3727938"/>
            <a:ext cx="1660911" cy="73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4F9CDC-D444-BA62-1D67-A233F85FBEEC}"/>
              </a:ext>
            </a:extLst>
          </p:cNvPr>
          <p:cNvSpPr txBox="1"/>
          <p:nvPr/>
        </p:nvSpPr>
        <p:spPr>
          <a:xfrm>
            <a:off x="321336" y="5435509"/>
            <a:ext cx="4501089" cy="935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200" b="0" i="0" dirty="0">
                <a:solidFill>
                  <a:srgbClr val="000000"/>
                </a:solidFill>
                <a:effectLst/>
                <a:latin typeface="noto-sans"/>
              </a:rPr>
              <a:t>The </a:t>
            </a:r>
            <a:r>
              <a:rPr lang="en-GB" sz="1200" b="0" i="0" u="sng" dirty="0">
                <a:solidFill>
                  <a:srgbClr val="000000"/>
                </a:solidFill>
                <a:effectLst/>
                <a:latin typeface="noto-sans"/>
                <a:hlinkClick r:id="rId6"/>
              </a:rPr>
              <a:t>Thomson Reuters Foundation found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noto-sans"/>
              </a:rPr>
              <a:t> that one major pioneer in this new market, Brazilian "green" crypto firm Moss, bought carbon credits it said privately were of "low quality" - a judgment it later reversed in response to the investigation - and mixed them with others to back its digital token, selling them on for far more than it paid.</a:t>
            </a:r>
            <a:endParaRPr lang="en-PK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B6806-5028-B99A-0813-34223D9BA42D}"/>
              </a:ext>
            </a:extLst>
          </p:cNvPr>
          <p:cNvSpPr txBox="1"/>
          <p:nvPr/>
        </p:nvSpPr>
        <p:spPr>
          <a:xfrm>
            <a:off x="3445089" y="4460704"/>
            <a:ext cx="2294529" cy="5895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PK" sz="1200" dirty="0">
                <a:solidFill>
                  <a:srgbClr val="000000"/>
                </a:solidFill>
                <a:latin typeface="noto-sans"/>
              </a:rPr>
              <a:t>Marred by Supply side Carbon Credit Quality.</a:t>
            </a:r>
          </a:p>
        </p:txBody>
      </p:sp>
    </p:spTree>
    <p:extLst>
      <p:ext uri="{BB962C8B-B14F-4D97-AF65-F5344CB8AC3E}">
        <p14:creationId xmlns:p14="http://schemas.microsoft.com/office/powerpoint/2010/main" val="346470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5D931-D552-0EE0-05A2-7F6B52DDA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666875"/>
            <a:ext cx="5311775" cy="1611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1274A1-1F10-25CD-B29A-117FB7312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3354388"/>
            <a:ext cx="5311775" cy="1957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58737F-4137-4A64-3056-31B90E66E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363" y="1666875"/>
            <a:ext cx="5949950" cy="3051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AF5F42-202E-6AE3-B771-B313C9814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363" y="4794250"/>
            <a:ext cx="5949950" cy="51911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3EC40EE-16EE-6F58-BECE-0F3A9781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anchor="ctr">
            <a:normAutofit/>
          </a:bodyPr>
          <a:lstStyle/>
          <a:p>
            <a:r>
              <a:rPr lang="en-PK" sz="3000"/>
              <a:t>Prob</a:t>
            </a:r>
            <a:r>
              <a:rPr lang="en-GB" sz="3000"/>
              <a:t>le</a:t>
            </a:r>
            <a:r>
              <a:rPr lang="en-PK" sz="3000"/>
              <a:t>ms with Industry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9054-0471-EB11-C270-36B30D8DD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55190"/>
            <a:ext cx="432000" cy="43200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GB" noProof="0" smtClean="0"/>
              <a:pPr rtl="0">
                <a:spcAft>
                  <a:spcPts val="600"/>
                </a:spcAft>
              </a:pPr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1455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The Solution</a:t>
            </a:r>
          </a:p>
        </p:txBody>
      </p:sp>
      <p:pic>
        <p:nvPicPr>
          <p:cNvPr id="93" name="Picture Placeholder 92" descr="magnifying glass">
            <a:extLst>
              <a:ext uri="{FF2B5EF4-FFF2-40B4-BE49-F238E27FC236}">
                <a16:creationId xmlns:a16="http://schemas.microsoft.com/office/drawing/2014/main" id="{EAF3579C-5F54-BD44-AD76-C07BBA5EFEA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 dirty="0"/>
              <a:t>Seller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B0E616-411B-4401-BC87-821D72B9D6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en-GB" dirty="0"/>
              <a:t>The companies which have Carbon Credit to sell</a:t>
            </a:r>
          </a:p>
        </p:txBody>
      </p:sp>
      <p:cxnSp>
        <p:nvCxnSpPr>
          <p:cNvPr id="75" name="Straight Connector 74" descr="First divider line on slide">
            <a:extLst>
              <a:ext uri="{FF2B5EF4-FFF2-40B4-BE49-F238E27FC236}">
                <a16:creationId xmlns:a16="http://schemas.microsoft.com/office/drawing/2014/main" id="{1D5BA55A-3253-4F3B-A32A-5A12ECE6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Placeholder 94" descr="foliage">
            <a:extLst>
              <a:ext uri="{FF2B5EF4-FFF2-40B4-BE49-F238E27FC236}">
                <a16:creationId xmlns:a16="http://schemas.microsoft.com/office/drawing/2014/main" id="{1B98F2ED-22A7-8047-A12B-3AE19B270198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GB" dirty="0"/>
              <a:t>Unifier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 dirty="0"/>
              <a:t>Carbon Credit Management Company</a:t>
            </a:r>
          </a:p>
        </p:txBody>
      </p:sp>
      <p:cxnSp>
        <p:nvCxnSpPr>
          <p:cNvPr id="77" name="Straight Connector 76" descr="Second divider line on slide">
            <a:extLst>
              <a:ext uri="{FF2B5EF4-FFF2-40B4-BE49-F238E27FC236}">
                <a16:creationId xmlns:a16="http://schemas.microsoft.com/office/drawing/2014/main" id="{50250EBA-885D-4E6F-B841-92A9B8FBB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Placeholder 96" descr="apple">
            <a:extLst>
              <a:ext uri="{FF2B5EF4-FFF2-40B4-BE49-F238E27FC236}">
                <a16:creationId xmlns:a16="http://schemas.microsoft.com/office/drawing/2014/main" id="{41A48230-7A6F-634A-84FA-2508F0A6B9D5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673898" y="2358091"/>
            <a:ext cx="854075" cy="85407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GB" dirty="0"/>
              <a:t>Buyer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 dirty="0"/>
              <a:t>Buyer of Carbon Credit Token and get the details of Carbon Credit source for OBPS submission, Veera or American Carbon Registry</a:t>
            </a:r>
          </a:p>
        </p:txBody>
      </p:sp>
      <p:pic>
        <p:nvPicPr>
          <p:cNvPr id="179" name="Picture Placeholder 178" descr="Placeholder Picture">
            <a:extLst>
              <a:ext uri="{FF2B5EF4-FFF2-40B4-BE49-F238E27FC236}">
                <a16:creationId xmlns:a16="http://schemas.microsoft.com/office/drawing/2014/main" id="{9BB8F54F-F5BC-471B-9740-0BA6847A4574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" b="50"/>
          <a:stretch/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06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7DFBC8A-6CB9-F81E-43C0-46B2BBB23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429" y="868974"/>
            <a:ext cx="8151822" cy="5120052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6F157B4C-6961-1B27-E2E9-B569A7DF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0651F-087E-1BEC-1B21-6A63D2E15F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55190"/>
            <a:ext cx="432000" cy="43200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GB" noProof="0" smtClean="0"/>
              <a:pPr rtl="0">
                <a:spcAft>
                  <a:spcPts val="600"/>
                </a:spcAft>
              </a:pPr>
              <a:t>15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71291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Placeholder 104" descr="Placeholder Picture">
            <a:extLst>
              <a:ext uri="{FF2B5EF4-FFF2-40B4-BE49-F238E27FC236}">
                <a16:creationId xmlns:a16="http://schemas.microsoft.com/office/drawing/2014/main" id="{9CF9A97B-8C9E-410A-A1D7-238293088B5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The Product</a:t>
            </a:r>
          </a:p>
        </p:txBody>
      </p:sp>
      <p:pic>
        <p:nvPicPr>
          <p:cNvPr id="71" name="Picture Placeholder 70" descr="link">
            <a:extLst>
              <a:ext uri="{FF2B5EF4-FFF2-40B4-BE49-F238E27FC236}">
                <a16:creationId xmlns:a16="http://schemas.microsoft.com/office/drawing/2014/main" id="{E5542F6D-CB05-1E49-9D10-41D51547FB68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 dirty="0"/>
              <a:t>Web Links</a:t>
            </a:r>
          </a:p>
        </p:txBody>
      </p:sp>
      <p:sp>
        <p:nvSpPr>
          <p:cNvPr id="78" name="Text Placeholder 12">
            <a:extLst>
              <a:ext uri="{FF2B5EF4-FFF2-40B4-BE49-F238E27FC236}">
                <a16:creationId xmlns:a16="http://schemas.microsoft.com/office/drawing/2014/main" id="{B9366D2C-DAC9-484E-BC91-EFDB13FDA0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768283" y="1694262"/>
            <a:ext cx="2001317" cy="720000"/>
          </a:xfrm>
        </p:spPr>
        <p:txBody>
          <a:bodyPr rtlCol="0"/>
          <a:lstStyle/>
          <a:p>
            <a:pPr rtl="0">
              <a:spcBef>
                <a:spcPts val="600"/>
              </a:spcBef>
            </a:pPr>
            <a:r>
              <a:rPr lang="en-GB" dirty="0"/>
              <a:t>Registration Link</a:t>
            </a:r>
          </a:p>
          <a:p>
            <a:pPr rtl="0">
              <a:spcBef>
                <a:spcPts val="600"/>
              </a:spcBef>
            </a:pPr>
            <a:r>
              <a:rPr lang="en-GB" dirty="0"/>
              <a:t>Audit Link</a:t>
            </a:r>
          </a:p>
          <a:p>
            <a:pPr rtl="0">
              <a:spcBef>
                <a:spcPts val="600"/>
              </a:spcBef>
            </a:pPr>
            <a:r>
              <a:rPr lang="en-GB" dirty="0"/>
              <a:t>Market Place</a:t>
            </a:r>
          </a:p>
          <a:p>
            <a:pPr rtl="0"/>
            <a:endParaRPr lang="en-GB" dirty="0"/>
          </a:p>
        </p:txBody>
      </p:sp>
      <p:cxnSp>
        <p:nvCxnSpPr>
          <p:cNvPr id="79" name="Straight Connector 78" descr="First divider line on slide">
            <a:extLst>
              <a:ext uri="{FF2B5EF4-FFF2-40B4-BE49-F238E27FC236}">
                <a16:creationId xmlns:a16="http://schemas.microsoft.com/office/drawing/2014/main" id="{9A78A0D0-CF23-497E-A110-B0666F32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Placeholder 72" descr="send">
            <a:extLst>
              <a:ext uri="{FF2B5EF4-FFF2-40B4-BE49-F238E27FC236}">
                <a16:creationId xmlns:a16="http://schemas.microsoft.com/office/drawing/2014/main" id="{434488A9-1494-5A4A-9B81-A4830C2F8568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15" b="115"/>
          <a:stretch>
            <a:fillRect/>
          </a:stretch>
        </p:blipFill>
        <p:spPr>
          <a:xfrm>
            <a:off x="7405874" y="4806554"/>
            <a:ext cx="691688" cy="69168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GB" dirty="0"/>
              <a:t>Block Chain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4BB1D872-AE86-6841-98FC-E66E618311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68283" y="3301993"/>
            <a:ext cx="2728086" cy="720000"/>
          </a:xfr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ERC 721 – Company Registration </a:t>
            </a:r>
          </a:p>
          <a:p>
            <a:pPr rtl="0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ERC 721 – Token Logs</a:t>
            </a:r>
          </a:p>
          <a:p>
            <a:pPr rtl="0"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ERC20 – Tokenization of Carbon Credits</a:t>
            </a:r>
          </a:p>
        </p:txBody>
      </p:sp>
      <p:cxnSp>
        <p:nvCxnSpPr>
          <p:cNvPr id="80" name="Straight Connector 79" descr="Second divider line on slide">
            <a:extLst>
              <a:ext uri="{FF2B5EF4-FFF2-40B4-BE49-F238E27FC236}">
                <a16:creationId xmlns:a16="http://schemas.microsoft.com/office/drawing/2014/main" id="{71E28D1F-12FD-4E24-882A-D25172903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Placeholder 74" descr="network">
            <a:extLst>
              <a:ext uri="{FF2B5EF4-FFF2-40B4-BE49-F238E27FC236}">
                <a16:creationId xmlns:a16="http://schemas.microsoft.com/office/drawing/2014/main" id="{2259C1B6-6592-CA47-8223-67E45CA2A8C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405874" y="3294950"/>
            <a:ext cx="691688" cy="691688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68283" y="4590554"/>
            <a:ext cx="3002400" cy="432000"/>
          </a:xfrm>
        </p:spPr>
        <p:txBody>
          <a:bodyPr rtlCol="0"/>
          <a:lstStyle/>
          <a:p>
            <a:pPr rtl="0"/>
            <a:r>
              <a:rPr lang="en-GB" dirty="0"/>
              <a:t>Payment System</a:t>
            </a: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428D8FC0-4DC8-7F4A-AA1F-F12F19656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8283" y="4974705"/>
            <a:ext cx="2001317" cy="720000"/>
          </a:xfrm>
        </p:spPr>
        <p:txBody>
          <a:bodyPr rtlCol="0"/>
          <a:lstStyle/>
          <a:p>
            <a:pPr rtl="0"/>
            <a:r>
              <a:rPr lang="en-GB" dirty="0"/>
              <a:t>Ethereum Payment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65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Placeholder 104" descr="Placeholder Picture">
            <a:extLst>
              <a:ext uri="{FF2B5EF4-FFF2-40B4-BE49-F238E27FC236}">
                <a16:creationId xmlns:a16="http://schemas.microsoft.com/office/drawing/2014/main" id="{9CF9A97B-8C9E-410A-A1D7-238293088B5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Technology Stack</a:t>
            </a:r>
          </a:p>
        </p:txBody>
      </p:sp>
      <p:pic>
        <p:nvPicPr>
          <p:cNvPr id="71" name="Picture Placeholder 70" descr="link">
            <a:extLst>
              <a:ext uri="{FF2B5EF4-FFF2-40B4-BE49-F238E27FC236}">
                <a16:creationId xmlns:a16="http://schemas.microsoft.com/office/drawing/2014/main" id="{E5542F6D-CB05-1E49-9D10-41D51547FB68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09969" y="3190890"/>
            <a:ext cx="3002400" cy="432000"/>
          </a:xfrm>
        </p:spPr>
        <p:txBody>
          <a:bodyPr rtlCol="0"/>
          <a:lstStyle/>
          <a:p>
            <a:pPr rtl="0"/>
            <a:r>
              <a:rPr lang="en-GB" dirty="0"/>
              <a:t>Ganache</a:t>
            </a:r>
          </a:p>
        </p:txBody>
      </p:sp>
      <p:cxnSp>
        <p:nvCxnSpPr>
          <p:cNvPr id="79" name="Straight Connector 78" descr="First divider line on slide">
            <a:extLst>
              <a:ext uri="{FF2B5EF4-FFF2-40B4-BE49-F238E27FC236}">
                <a16:creationId xmlns:a16="http://schemas.microsoft.com/office/drawing/2014/main" id="{9A78A0D0-CF23-497E-A110-B0666F32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Placeholder 72" descr="send">
            <a:extLst>
              <a:ext uri="{FF2B5EF4-FFF2-40B4-BE49-F238E27FC236}">
                <a16:creationId xmlns:a16="http://schemas.microsoft.com/office/drawing/2014/main" id="{434488A9-1494-5A4A-9B81-A4830C2F8568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15" b="115"/>
          <a:stretch>
            <a:fillRect/>
          </a:stretch>
        </p:blipFill>
        <p:spPr>
          <a:xfrm>
            <a:off x="7405874" y="4806554"/>
            <a:ext cx="691688" cy="69168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63157" y="1697556"/>
            <a:ext cx="3002400" cy="432000"/>
          </a:xfrm>
        </p:spPr>
        <p:txBody>
          <a:bodyPr rtlCol="0"/>
          <a:lstStyle/>
          <a:p>
            <a:pPr rtl="0"/>
            <a:r>
              <a:rPr lang="en-GB" dirty="0"/>
              <a:t>Python</a:t>
            </a:r>
          </a:p>
        </p:txBody>
      </p:sp>
      <p:cxnSp>
        <p:nvCxnSpPr>
          <p:cNvPr id="80" name="Straight Connector 79" descr="Second divider line on slide">
            <a:extLst>
              <a:ext uri="{FF2B5EF4-FFF2-40B4-BE49-F238E27FC236}">
                <a16:creationId xmlns:a16="http://schemas.microsoft.com/office/drawing/2014/main" id="{71E28D1F-12FD-4E24-882A-D25172903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Placeholder 74" descr="network">
            <a:extLst>
              <a:ext uri="{FF2B5EF4-FFF2-40B4-BE49-F238E27FC236}">
                <a16:creationId xmlns:a16="http://schemas.microsoft.com/office/drawing/2014/main" id="{2259C1B6-6592-CA47-8223-67E45CA2A8C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405874" y="3294950"/>
            <a:ext cx="691688" cy="69168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17</a:t>
            </a:fld>
            <a:endParaRPr lang="en-GB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BDA26A7-0DE8-C779-1CE7-6EC678D0BD42}"/>
              </a:ext>
            </a:extLst>
          </p:cNvPr>
          <p:cNvSpPr txBox="1">
            <a:spLocks/>
          </p:cNvSpPr>
          <p:nvPr/>
        </p:nvSpPr>
        <p:spPr>
          <a:xfrm>
            <a:off x="8769599" y="2046110"/>
            <a:ext cx="3002400" cy="4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Solidity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0EAD9403-CD74-4E25-87BF-6398B8B90BEC}"/>
              </a:ext>
            </a:extLst>
          </p:cNvPr>
          <p:cNvSpPr txBox="1">
            <a:spLocks/>
          </p:cNvSpPr>
          <p:nvPr/>
        </p:nvSpPr>
        <p:spPr>
          <a:xfrm>
            <a:off x="8709969" y="3528260"/>
            <a:ext cx="3002400" cy="4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Pinata</a:t>
            </a:r>
          </a:p>
          <a:p>
            <a:r>
              <a:rPr lang="en-GB" dirty="0"/>
              <a:t>Polygon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21F2103-E903-E381-C0E8-B710A2CECF27}"/>
              </a:ext>
            </a:extLst>
          </p:cNvPr>
          <p:cNvSpPr txBox="1">
            <a:spLocks/>
          </p:cNvSpPr>
          <p:nvPr/>
        </p:nvSpPr>
        <p:spPr>
          <a:xfrm>
            <a:off x="8709969" y="4931805"/>
            <a:ext cx="3002400" cy="4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Meta Mask</a:t>
            </a:r>
          </a:p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A2822-9ACF-7240-FB1E-9727565924B2}"/>
              </a:ext>
            </a:extLst>
          </p:cNvPr>
          <p:cNvSpPr txBox="1"/>
          <p:nvPr/>
        </p:nvSpPr>
        <p:spPr>
          <a:xfrm>
            <a:off x="8932985" y="507843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PK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372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Placeholder Picture">
            <a:extLst>
              <a:ext uri="{FF2B5EF4-FFF2-40B4-BE49-F238E27FC236}">
                <a16:creationId xmlns:a16="http://schemas.microsoft.com/office/drawing/2014/main" id="{925A3C19-2816-4D4F-B6A9-C4A6DA022E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14" y="86714"/>
            <a:ext cx="6009285" cy="668457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Demonstration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GB" sz="1400" dirty="0"/>
          </a:p>
        </p:txBody>
      </p:sp>
      <p:grpSp>
        <p:nvGrpSpPr>
          <p:cNvPr id="60" name="Group 59" title="geometric shape">
            <a:extLst>
              <a:ext uri="{FF2B5EF4-FFF2-40B4-BE49-F238E27FC236}">
                <a16:creationId xmlns:a16="http://schemas.microsoft.com/office/drawing/2014/main" id="{502D7333-D43E-4F9D-B14F-59FA693F743A}"/>
              </a:ext>
            </a:extLst>
          </p:cNvPr>
          <p:cNvGrpSpPr/>
          <p:nvPr/>
        </p:nvGrpSpPr>
        <p:grpSpPr>
          <a:xfrm>
            <a:off x="8203224" y="-109"/>
            <a:ext cx="3081180" cy="3011457"/>
            <a:chOff x="8203224" y="-109"/>
            <a:chExt cx="3081180" cy="3011457"/>
          </a:xfrm>
        </p:grpSpPr>
        <p:sp>
          <p:nvSpPr>
            <p:cNvPr id="50" name="Freeform: Shape 13">
              <a:extLst>
                <a:ext uri="{FF2B5EF4-FFF2-40B4-BE49-F238E27FC236}">
                  <a16:creationId xmlns:a16="http://schemas.microsoft.com/office/drawing/2014/main" id="{59FDA323-CBDE-41E6-924C-03E74A614CC9}"/>
                </a:ext>
              </a:extLst>
            </p:cNvPr>
            <p:cNvSpPr/>
            <p:nvPr/>
          </p:nvSpPr>
          <p:spPr>
            <a:xfrm rot="4308689">
              <a:off x="8775952" y="408682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E92FB3-8AD8-47EB-97CA-0ECDC09120D0}"/>
                </a:ext>
              </a:extLst>
            </p:cNvPr>
            <p:cNvSpPr/>
            <p:nvPr/>
          </p:nvSpPr>
          <p:spPr>
            <a:xfrm rot="13830869">
              <a:off x="9042191" y="2734930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52" name="Freeform: Shape 17">
              <a:extLst>
                <a:ext uri="{FF2B5EF4-FFF2-40B4-BE49-F238E27FC236}">
                  <a16:creationId xmlns:a16="http://schemas.microsoft.com/office/drawing/2014/main" id="{4F13AF84-D580-486F-B6A7-DD766242180B}"/>
                </a:ext>
              </a:extLst>
            </p:cNvPr>
            <p:cNvSpPr/>
            <p:nvPr/>
          </p:nvSpPr>
          <p:spPr>
            <a:xfrm rot="12431080">
              <a:off x="9113375" y="2470891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53" name="Freeform: Shape 19">
              <a:extLst>
                <a:ext uri="{FF2B5EF4-FFF2-40B4-BE49-F238E27FC236}">
                  <a16:creationId xmlns:a16="http://schemas.microsoft.com/office/drawing/2014/main" id="{D9B80E43-DA23-4DAF-9988-45904EB5005D}"/>
                </a:ext>
              </a:extLst>
            </p:cNvPr>
            <p:cNvSpPr/>
            <p:nvPr/>
          </p:nvSpPr>
          <p:spPr>
            <a:xfrm rot="4308689">
              <a:off x="8370204" y="-167089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F9FBA27B-A072-4DE9-A04B-B238E9C6C89C}"/>
                </a:ext>
              </a:extLst>
            </p:cNvPr>
            <p:cNvSpPr/>
            <p:nvPr/>
          </p:nvSpPr>
          <p:spPr>
            <a:xfrm rot="17193105">
              <a:off x="10959548" y="1603457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7CB484-653D-4AC0-97B9-380A17B2A23B}"/>
                </a:ext>
              </a:extLst>
            </p:cNvPr>
            <p:cNvSpPr/>
            <p:nvPr/>
          </p:nvSpPr>
          <p:spPr>
            <a:xfrm rot="17193105">
              <a:off x="10463812" y="1384386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B2076-ED27-384F-AA60-C162A455D1C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530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Environmental leaves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Placeholder 28" descr="Company logo placeholder">
            <a:extLst>
              <a:ext uri="{FF2B5EF4-FFF2-40B4-BE49-F238E27FC236}">
                <a16:creationId xmlns:a16="http://schemas.microsoft.com/office/drawing/2014/main" id="{F7A1C9A3-D9CA-3245-A622-A160A2C4AC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946" r="946"/>
          <a:stretch>
            <a:fillRect/>
          </a:stretch>
        </p:blipFill>
        <p:spPr/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 err="1"/>
              <a:t>Saim</a:t>
            </a:r>
            <a:r>
              <a:rPr lang="en-GB" dirty="0"/>
              <a:t> Zuberi</a:t>
            </a:r>
          </a:p>
        </p:txBody>
      </p:sp>
      <p:pic>
        <p:nvPicPr>
          <p:cNvPr id="13" name="Graphic 12" descr="User" title="Icon - Presenter Name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4624" y="3886690"/>
            <a:ext cx="164463" cy="16446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0F9D0C-7F14-4B83-A0A3-5710128C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 dirty="0"/>
              <a:t>+1 437 995 8750</a:t>
            </a:r>
          </a:p>
        </p:txBody>
      </p:sp>
      <p:pic>
        <p:nvPicPr>
          <p:cNvPr id="15" name="Graphic 14" descr="Smart Phone" title="Icon - Presenter Phone Number">
            <a:extLst>
              <a:ext uri="{FF2B5EF4-FFF2-40B4-BE49-F238E27FC236}">
                <a16:creationId xmlns:a16="http://schemas.microsoft.com/office/drawing/2014/main" id="{E276E47B-4C08-4FEC-AAE8-3DCCBA7EE72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84624" y="4196776"/>
            <a:ext cx="164463" cy="16446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 dirty="0" err="1"/>
              <a:t>saim@xyper.io</a:t>
            </a:r>
            <a:endParaRPr lang="en-GB" dirty="0"/>
          </a:p>
        </p:txBody>
      </p:sp>
      <p:pic>
        <p:nvPicPr>
          <p:cNvPr id="14" name="Graphic 13" descr="Envelope" title="Icon Presenter Email">
            <a:extLst>
              <a:ext uri="{FF2B5EF4-FFF2-40B4-BE49-F238E27FC236}">
                <a16:creationId xmlns:a16="http://schemas.microsoft.com/office/drawing/2014/main" id="{4F2D4997-93AD-4A62-8488-4572923DB8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4624" y="4530964"/>
            <a:ext cx="164463" cy="164463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 dirty="0" err="1"/>
              <a:t>www.xyper.io</a:t>
            </a:r>
            <a:endParaRPr lang="en-GB" dirty="0"/>
          </a:p>
        </p:txBody>
      </p:sp>
      <p:pic>
        <p:nvPicPr>
          <p:cNvPr id="30" name="Graphic 29" descr="World">
            <a:extLst>
              <a:ext uri="{FF2B5EF4-FFF2-40B4-BE49-F238E27FC236}">
                <a16:creationId xmlns:a16="http://schemas.microsoft.com/office/drawing/2014/main" id="{07973E30-0C12-8442-90B5-47D1C45545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78999" y="4843614"/>
            <a:ext cx="170088" cy="1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rain, nature, sky, flying&#10;&#10;Description generated with high confidence">
            <a:extLst>
              <a:ext uri="{FF2B5EF4-FFF2-40B4-BE49-F238E27FC236}">
                <a16:creationId xmlns:a16="http://schemas.microsoft.com/office/drawing/2014/main" id="{EE75983F-2708-4C39-B331-8F594511A3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00" y="86714"/>
            <a:ext cx="6009285" cy="397728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6012000" cy="863601"/>
          </a:xfrm>
        </p:spPr>
        <p:txBody>
          <a:bodyPr rtlCol="0"/>
          <a:lstStyle/>
          <a:p>
            <a:pPr rtl="0"/>
            <a:r>
              <a:rPr lang="en-GB"/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We are social enterprise developing solution for companies to achieve net-neutral target by offering voluntary carbon credit token on Ethereum blockchain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/>
          <a:lstStyle/>
          <a:p>
            <a:pPr marL="0" indent="0" rtl="0">
              <a:buNone/>
            </a:pPr>
            <a:r>
              <a:rPr lang="en-GB" sz="4400" dirty="0"/>
              <a:t>Voluntary Carbon Markets </a:t>
            </a:r>
          </a:p>
          <a:p>
            <a:pPr marL="0" indent="0" rtl="0">
              <a:buNone/>
            </a:pPr>
            <a:r>
              <a:rPr lang="en-GB" dirty="0"/>
              <a:t>The VCM is a decentralized market where private actors voluntarily buy and sell carbon credits that represent certified removals or reductions of greenhouse gases (GHGs) in the atmosphere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GB" dirty="0"/>
          </a:p>
        </p:txBody>
      </p:sp>
      <p:grpSp>
        <p:nvGrpSpPr>
          <p:cNvPr id="46" name="Group 45" title="group of triangles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9862160" y="831132"/>
            <a:ext cx="1850209" cy="1915995"/>
            <a:chOff x="9862160" y="831132"/>
            <a:chExt cx="1850209" cy="1915995"/>
          </a:xfrm>
        </p:grpSpPr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B403F-F2DF-C4FB-8697-11AAC77E5484}"/>
              </a:ext>
            </a:extLst>
          </p:cNvPr>
          <p:cNvSpPr txBox="1"/>
          <p:nvPr/>
        </p:nvSpPr>
        <p:spPr>
          <a:xfrm>
            <a:off x="10169912" y="633389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PK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C61F9-3955-0AAA-51B1-682BF0C6D7B6}"/>
              </a:ext>
            </a:extLst>
          </p:cNvPr>
          <p:cNvSpPr txBox="1"/>
          <p:nvPr/>
        </p:nvSpPr>
        <p:spPr>
          <a:xfrm>
            <a:off x="9958039" y="6378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PK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D0E35F-F27E-CF1C-0C00-91F0B337ACD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PK" dirty="0"/>
              <a:t>Regulartory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6D0BD-F5B7-76A6-F0B8-FE6D56D21A1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PK" dirty="0"/>
              <a:t>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5528B-EF63-FF9E-7794-88A3DBCDB54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PK" dirty="0"/>
              <a:t>Implementation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D91796-11F4-E42A-FB67-4E34096D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362FD-A952-F43E-A248-E6E32C6C13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3</a:t>
            </a:fld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66E4FF-5C5D-964B-D8B6-8C7AA5D8A6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22D880-94A4-397C-A8E9-FE35415594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1237CC-C938-31B5-CD63-BDFBDB7D555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DB78DD-CCD4-AFB9-B607-0923C01D2B4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Output-Based Pricing System</a:t>
            </a:r>
          </a:p>
          <a:p>
            <a:endParaRPr lang="en-PK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257111E-E5DB-E432-6580-982443FC4E2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PK" b="1" dirty="0">
                <a:solidFill>
                  <a:srgbClr val="333333"/>
                </a:solidFill>
                <a:latin typeface="Lato" panose="020F0502020204030203" pitchFamily="34" charset="0"/>
              </a:rPr>
              <a:t>Development of VCM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68D594D-8ACE-6C1D-6709-70DDB50A0D1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PK" b="1" dirty="0">
                <a:solidFill>
                  <a:srgbClr val="333333"/>
                </a:solidFill>
                <a:latin typeface="Lato" panose="020F0502020204030203" pitchFamily="34" charset="0"/>
              </a:rPr>
              <a:t>Technical Implementation &amp; Demo</a:t>
            </a:r>
          </a:p>
        </p:txBody>
      </p:sp>
    </p:spTree>
    <p:extLst>
      <p:ext uri="{BB962C8B-B14F-4D97-AF65-F5344CB8AC3E}">
        <p14:creationId xmlns:p14="http://schemas.microsoft.com/office/powerpoint/2010/main" val="209867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78B88B-DF80-8D34-B5D1-8F9982DAC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99" y="3517901"/>
            <a:ext cx="12023999" cy="1409700"/>
          </a:xfrm>
        </p:spPr>
        <p:txBody>
          <a:bodyPr anchor="b">
            <a:normAutofit/>
          </a:bodyPr>
          <a:lstStyle/>
          <a:p>
            <a:r>
              <a:rPr lang="en-PK" dirty="0"/>
              <a:t>Canada Regulatory Framework</a:t>
            </a:r>
          </a:p>
        </p:txBody>
      </p:sp>
      <p:sp>
        <p:nvSpPr>
          <p:cNvPr id="1039" name="Subtitle 2">
            <a:extLst>
              <a:ext uri="{FF2B5EF4-FFF2-40B4-BE49-F238E27FC236}">
                <a16:creationId xmlns:a16="http://schemas.microsoft.com/office/drawing/2014/main" id="{5C1359C9-419F-E68E-CC7E-F539F5D2A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12024000" cy="1845743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DCC9F-6C53-91B7-8029-5A38889FF7B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6369" y="6155190"/>
            <a:ext cx="432000" cy="43200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GB" noProof="0" smtClean="0"/>
              <a:pPr rtl="0">
                <a:spcAft>
                  <a:spcPts val="600"/>
                </a:spcAft>
              </a:pPr>
              <a:t>4</a:t>
            </a:fld>
            <a:endParaRPr lang="en-GB" noProof="0"/>
          </a:p>
        </p:txBody>
      </p:sp>
      <p:pic>
        <p:nvPicPr>
          <p:cNvPr id="1026" name="Picture 2" descr="Your Cheat Sheet to Carbon Pricing in Canada - Delphi Group">
            <a:extLst>
              <a:ext uri="{FF2B5EF4-FFF2-40B4-BE49-F238E27FC236}">
                <a16:creationId xmlns:a16="http://schemas.microsoft.com/office/drawing/2014/main" id="{77560F61-8F36-E1F2-0B81-32C846FAC650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" r="1" b="1815"/>
          <a:stretch/>
        </p:blipFill>
        <p:spPr bwMode="auto">
          <a:xfrm>
            <a:off x="2250424" y="86714"/>
            <a:ext cx="6992049" cy="343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F847C9-C8D6-27D6-0A02-DE9E0E6ACB69}"/>
              </a:ext>
            </a:extLst>
          </p:cNvPr>
          <p:cNvSpPr/>
          <p:nvPr/>
        </p:nvSpPr>
        <p:spPr>
          <a:xfrm>
            <a:off x="2306695" y="84657"/>
            <a:ext cx="1209822" cy="546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276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The Regulation</a:t>
            </a:r>
          </a:p>
        </p:txBody>
      </p:sp>
      <p:pic>
        <p:nvPicPr>
          <p:cNvPr id="67" name="Picture Placeholder 66" descr="Cloud">
            <a:extLst>
              <a:ext uri="{FF2B5EF4-FFF2-40B4-BE49-F238E27FC236}">
                <a16:creationId xmlns:a16="http://schemas.microsoft.com/office/drawing/2014/main" id="{83A6FB07-C3E8-FC4B-818B-404D48DAF4F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 dirty="0"/>
              <a:t>OBPS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B0E616-411B-4401-BC87-821D72B9D6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2094" y="4683350"/>
            <a:ext cx="2160000" cy="2174650"/>
          </a:xfrm>
        </p:spPr>
        <p:txBody>
          <a:bodyPr rtlCol="0"/>
          <a:lstStyle/>
          <a:p>
            <a:r>
              <a:rPr lang="en-GB" dirty="0"/>
              <a:t>Output-Based Pricing System (OBPS), a regulatory trading system for emission-intensive, trade exposed industries in backstop jurisdictions.</a:t>
            </a:r>
          </a:p>
        </p:txBody>
      </p:sp>
      <p:cxnSp>
        <p:nvCxnSpPr>
          <p:cNvPr id="75" name="Straight Connector 74" descr="First divider line on slide">
            <a:extLst>
              <a:ext uri="{FF2B5EF4-FFF2-40B4-BE49-F238E27FC236}">
                <a16:creationId xmlns:a16="http://schemas.microsoft.com/office/drawing/2014/main" id="{1D5BA55A-3253-4F3B-A32A-5A12ECE6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Placeholder 158" descr="Cactus">
            <a:extLst>
              <a:ext uri="{FF2B5EF4-FFF2-40B4-BE49-F238E27FC236}">
                <a16:creationId xmlns:a16="http://schemas.microsoft.com/office/drawing/2014/main" id="{9F99EF5B-831D-4852-A739-269399B8FA71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GB" dirty="0"/>
              <a:t>Tax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r>
              <a:rPr lang="en-GB" dirty="0"/>
              <a:t>Paying the carbon price to the government via an excess emissions charge; </a:t>
            </a:r>
          </a:p>
          <a:p>
            <a:pPr rtl="0"/>
            <a:endParaRPr lang="en-GB" dirty="0"/>
          </a:p>
        </p:txBody>
      </p:sp>
      <p:cxnSp>
        <p:nvCxnSpPr>
          <p:cNvPr id="77" name="Straight Connector 76" descr="Second divider line on slide">
            <a:extLst>
              <a:ext uri="{FF2B5EF4-FFF2-40B4-BE49-F238E27FC236}">
                <a16:creationId xmlns:a16="http://schemas.microsoft.com/office/drawing/2014/main" id="{50250EBA-885D-4E6F-B841-92A9B8FBB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Placeholder 160" descr="Thermometer">
            <a:extLst>
              <a:ext uri="{FF2B5EF4-FFF2-40B4-BE49-F238E27FC236}">
                <a16:creationId xmlns:a16="http://schemas.microsoft.com/office/drawing/2014/main" id="{22C4A1E7-2C42-4D5E-9D5C-DB503F231A3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GB" dirty="0"/>
              <a:t>Credit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 dirty="0"/>
              <a:t>Remitting compliance units that may either be surplus credits, federal offset credits (see section 3.1.6), or recognized units.</a:t>
            </a:r>
          </a:p>
          <a:p>
            <a:br>
              <a:rPr lang="en-GB" dirty="0"/>
            </a:br>
            <a:endParaRPr lang="en-GB" dirty="0"/>
          </a:p>
        </p:txBody>
      </p:sp>
      <p:cxnSp>
        <p:nvCxnSpPr>
          <p:cNvPr id="78" name="Straight Connector 77" descr="Third divider line on slide">
            <a:extLst>
              <a:ext uri="{FF2B5EF4-FFF2-40B4-BE49-F238E27FC236}">
                <a16:creationId xmlns:a16="http://schemas.microsoft.com/office/drawing/2014/main" id="{29488879-6129-4D02-B173-36635DF61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Placeholder 162" descr="Palm tree">
            <a:extLst>
              <a:ext uri="{FF2B5EF4-FFF2-40B4-BE49-F238E27FC236}">
                <a16:creationId xmlns:a16="http://schemas.microsoft.com/office/drawing/2014/main" id="{B21D58C1-B806-40E0-9006-675AF7916756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D29343-5246-427C-BFCC-F61B25177C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en-GB" dirty="0"/>
              <a:t>Regulation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63F1F1-E70E-4823-905B-45B18FCD35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 dirty="0"/>
              <a:t>OBPS Regulations and that emit 50kt or more of CO2e per year.</a:t>
            </a:r>
          </a:p>
        </p:txBody>
      </p:sp>
      <p:cxnSp>
        <p:nvCxnSpPr>
          <p:cNvPr id="79" name="Straight Connector 78" descr="Fourth divider line on slide">
            <a:extLst>
              <a:ext uri="{FF2B5EF4-FFF2-40B4-BE49-F238E27FC236}">
                <a16:creationId xmlns:a16="http://schemas.microsoft.com/office/drawing/2014/main" id="{9926A3E2-2234-409D-9838-30428E637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Placeholder 164" descr="Factory">
            <a:extLst>
              <a:ext uri="{FF2B5EF4-FFF2-40B4-BE49-F238E27FC236}">
                <a16:creationId xmlns:a16="http://schemas.microsoft.com/office/drawing/2014/main" id="{6D714D76-10CE-413E-BCF3-42860232AB97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48F5E2-762B-44E2-83B5-C078E3551B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n-GB" dirty="0"/>
              <a:t>State</a:t>
            </a:r>
            <a:br>
              <a:rPr lang="en-GB" dirty="0"/>
            </a:br>
            <a:r>
              <a:rPr lang="en-GB" dirty="0"/>
              <a:t>Impact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38F1A8-AEA6-473B-9AF3-DA6DF3A508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 dirty="0"/>
              <a:t>250 facilities registered under the OBPS, which includes 121 mandatory covered facilities and 129 opt-in facilities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5</a:t>
            </a:fld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02661D-B478-2A7F-053C-289E1F8B0EFD}"/>
              </a:ext>
            </a:extLst>
          </p:cNvPr>
          <p:cNvSpPr txBox="1"/>
          <p:nvPr/>
        </p:nvSpPr>
        <p:spPr>
          <a:xfrm>
            <a:off x="10359931" y="5845889"/>
            <a:ext cx="1352438" cy="2326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P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DEC 2020</a:t>
            </a:r>
          </a:p>
        </p:txBody>
      </p:sp>
    </p:spTree>
    <p:extLst>
      <p:ext uri="{BB962C8B-B14F-4D97-AF65-F5344CB8AC3E}">
        <p14:creationId xmlns:p14="http://schemas.microsoft.com/office/powerpoint/2010/main" val="199193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73FDD0-5B70-E83F-15BC-7BF23751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anchor="ctr">
            <a:normAutofit/>
          </a:bodyPr>
          <a:lstStyle/>
          <a:p>
            <a:r>
              <a:rPr lang="en-PK" sz="3000"/>
              <a:t>OBPS Pricing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83652-FE06-2D85-CD57-0E16B48B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318928"/>
            <a:ext cx="5472000" cy="2352959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BC923-D255-F9DB-8846-7E1662FC7A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55190"/>
            <a:ext cx="432000" cy="43200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GB" noProof="0" smtClean="0"/>
              <a:pPr rtl="0">
                <a:spcAft>
                  <a:spcPts val="600"/>
                </a:spcAft>
              </a:pPr>
              <a:t>6</a:t>
            </a:fld>
            <a:endParaRPr lang="en-GB" noProof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3B500CA-1C98-70F5-3824-B2BEB1CA63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>
            <a:normAutofit/>
          </a:bodyPr>
          <a:lstStyle/>
          <a:p>
            <a:r>
              <a:rPr lang="en-GB" b="1" i="0">
                <a:effectLst/>
              </a:rPr>
              <a:t>3.1.4. Surplus credits</a:t>
            </a:r>
          </a:p>
          <a:p>
            <a:r>
              <a:rPr lang="en-GB"/>
              <a:t>In accordance with GGPPA and the OBPS Regulations, the Minister of the Environment will issue surplus credits, in the department’s on-line Credit and Tracking System (CATS) to persons responsible for covered facilities whose GHG emissions are lower than their facility’s emissions limit for a given compliance period. The persons responsible can sell their surplus credits or bank them for future use or sale.</a:t>
            </a:r>
          </a:p>
          <a:p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7113A-0DDA-1BC9-3A90-9CAF4C2C223D}"/>
              </a:ext>
            </a:extLst>
          </p:cNvPr>
          <p:cNvSpPr/>
          <p:nvPr/>
        </p:nvSpPr>
        <p:spPr>
          <a:xfrm>
            <a:off x="0" y="4023360"/>
            <a:ext cx="12192000" cy="2011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697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78B88B-DF80-8D34-B5D1-8F9982DAC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99" y="3517901"/>
            <a:ext cx="12023999" cy="1409700"/>
          </a:xfrm>
        </p:spPr>
        <p:txBody>
          <a:bodyPr anchor="b">
            <a:normAutofit/>
          </a:bodyPr>
          <a:lstStyle/>
          <a:p>
            <a:r>
              <a:rPr lang="en-PK" dirty="0"/>
              <a:t>CCGA – Blockchain based VCM</a:t>
            </a:r>
          </a:p>
        </p:txBody>
      </p:sp>
      <p:sp>
        <p:nvSpPr>
          <p:cNvPr id="1039" name="Subtitle 2">
            <a:extLst>
              <a:ext uri="{FF2B5EF4-FFF2-40B4-BE49-F238E27FC236}">
                <a16:creationId xmlns:a16="http://schemas.microsoft.com/office/drawing/2014/main" id="{5C1359C9-419F-E68E-CC7E-F539F5D2A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12024000" cy="1845743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DCC9F-6C53-91B7-8029-5A38889FF7B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6369" y="6155190"/>
            <a:ext cx="432000" cy="43200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GB" noProof="0" smtClean="0"/>
              <a:pPr rtl="0">
                <a:spcAft>
                  <a:spcPts val="600"/>
                </a:spcAft>
              </a:pPr>
              <a:t>7</a:t>
            </a:fld>
            <a:endParaRPr lang="en-GB" noProof="0"/>
          </a:p>
        </p:txBody>
      </p:sp>
      <p:pic>
        <p:nvPicPr>
          <p:cNvPr id="1026" name="Picture 2" descr="Your Cheat Sheet to Carbon Pricing in Canada - Delphi Group">
            <a:extLst>
              <a:ext uri="{FF2B5EF4-FFF2-40B4-BE49-F238E27FC236}">
                <a16:creationId xmlns:a16="http://schemas.microsoft.com/office/drawing/2014/main" id="{77560F61-8F36-E1F2-0B81-32C846FAC650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" r="1" b="1815"/>
          <a:stretch/>
        </p:blipFill>
        <p:spPr bwMode="auto">
          <a:xfrm>
            <a:off x="2250424" y="86714"/>
            <a:ext cx="6992049" cy="343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F847C9-C8D6-27D6-0A02-DE9E0E6ACB69}"/>
              </a:ext>
            </a:extLst>
          </p:cNvPr>
          <p:cNvSpPr/>
          <p:nvPr/>
        </p:nvSpPr>
        <p:spPr>
          <a:xfrm>
            <a:off x="2306695" y="84657"/>
            <a:ext cx="1209822" cy="546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707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Placeholder Picture">
            <a:extLst>
              <a:ext uri="{FF2B5EF4-FFF2-40B4-BE49-F238E27FC236}">
                <a16:creationId xmlns:a16="http://schemas.microsoft.com/office/drawing/2014/main" id="{925A3C19-2816-4D4F-B6A9-C4A6DA022E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14" y="86714"/>
            <a:ext cx="6009285" cy="668457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Business Case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sz="1400" dirty="0"/>
              <a:t>Demand is starting to outstrip supply for highest quality voluntary carbon credits this is expected to further tighten over the next 2-3 years. </a:t>
            </a:r>
          </a:p>
          <a:p>
            <a:pPr rtl="0"/>
            <a:r>
              <a:rPr lang="en-GB" sz="1400" dirty="0"/>
              <a:t>As the demand grows, It is also broadening from companies in Europe and North America to emerging marketing. </a:t>
            </a:r>
          </a:p>
          <a:p>
            <a:pPr rtl="0"/>
            <a:r>
              <a:rPr lang="en-GB" sz="1400" dirty="0"/>
              <a:t>The largest companies are the largest buyer of carbon markets.</a:t>
            </a:r>
          </a:p>
          <a:p>
            <a:pPr rtl="0"/>
            <a:r>
              <a:rPr lang="en-GB" sz="1400" dirty="0"/>
              <a:t>Digital led innovation using block chain to tokenize carbon credits aims to broaden the market.  </a:t>
            </a:r>
          </a:p>
        </p:txBody>
      </p:sp>
      <p:grpSp>
        <p:nvGrpSpPr>
          <p:cNvPr id="60" name="Group 59" title="geometric shape">
            <a:extLst>
              <a:ext uri="{FF2B5EF4-FFF2-40B4-BE49-F238E27FC236}">
                <a16:creationId xmlns:a16="http://schemas.microsoft.com/office/drawing/2014/main" id="{502D7333-D43E-4F9D-B14F-59FA693F743A}"/>
              </a:ext>
            </a:extLst>
          </p:cNvPr>
          <p:cNvGrpSpPr/>
          <p:nvPr/>
        </p:nvGrpSpPr>
        <p:grpSpPr>
          <a:xfrm>
            <a:off x="8203224" y="-109"/>
            <a:ext cx="3081180" cy="3011457"/>
            <a:chOff x="8203224" y="-109"/>
            <a:chExt cx="3081180" cy="3011457"/>
          </a:xfrm>
        </p:grpSpPr>
        <p:sp>
          <p:nvSpPr>
            <p:cNvPr id="50" name="Freeform: Shape 13">
              <a:extLst>
                <a:ext uri="{FF2B5EF4-FFF2-40B4-BE49-F238E27FC236}">
                  <a16:creationId xmlns:a16="http://schemas.microsoft.com/office/drawing/2014/main" id="{59FDA323-CBDE-41E6-924C-03E74A614CC9}"/>
                </a:ext>
              </a:extLst>
            </p:cNvPr>
            <p:cNvSpPr/>
            <p:nvPr/>
          </p:nvSpPr>
          <p:spPr>
            <a:xfrm rot="4308689">
              <a:off x="8775952" y="408682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E92FB3-8AD8-47EB-97CA-0ECDC09120D0}"/>
                </a:ext>
              </a:extLst>
            </p:cNvPr>
            <p:cNvSpPr/>
            <p:nvPr/>
          </p:nvSpPr>
          <p:spPr>
            <a:xfrm rot="13830869">
              <a:off x="9042191" y="2734930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52" name="Freeform: Shape 17">
              <a:extLst>
                <a:ext uri="{FF2B5EF4-FFF2-40B4-BE49-F238E27FC236}">
                  <a16:creationId xmlns:a16="http://schemas.microsoft.com/office/drawing/2014/main" id="{4F13AF84-D580-486F-B6A7-DD766242180B}"/>
                </a:ext>
              </a:extLst>
            </p:cNvPr>
            <p:cNvSpPr/>
            <p:nvPr/>
          </p:nvSpPr>
          <p:spPr>
            <a:xfrm rot="12431080">
              <a:off x="9113375" y="2470891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53" name="Freeform: Shape 19">
              <a:extLst>
                <a:ext uri="{FF2B5EF4-FFF2-40B4-BE49-F238E27FC236}">
                  <a16:creationId xmlns:a16="http://schemas.microsoft.com/office/drawing/2014/main" id="{D9B80E43-DA23-4DAF-9988-45904EB5005D}"/>
                </a:ext>
              </a:extLst>
            </p:cNvPr>
            <p:cNvSpPr/>
            <p:nvPr/>
          </p:nvSpPr>
          <p:spPr>
            <a:xfrm rot="4308689">
              <a:off x="8370204" y="-167089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F9FBA27B-A072-4DE9-A04B-B238E9C6C89C}"/>
                </a:ext>
              </a:extLst>
            </p:cNvPr>
            <p:cNvSpPr/>
            <p:nvPr/>
          </p:nvSpPr>
          <p:spPr>
            <a:xfrm rot="17193105">
              <a:off x="10959548" y="1603457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7CB484-653D-4AC0-97B9-380A17B2A23B}"/>
                </a:ext>
              </a:extLst>
            </p:cNvPr>
            <p:cNvSpPr/>
            <p:nvPr/>
          </p:nvSpPr>
          <p:spPr>
            <a:xfrm rot="17193105">
              <a:off x="10463812" y="1384386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B2076-ED27-384F-AA60-C162A455D1C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6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F0BE1F-DA5B-41F6-9625-CD1501B4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Market Opportunity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9EDE69-A499-499E-A406-452AE63D3EE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en-GB" dirty="0"/>
              <a:t>Opportunity to Build 30 Million market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D63819-D563-41C4-B096-DBA43B6AD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 dirty="0"/>
              <a:t>$30M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1CC00-8E3A-4EC3-89C9-991C12AFF36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r>
              <a:rPr lang="en-GB" dirty="0"/>
              <a:t>As of 2022, 1000 Companies and 137 Countries made commitment to be Net neutral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5B9A2E-DF23-4FE6-B710-467DE61B96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 dirty="0"/>
              <a:t>1.5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DF6A3-2263-4753-AD41-F21E817404A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en-GB" dirty="0"/>
              <a:t>AUM of 137 Countries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11A720-7883-460C-97EC-758191E076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pPr rtl="0"/>
            <a:r>
              <a:rPr lang="en-GB" sz="6000" dirty="0"/>
              <a:t>$437t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CF06E-4528-4A0F-A6B9-9DD69DF5D8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9</a:t>
            </a:fld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677660D-12CB-428C-9B57-46BE4808DD4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4268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9717053_TF16411174.potx" id="{B9480EA2-8AAD-4203-82F7-985F268D10C4}" vid="{A989D249-6B0E-4553-BC96-E8B43477AF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3152</TotalTime>
  <Words>754</Words>
  <Application>Microsoft Macintosh PowerPoint</Application>
  <PresentationFormat>Widescreen</PresentationFormat>
  <Paragraphs>134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Lato</vt:lpstr>
      <vt:lpstr>noto-sans</vt:lpstr>
      <vt:lpstr>Rockwell</vt:lpstr>
      <vt:lpstr>Times New Roman</vt:lpstr>
      <vt:lpstr>Office Theme</vt:lpstr>
      <vt:lpstr>Carbon Credit Coin  CCGA</vt:lpstr>
      <vt:lpstr>About Us</vt:lpstr>
      <vt:lpstr>Agenda</vt:lpstr>
      <vt:lpstr>Canada Regulatory Framework</vt:lpstr>
      <vt:lpstr>The Regulation</vt:lpstr>
      <vt:lpstr>OBPS Pricing</vt:lpstr>
      <vt:lpstr>CCGA – Blockchain based VCM</vt:lpstr>
      <vt:lpstr>Business Case</vt:lpstr>
      <vt:lpstr>Market Opportunity</vt:lpstr>
      <vt:lpstr>Business Model</vt:lpstr>
      <vt:lpstr>Tokenization of Carbon Credit</vt:lpstr>
      <vt:lpstr>Competition</vt:lpstr>
      <vt:lpstr>Problems with Industry</vt:lpstr>
      <vt:lpstr>The Solution</vt:lpstr>
      <vt:lpstr>Process Flow</vt:lpstr>
      <vt:lpstr>The Product</vt:lpstr>
      <vt:lpstr>Technology Stack</vt:lpstr>
      <vt:lpstr>Demonstration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Project  Appraiser</dc:title>
  <dc:creator>saim zuberi</dc:creator>
  <cp:lastModifiedBy>saim zuberi</cp:lastModifiedBy>
  <cp:revision>5</cp:revision>
  <dcterms:created xsi:type="dcterms:W3CDTF">2023-02-04T18:15:04Z</dcterms:created>
  <dcterms:modified xsi:type="dcterms:W3CDTF">2023-02-09T00:06:30Z</dcterms:modified>
</cp:coreProperties>
</file>