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
  </p:notesMasterIdLst>
  <p:handoutMasterIdLst>
    <p:handoutMasterId r:id="rId9"/>
  </p:handoutMasterIdLst>
  <p:sldIdLst>
    <p:sldId id="257" r:id="rId2"/>
    <p:sldId id="261" r:id="rId3"/>
    <p:sldId id="262" r:id="rId4"/>
    <p:sldId id="263" r:id="rId5"/>
    <p:sldId id="264" r:id="rId6"/>
    <p:sldId id="265" r:id="rId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autoAdjust="0"/>
  </p:normalViewPr>
  <p:slideViewPr>
    <p:cSldViewPr snapToGrid="0">
      <p:cViewPr varScale="1">
        <p:scale>
          <a:sx n="115" d="100"/>
          <a:sy n="115" d="100"/>
        </p:scale>
        <p:origin x="392"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28F51-F3EA-9F44-BBF6-7DCC8B1B24D4}" type="doc">
      <dgm:prSet loTypeId="urn:microsoft.com/office/officeart/2005/8/layout/cycle4" loCatId="" qsTypeId="urn:microsoft.com/office/officeart/2005/8/quickstyle/simple1" qsCatId="simple" csTypeId="urn:microsoft.com/office/officeart/2005/8/colors/colorful2" csCatId="colorful" phldr="1"/>
      <dgm:spPr/>
      <dgm:t>
        <a:bodyPr/>
        <a:lstStyle/>
        <a:p>
          <a:endParaRPr lang="en-GB"/>
        </a:p>
      </dgm:t>
    </dgm:pt>
    <dgm:pt modelId="{A4904F68-2B15-F84F-9F22-F6DA4AD2E14B}">
      <dgm:prSet/>
      <dgm:spPr/>
      <dgm:t>
        <a:bodyPr/>
        <a:lstStyle/>
        <a:p>
          <a:r>
            <a:rPr lang="en-PK" dirty="0"/>
            <a:t>High Quality Carbon Credit Projects Registeration</a:t>
          </a:r>
        </a:p>
      </dgm:t>
    </dgm:pt>
    <dgm:pt modelId="{9F146A3D-4520-1F40-96F1-67390891F98D}" type="parTrans" cxnId="{A6CF416E-B215-8A4E-846E-A823EF7809FF}">
      <dgm:prSet/>
      <dgm:spPr/>
      <dgm:t>
        <a:bodyPr/>
        <a:lstStyle/>
        <a:p>
          <a:endParaRPr lang="en-GB"/>
        </a:p>
      </dgm:t>
    </dgm:pt>
    <dgm:pt modelId="{77496649-20F5-0444-9330-8EAC1FE86F8B}" type="sibTrans" cxnId="{A6CF416E-B215-8A4E-846E-A823EF7809FF}">
      <dgm:prSet/>
      <dgm:spPr/>
      <dgm:t>
        <a:bodyPr/>
        <a:lstStyle/>
        <a:p>
          <a:endParaRPr lang="en-GB"/>
        </a:p>
      </dgm:t>
    </dgm:pt>
    <dgm:pt modelId="{56BD5069-726F-BB42-B98A-74FB2026585A}">
      <dgm:prSet/>
      <dgm:spPr/>
      <dgm:t>
        <a:bodyPr/>
        <a:lstStyle/>
        <a:p>
          <a:r>
            <a:rPr lang="en-PK" dirty="0"/>
            <a:t>Carbon Standard</a:t>
          </a:r>
        </a:p>
      </dgm:t>
    </dgm:pt>
    <dgm:pt modelId="{2E76B5CF-151E-F14A-96F6-EDC671B6C067}" type="parTrans" cxnId="{8D2DEA79-A35F-D64A-B531-9568BF9E3EDD}">
      <dgm:prSet/>
      <dgm:spPr/>
      <dgm:t>
        <a:bodyPr/>
        <a:lstStyle/>
        <a:p>
          <a:endParaRPr lang="en-GB"/>
        </a:p>
      </dgm:t>
    </dgm:pt>
    <dgm:pt modelId="{0DCCFDE9-3F93-4E40-B093-8B31BE0A3064}" type="sibTrans" cxnId="{8D2DEA79-A35F-D64A-B531-9568BF9E3EDD}">
      <dgm:prSet/>
      <dgm:spPr/>
      <dgm:t>
        <a:bodyPr/>
        <a:lstStyle/>
        <a:p>
          <a:endParaRPr lang="en-GB"/>
        </a:p>
      </dgm:t>
    </dgm:pt>
    <dgm:pt modelId="{2C45C1CC-D168-A144-A54E-DD6EA51FE110}">
      <dgm:prSet/>
      <dgm:spPr/>
      <dgm:t>
        <a:bodyPr/>
        <a:lstStyle/>
        <a:p>
          <a:r>
            <a:rPr lang="en-PK" dirty="0"/>
            <a:t>Carbon Credits</a:t>
          </a:r>
        </a:p>
      </dgm:t>
    </dgm:pt>
    <dgm:pt modelId="{BF588561-B5B5-4C4B-ABA5-1CAC1FE4F300}" type="parTrans" cxnId="{A18FFA8A-7D65-FC47-9C19-FA7C1AF6C034}">
      <dgm:prSet/>
      <dgm:spPr/>
      <dgm:t>
        <a:bodyPr/>
        <a:lstStyle/>
        <a:p>
          <a:endParaRPr lang="en-GB"/>
        </a:p>
      </dgm:t>
    </dgm:pt>
    <dgm:pt modelId="{A53BBAF3-0DD1-C348-A0CB-4CE5C2B29B95}" type="sibTrans" cxnId="{A18FFA8A-7D65-FC47-9C19-FA7C1AF6C034}">
      <dgm:prSet/>
      <dgm:spPr/>
      <dgm:t>
        <a:bodyPr/>
        <a:lstStyle/>
        <a:p>
          <a:endParaRPr lang="en-GB"/>
        </a:p>
      </dgm:t>
    </dgm:pt>
    <dgm:pt modelId="{F299F401-2C2E-384F-AD73-2A07E67096FB}">
      <dgm:prSet/>
      <dgm:spPr/>
      <dgm:t>
        <a:bodyPr/>
        <a:lstStyle/>
        <a:p>
          <a:r>
            <a:rPr lang="en-PK" dirty="0"/>
            <a:t>Exchange </a:t>
          </a:r>
        </a:p>
      </dgm:t>
    </dgm:pt>
    <dgm:pt modelId="{A6072BA8-2934-AE44-9562-09CAB37F0114}" type="parTrans" cxnId="{AA3E88B1-6280-8946-A66A-B8AAA219CA21}">
      <dgm:prSet/>
      <dgm:spPr/>
      <dgm:t>
        <a:bodyPr/>
        <a:lstStyle/>
        <a:p>
          <a:endParaRPr lang="en-GB"/>
        </a:p>
      </dgm:t>
    </dgm:pt>
    <dgm:pt modelId="{A03F4494-666C-034C-8ED0-C1B869E1EBA1}" type="sibTrans" cxnId="{AA3E88B1-6280-8946-A66A-B8AAA219CA21}">
      <dgm:prSet/>
      <dgm:spPr/>
      <dgm:t>
        <a:bodyPr/>
        <a:lstStyle/>
        <a:p>
          <a:endParaRPr lang="en-GB"/>
        </a:p>
      </dgm:t>
    </dgm:pt>
    <dgm:pt modelId="{4A0D9626-7146-4E4D-8618-CC66C56903E2}">
      <dgm:prSet/>
      <dgm:spPr/>
      <dgm:t>
        <a:bodyPr/>
        <a:lstStyle/>
        <a:p>
          <a:r>
            <a:rPr lang="en-GB" b="0" i="0" dirty="0"/>
            <a:t>Nature-based solutions (</a:t>
          </a:r>
          <a:r>
            <a:rPr lang="en-GB" b="0" i="0" dirty="0" err="1"/>
            <a:t>NbS</a:t>
          </a:r>
          <a:r>
            <a:rPr lang="en-GB" b="0" i="0" dirty="0"/>
            <a:t>) are actions to protect, sustainably manage, and restore ecosystems with their benefits for humans and nature.. </a:t>
          </a:r>
          <a:r>
            <a:rPr lang="en-GB" b="0" i="0" dirty="0" err="1"/>
            <a:t>NbS</a:t>
          </a:r>
          <a:r>
            <a:rPr lang="en-GB" b="0" i="0" dirty="0"/>
            <a:t> could deliver about one-third of the emission reductions and removals needed to keep warming below 1.5°C</a:t>
          </a:r>
          <a:endParaRPr lang="en-PK" dirty="0"/>
        </a:p>
      </dgm:t>
    </dgm:pt>
    <dgm:pt modelId="{A7570366-3E02-5C46-8EF3-FC951488DD38}" type="parTrans" cxnId="{CF1604F0-2EB1-9546-AB86-55390AACF04C}">
      <dgm:prSet/>
      <dgm:spPr/>
      <dgm:t>
        <a:bodyPr/>
        <a:lstStyle/>
        <a:p>
          <a:endParaRPr lang="en-GB"/>
        </a:p>
      </dgm:t>
    </dgm:pt>
    <dgm:pt modelId="{26043B9B-4AF6-D74F-8622-CE86263D1EF5}" type="sibTrans" cxnId="{CF1604F0-2EB1-9546-AB86-55390AACF04C}">
      <dgm:prSet/>
      <dgm:spPr/>
      <dgm:t>
        <a:bodyPr/>
        <a:lstStyle/>
        <a:p>
          <a:endParaRPr lang="en-GB"/>
        </a:p>
      </dgm:t>
    </dgm:pt>
    <dgm:pt modelId="{EFEFDAE7-F77B-3C4A-8F10-BCBF58569C26}">
      <dgm:prSet/>
      <dgm:spPr/>
      <dgm:t>
        <a:bodyPr/>
        <a:lstStyle/>
        <a:p>
          <a:r>
            <a:rPr lang="en-GB" b="0" i="0" dirty="0"/>
            <a:t>Carbon standards are central to the operation of the VCM. Carbon standard organizations provide and administer the rules and requirements for VCM projects and programs, certify and issue carbon credits, and facilitate the trade in carbon credits.</a:t>
          </a:r>
          <a:endParaRPr lang="en-PK" dirty="0"/>
        </a:p>
      </dgm:t>
    </dgm:pt>
    <dgm:pt modelId="{40E1CC18-07D4-2F4F-B83D-D23F7DE26EA1}" type="parTrans" cxnId="{CE51191E-9E99-DD40-8CD9-945DECE8FFA0}">
      <dgm:prSet/>
      <dgm:spPr/>
      <dgm:t>
        <a:bodyPr/>
        <a:lstStyle/>
        <a:p>
          <a:endParaRPr lang="en-GB"/>
        </a:p>
      </dgm:t>
    </dgm:pt>
    <dgm:pt modelId="{BE574090-56B2-A541-A9C7-0D0B8725ADF5}" type="sibTrans" cxnId="{CE51191E-9E99-DD40-8CD9-945DECE8FFA0}">
      <dgm:prSet/>
      <dgm:spPr/>
      <dgm:t>
        <a:bodyPr/>
        <a:lstStyle/>
        <a:p>
          <a:endParaRPr lang="en-GB"/>
        </a:p>
      </dgm:t>
    </dgm:pt>
    <dgm:pt modelId="{9A0DCEF5-CCA0-0641-84B8-476DCCEF5808}">
      <dgm:prSet/>
      <dgm:spPr/>
      <dgm:t>
        <a:bodyPr/>
        <a:lstStyle/>
        <a:p>
          <a:r>
            <a:rPr lang="en-GB" b="0" i="0" dirty="0"/>
            <a:t>Carbon credits are tradable, certified greenhouse gas (GHG) emission reductions or removals. Carbon standards issue carbon credits to registry accounts.</a:t>
          </a:r>
          <a:endParaRPr lang="en-PK" dirty="0"/>
        </a:p>
      </dgm:t>
    </dgm:pt>
    <dgm:pt modelId="{AC52E88C-B6CC-7540-8E8F-67828C976286}" type="parTrans" cxnId="{0AC53C18-9D0E-D149-908E-6720A556C56A}">
      <dgm:prSet/>
      <dgm:spPr/>
      <dgm:t>
        <a:bodyPr/>
        <a:lstStyle/>
        <a:p>
          <a:endParaRPr lang="en-GB"/>
        </a:p>
      </dgm:t>
    </dgm:pt>
    <dgm:pt modelId="{E5063BD3-CC80-C74A-ADFF-6B0394983C24}" type="sibTrans" cxnId="{0AC53C18-9D0E-D149-908E-6720A556C56A}">
      <dgm:prSet/>
      <dgm:spPr/>
      <dgm:t>
        <a:bodyPr/>
        <a:lstStyle/>
        <a:p>
          <a:endParaRPr lang="en-GB"/>
        </a:p>
      </dgm:t>
    </dgm:pt>
    <dgm:pt modelId="{85BC81A4-B368-ED47-9102-60F5348810EB}">
      <dgm:prSet/>
      <dgm:spPr/>
      <dgm:t>
        <a:bodyPr/>
        <a:lstStyle/>
        <a:p>
          <a:r>
            <a:rPr lang="en-PK" dirty="0"/>
            <a:t>Tokenization of Carbon NbS</a:t>
          </a:r>
        </a:p>
      </dgm:t>
    </dgm:pt>
    <dgm:pt modelId="{72CDA324-224C-F04D-84D7-7AB6B733A287}" type="parTrans" cxnId="{0E5A9146-07F0-704E-A247-F3C0C8F66456}">
      <dgm:prSet/>
      <dgm:spPr/>
      <dgm:t>
        <a:bodyPr/>
        <a:lstStyle/>
        <a:p>
          <a:endParaRPr lang="en-GB"/>
        </a:p>
      </dgm:t>
    </dgm:pt>
    <dgm:pt modelId="{C6169CD2-F9E6-A14B-9699-F76BA80C404C}" type="sibTrans" cxnId="{0E5A9146-07F0-704E-A247-F3C0C8F66456}">
      <dgm:prSet/>
      <dgm:spPr/>
      <dgm:t>
        <a:bodyPr/>
        <a:lstStyle/>
        <a:p>
          <a:endParaRPr lang="en-GB"/>
        </a:p>
      </dgm:t>
    </dgm:pt>
    <dgm:pt modelId="{404C7246-CAF8-B64C-AE9F-A1B87496EEB6}">
      <dgm:prSet/>
      <dgm:spPr/>
      <dgm:t>
        <a:bodyPr/>
        <a:lstStyle/>
        <a:p>
          <a:r>
            <a:rPr lang="en-PK" dirty="0"/>
            <a:t>E</a:t>
          </a:r>
          <a:r>
            <a:rPr lang="en-GB" dirty="0"/>
            <a:t>v</a:t>
          </a:r>
          <a:r>
            <a:rPr lang="en-PK" dirty="0"/>
            <a:t>aluation of C</a:t>
          </a:r>
          <a:r>
            <a:rPr lang="en-GB" dirty="0"/>
            <a:t>a</a:t>
          </a:r>
          <a:r>
            <a:rPr lang="en-PK" dirty="0"/>
            <a:t>rbon Standard</a:t>
          </a:r>
        </a:p>
      </dgm:t>
    </dgm:pt>
    <dgm:pt modelId="{D1802875-7E51-2542-8740-B106C5E688F7}" type="parTrans" cxnId="{3E3057B9-8A18-BD4C-92D7-F0D789C944CB}">
      <dgm:prSet/>
      <dgm:spPr/>
      <dgm:t>
        <a:bodyPr/>
        <a:lstStyle/>
        <a:p>
          <a:endParaRPr lang="en-GB"/>
        </a:p>
      </dgm:t>
    </dgm:pt>
    <dgm:pt modelId="{0335B91F-56C7-6341-B3D2-19534F6B2686}" type="sibTrans" cxnId="{3E3057B9-8A18-BD4C-92D7-F0D789C944CB}">
      <dgm:prSet/>
      <dgm:spPr/>
      <dgm:t>
        <a:bodyPr/>
        <a:lstStyle/>
        <a:p>
          <a:endParaRPr lang="en-GB"/>
        </a:p>
      </dgm:t>
    </dgm:pt>
    <dgm:pt modelId="{B0C48BEF-D3E6-7D47-840A-654FBB3DABF1}">
      <dgm:prSet/>
      <dgm:spPr/>
      <dgm:t>
        <a:bodyPr/>
        <a:lstStyle/>
        <a:p>
          <a:r>
            <a:rPr lang="en-PK" dirty="0"/>
            <a:t>Buying and buying of carbon credit</a:t>
          </a:r>
        </a:p>
      </dgm:t>
    </dgm:pt>
    <dgm:pt modelId="{60DE9D9D-FCE1-7C48-A804-5E296BCB710A}" type="parTrans" cxnId="{8120D0C1-FD10-FC4C-A50E-6758BB98CD3F}">
      <dgm:prSet/>
      <dgm:spPr/>
      <dgm:t>
        <a:bodyPr/>
        <a:lstStyle/>
        <a:p>
          <a:endParaRPr lang="en-GB"/>
        </a:p>
      </dgm:t>
    </dgm:pt>
    <dgm:pt modelId="{4A0110DE-53A9-3A43-90B8-BCB4A1882C9E}" type="sibTrans" cxnId="{8120D0C1-FD10-FC4C-A50E-6758BB98CD3F}">
      <dgm:prSet/>
      <dgm:spPr/>
      <dgm:t>
        <a:bodyPr/>
        <a:lstStyle/>
        <a:p>
          <a:endParaRPr lang="en-GB"/>
        </a:p>
      </dgm:t>
    </dgm:pt>
    <dgm:pt modelId="{7032D783-8654-7F40-BD06-2F08F921F678}" type="pres">
      <dgm:prSet presAssocID="{76A28F51-F3EA-9F44-BBF6-7DCC8B1B24D4}" presName="cycleMatrixDiagram" presStyleCnt="0">
        <dgm:presLayoutVars>
          <dgm:chMax val="1"/>
          <dgm:dir/>
          <dgm:animLvl val="lvl"/>
          <dgm:resizeHandles val="exact"/>
        </dgm:presLayoutVars>
      </dgm:prSet>
      <dgm:spPr/>
    </dgm:pt>
    <dgm:pt modelId="{A66F3689-75AB-BD4D-9F80-0CFA485B01EC}" type="pres">
      <dgm:prSet presAssocID="{76A28F51-F3EA-9F44-BBF6-7DCC8B1B24D4}" presName="children" presStyleCnt="0"/>
      <dgm:spPr/>
    </dgm:pt>
    <dgm:pt modelId="{116907F3-D398-7641-8AC7-3015A9AB3609}" type="pres">
      <dgm:prSet presAssocID="{76A28F51-F3EA-9F44-BBF6-7DCC8B1B24D4}" presName="child1group" presStyleCnt="0"/>
      <dgm:spPr/>
    </dgm:pt>
    <dgm:pt modelId="{2B97B665-902D-0946-8FA9-D7650BA7A89E}" type="pres">
      <dgm:prSet presAssocID="{76A28F51-F3EA-9F44-BBF6-7DCC8B1B24D4}" presName="child1" presStyleLbl="bgAcc1" presStyleIdx="0" presStyleCnt="4"/>
      <dgm:spPr/>
    </dgm:pt>
    <dgm:pt modelId="{C5DBC1EE-FCF8-2E4C-82B2-F90F92AFE4D0}" type="pres">
      <dgm:prSet presAssocID="{76A28F51-F3EA-9F44-BBF6-7DCC8B1B24D4}" presName="child1Text" presStyleLbl="bgAcc1" presStyleIdx="0" presStyleCnt="4">
        <dgm:presLayoutVars>
          <dgm:bulletEnabled val="1"/>
        </dgm:presLayoutVars>
      </dgm:prSet>
      <dgm:spPr/>
    </dgm:pt>
    <dgm:pt modelId="{C6BEA3F9-8548-3840-B579-921937F5D647}" type="pres">
      <dgm:prSet presAssocID="{76A28F51-F3EA-9F44-BBF6-7DCC8B1B24D4}" presName="child2group" presStyleCnt="0"/>
      <dgm:spPr/>
    </dgm:pt>
    <dgm:pt modelId="{BC5A31AB-7301-0E4C-87E4-D95A0A02F840}" type="pres">
      <dgm:prSet presAssocID="{76A28F51-F3EA-9F44-BBF6-7DCC8B1B24D4}" presName="child2" presStyleLbl="bgAcc1" presStyleIdx="1" presStyleCnt="4"/>
      <dgm:spPr/>
    </dgm:pt>
    <dgm:pt modelId="{7831EF29-D40D-9643-9336-60B699E323BC}" type="pres">
      <dgm:prSet presAssocID="{76A28F51-F3EA-9F44-BBF6-7DCC8B1B24D4}" presName="child2Text" presStyleLbl="bgAcc1" presStyleIdx="1" presStyleCnt="4">
        <dgm:presLayoutVars>
          <dgm:bulletEnabled val="1"/>
        </dgm:presLayoutVars>
      </dgm:prSet>
      <dgm:spPr/>
    </dgm:pt>
    <dgm:pt modelId="{9B489097-8AD4-1947-BD4E-B3C76259B28A}" type="pres">
      <dgm:prSet presAssocID="{76A28F51-F3EA-9F44-BBF6-7DCC8B1B24D4}" presName="child3group" presStyleCnt="0"/>
      <dgm:spPr/>
    </dgm:pt>
    <dgm:pt modelId="{E9EF630A-8FA1-F147-B9E6-B1A746BEE35A}" type="pres">
      <dgm:prSet presAssocID="{76A28F51-F3EA-9F44-BBF6-7DCC8B1B24D4}" presName="child3" presStyleLbl="bgAcc1" presStyleIdx="2" presStyleCnt="4"/>
      <dgm:spPr/>
    </dgm:pt>
    <dgm:pt modelId="{AB7E5D45-369E-054D-93D6-993D33E47FC5}" type="pres">
      <dgm:prSet presAssocID="{76A28F51-F3EA-9F44-BBF6-7DCC8B1B24D4}" presName="child3Text" presStyleLbl="bgAcc1" presStyleIdx="2" presStyleCnt="4">
        <dgm:presLayoutVars>
          <dgm:bulletEnabled val="1"/>
        </dgm:presLayoutVars>
      </dgm:prSet>
      <dgm:spPr/>
    </dgm:pt>
    <dgm:pt modelId="{8E825887-0898-8E41-B8E7-7DE5CF384029}" type="pres">
      <dgm:prSet presAssocID="{76A28F51-F3EA-9F44-BBF6-7DCC8B1B24D4}" presName="child4group" presStyleCnt="0"/>
      <dgm:spPr/>
    </dgm:pt>
    <dgm:pt modelId="{B24C47E1-9006-8F40-8D52-4FADC2CA2417}" type="pres">
      <dgm:prSet presAssocID="{76A28F51-F3EA-9F44-BBF6-7DCC8B1B24D4}" presName="child4" presStyleLbl="bgAcc1" presStyleIdx="3" presStyleCnt="4"/>
      <dgm:spPr/>
    </dgm:pt>
    <dgm:pt modelId="{73E230AD-B1F0-EC40-8CBF-6FABAF038165}" type="pres">
      <dgm:prSet presAssocID="{76A28F51-F3EA-9F44-BBF6-7DCC8B1B24D4}" presName="child4Text" presStyleLbl="bgAcc1" presStyleIdx="3" presStyleCnt="4">
        <dgm:presLayoutVars>
          <dgm:bulletEnabled val="1"/>
        </dgm:presLayoutVars>
      </dgm:prSet>
      <dgm:spPr/>
    </dgm:pt>
    <dgm:pt modelId="{33480460-388A-3E49-861B-DC22AA2D1C95}" type="pres">
      <dgm:prSet presAssocID="{76A28F51-F3EA-9F44-BBF6-7DCC8B1B24D4}" presName="childPlaceholder" presStyleCnt="0"/>
      <dgm:spPr/>
    </dgm:pt>
    <dgm:pt modelId="{991FE1BA-A676-0A4E-88F4-569C77C8BFBA}" type="pres">
      <dgm:prSet presAssocID="{76A28F51-F3EA-9F44-BBF6-7DCC8B1B24D4}" presName="circle" presStyleCnt="0"/>
      <dgm:spPr/>
    </dgm:pt>
    <dgm:pt modelId="{84440F0D-E1EA-F64E-8247-54C2039475CB}" type="pres">
      <dgm:prSet presAssocID="{76A28F51-F3EA-9F44-BBF6-7DCC8B1B24D4}" presName="quadrant1" presStyleLbl="node1" presStyleIdx="0" presStyleCnt="4">
        <dgm:presLayoutVars>
          <dgm:chMax val="1"/>
          <dgm:bulletEnabled val="1"/>
        </dgm:presLayoutVars>
      </dgm:prSet>
      <dgm:spPr/>
    </dgm:pt>
    <dgm:pt modelId="{A7634E98-8D55-A544-8A5D-FBF5BEB9416A}" type="pres">
      <dgm:prSet presAssocID="{76A28F51-F3EA-9F44-BBF6-7DCC8B1B24D4}" presName="quadrant2" presStyleLbl="node1" presStyleIdx="1" presStyleCnt="4">
        <dgm:presLayoutVars>
          <dgm:chMax val="1"/>
          <dgm:bulletEnabled val="1"/>
        </dgm:presLayoutVars>
      </dgm:prSet>
      <dgm:spPr/>
    </dgm:pt>
    <dgm:pt modelId="{8102B81B-205C-EC49-A6E3-F0AC523442AB}" type="pres">
      <dgm:prSet presAssocID="{76A28F51-F3EA-9F44-BBF6-7DCC8B1B24D4}" presName="quadrant3" presStyleLbl="node1" presStyleIdx="2" presStyleCnt="4">
        <dgm:presLayoutVars>
          <dgm:chMax val="1"/>
          <dgm:bulletEnabled val="1"/>
        </dgm:presLayoutVars>
      </dgm:prSet>
      <dgm:spPr/>
    </dgm:pt>
    <dgm:pt modelId="{3185B841-39BD-B840-8A9C-6E57F7560233}" type="pres">
      <dgm:prSet presAssocID="{76A28F51-F3EA-9F44-BBF6-7DCC8B1B24D4}" presName="quadrant4" presStyleLbl="node1" presStyleIdx="3" presStyleCnt="4">
        <dgm:presLayoutVars>
          <dgm:chMax val="1"/>
          <dgm:bulletEnabled val="1"/>
        </dgm:presLayoutVars>
      </dgm:prSet>
      <dgm:spPr/>
    </dgm:pt>
    <dgm:pt modelId="{735A44F4-7B7F-C849-AE19-AD4894FDE344}" type="pres">
      <dgm:prSet presAssocID="{76A28F51-F3EA-9F44-BBF6-7DCC8B1B24D4}" presName="quadrantPlaceholder" presStyleCnt="0"/>
      <dgm:spPr/>
    </dgm:pt>
    <dgm:pt modelId="{AADBCBF9-54AC-6641-A41E-97D93C6A8B6A}" type="pres">
      <dgm:prSet presAssocID="{76A28F51-F3EA-9F44-BBF6-7DCC8B1B24D4}" presName="center1" presStyleLbl="fgShp" presStyleIdx="0" presStyleCnt="2"/>
      <dgm:spPr/>
    </dgm:pt>
    <dgm:pt modelId="{F7DD3753-D44B-D345-8590-0CB519FCE8FC}" type="pres">
      <dgm:prSet presAssocID="{76A28F51-F3EA-9F44-BBF6-7DCC8B1B24D4}" presName="center2" presStyleLbl="fgShp" presStyleIdx="1" presStyleCnt="2"/>
      <dgm:spPr/>
    </dgm:pt>
  </dgm:ptLst>
  <dgm:cxnLst>
    <dgm:cxn modelId="{F56B6203-8DD7-2548-9090-77E4DA1F92FC}" type="presOf" srcId="{B0C48BEF-D3E6-7D47-840A-654FBB3DABF1}" destId="{B24C47E1-9006-8F40-8D52-4FADC2CA2417}" srcOrd="0" destOrd="2" presId="urn:microsoft.com/office/officeart/2005/8/layout/cycle4"/>
    <dgm:cxn modelId="{58534706-393F-CB4B-8112-C34394002CB0}" type="presOf" srcId="{56BD5069-726F-BB42-B98A-74FB2026585A}" destId="{A7634E98-8D55-A544-8A5D-FBF5BEB9416A}" srcOrd="0" destOrd="0" presId="urn:microsoft.com/office/officeart/2005/8/layout/cycle4"/>
    <dgm:cxn modelId="{A7623B17-F034-0C4A-B128-DEF804B3E054}" type="presOf" srcId="{A4904F68-2B15-F84F-9F22-F6DA4AD2E14B}" destId="{84440F0D-E1EA-F64E-8247-54C2039475CB}" srcOrd="0" destOrd="0" presId="urn:microsoft.com/office/officeart/2005/8/layout/cycle4"/>
    <dgm:cxn modelId="{0AC53C18-9D0E-D149-908E-6720A556C56A}" srcId="{2C45C1CC-D168-A144-A54E-DD6EA51FE110}" destId="{9A0DCEF5-CCA0-0641-84B8-476DCCEF5808}" srcOrd="0" destOrd="0" parTransId="{AC52E88C-B6CC-7540-8E8F-67828C976286}" sibTransId="{E5063BD3-CC80-C74A-ADFF-6B0394983C24}"/>
    <dgm:cxn modelId="{23B4531B-2C2D-524F-9F53-BA5BAE9FE82B}" type="presOf" srcId="{2C45C1CC-D168-A144-A54E-DD6EA51FE110}" destId="{8102B81B-205C-EC49-A6E3-F0AC523442AB}" srcOrd="0" destOrd="0" presId="urn:microsoft.com/office/officeart/2005/8/layout/cycle4"/>
    <dgm:cxn modelId="{CE51191E-9E99-DD40-8CD9-945DECE8FFA0}" srcId="{56BD5069-726F-BB42-B98A-74FB2026585A}" destId="{EFEFDAE7-F77B-3C4A-8F10-BCBF58569C26}" srcOrd="0" destOrd="0" parTransId="{40E1CC18-07D4-2F4F-B83D-D23F7DE26EA1}" sibTransId="{BE574090-56B2-A541-A9C7-0D0B8725ADF5}"/>
    <dgm:cxn modelId="{0E5A9146-07F0-704E-A247-F3C0C8F66456}" srcId="{F299F401-2C2E-384F-AD73-2A07E67096FB}" destId="{85BC81A4-B368-ED47-9102-60F5348810EB}" srcOrd="0" destOrd="0" parTransId="{72CDA324-224C-F04D-84D7-7AB6B733A287}" sibTransId="{C6169CD2-F9E6-A14B-9699-F76BA80C404C}"/>
    <dgm:cxn modelId="{A67A555C-4E93-1F41-844C-2CCC60AC3CDA}" type="presOf" srcId="{404C7246-CAF8-B64C-AE9F-A1B87496EEB6}" destId="{B24C47E1-9006-8F40-8D52-4FADC2CA2417}" srcOrd="0" destOrd="1" presId="urn:microsoft.com/office/officeart/2005/8/layout/cycle4"/>
    <dgm:cxn modelId="{BACB5460-6959-FE47-BFCB-52E371108473}" type="presOf" srcId="{85BC81A4-B368-ED47-9102-60F5348810EB}" destId="{B24C47E1-9006-8F40-8D52-4FADC2CA2417}" srcOrd="0" destOrd="0" presId="urn:microsoft.com/office/officeart/2005/8/layout/cycle4"/>
    <dgm:cxn modelId="{4C671E63-D919-5B41-B1BF-01BB4323E5D1}" type="presOf" srcId="{85BC81A4-B368-ED47-9102-60F5348810EB}" destId="{73E230AD-B1F0-EC40-8CBF-6FABAF038165}" srcOrd="1" destOrd="0" presId="urn:microsoft.com/office/officeart/2005/8/layout/cycle4"/>
    <dgm:cxn modelId="{A6CF416E-B215-8A4E-846E-A823EF7809FF}" srcId="{76A28F51-F3EA-9F44-BBF6-7DCC8B1B24D4}" destId="{A4904F68-2B15-F84F-9F22-F6DA4AD2E14B}" srcOrd="0" destOrd="0" parTransId="{9F146A3D-4520-1F40-96F1-67390891F98D}" sibTransId="{77496649-20F5-0444-9330-8EAC1FE86F8B}"/>
    <dgm:cxn modelId="{EC66C473-E583-B143-A5AA-614737AAF0EB}" type="presOf" srcId="{B0C48BEF-D3E6-7D47-840A-654FBB3DABF1}" destId="{73E230AD-B1F0-EC40-8CBF-6FABAF038165}" srcOrd="1" destOrd="2" presId="urn:microsoft.com/office/officeart/2005/8/layout/cycle4"/>
    <dgm:cxn modelId="{7CA92E74-BE44-8847-8751-1C1CCDD3117E}" type="presOf" srcId="{9A0DCEF5-CCA0-0641-84B8-476DCCEF5808}" destId="{AB7E5D45-369E-054D-93D6-993D33E47FC5}" srcOrd="1" destOrd="0" presId="urn:microsoft.com/office/officeart/2005/8/layout/cycle4"/>
    <dgm:cxn modelId="{8D2DEA79-A35F-D64A-B531-9568BF9E3EDD}" srcId="{76A28F51-F3EA-9F44-BBF6-7DCC8B1B24D4}" destId="{56BD5069-726F-BB42-B98A-74FB2026585A}" srcOrd="1" destOrd="0" parTransId="{2E76B5CF-151E-F14A-96F6-EDC671B6C067}" sibTransId="{0DCCFDE9-3F93-4E40-B093-8B31BE0A3064}"/>
    <dgm:cxn modelId="{DAE83C82-4275-184A-9956-21BE976579B2}" type="presOf" srcId="{EFEFDAE7-F77B-3C4A-8F10-BCBF58569C26}" destId="{BC5A31AB-7301-0E4C-87E4-D95A0A02F840}" srcOrd="0" destOrd="0" presId="urn:microsoft.com/office/officeart/2005/8/layout/cycle4"/>
    <dgm:cxn modelId="{1AE68683-5C7C-4844-B71A-588CBE1F2D5F}" type="presOf" srcId="{4A0D9626-7146-4E4D-8618-CC66C56903E2}" destId="{C5DBC1EE-FCF8-2E4C-82B2-F90F92AFE4D0}" srcOrd="1" destOrd="0" presId="urn:microsoft.com/office/officeart/2005/8/layout/cycle4"/>
    <dgm:cxn modelId="{A18FFA8A-7D65-FC47-9C19-FA7C1AF6C034}" srcId="{76A28F51-F3EA-9F44-BBF6-7DCC8B1B24D4}" destId="{2C45C1CC-D168-A144-A54E-DD6EA51FE110}" srcOrd="2" destOrd="0" parTransId="{BF588561-B5B5-4C4B-ABA5-1CAC1FE4F300}" sibTransId="{A53BBAF3-0DD1-C348-A0CB-4CE5C2B29B95}"/>
    <dgm:cxn modelId="{D0373B8B-FB5A-DF42-B4A5-E9FA00D2588C}" type="presOf" srcId="{4A0D9626-7146-4E4D-8618-CC66C56903E2}" destId="{2B97B665-902D-0946-8FA9-D7650BA7A89E}" srcOrd="0" destOrd="0" presId="urn:microsoft.com/office/officeart/2005/8/layout/cycle4"/>
    <dgm:cxn modelId="{2CAAB1AA-CC1F-C844-886E-E1D1A7AF34F5}" type="presOf" srcId="{9A0DCEF5-CCA0-0641-84B8-476DCCEF5808}" destId="{E9EF630A-8FA1-F147-B9E6-B1A746BEE35A}" srcOrd="0" destOrd="0" presId="urn:microsoft.com/office/officeart/2005/8/layout/cycle4"/>
    <dgm:cxn modelId="{ACC485AC-34CB-564B-A502-E88D70E19AE2}" type="presOf" srcId="{404C7246-CAF8-B64C-AE9F-A1B87496EEB6}" destId="{73E230AD-B1F0-EC40-8CBF-6FABAF038165}" srcOrd="1" destOrd="1" presId="urn:microsoft.com/office/officeart/2005/8/layout/cycle4"/>
    <dgm:cxn modelId="{AA3E88B1-6280-8946-A66A-B8AAA219CA21}" srcId="{76A28F51-F3EA-9F44-BBF6-7DCC8B1B24D4}" destId="{F299F401-2C2E-384F-AD73-2A07E67096FB}" srcOrd="3" destOrd="0" parTransId="{A6072BA8-2934-AE44-9562-09CAB37F0114}" sibTransId="{A03F4494-666C-034C-8ED0-C1B869E1EBA1}"/>
    <dgm:cxn modelId="{F993D1B1-6135-1346-8973-8AFC966A71C1}" type="presOf" srcId="{F299F401-2C2E-384F-AD73-2A07E67096FB}" destId="{3185B841-39BD-B840-8A9C-6E57F7560233}" srcOrd="0" destOrd="0" presId="urn:microsoft.com/office/officeart/2005/8/layout/cycle4"/>
    <dgm:cxn modelId="{941810B5-E432-B54F-A6F7-3E2C95AB2EEF}" type="presOf" srcId="{EFEFDAE7-F77B-3C4A-8F10-BCBF58569C26}" destId="{7831EF29-D40D-9643-9336-60B699E323BC}" srcOrd="1" destOrd="0" presId="urn:microsoft.com/office/officeart/2005/8/layout/cycle4"/>
    <dgm:cxn modelId="{3E3057B9-8A18-BD4C-92D7-F0D789C944CB}" srcId="{F299F401-2C2E-384F-AD73-2A07E67096FB}" destId="{404C7246-CAF8-B64C-AE9F-A1B87496EEB6}" srcOrd="1" destOrd="0" parTransId="{D1802875-7E51-2542-8740-B106C5E688F7}" sibTransId="{0335B91F-56C7-6341-B3D2-19534F6B2686}"/>
    <dgm:cxn modelId="{8120D0C1-FD10-FC4C-A50E-6758BB98CD3F}" srcId="{F299F401-2C2E-384F-AD73-2A07E67096FB}" destId="{B0C48BEF-D3E6-7D47-840A-654FBB3DABF1}" srcOrd="2" destOrd="0" parTransId="{60DE9D9D-FCE1-7C48-A804-5E296BCB710A}" sibTransId="{4A0110DE-53A9-3A43-90B8-BCB4A1882C9E}"/>
    <dgm:cxn modelId="{A113E2D3-09FC-4647-B0EA-E49125796C4C}" type="presOf" srcId="{76A28F51-F3EA-9F44-BBF6-7DCC8B1B24D4}" destId="{7032D783-8654-7F40-BD06-2F08F921F678}" srcOrd="0" destOrd="0" presId="urn:microsoft.com/office/officeart/2005/8/layout/cycle4"/>
    <dgm:cxn modelId="{CF1604F0-2EB1-9546-AB86-55390AACF04C}" srcId="{A4904F68-2B15-F84F-9F22-F6DA4AD2E14B}" destId="{4A0D9626-7146-4E4D-8618-CC66C56903E2}" srcOrd="0" destOrd="0" parTransId="{A7570366-3E02-5C46-8EF3-FC951488DD38}" sibTransId="{26043B9B-4AF6-D74F-8622-CE86263D1EF5}"/>
    <dgm:cxn modelId="{C408FC72-9470-204D-A499-31BC7E1C8942}" type="presParOf" srcId="{7032D783-8654-7F40-BD06-2F08F921F678}" destId="{A66F3689-75AB-BD4D-9F80-0CFA485B01EC}" srcOrd="0" destOrd="0" presId="urn:microsoft.com/office/officeart/2005/8/layout/cycle4"/>
    <dgm:cxn modelId="{DCA764EA-DCA5-F94F-8604-BBB72929BFA3}" type="presParOf" srcId="{A66F3689-75AB-BD4D-9F80-0CFA485B01EC}" destId="{116907F3-D398-7641-8AC7-3015A9AB3609}" srcOrd="0" destOrd="0" presId="urn:microsoft.com/office/officeart/2005/8/layout/cycle4"/>
    <dgm:cxn modelId="{20C51A26-96CC-7642-93A6-9F63DBBD8F27}" type="presParOf" srcId="{116907F3-D398-7641-8AC7-3015A9AB3609}" destId="{2B97B665-902D-0946-8FA9-D7650BA7A89E}" srcOrd="0" destOrd="0" presId="urn:microsoft.com/office/officeart/2005/8/layout/cycle4"/>
    <dgm:cxn modelId="{7D69A5C3-FC6F-644A-B524-F975FBD0D599}" type="presParOf" srcId="{116907F3-D398-7641-8AC7-3015A9AB3609}" destId="{C5DBC1EE-FCF8-2E4C-82B2-F90F92AFE4D0}" srcOrd="1" destOrd="0" presId="urn:microsoft.com/office/officeart/2005/8/layout/cycle4"/>
    <dgm:cxn modelId="{0EE9DBA8-DD3D-1B46-83CF-7E1B47593D9E}" type="presParOf" srcId="{A66F3689-75AB-BD4D-9F80-0CFA485B01EC}" destId="{C6BEA3F9-8548-3840-B579-921937F5D647}" srcOrd="1" destOrd="0" presId="urn:microsoft.com/office/officeart/2005/8/layout/cycle4"/>
    <dgm:cxn modelId="{CA715E28-213A-7048-94CA-7FEAE3F7C7C0}" type="presParOf" srcId="{C6BEA3F9-8548-3840-B579-921937F5D647}" destId="{BC5A31AB-7301-0E4C-87E4-D95A0A02F840}" srcOrd="0" destOrd="0" presId="urn:microsoft.com/office/officeart/2005/8/layout/cycle4"/>
    <dgm:cxn modelId="{F305BAB7-8CF1-2340-84B6-8A1A7823217D}" type="presParOf" srcId="{C6BEA3F9-8548-3840-B579-921937F5D647}" destId="{7831EF29-D40D-9643-9336-60B699E323BC}" srcOrd="1" destOrd="0" presId="urn:microsoft.com/office/officeart/2005/8/layout/cycle4"/>
    <dgm:cxn modelId="{FF732C9D-C00F-AB41-A896-B577ACB59C89}" type="presParOf" srcId="{A66F3689-75AB-BD4D-9F80-0CFA485B01EC}" destId="{9B489097-8AD4-1947-BD4E-B3C76259B28A}" srcOrd="2" destOrd="0" presId="urn:microsoft.com/office/officeart/2005/8/layout/cycle4"/>
    <dgm:cxn modelId="{8BCC6600-3EBA-1148-9046-023243F4CDD7}" type="presParOf" srcId="{9B489097-8AD4-1947-BD4E-B3C76259B28A}" destId="{E9EF630A-8FA1-F147-B9E6-B1A746BEE35A}" srcOrd="0" destOrd="0" presId="urn:microsoft.com/office/officeart/2005/8/layout/cycle4"/>
    <dgm:cxn modelId="{1B5E27F0-E47A-504C-83F7-C0C92D1E1D27}" type="presParOf" srcId="{9B489097-8AD4-1947-BD4E-B3C76259B28A}" destId="{AB7E5D45-369E-054D-93D6-993D33E47FC5}" srcOrd="1" destOrd="0" presId="urn:microsoft.com/office/officeart/2005/8/layout/cycle4"/>
    <dgm:cxn modelId="{2401E972-CC7D-5241-B2B2-D94E2E616EA1}" type="presParOf" srcId="{A66F3689-75AB-BD4D-9F80-0CFA485B01EC}" destId="{8E825887-0898-8E41-B8E7-7DE5CF384029}" srcOrd="3" destOrd="0" presId="urn:microsoft.com/office/officeart/2005/8/layout/cycle4"/>
    <dgm:cxn modelId="{FE6F51EE-56DD-9645-9D3F-E91F8789F0DE}" type="presParOf" srcId="{8E825887-0898-8E41-B8E7-7DE5CF384029}" destId="{B24C47E1-9006-8F40-8D52-4FADC2CA2417}" srcOrd="0" destOrd="0" presId="urn:microsoft.com/office/officeart/2005/8/layout/cycle4"/>
    <dgm:cxn modelId="{8B320FB5-EFC5-674B-8D21-577C838EF424}" type="presParOf" srcId="{8E825887-0898-8E41-B8E7-7DE5CF384029}" destId="{73E230AD-B1F0-EC40-8CBF-6FABAF038165}" srcOrd="1" destOrd="0" presId="urn:microsoft.com/office/officeart/2005/8/layout/cycle4"/>
    <dgm:cxn modelId="{F320188C-9F0F-934A-82B9-5AC13A8A0D05}" type="presParOf" srcId="{A66F3689-75AB-BD4D-9F80-0CFA485B01EC}" destId="{33480460-388A-3E49-861B-DC22AA2D1C95}" srcOrd="4" destOrd="0" presId="urn:microsoft.com/office/officeart/2005/8/layout/cycle4"/>
    <dgm:cxn modelId="{C45674C4-F483-114F-A72E-61EEDD0197FB}" type="presParOf" srcId="{7032D783-8654-7F40-BD06-2F08F921F678}" destId="{991FE1BA-A676-0A4E-88F4-569C77C8BFBA}" srcOrd="1" destOrd="0" presId="urn:microsoft.com/office/officeart/2005/8/layout/cycle4"/>
    <dgm:cxn modelId="{396DEECE-C2D2-664A-BCF8-BC45C689E941}" type="presParOf" srcId="{991FE1BA-A676-0A4E-88F4-569C77C8BFBA}" destId="{84440F0D-E1EA-F64E-8247-54C2039475CB}" srcOrd="0" destOrd="0" presId="urn:microsoft.com/office/officeart/2005/8/layout/cycle4"/>
    <dgm:cxn modelId="{BBB07967-E637-AC41-8074-E321662A0685}" type="presParOf" srcId="{991FE1BA-A676-0A4E-88F4-569C77C8BFBA}" destId="{A7634E98-8D55-A544-8A5D-FBF5BEB9416A}" srcOrd="1" destOrd="0" presId="urn:microsoft.com/office/officeart/2005/8/layout/cycle4"/>
    <dgm:cxn modelId="{AFF597CD-6974-6D4E-9208-246E5C40AAF6}" type="presParOf" srcId="{991FE1BA-A676-0A4E-88F4-569C77C8BFBA}" destId="{8102B81B-205C-EC49-A6E3-F0AC523442AB}" srcOrd="2" destOrd="0" presId="urn:microsoft.com/office/officeart/2005/8/layout/cycle4"/>
    <dgm:cxn modelId="{DF184C93-18F9-A646-87AC-030183E254E2}" type="presParOf" srcId="{991FE1BA-A676-0A4E-88F4-569C77C8BFBA}" destId="{3185B841-39BD-B840-8A9C-6E57F7560233}" srcOrd="3" destOrd="0" presId="urn:microsoft.com/office/officeart/2005/8/layout/cycle4"/>
    <dgm:cxn modelId="{463FEACB-070C-DF42-BFAC-813FD76A3E6D}" type="presParOf" srcId="{991FE1BA-A676-0A4E-88F4-569C77C8BFBA}" destId="{735A44F4-7B7F-C849-AE19-AD4894FDE344}" srcOrd="4" destOrd="0" presId="urn:microsoft.com/office/officeart/2005/8/layout/cycle4"/>
    <dgm:cxn modelId="{9DA4CAB9-6BCD-BF40-B4DC-D0CC28894F2A}" type="presParOf" srcId="{7032D783-8654-7F40-BD06-2F08F921F678}" destId="{AADBCBF9-54AC-6641-A41E-97D93C6A8B6A}" srcOrd="2" destOrd="0" presId="urn:microsoft.com/office/officeart/2005/8/layout/cycle4"/>
    <dgm:cxn modelId="{3B2BA67A-4467-274E-88A9-A3D90081A93A}" type="presParOf" srcId="{7032D783-8654-7F40-BD06-2F08F921F678}" destId="{F7DD3753-D44B-D345-8590-0CB519FCE8F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F630A-8FA1-F147-B9E6-B1A746BEE35A}">
      <dsp:nvSpPr>
        <dsp:cNvPr id="0" name=""/>
        <dsp:cNvSpPr/>
      </dsp:nvSpPr>
      <dsp:spPr>
        <a:xfrm>
          <a:off x="5629741" y="2617744"/>
          <a:ext cx="1901714" cy="12318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7489676"/>
              <a:satOff val="-23894"/>
              <a:lumOff val="-92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222250">
            <a:lnSpc>
              <a:spcPct val="90000"/>
            </a:lnSpc>
            <a:spcBef>
              <a:spcPct val="0"/>
            </a:spcBef>
            <a:spcAft>
              <a:spcPct val="15000"/>
            </a:spcAft>
            <a:buChar char="•"/>
          </a:pPr>
          <a:r>
            <a:rPr lang="en-GB" sz="500" b="0" i="0" kern="1200" dirty="0"/>
            <a:t>Carbon credits are tradable, certified greenhouse gas (GHG) emission reductions or removals. Carbon standards issue carbon credits to registry accounts.</a:t>
          </a:r>
          <a:endParaRPr lang="en-PK" sz="500" kern="1200" dirty="0"/>
        </a:p>
      </dsp:txBody>
      <dsp:txXfrm>
        <a:off x="6227315" y="2952774"/>
        <a:ext cx="1277079" cy="869789"/>
      </dsp:txXfrm>
    </dsp:sp>
    <dsp:sp modelId="{B24C47E1-9006-8F40-8D52-4FADC2CA2417}">
      <dsp:nvSpPr>
        <dsp:cNvPr id="0" name=""/>
        <dsp:cNvSpPr/>
      </dsp:nvSpPr>
      <dsp:spPr>
        <a:xfrm>
          <a:off x="2526944" y="2617744"/>
          <a:ext cx="1901714" cy="12318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1234514"/>
              <a:satOff val="-35841"/>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222250">
            <a:lnSpc>
              <a:spcPct val="90000"/>
            </a:lnSpc>
            <a:spcBef>
              <a:spcPct val="0"/>
            </a:spcBef>
            <a:spcAft>
              <a:spcPct val="15000"/>
            </a:spcAft>
            <a:buChar char="•"/>
          </a:pPr>
          <a:r>
            <a:rPr lang="en-PK" sz="500" kern="1200" dirty="0"/>
            <a:t>Tokenization of Carbon NbS</a:t>
          </a:r>
        </a:p>
        <a:p>
          <a:pPr marL="57150" lvl="1" indent="-57150" algn="l" defTabSz="222250">
            <a:lnSpc>
              <a:spcPct val="90000"/>
            </a:lnSpc>
            <a:spcBef>
              <a:spcPct val="0"/>
            </a:spcBef>
            <a:spcAft>
              <a:spcPct val="15000"/>
            </a:spcAft>
            <a:buChar char="•"/>
          </a:pPr>
          <a:r>
            <a:rPr lang="en-PK" sz="500" kern="1200" dirty="0"/>
            <a:t>E</a:t>
          </a:r>
          <a:r>
            <a:rPr lang="en-GB" sz="500" kern="1200" dirty="0"/>
            <a:t>v</a:t>
          </a:r>
          <a:r>
            <a:rPr lang="en-PK" sz="500" kern="1200" dirty="0"/>
            <a:t>aluation of C</a:t>
          </a:r>
          <a:r>
            <a:rPr lang="en-GB" sz="500" kern="1200" dirty="0"/>
            <a:t>a</a:t>
          </a:r>
          <a:r>
            <a:rPr lang="en-PK" sz="500" kern="1200" dirty="0"/>
            <a:t>rbon Standard</a:t>
          </a:r>
        </a:p>
        <a:p>
          <a:pPr marL="57150" lvl="1" indent="-57150" algn="l" defTabSz="222250">
            <a:lnSpc>
              <a:spcPct val="90000"/>
            </a:lnSpc>
            <a:spcBef>
              <a:spcPct val="0"/>
            </a:spcBef>
            <a:spcAft>
              <a:spcPct val="15000"/>
            </a:spcAft>
            <a:buChar char="•"/>
          </a:pPr>
          <a:r>
            <a:rPr lang="en-PK" sz="500" kern="1200" dirty="0"/>
            <a:t>Buying and buying of carbon credit</a:t>
          </a:r>
        </a:p>
      </dsp:txBody>
      <dsp:txXfrm>
        <a:off x="2554004" y="2952774"/>
        <a:ext cx="1277079" cy="869789"/>
      </dsp:txXfrm>
    </dsp:sp>
    <dsp:sp modelId="{BC5A31AB-7301-0E4C-87E4-D95A0A02F840}">
      <dsp:nvSpPr>
        <dsp:cNvPr id="0" name=""/>
        <dsp:cNvSpPr/>
      </dsp:nvSpPr>
      <dsp:spPr>
        <a:xfrm>
          <a:off x="5629741" y="0"/>
          <a:ext cx="1901714" cy="12318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3744838"/>
              <a:satOff val="-11947"/>
              <a:lumOff val="-46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222250">
            <a:lnSpc>
              <a:spcPct val="90000"/>
            </a:lnSpc>
            <a:spcBef>
              <a:spcPct val="0"/>
            </a:spcBef>
            <a:spcAft>
              <a:spcPct val="15000"/>
            </a:spcAft>
            <a:buChar char="•"/>
          </a:pPr>
          <a:r>
            <a:rPr lang="en-GB" sz="500" b="0" i="0" kern="1200" dirty="0"/>
            <a:t>Carbon standards are central to the operation of the VCM. Carbon standard organizations provide and administer the rules and requirements for VCM projects and programs, certify and issue carbon credits, and facilitate the trade in carbon credits.</a:t>
          </a:r>
          <a:endParaRPr lang="en-PK" sz="500" kern="1200" dirty="0"/>
        </a:p>
      </dsp:txBody>
      <dsp:txXfrm>
        <a:off x="6227315" y="27060"/>
        <a:ext cx="1277079" cy="869789"/>
      </dsp:txXfrm>
    </dsp:sp>
    <dsp:sp modelId="{2B97B665-902D-0946-8FA9-D7650BA7A89E}">
      <dsp:nvSpPr>
        <dsp:cNvPr id="0" name=""/>
        <dsp:cNvSpPr/>
      </dsp:nvSpPr>
      <dsp:spPr>
        <a:xfrm>
          <a:off x="2526944" y="0"/>
          <a:ext cx="1901714" cy="12318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222250">
            <a:lnSpc>
              <a:spcPct val="90000"/>
            </a:lnSpc>
            <a:spcBef>
              <a:spcPct val="0"/>
            </a:spcBef>
            <a:spcAft>
              <a:spcPct val="15000"/>
            </a:spcAft>
            <a:buChar char="•"/>
          </a:pPr>
          <a:r>
            <a:rPr lang="en-GB" sz="500" b="0" i="0" kern="1200" dirty="0"/>
            <a:t>Nature-based solutions (</a:t>
          </a:r>
          <a:r>
            <a:rPr lang="en-GB" sz="500" b="0" i="0" kern="1200" dirty="0" err="1"/>
            <a:t>NbS</a:t>
          </a:r>
          <a:r>
            <a:rPr lang="en-GB" sz="500" b="0" i="0" kern="1200" dirty="0"/>
            <a:t>) are actions to protect, sustainably manage, and restore ecosystems with their benefits for humans and nature.. </a:t>
          </a:r>
          <a:r>
            <a:rPr lang="en-GB" sz="500" b="0" i="0" kern="1200" dirty="0" err="1"/>
            <a:t>NbS</a:t>
          </a:r>
          <a:r>
            <a:rPr lang="en-GB" sz="500" b="0" i="0" kern="1200" dirty="0"/>
            <a:t> could deliver about one-third of the emission reductions and removals needed to keep warming below 1.5°C</a:t>
          </a:r>
          <a:endParaRPr lang="en-PK" sz="500" kern="1200" dirty="0"/>
        </a:p>
      </dsp:txBody>
      <dsp:txXfrm>
        <a:off x="2554004" y="27060"/>
        <a:ext cx="1277079" cy="869789"/>
      </dsp:txXfrm>
    </dsp:sp>
    <dsp:sp modelId="{84440F0D-E1EA-F64E-8247-54C2039475CB}">
      <dsp:nvSpPr>
        <dsp:cNvPr id="0" name=""/>
        <dsp:cNvSpPr/>
      </dsp:nvSpPr>
      <dsp:spPr>
        <a:xfrm>
          <a:off x="3323816" y="219428"/>
          <a:ext cx="1666887" cy="1666887"/>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PK" sz="1200" kern="1200" dirty="0"/>
            <a:t>High Quality Carbon Credit Projects Registeration</a:t>
          </a:r>
        </a:p>
      </dsp:txBody>
      <dsp:txXfrm>
        <a:off x="3812036" y="707648"/>
        <a:ext cx="1178667" cy="1178667"/>
      </dsp:txXfrm>
    </dsp:sp>
    <dsp:sp modelId="{A7634E98-8D55-A544-8A5D-FBF5BEB9416A}">
      <dsp:nvSpPr>
        <dsp:cNvPr id="0" name=""/>
        <dsp:cNvSpPr/>
      </dsp:nvSpPr>
      <dsp:spPr>
        <a:xfrm rot="5400000">
          <a:off x="5067696" y="219428"/>
          <a:ext cx="1666887" cy="1666887"/>
        </a:xfrm>
        <a:prstGeom prst="pieWedge">
          <a:avLst/>
        </a:prstGeom>
        <a:solidFill>
          <a:schemeClr val="accent2">
            <a:hueOff val="3744838"/>
            <a:satOff val="-11947"/>
            <a:lumOff val="-46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PK" sz="1200" kern="1200" dirty="0"/>
            <a:t>Carbon Standard</a:t>
          </a:r>
        </a:p>
      </dsp:txBody>
      <dsp:txXfrm rot="-5400000">
        <a:off x="5067696" y="707648"/>
        <a:ext cx="1178667" cy="1178667"/>
      </dsp:txXfrm>
    </dsp:sp>
    <dsp:sp modelId="{8102B81B-205C-EC49-A6E3-F0AC523442AB}">
      <dsp:nvSpPr>
        <dsp:cNvPr id="0" name=""/>
        <dsp:cNvSpPr/>
      </dsp:nvSpPr>
      <dsp:spPr>
        <a:xfrm rot="10800000">
          <a:off x="5067696" y="1963308"/>
          <a:ext cx="1666887" cy="1666887"/>
        </a:xfrm>
        <a:prstGeom prst="pieWedge">
          <a:avLst/>
        </a:prstGeom>
        <a:solidFill>
          <a:schemeClr val="accent2">
            <a:hueOff val="7489676"/>
            <a:satOff val="-23894"/>
            <a:lumOff val="-928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PK" sz="1200" kern="1200" dirty="0"/>
            <a:t>Carbon Credits</a:t>
          </a:r>
        </a:p>
      </dsp:txBody>
      <dsp:txXfrm rot="10800000">
        <a:off x="5067696" y="1963308"/>
        <a:ext cx="1178667" cy="1178667"/>
      </dsp:txXfrm>
    </dsp:sp>
    <dsp:sp modelId="{3185B841-39BD-B840-8A9C-6E57F7560233}">
      <dsp:nvSpPr>
        <dsp:cNvPr id="0" name=""/>
        <dsp:cNvSpPr/>
      </dsp:nvSpPr>
      <dsp:spPr>
        <a:xfrm rot="16200000">
          <a:off x="3323816" y="1963308"/>
          <a:ext cx="1666887" cy="1666887"/>
        </a:xfrm>
        <a:prstGeom prst="pieWedge">
          <a:avLst/>
        </a:prstGeom>
        <a:solidFill>
          <a:schemeClr val="accent2">
            <a:hueOff val="11234514"/>
            <a:satOff val="-35841"/>
            <a:lumOff val="-13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PK" sz="1200" kern="1200" dirty="0"/>
            <a:t>Exchange </a:t>
          </a:r>
        </a:p>
      </dsp:txBody>
      <dsp:txXfrm rot="5400000">
        <a:off x="3812036" y="1963308"/>
        <a:ext cx="1178667" cy="1178667"/>
      </dsp:txXfrm>
    </dsp:sp>
    <dsp:sp modelId="{AADBCBF9-54AC-6641-A41E-97D93C6A8B6A}">
      <dsp:nvSpPr>
        <dsp:cNvPr id="0" name=""/>
        <dsp:cNvSpPr/>
      </dsp:nvSpPr>
      <dsp:spPr>
        <a:xfrm>
          <a:off x="4741440" y="1578345"/>
          <a:ext cx="575518" cy="500451"/>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DD3753-D44B-D345-8590-0CB519FCE8FC}">
      <dsp:nvSpPr>
        <dsp:cNvPr id="0" name=""/>
        <dsp:cNvSpPr/>
      </dsp:nvSpPr>
      <dsp:spPr>
        <a:xfrm rot="10800000">
          <a:off x="4741440" y="1770827"/>
          <a:ext cx="575518" cy="500451"/>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1/26/23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1/26/23</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1/26/23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1/26/23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1/26/23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1/26/23</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1/26/23</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1/26/23</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1/26/23</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1/26/23</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GB"/>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1/26/23</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1/26/23</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GB"/>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1/26/23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adingeconomics.com/commodity/carbon" TargetMode="External"/><Relationship Id="rId2" Type="http://schemas.openxmlformats.org/officeDocument/2006/relationships/hyperlink" Target="https://www.mckinsey.com/business-functions/sustainability/our-insights/a-blueprint-for-scaling-voluntary-carbon-markets-to-meet-the-climate-challeng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GB" sz="4400" dirty="0">
                <a:solidFill>
                  <a:schemeClr val="tx1"/>
                </a:solidFill>
              </a:rPr>
              <a:t>Carbon CREDIT Exchange </a:t>
            </a:r>
            <a:endParaRPr lang="en-gb"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77500" lnSpcReduction="20000"/>
          </a:bodyPr>
          <a:lstStyle/>
          <a:p>
            <a:pPr rtl="0">
              <a:spcAft>
                <a:spcPts val="600"/>
              </a:spcAft>
            </a:pPr>
            <a:r>
              <a:rPr lang="en-GB" dirty="0">
                <a:solidFill>
                  <a:schemeClr val="tx1"/>
                </a:solidFill>
              </a:rPr>
              <a:t>Project Proposal</a:t>
            </a:r>
          </a:p>
          <a:p>
            <a:pPr rtl="0">
              <a:spcAft>
                <a:spcPts val="600"/>
              </a:spcAft>
            </a:pPr>
            <a:r>
              <a:rPr lang="en-GB" dirty="0" err="1">
                <a:solidFill>
                  <a:schemeClr val="tx1"/>
                </a:solidFill>
              </a:rPr>
              <a:t>Saim</a:t>
            </a:r>
            <a:r>
              <a:rPr lang="en-GB" dirty="0">
                <a:solidFill>
                  <a:schemeClr val="tx1"/>
                </a:solidFill>
              </a:rPr>
              <a:t> Zuberi. </a:t>
            </a:r>
            <a:endParaRPr lang="en-gb"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fontScale="90000"/>
          </a:bodyPr>
          <a:lstStyle/>
          <a:p>
            <a:pPr algn="ctr"/>
            <a:r>
              <a:rPr lang="en-GB" b="1" i="0" dirty="0">
                <a:solidFill>
                  <a:srgbClr val="002427"/>
                </a:solidFill>
                <a:effectLst/>
                <a:latin typeface="Plusjakartadisplay"/>
              </a:rPr>
              <a:t>Exposure to carbon credits may be the best investment of the next decade</a:t>
            </a:r>
            <a:br>
              <a:rPr lang="en-GB" b="1" i="0" dirty="0">
                <a:solidFill>
                  <a:srgbClr val="002427"/>
                </a:solidFill>
                <a:effectLst/>
                <a:latin typeface="Plusjakartadisplay"/>
              </a:rPr>
            </a:br>
            <a:endParaRPr lang="en-gb" dirty="0"/>
          </a:p>
        </p:txBody>
      </p:sp>
      <p:sp>
        <p:nvSpPr>
          <p:cNvPr id="4" name="Content Placeholder 3">
            <a:extLst>
              <a:ext uri="{FF2B5EF4-FFF2-40B4-BE49-F238E27FC236}">
                <a16:creationId xmlns:a16="http://schemas.microsoft.com/office/drawing/2014/main" id="{64E78ABC-1B38-0B6B-17E5-418209F35A43}"/>
              </a:ext>
            </a:extLst>
          </p:cNvPr>
          <p:cNvSpPr>
            <a:spLocks noGrp="1"/>
          </p:cNvSpPr>
          <p:nvPr>
            <p:ph idx="1"/>
          </p:nvPr>
        </p:nvSpPr>
        <p:spPr>
          <a:xfrm>
            <a:off x="788020" y="2322078"/>
            <a:ext cx="5010614" cy="3893328"/>
          </a:xfrm>
        </p:spPr>
        <p:txBody>
          <a:bodyPr>
            <a:normAutofit fontScale="85000" lnSpcReduction="20000"/>
          </a:bodyPr>
          <a:lstStyle/>
          <a:p>
            <a:pPr algn="l"/>
            <a:r>
              <a:rPr lang="en-GB" b="0" i="0" dirty="0">
                <a:effectLst/>
                <a:latin typeface="Plusjakartadisplay"/>
              </a:rPr>
              <a:t>One of the biggest business success stories in the last decade has been Elon Musk led Tesla. But it may come as a surprise to many that Tesla didn’t become the powerful institution it is with its EV sales</a:t>
            </a:r>
            <a:r>
              <a:rPr lang="en-GB" baseline="30000" dirty="0">
                <a:latin typeface="Plusjakartadisplay"/>
              </a:rPr>
              <a:t> </a:t>
            </a:r>
            <a:r>
              <a:rPr lang="en-GB" b="0" i="0" dirty="0">
                <a:effectLst/>
                <a:latin typeface="Plusjakartadisplay"/>
              </a:rPr>
              <a:t>alone. Even with a well performing last quarter, a considerable share of its revenue came from regulatory (carbon) credits</a:t>
            </a:r>
            <a:r>
              <a:rPr lang="en-GB" b="0" i="0" baseline="30000" dirty="0">
                <a:effectLst/>
                <a:latin typeface="Plusjakartadisplay"/>
              </a:rPr>
              <a:t> </a:t>
            </a:r>
            <a:r>
              <a:rPr lang="en-GB" b="0" i="0" dirty="0">
                <a:effectLst/>
                <a:latin typeface="Plusjakartadisplay"/>
              </a:rPr>
              <a:t>- this after a jump of 116% in its carbon credit sales earlier this year.</a:t>
            </a:r>
          </a:p>
          <a:p>
            <a:pPr algn="l"/>
            <a:r>
              <a:rPr lang="en-GB" b="0" i="0" dirty="0">
                <a:effectLst/>
                <a:latin typeface="Plusjakartadisplay"/>
              </a:rPr>
              <a:t>Carbon credits contributed substantially to the company’s in 2020</a:t>
            </a:r>
            <a:r>
              <a:rPr lang="en-GB" b="0" i="0" baseline="30000" dirty="0">
                <a:effectLst/>
                <a:latin typeface="Plusjakartadisplay"/>
              </a:rPr>
              <a:t> </a:t>
            </a:r>
            <a:r>
              <a:rPr lang="en-GB" b="0" i="0" dirty="0">
                <a:effectLst/>
                <a:latin typeface="Plusjakartadisplay"/>
              </a:rPr>
              <a:t>In fact in 2021 </a:t>
            </a:r>
            <a:r>
              <a:rPr lang="en-GB" b="1" i="0" dirty="0">
                <a:effectLst/>
                <a:latin typeface="Plusjakartadisplay"/>
              </a:rPr>
              <a:t>Tesla reportedly earned more from credits and bitcoin than cars.</a:t>
            </a:r>
            <a:endParaRPr lang="en-GB" b="1" baseline="30000" dirty="0">
              <a:latin typeface="Plusjakartadisplay"/>
            </a:endParaRPr>
          </a:p>
          <a:p>
            <a:pPr algn="l"/>
            <a:r>
              <a:rPr lang="en-GB" b="0" i="0" dirty="0">
                <a:effectLst/>
                <a:latin typeface="Plusjakartadisplay"/>
              </a:rPr>
              <a:t>Tesla is one among a few companies that have recognized the potential for a carbon credit market early. The Taskforce on Scaling Voluntary Carbon Markets (TSVCM) and McKinsey estimate that demand for carbon credits could increase by a factor of 15 or more by 2030 and by a factor of up to 100 by 2050. Overall, the market for carbon credits could be worth upward of </a:t>
            </a:r>
            <a:r>
              <a:rPr lang="en-GB" b="0" i="0" u="none" strike="noStrike" dirty="0">
                <a:solidFill>
                  <a:srgbClr val="1F6679"/>
                </a:solidFill>
                <a:effectLst/>
                <a:latin typeface="Plusjakartadisplay"/>
                <a:hlinkClick r:id="rId2"/>
              </a:rPr>
              <a:t>$50 billion in 2030.</a:t>
            </a:r>
            <a:r>
              <a:rPr lang="en-GB" b="0" i="0" dirty="0">
                <a:effectLst/>
                <a:latin typeface="Plusjakartadisplay"/>
              </a:rPr>
              <a:t> The evidence of the increasing cost of carbon credits is significant. For instance, European carbon prices broke above €98 a tonne for the first time ever, after gas prices returned to record levels, resulting in higher emissions and</a:t>
            </a:r>
            <a:r>
              <a:rPr lang="en-GB" b="0" i="0" u="none" strike="noStrike" dirty="0">
                <a:solidFill>
                  <a:srgbClr val="1F6679"/>
                </a:solidFill>
                <a:effectLst/>
                <a:latin typeface="Plusjakartadisplay"/>
                <a:hlinkClick r:id="rId3"/>
              </a:rPr>
              <a:t> demand for permits.</a:t>
            </a:r>
            <a:r>
              <a:rPr lang="en-GB" b="0" i="0" dirty="0">
                <a:effectLst/>
                <a:latin typeface="Plusjakartadisplay"/>
              </a:rPr>
              <a:t> </a:t>
            </a:r>
            <a:endParaRPr lang="en-GB" b="1" i="0" baseline="30000" dirty="0">
              <a:effectLst/>
              <a:latin typeface="Plusjakartadisplay"/>
            </a:endParaRPr>
          </a:p>
          <a:p>
            <a:pPr algn="l"/>
            <a:endParaRPr lang="en-GB" b="0" i="0" dirty="0">
              <a:effectLst/>
              <a:latin typeface="Plusjakartadisplay"/>
            </a:endParaRPr>
          </a:p>
          <a:p>
            <a:endParaRPr lang="en-PK" dirty="0"/>
          </a:p>
        </p:txBody>
      </p:sp>
      <p:pic>
        <p:nvPicPr>
          <p:cNvPr id="1026" name="Picture 2">
            <a:extLst>
              <a:ext uri="{FF2B5EF4-FFF2-40B4-BE49-F238E27FC236}">
                <a16:creationId xmlns:a16="http://schemas.microsoft.com/office/drawing/2014/main" id="{8041E9D8-8A40-9117-F96B-5EEC6EC2B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2078"/>
            <a:ext cx="5508702" cy="318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BDF0-AA59-793F-66B6-57BF9942EED0}"/>
              </a:ext>
            </a:extLst>
          </p:cNvPr>
          <p:cNvSpPr>
            <a:spLocks noGrp="1"/>
          </p:cNvSpPr>
          <p:nvPr>
            <p:ph type="title"/>
          </p:nvPr>
        </p:nvSpPr>
        <p:spPr/>
        <p:txBody>
          <a:bodyPr/>
          <a:lstStyle/>
          <a:p>
            <a:r>
              <a:rPr lang="en-GB" b="0" i="0" dirty="0">
                <a:effectLst/>
                <a:latin typeface="Plusjakartadisplay"/>
              </a:rPr>
              <a:t>Voluntary Carbon Markets in Blockchain</a:t>
            </a:r>
            <a:endParaRPr lang="en-PK" dirty="0"/>
          </a:p>
        </p:txBody>
      </p:sp>
      <p:sp>
        <p:nvSpPr>
          <p:cNvPr id="3" name="Content Placeholder 2">
            <a:extLst>
              <a:ext uri="{FF2B5EF4-FFF2-40B4-BE49-F238E27FC236}">
                <a16:creationId xmlns:a16="http://schemas.microsoft.com/office/drawing/2014/main" id="{91669339-0FC5-3B05-860D-BCA5F7DC5E08}"/>
              </a:ext>
            </a:extLst>
          </p:cNvPr>
          <p:cNvSpPr>
            <a:spLocks noGrp="1"/>
          </p:cNvSpPr>
          <p:nvPr>
            <p:ph sz="half" idx="1"/>
          </p:nvPr>
        </p:nvSpPr>
        <p:spPr/>
        <p:txBody>
          <a:bodyPr>
            <a:normAutofit fontScale="85000" lnSpcReduction="10000"/>
          </a:bodyPr>
          <a:lstStyle/>
          <a:p>
            <a:r>
              <a:rPr lang="en-GB" b="0" i="0" dirty="0">
                <a:solidFill>
                  <a:srgbClr val="000000"/>
                </a:solidFill>
                <a:effectLst/>
                <a:latin typeface="Montserrat" pitchFamily="2" charset="77"/>
              </a:rPr>
              <a:t>Governments engage with the VCM by instituting policies, regulations, and safeguards that influence VCM activities, creating enabling environments that facilitate VCM projects or programs, and sponsoring VCM projects or programs within their territories.</a:t>
            </a:r>
          </a:p>
          <a:p>
            <a:endParaRPr lang="en-GB" dirty="0">
              <a:solidFill>
                <a:srgbClr val="000000"/>
              </a:solidFill>
              <a:latin typeface="Montserrat" pitchFamily="2" charset="77"/>
            </a:endParaRPr>
          </a:p>
          <a:p>
            <a:r>
              <a:rPr lang="en-GB" b="0" i="0" dirty="0">
                <a:solidFill>
                  <a:srgbClr val="000000"/>
                </a:solidFill>
                <a:effectLst/>
                <a:latin typeface="Montserrat" pitchFamily="2" charset="77"/>
              </a:rPr>
              <a:t>The VCM is governed by private standards and not by international or national regulatory bodies. However, projects and programs developed under the VCM may support countries in achieving their commitments under the Paris Agreement.</a:t>
            </a:r>
            <a:endParaRPr lang="en-PK" dirty="0"/>
          </a:p>
        </p:txBody>
      </p:sp>
      <p:sp>
        <p:nvSpPr>
          <p:cNvPr id="4" name="Content Placeholder 3">
            <a:extLst>
              <a:ext uri="{FF2B5EF4-FFF2-40B4-BE49-F238E27FC236}">
                <a16:creationId xmlns:a16="http://schemas.microsoft.com/office/drawing/2014/main" id="{4099A352-32EC-F861-088B-C8C7ED3E6BBE}"/>
              </a:ext>
            </a:extLst>
          </p:cNvPr>
          <p:cNvSpPr>
            <a:spLocks noGrp="1"/>
          </p:cNvSpPr>
          <p:nvPr>
            <p:ph sz="half" idx="2"/>
          </p:nvPr>
        </p:nvSpPr>
        <p:spPr/>
        <p:txBody>
          <a:bodyPr>
            <a:normAutofit fontScale="85000" lnSpcReduction="10000"/>
          </a:bodyPr>
          <a:lstStyle/>
          <a:p>
            <a:r>
              <a:rPr lang="en-GB" b="0" i="0" dirty="0">
                <a:solidFill>
                  <a:srgbClr val="000000"/>
                </a:solidFill>
                <a:effectLst/>
                <a:latin typeface="Montserrat" pitchFamily="2" charset="77"/>
              </a:rPr>
              <a:t>A carbon credit is a tradable unit that represents one ton of greenhouse gas (GHG) emissions reductions or removals. Carbon credits in the VCM are generated by the activities of projects and programs that are certified by standards. </a:t>
            </a:r>
          </a:p>
          <a:p>
            <a:r>
              <a:rPr lang="en-GB" b="0" i="0" dirty="0">
                <a:solidFill>
                  <a:srgbClr val="000000"/>
                </a:solidFill>
                <a:effectLst/>
                <a:latin typeface="Montserrat" pitchFamily="2" charset="77"/>
              </a:rPr>
              <a:t>The credits are purchased by companies, individuals, and other entities to offset GHG emissions or otherwise contribute to emissions abatement. The prices of carbon credits are determined by the types and quality of VCM activities and the demand for credits from those activities.</a:t>
            </a:r>
            <a:endParaRPr lang="en-PK" dirty="0"/>
          </a:p>
        </p:txBody>
      </p:sp>
      <p:sp>
        <p:nvSpPr>
          <p:cNvPr id="5" name="Date Placeholder 4">
            <a:extLst>
              <a:ext uri="{FF2B5EF4-FFF2-40B4-BE49-F238E27FC236}">
                <a16:creationId xmlns:a16="http://schemas.microsoft.com/office/drawing/2014/main" id="{C7F8E381-AC67-08F9-CA0B-6426E586BF79}"/>
              </a:ext>
            </a:extLst>
          </p:cNvPr>
          <p:cNvSpPr>
            <a:spLocks noGrp="1"/>
          </p:cNvSpPr>
          <p:nvPr>
            <p:ph type="dt" sz="half" idx="10"/>
          </p:nvPr>
        </p:nvSpPr>
        <p:spPr/>
        <p:txBody>
          <a:bodyPr/>
          <a:lstStyle/>
          <a:p>
            <a:pPr rtl="0"/>
            <a:fld id="{3064E64D-1B50-4EC0-83A1-DE58B45AB49E}" type="datetime1">
              <a:rPr lang="en-US" smtClean="0"/>
              <a:t>1/26/23</a:t>
            </a:fld>
            <a:endParaRPr lang="en-US"/>
          </a:p>
        </p:txBody>
      </p:sp>
    </p:spTree>
    <p:extLst>
      <p:ext uri="{BB962C8B-B14F-4D97-AF65-F5344CB8AC3E}">
        <p14:creationId xmlns:p14="http://schemas.microsoft.com/office/powerpoint/2010/main" val="227278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4425-46AE-92E9-D371-C23C6E5DDD02}"/>
              </a:ext>
            </a:extLst>
          </p:cNvPr>
          <p:cNvSpPr>
            <a:spLocks noGrp="1"/>
          </p:cNvSpPr>
          <p:nvPr>
            <p:ph type="title"/>
          </p:nvPr>
        </p:nvSpPr>
        <p:spPr/>
        <p:txBody>
          <a:bodyPr/>
          <a:lstStyle/>
          <a:p>
            <a:r>
              <a:rPr lang="en-PK" dirty="0"/>
              <a:t>Components of Carbon Exchange</a:t>
            </a:r>
          </a:p>
        </p:txBody>
      </p:sp>
      <p:graphicFrame>
        <p:nvGraphicFramePr>
          <p:cNvPr id="6" name="Content Placeholder 5">
            <a:extLst>
              <a:ext uri="{FF2B5EF4-FFF2-40B4-BE49-F238E27FC236}">
                <a16:creationId xmlns:a16="http://schemas.microsoft.com/office/drawing/2014/main" id="{84678658-66F5-DE47-D989-5BC12FE10653}"/>
              </a:ext>
            </a:extLst>
          </p:cNvPr>
          <p:cNvGraphicFramePr>
            <a:graphicFrameLocks noGrp="1"/>
          </p:cNvGraphicFramePr>
          <p:nvPr>
            <p:ph idx="1"/>
            <p:extLst>
              <p:ext uri="{D42A27DB-BD31-4B8C-83A1-F6EECF244321}">
                <p14:modId xmlns:p14="http://schemas.microsoft.com/office/powerpoint/2010/main" val="1933592069"/>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288EB7B-F16B-1805-4FE4-5D029AF98982}"/>
              </a:ext>
            </a:extLst>
          </p:cNvPr>
          <p:cNvSpPr>
            <a:spLocks noGrp="1"/>
          </p:cNvSpPr>
          <p:nvPr>
            <p:ph type="dt" sz="half" idx="10"/>
          </p:nvPr>
        </p:nvSpPr>
        <p:spPr/>
        <p:txBody>
          <a:bodyPr/>
          <a:lstStyle/>
          <a:p>
            <a:pPr rtl="0"/>
            <a:fld id="{6AF379E8-AC6C-43B9-9222-BDF0AF9336F0}" type="datetime1">
              <a:rPr lang="en-US" smtClean="0"/>
              <a:t>1/26/23</a:t>
            </a:fld>
            <a:endParaRPr lang="en-US"/>
          </a:p>
        </p:txBody>
      </p:sp>
    </p:spTree>
    <p:extLst>
      <p:ext uri="{BB962C8B-B14F-4D97-AF65-F5344CB8AC3E}">
        <p14:creationId xmlns:p14="http://schemas.microsoft.com/office/powerpoint/2010/main" val="429050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9BE-3D39-514B-DAF3-B938FB2F616A}"/>
              </a:ext>
            </a:extLst>
          </p:cNvPr>
          <p:cNvSpPr>
            <a:spLocks noGrp="1"/>
          </p:cNvSpPr>
          <p:nvPr>
            <p:ph type="title"/>
          </p:nvPr>
        </p:nvSpPr>
        <p:spPr/>
        <p:txBody>
          <a:bodyPr/>
          <a:lstStyle/>
          <a:p>
            <a:r>
              <a:rPr lang="en-PK" dirty="0"/>
              <a:t>Components – Though process</a:t>
            </a:r>
          </a:p>
        </p:txBody>
      </p:sp>
      <p:sp>
        <p:nvSpPr>
          <p:cNvPr id="3" name="Content Placeholder 2">
            <a:extLst>
              <a:ext uri="{FF2B5EF4-FFF2-40B4-BE49-F238E27FC236}">
                <a16:creationId xmlns:a16="http://schemas.microsoft.com/office/drawing/2014/main" id="{1A7A46FF-86FD-F996-525C-166D49E1047C}"/>
              </a:ext>
            </a:extLst>
          </p:cNvPr>
          <p:cNvSpPr>
            <a:spLocks noGrp="1"/>
          </p:cNvSpPr>
          <p:nvPr>
            <p:ph idx="1"/>
          </p:nvPr>
        </p:nvSpPr>
        <p:spPr/>
        <p:txBody>
          <a:bodyPr/>
          <a:lstStyle/>
          <a:p>
            <a:r>
              <a:rPr lang="en-PK" dirty="0"/>
              <a:t>dApp for registering a NbS project.</a:t>
            </a:r>
          </a:p>
          <a:p>
            <a:pPr lvl="1"/>
            <a:r>
              <a:rPr lang="en-PK" dirty="0"/>
              <a:t>Using Solidity for Registering Projects of Blockchain</a:t>
            </a:r>
          </a:p>
          <a:p>
            <a:pPr lvl="1"/>
            <a:r>
              <a:rPr lang="en-PK" dirty="0"/>
              <a:t>Stremlit for Frontend </a:t>
            </a:r>
          </a:p>
          <a:p>
            <a:r>
              <a:rPr lang="en-PK" dirty="0"/>
              <a:t>dApp for evaluation of NbS project and Tokenization.</a:t>
            </a:r>
          </a:p>
          <a:p>
            <a:pPr lvl="1"/>
            <a:r>
              <a:rPr lang="en-PK" dirty="0"/>
              <a:t>Using Solidity for Tokenization of Project already registered against a contract</a:t>
            </a:r>
          </a:p>
          <a:p>
            <a:pPr lvl="1"/>
            <a:r>
              <a:rPr lang="en-GB" dirty="0"/>
              <a:t>U</a:t>
            </a:r>
            <a:r>
              <a:rPr lang="en-PK" dirty="0"/>
              <a:t>sing front end to evaluate the impacts of the project and allocating carbon credits against it and setting pricing</a:t>
            </a:r>
          </a:p>
          <a:p>
            <a:r>
              <a:rPr lang="en-GB" dirty="0"/>
              <a:t>B</a:t>
            </a:r>
            <a:r>
              <a:rPr lang="en-PK" dirty="0"/>
              <a:t>uying of the Carbon Credit Tokens using dApp.</a:t>
            </a:r>
          </a:p>
          <a:p>
            <a:pPr lvl="1"/>
            <a:r>
              <a:rPr lang="en-PK" dirty="0"/>
              <a:t>Using Metamask wallets to buy token </a:t>
            </a:r>
          </a:p>
          <a:p>
            <a:endParaRPr lang="en-PK" dirty="0"/>
          </a:p>
        </p:txBody>
      </p:sp>
      <p:sp>
        <p:nvSpPr>
          <p:cNvPr id="4" name="Date Placeholder 3">
            <a:extLst>
              <a:ext uri="{FF2B5EF4-FFF2-40B4-BE49-F238E27FC236}">
                <a16:creationId xmlns:a16="http://schemas.microsoft.com/office/drawing/2014/main" id="{EF3B0B81-89B5-CCA3-86AB-20C835BDFC36}"/>
              </a:ext>
            </a:extLst>
          </p:cNvPr>
          <p:cNvSpPr>
            <a:spLocks noGrp="1"/>
          </p:cNvSpPr>
          <p:nvPr>
            <p:ph type="dt" sz="half" idx="10"/>
          </p:nvPr>
        </p:nvSpPr>
        <p:spPr/>
        <p:txBody>
          <a:bodyPr/>
          <a:lstStyle/>
          <a:p>
            <a:pPr rtl="0"/>
            <a:fld id="{6AF379E8-AC6C-43B9-9222-BDF0AF9336F0}" type="datetime1">
              <a:rPr lang="en-US" smtClean="0"/>
              <a:t>1/26/23</a:t>
            </a:fld>
            <a:endParaRPr lang="en-US"/>
          </a:p>
        </p:txBody>
      </p:sp>
    </p:spTree>
    <p:extLst>
      <p:ext uri="{BB962C8B-B14F-4D97-AF65-F5344CB8AC3E}">
        <p14:creationId xmlns:p14="http://schemas.microsoft.com/office/powerpoint/2010/main" val="367176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3ACC-AFAE-E33E-5543-5BDF0C0FC250}"/>
              </a:ext>
            </a:extLst>
          </p:cNvPr>
          <p:cNvSpPr>
            <a:spLocks noGrp="1"/>
          </p:cNvSpPr>
          <p:nvPr>
            <p:ph type="title"/>
          </p:nvPr>
        </p:nvSpPr>
        <p:spPr/>
        <p:txBody>
          <a:bodyPr/>
          <a:lstStyle/>
          <a:p>
            <a:r>
              <a:rPr lang="en-PK" dirty="0"/>
              <a:t>Structure </a:t>
            </a:r>
          </a:p>
        </p:txBody>
      </p:sp>
      <p:sp>
        <p:nvSpPr>
          <p:cNvPr id="4" name="Date Placeholder 3">
            <a:extLst>
              <a:ext uri="{FF2B5EF4-FFF2-40B4-BE49-F238E27FC236}">
                <a16:creationId xmlns:a16="http://schemas.microsoft.com/office/drawing/2014/main" id="{B254B8CC-5115-4F81-CBAD-A1D655B14E82}"/>
              </a:ext>
            </a:extLst>
          </p:cNvPr>
          <p:cNvSpPr>
            <a:spLocks noGrp="1"/>
          </p:cNvSpPr>
          <p:nvPr>
            <p:ph type="dt" sz="half" idx="10"/>
          </p:nvPr>
        </p:nvSpPr>
        <p:spPr/>
        <p:txBody>
          <a:bodyPr/>
          <a:lstStyle/>
          <a:p>
            <a:pPr rtl="0"/>
            <a:fld id="{6AF379E8-AC6C-43B9-9222-BDF0AF9336F0}" type="datetime1">
              <a:rPr lang="en-US" smtClean="0"/>
              <a:t>1/26/23</a:t>
            </a:fld>
            <a:endParaRPr lang="en-US"/>
          </a:p>
        </p:txBody>
      </p:sp>
      <p:sp>
        <p:nvSpPr>
          <p:cNvPr id="5" name="Oval 4">
            <a:extLst>
              <a:ext uri="{FF2B5EF4-FFF2-40B4-BE49-F238E27FC236}">
                <a16:creationId xmlns:a16="http://schemas.microsoft.com/office/drawing/2014/main" id="{31A1E915-155B-4261-9170-47E84AC006FA}"/>
              </a:ext>
            </a:extLst>
          </p:cNvPr>
          <p:cNvSpPr/>
          <p:nvPr/>
        </p:nvSpPr>
        <p:spPr>
          <a:xfrm>
            <a:off x="5218771" y="3327665"/>
            <a:ext cx="1561171"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dirty="0"/>
              <a:t>Crowd Sales Engine</a:t>
            </a:r>
          </a:p>
        </p:txBody>
      </p:sp>
      <p:sp>
        <p:nvSpPr>
          <p:cNvPr id="6" name="Snip Single Corner of Rectangle 5">
            <a:extLst>
              <a:ext uri="{FF2B5EF4-FFF2-40B4-BE49-F238E27FC236}">
                <a16:creationId xmlns:a16="http://schemas.microsoft.com/office/drawing/2014/main" id="{BFC9168A-B917-455B-52C2-0150DD55CAF7}"/>
              </a:ext>
            </a:extLst>
          </p:cNvPr>
          <p:cNvSpPr/>
          <p:nvPr/>
        </p:nvSpPr>
        <p:spPr>
          <a:xfrm>
            <a:off x="2754351" y="3122341"/>
            <a:ext cx="691376" cy="71367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Snip Single Corner of Rectangle 6">
            <a:extLst>
              <a:ext uri="{FF2B5EF4-FFF2-40B4-BE49-F238E27FC236}">
                <a16:creationId xmlns:a16="http://schemas.microsoft.com/office/drawing/2014/main" id="{F0ADB0F1-B4D3-83E0-FB9A-42FB87E8DB1B}"/>
              </a:ext>
            </a:extLst>
          </p:cNvPr>
          <p:cNvSpPr/>
          <p:nvPr/>
        </p:nvSpPr>
        <p:spPr>
          <a:xfrm>
            <a:off x="2906751" y="3274741"/>
            <a:ext cx="691376" cy="71367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Snip Single Corner of Rectangle 7">
            <a:extLst>
              <a:ext uri="{FF2B5EF4-FFF2-40B4-BE49-F238E27FC236}">
                <a16:creationId xmlns:a16="http://schemas.microsoft.com/office/drawing/2014/main" id="{15CBB516-B5B7-97E0-8FAC-9E3A889BA519}"/>
              </a:ext>
            </a:extLst>
          </p:cNvPr>
          <p:cNvSpPr/>
          <p:nvPr/>
        </p:nvSpPr>
        <p:spPr>
          <a:xfrm>
            <a:off x="3059151" y="3427141"/>
            <a:ext cx="691376" cy="71367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Snip Single Corner of Rectangle 8">
            <a:extLst>
              <a:ext uri="{FF2B5EF4-FFF2-40B4-BE49-F238E27FC236}">
                <a16:creationId xmlns:a16="http://schemas.microsoft.com/office/drawing/2014/main" id="{BF2C9556-626C-CEA3-CF81-2A064A5EF0CE}"/>
              </a:ext>
            </a:extLst>
          </p:cNvPr>
          <p:cNvSpPr/>
          <p:nvPr/>
        </p:nvSpPr>
        <p:spPr>
          <a:xfrm>
            <a:off x="3211551" y="3579541"/>
            <a:ext cx="691376" cy="71367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Snip Single Corner of Rectangle 9">
            <a:extLst>
              <a:ext uri="{FF2B5EF4-FFF2-40B4-BE49-F238E27FC236}">
                <a16:creationId xmlns:a16="http://schemas.microsoft.com/office/drawing/2014/main" id="{3FB95E34-1803-A3B6-59FC-0DC3CC5767D4}"/>
              </a:ext>
            </a:extLst>
          </p:cNvPr>
          <p:cNvSpPr/>
          <p:nvPr/>
        </p:nvSpPr>
        <p:spPr>
          <a:xfrm>
            <a:off x="3363951" y="3731941"/>
            <a:ext cx="691376" cy="71367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t>NbS Projects </a:t>
            </a:r>
          </a:p>
        </p:txBody>
      </p:sp>
      <p:cxnSp>
        <p:nvCxnSpPr>
          <p:cNvPr id="12" name="Straight Arrow Connector 11">
            <a:extLst>
              <a:ext uri="{FF2B5EF4-FFF2-40B4-BE49-F238E27FC236}">
                <a16:creationId xmlns:a16="http://schemas.microsoft.com/office/drawing/2014/main" id="{F59BCD59-CECE-BE17-1211-A24C910E0BF4}"/>
              </a:ext>
            </a:extLst>
          </p:cNvPr>
          <p:cNvCxnSpPr>
            <a:stCxn id="10" idx="0"/>
          </p:cNvCxnSpPr>
          <p:nvPr/>
        </p:nvCxnSpPr>
        <p:spPr>
          <a:xfrm flipV="1">
            <a:off x="4055327" y="4088780"/>
            <a:ext cx="10965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6B7C401E-408F-7E23-9212-1242D4ED365B}"/>
              </a:ext>
            </a:extLst>
          </p:cNvPr>
          <p:cNvSpPr/>
          <p:nvPr/>
        </p:nvSpPr>
        <p:spPr>
          <a:xfrm>
            <a:off x="7549375" y="32784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Rounded Rectangle 13">
            <a:extLst>
              <a:ext uri="{FF2B5EF4-FFF2-40B4-BE49-F238E27FC236}">
                <a16:creationId xmlns:a16="http://schemas.microsoft.com/office/drawing/2014/main" id="{4F244ED8-E300-28B3-1CDE-B689AF514652}"/>
              </a:ext>
            </a:extLst>
          </p:cNvPr>
          <p:cNvSpPr/>
          <p:nvPr/>
        </p:nvSpPr>
        <p:spPr>
          <a:xfrm>
            <a:off x="7701775" y="34308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Rounded Rectangle 14">
            <a:extLst>
              <a:ext uri="{FF2B5EF4-FFF2-40B4-BE49-F238E27FC236}">
                <a16:creationId xmlns:a16="http://schemas.microsoft.com/office/drawing/2014/main" id="{254EE579-90F9-41B2-2F7B-D2CEE6D57F78}"/>
              </a:ext>
            </a:extLst>
          </p:cNvPr>
          <p:cNvSpPr/>
          <p:nvPr/>
        </p:nvSpPr>
        <p:spPr>
          <a:xfrm>
            <a:off x="7854175" y="35832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Rounded Rectangle 15">
            <a:extLst>
              <a:ext uri="{FF2B5EF4-FFF2-40B4-BE49-F238E27FC236}">
                <a16:creationId xmlns:a16="http://schemas.microsoft.com/office/drawing/2014/main" id="{675DAE5E-ACBF-8718-555B-F63464756AD5}"/>
              </a:ext>
            </a:extLst>
          </p:cNvPr>
          <p:cNvSpPr/>
          <p:nvPr/>
        </p:nvSpPr>
        <p:spPr>
          <a:xfrm>
            <a:off x="8006575" y="37356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Rounded Rectangle 16">
            <a:extLst>
              <a:ext uri="{FF2B5EF4-FFF2-40B4-BE49-F238E27FC236}">
                <a16:creationId xmlns:a16="http://schemas.microsoft.com/office/drawing/2014/main" id="{BDAF895D-740F-E833-B974-A9B7F7EB76EB}"/>
              </a:ext>
            </a:extLst>
          </p:cNvPr>
          <p:cNvSpPr/>
          <p:nvPr/>
        </p:nvSpPr>
        <p:spPr>
          <a:xfrm>
            <a:off x="8158975" y="38880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Rounded Rectangle 17">
            <a:extLst>
              <a:ext uri="{FF2B5EF4-FFF2-40B4-BE49-F238E27FC236}">
                <a16:creationId xmlns:a16="http://schemas.microsoft.com/office/drawing/2014/main" id="{76D6F7A9-FC83-3A31-870C-43294149E88D}"/>
              </a:ext>
            </a:extLst>
          </p:cNvPr>
          <p:cNvSpPr/>
          <p:nvPr/>
        </p:nvSpPr>
        <p:spPr>
          <a:xfrm>
            <a:off x="8311375" y="40404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Rounded Rectangle 18">
            <a:extLst>
              <a:ext uri="{FF2B5EF4-FFF2-40B4-BE49-F238E27FC236}">
                <a16:creationId xmlns:a16="http://schemas.microsoft.com/office/drawing/2014/main" id="{32424E3B-48B0-1E3E-5488-1D24263A252C}"/>
              </a:ext>
            </a:extLst>
          </p:cNvPr>
          <p:cNvSpPr/>
          <p:nvPr/>
        </p:nvSpPr>
        <p:spPr>
          <a:xfrm>
            <a:off x="8463775" y="4192855"/>
            <a:ext cx="220374" cy="301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3" name="Rounded Rectangle 22">
            <a:extLst>
              <a:ext uri="{FF2B5EF4-FFF2-40B4-BE49-F238E27FC236}">
                <a16:creationId xmlns:a16="http://schemas.microsoft.com/office/drawing/2014/main" id="{11EB8D37-74DF-03A6-DADA-4EE069279AB9}"/>
              </a:ext>
            </a:extLst>
          </p:cNvPr>
          <p:cNvSpPr/>
          <p:nvPr/>
        </p:nvSpPr>
        <p:spPr>
          <a:xfrm>
            <a:off x="8379349" y="32754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Rounded Rectangle 23">
            <a:extLst>
              <a:ext uri="{FF2B5EF4-FFF2-40B4-BE49-F238E27FC236}">
                <a16:creationId xmlns:a16="http://schemas.microsoft.com/office/drawing/2014/main" id="{C99115B8-0290-2885-3B05-32F4EC44460E}"/>
              </a:ext>
            </a:extLst>
          </p:cNvPr>
          <p:cNvSpPr/>
          <p:nvPr/>
        </p:nvSpPr>
        <p:spPr>
          <a:xfrm>
            <a:off x="8531749" y="34278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Rounded Rectangle 24">
            <a:extLst>
              <a:ext uri="{FF2B5EF4-FFF2-40B4-BE49-F238E27FC236}">
                <a16:creationId xmlns:a16="http://schemas.microsoft.com/office/drawing/2014/main" id="{B6988A2E-9D7A-CAB2-1307-92CBE612327C}"/>
              </a:ext>
            </a:extLst>
          </p:cNvPr>
          <p:cNvSpPr/>
          <p:nvPr/>
        </p:nvSpPr>
        <p:spPr>
          <a:xfrm>
            <a:off x="8684149" y="35802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Rounded Rectangle 25">
            <a:extLst>
              <a:ext uri="{FF2B5EF4-FFF2-40B4-BE49-F238E27FC236}">
                <a16:creationId xmlns:a16="http://schemas.microsoft.com/office/drawing/2014/main" id="{17323FC8-9831-E874-C3FC-269B73E9195E}"/>
              </a:ext>
            </a:extLst>
          </p:cNvPr>
          <p:cNvSpPr/>
          <p:nvPr/>
        </p:nvSpPr>
        <p:spPr>
          <a:xfrm>
            <a:off x="8836549" y="37326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Rounded Rectangle 26">
            <a:extLst>
              <a:ext uri="{FF2B5EF4-FFF2-40B4-BE49-F238E27FC236}">
                <a16:creationId xmlns:a16="http://schemas.microsoft.com/office/drawing/2014/main" id="{5EF489F9-0E41-E14F-E419-9960604AAB53}"/>
              </a:ext>
            </a:extLst>
          </p:cNvPr>
          <p:cNvSpPr/>
          <p:nvPr/>
        </p:nvSpPr>
        <p:spPr>
          <a:xfrm>
            <a:off x="8988949" y="38850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8" name="Rounded Rectangle 27">
            <a:extLst>
              <a:ext uri="{FF2B5EF4-FFF2-40B4-BE49-F238E27FC236}">
                <a16:creationId xmlns:a16="http://schemas.microsoft.com/office/drawing/2014/main" id="{86B55C50-A0F0-8F30-1763-EB1465615091}"/>
              </a:ext>
            </a:extLst>
          </p:cNvPr>
          <p:cNvSpPr/>
          <p:nvPr/>
        </p:nvSpPr>
        <p:spPr>
          <a:xfrm>
            <a:off x="9141349" y="40374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Rounded Rectangle 28">
            <a:extLst>
              <a:ext uri="{FF2B5EF4-FFF2-40B4-BE49-F238E27FC236}">
                <a16:creationId xmlns:a16="http://schemas.microsoft.com/office/drawing/2014/main" id="{B9B621DD-5A30-F1FE-EA99-13C297BE8456}"/>
              </a:ext>
            </a:extLst>
          </p:cNvPr>
          <p:cNvSpPr/>
          <p:nvPr/>
        </p:nvSpPr>
        <p:spPr>
          <a:xfrm>
            <a:off x="9293749" y="4189837"/>
            <a:ext cx="19461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0" name="Rounded Rectangle 29">
            <a:extLst>
              <a:ext uri="{FF2B5EF4-FFF2-40B4-BE49-F238E27FC236}">
                <a16:creationId xmlns:a16="http://schemas.microsoft.com/office/drawing/2014/main" id="{1E467587-0E22-BEE7-F9E2-FE4244F99B53}"/>
              </a:ext>
            </a:extLst>
          </p:cNvPr>
          <p:cNvSpPr/>
          <p:nvPr/>
        </p:nvSpPr>
        <p:spPr>
          <a:xfrm>
            <a:off x="9183562" y="32754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1" name="Rounded Rectangle 30">
            <a:extLst>
              <a:ext uri="{FF2B5EF4-FFF2-40B4-BE49-F238E27FC236}">
                <a16:creationId xmlns:a16="http://schemas.microsoft.com/office/drawing/2014/main" id="{2F446F68-C0DC-6FFB-C1A7-377A131F4F4E}"/>
              </a:ext>
            </a:extLst>
          </p:cNvPr>
          <p:cNvSpPr/>
          <p:nvPr/>
        </p:nvSpPr>
        <p:spPr>
          <a:xfrm>
            <a:off x="9335962" y="34278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Rounded Rectangle 31">
            <a:extLst>
              <a:ext uri="{FF2B5EF4-FFF2-40B4-BE49-F238E27FC236}">
                <a16:creationId xmlns:a16="http://schemas.microsoft.com/office/drawing/2014/main" id="{E26BEE86-6140-E013-18F3-0977FE6795BE}"/>
              </a:ext>
            </a:extLst>
          </p:cNvPr>
          <p:cNvSpPr/>
          <p:nvPr/>
        </p:nvSpPr>
        <p:spPr>
          <a:xfrm>
            <a:off x="9488362" y="35802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Rounded Rectangle 32">
            <a:extLst>
              <a:ext uri="{FF2B5EF4-FFF2-40B4-BE49-F238E27FC236}">
                <a16:creationId xmlns:a16="http://schemas.microsoft.com/office/drawing/2014/main" id="{A6DB447D-54DA-8B02-ED89-F5FF51AB9C12}"/>
              </a:ext>
            </a:extLst>
          </p:cNvPr>
          <p:cNvSpPr/>
          <p:nvPr/>
        </p:nvSpPr>
        <p:spPr>
          <a:xfrm>
            <a:off x="9640762" y="37326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4" name="Rounded Rectangle 33">
            <a:extLst>
              <a:ext uri="{FF2B5EF4-FFF2-40B4-BE49-F238E27FC236}">
                <a16:creationId xmlns:a16="http://schemas.microsoft.com/office/drawing/2014/main" id="{06ACA353-8DAF-682B-E84D-C425F8A97643}"/>
              </a:ext>
            </a:extLst>
          </p:cNvPr>
          <p:cNvSpPr/>
          <p:nvPr/>
        </p:nvSpPr>
        <p:spPr>
          <a:xfrm>
            <a:off x="9793162" y="38850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5" name="Rounded Rectangle 34">
            <a:extLst>
              <a:ext uri="{FF2B5EF4-FFF2-40B4-BE49-F238E27FC236}">
                <a16:creationId xmlns:a16="http://schemas.microsoft.com/office/drawing/2014/main" id="{20345A8E-5519-34BD-888A-991757807B96}"/>
              </a:ext>
            </a:extLst>
          </p:cNvPr>
          <p:cNvSpPr/>
          <p:nvPr/>
        </p:nvSpPr>
        <p:spPr>
          <a:xfrm>
            <a:off x="9945562" y="40374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6" name="Rounded Rectangle 35">
            <a:extLst>
              <a:ext uri="{FF2B5EF4-FFF2-40B4-BE49-F238E27FC236}">
                <a16:creationId xmlns:a16="http://schemas.microsoft.com/office/drawing/2014/main" id="{EA24EBF2-7DEE-2D0B-A695-8579CF71C154}"/>
              </a:ext>
            </a:extLst>
          </p:cNvPr>
          <p:cNvSpPr/>
          <p:nvPr/>
        </p:nvSpPr>
        <p:spPr>
          <a:xfrm>
            <a:off x="10097962" y="41898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9" name="TextBox 38">
            <a:extLst>
              <a:ext uri="{FF2B5EF4-FFF2-40B4-BE49-F238E27FC236}">
                <a16:creationId xmlns:a16="http://schemas.microsoft.com/office/drawing/2014/main" id="{5990949F-6375-CEA1-CA58-51864984DA1B}"/>
              </a:ext>
            </a:extLst>
          </p:cNvPr>
          <p:cNvSpPr txBox="1"/>
          <p:nvPr/>
        </p:nvSpPr>
        <p:spPr>
          <a:xfrm>
            <a:off x="7922149" y="4735548"/>
            <a:ext cx="2740645" cy="646331"/>
          </a:xfrm>
          <a:prstGeom prst="rect">
            <a:avLst/>
          </a:prstGeom>
          <a:noFill/>
        </p:spPr>
        <p:txBody>
          <a:bodyPr wrap="square" rtlCol="0">
            <a:spAutoFit/>
          </a:bodyPr>
          <a:lstStyle/>
          <a:p>
            <a:r>
              <a:rPr lang="en-PK" dirty="0"/>
              <a:t>Fungible and</a:t>
            </a:r>
          </a:p>
          <a:p>
            <a:r>
              <a:rPr lang="en-PK" dirty="0"/>
              <a:t>Non Fungible Tokens</a:t>
            </a:r>
          </a:p>
        </p:txBody>
      </p:sp>
      <p:sp>
        <p:nvSpPr>
          <p:cNvPr id="40" name="Snip and Round Single Corner of Rectangle 39">
            <a:extLst>
              <a:ext uri="{FF2B5EF4-FFF2-40B4-BE49-F238E27FC236}">
                <a16:creationId xmlns:a16="http://schemas.microsoft.com/office/drawing/2014/main" id="{6C623007-30CE-2829-FCA4-3DB0B703E362}"/>
              </a:ext>
            </a:extLst>
          </p:cNvPr>
          <p:cNvSpPr/>
          <p:nvPr/>
        </p:nvSpPr>
        <p:spPr>
          <a:xfrm>
            <a:off x="7525351" y="1829857"/>
            <a:ext cx="2057400" cy="110298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dirty="0"/>
              <a:t>Streamlit Application</a:t>
            </a:r>
          </a:p>
        </p:txBody>
      </p:sp>
      <p:sp>
        <p:nvSpPr>
          <p:cNvPr id="43" name="Rounded Rectangle 42">
            <a:extLst>
              <a:ext uri="{FF2B5EF4-FFF2-40B4-BE49-F238E27FC236}">
                <a16:creationId xmlns:a16="http://schemas.microsoft.com/office/drawing/2014/main" id="{BB397089-53F8-677E-C120-8BCF11216505}"/>
              </a:ext>
            </a:extLst>
          </p:cNvPr>
          <p:cNvSpPr/>
          <p:nvPr/>
        </p:nvSpPr>
        <p:spPr>
          <a:xfrm>
            <a:off x="10250362" y="4342237"/>
            <a:ext cx="207493" cy="25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4" name="Snip and Round Single Corner of Rectangle 43">
            <a:extLst>
              <a:ext uri="{FF2B5EF4-FFF2-40B4-BE49-F238E27FC236}">
                <a16:creationId xmlns:a16="http://schemas.microsoft.com/office/drawing/2014/main" id="{79A50F46-C61A-7E54-37E8-83A775F9DAB0}"/>
              </a:ext>
            </a:extLst>
          </p:cNvPr>
          <p:cNvSpPr/>
          <p:nvPr/>
        </p:nvSpPr>
        <p:spPr>
          <a:xfrm>
            <a:off x="2071339" y="1931597"/>
            <a:ext cx="2057400" cy="110298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dirty="0"/>
              <a:t>Streamlit Application</a:t>
            </a:r>
          </a:p>
        </p:txBody>
      </p:sp>
      <p:cxnSp>
        <p:nvCxnSpPr>
          <p:cNvPr id="46" name="Straight Arrow Connector 45">
            <a:extLst>
              <a:ext uri="{FF2B5EF4-FFF2-40B4-BE49-F238E27FC236}">
                <a16:creationId xmlns:a16="http://schemas.microsoft.com/office/drawing/2014/main" id="{1A9E9B23-0E8B-1838-1D22-01A04ACCB69E}"/>
              </a:ext>
            </a:extLst>
          </p:cNvPr>
          <p:cNvCxnSpPr>
            <a:stCxn id="5" idx="6"/>
          </p:cNvCxnSpPr>
          <p:nvPr/>
        </p:nvCxnSpPr>
        <p:spPr>
          <a:xfrm flipV="1">
            <a:off x="6779942" y="3983539"/>
            <a:ext cx="879620" cy="29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Snip and Round Single Corner of Rectangle 46">
            <a:extLst>
              <a:ext uri="{FF2B5EF4-FFF2-40B4-BE49-F238E27FC236}">
                <a16:creationId xmlns:a16="http://schemas.microsoft.com/office/drawing/2014/main" id="{B6B11C20-6FC6-59D8-42B8-BE2495C74375}"/>
              </a:ext>
            </a:extLst>
          </p:cNvPr>
          <p:cNvSpPr/>
          <p:nvPr/>
        </p:nvSpPr>
        <p:spPr>
          <a:xfrm>
            <a:off x="4798345" y="1879162"/>
            <a:ext cx="2057400" cy="110298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dirty="0"/>
              <a:t>Streamlit Application</a:t>
            </a:r>
          </a:p>
        </p:txBody>
      </p:sp>
    </p:spTree>
    <p:extLst>
      <p:ext uri="{BB962C8B-B14F-4D97-AF65-F5344CB8AC3E}">
        <p14:creationId xmlns:p14="http://schemas.microsoft.com/office/powerpoint/2010/main" val="35569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SavonVTI</Template>
  <TotalTime>79</TotalTime>
  <Words>659</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Garamond</vt:lpstr>
      <vt:lpstr>Montserrat</vt:lpstr>
      <vt:lpstr>Plusjakartadisplay</vt:lpstr>
      <vt:lpstr>SavonVTI</vt:lpstr>
      <vt:lpstr>Carbon CREDIT Exchange </vt:lpstr>
      <vt:lpstr>Exposure to carbon credits may be the best investment of the next decade </vt:lpstr>
      <vt:lpstr>Voluntary Carbon Markets in Blockchain</vt:lpstr>
      <vt:lpstr>Components of Carbon Exchange</vt:lpstr>
      <vt:lpstr>Components – Though process</vt:lpstr>
      <vt:lpstr>Structure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CREDIT Exchange </dc:title>
  <dc:creator>saim zuberi</dc:creator>
  <cp:lastModifiedBy>saim zuberi</cp:lastModifiedBy>
  <cp:revision>1</cp:revision>
  <dcterms:created xsi:type="dcterms:W3CDTF">2023-01-27T00:48:38Z</dcterms:created>
  <dcterms:modified xsi:type="dcterms:W3CDTF">2023-01-27T02:08:25Z</dcterms:modified>
</cp:coreProperties>
</file>