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82" r:id="rId4"/>
    <p:sldId id="283" r:id="rId5"/>
    <p:sldId id="265" r:id="rId6"/>
    <p:sldId id="258" r:id="rId7"/>
    <p:sldId id="274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09BE9-855B-4057-8036-1A9D5FE3D9A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2A3319-8010-4CF5-8776-F291C7BFEC1A}">
      <dgm:prSet/>
      <dgm:spPr/>
      <dgm:t>
        <a:bodyPr/>
        <a:lstStyle/>
        <a:p>
          <a:r>
            <a:rPr lang="en-PK" dirty="0"/>
            <a:t>Leveraging Pologon.io for data for crypto market data on minute bars. </a:t>
          </a:r>
          <a:endParaRPr lang="en-US" dirty="0"/>
        </a:p>
      </dgm:t>
    </dgm:pt>
    <dgm:pt modelId="{959FD4AF-3B9A-494B-B6B4-384940E40EE1}" type="parTrans" cxnId="{744EF980-435C-4623-9238-2FA9FCA9F735}">
      <dgm:prSet/>
      <dgm:spPr/>
      <dgm:t>
        <a:bodyPr/>
        <a:lstStyle/>
        <a:p>
          <a:endParaRPr lang="en-US"/>
        </a:p>
      </dgm:t>
    </dgm:pt>
    <dgm:pt modelId="{8FA3C5A8-80B3-4792-821E-1390F531CE43}" type="sibTrans" cxnId="{744EF980-435C-4623-9238-2FA9FCA9F735}">
      <dgm:prSet/>
      <dgm:spPr/>
      <dgm:t>
        <a:bodyPr/>
        <a:lstStyle/>
        <a:p>
          <a:endParaRPr lang="en-US" dirty="0"/>
        </a:p>
      </dgm:t>
    </dgm:pt>
    <dgm:pt modelId="{46EEB8C1-D0E3-49C2-BB83-849FFAC6285C}">
      <dgm:prSet/>
      <dgm:spPr/>
      <dgm:t>
        <a:bodyPr/>
        <a:lstStyle/>
        <a:p>
          <a:r>
            <a:rPr lang="en-US" dirty="0"/>
            <a:t>Using Algorithmic trading to do trades on minutes basis. </a:t>
          </a:r>
        </a:p>
      </dgm:t>
    </dgm:pt>
    <dgm:pt modelId="{7ECBB37F-D5B0-495C-AD85-2A301A7AFC1A}" type="parTrans" cxnId="{84D386A6-73D9-4C42-8765-8E99783DD5F6}">
      <dgm:prSet/>
      <dgm:spPr/>
      <dgm:t>
        <a:bodyPr/>
        <a:lstStyle/>
        <a:p>
          <a:endParaRPr lang="en-US"/>
        </a:p>
      </dgm:t>
    </dgm:pt>
    <dgm:pt modelId="{272A3DD6-C436-44D2-814B-DA197155C488}" type="sibTrans" cxnId="{84D386A6-73D9-4C42-8765-8E99783DD5F6}">
      <dgm:prSet/>
      <dgm:spPr/>
      <dgm:t>
        <a:bodyPr/>
        <a:lstStyle/>
        <a:p>
          <a:endParaRPr lang="en-US" dirty="0"/>
        </a:p>
      </dgm:t>
    </dgm:pt>
    <dgm:pt modelId="{F1C0E82E-8030-43B8-AD1E-855CF9188CB3}">
      <dgm:prSet/>
      <dgm:spPr/>
      <dgm:t>
        <a:bodyPr/>
        <a:lstStyle/>
        <a:p>
          <a:r>
            <a:rPr lang="en-US" dirty="0"/>
            <a:t>Using</a:t>
          </a:r>
          <a:r>
            <a:rPr lang="en-US" baseline="0" dirty="0"/>
            <a:t> multiple parameter to define buy and sell signals.</a:t>
          </a:r>
          <a:endParaRPr lang="en-US" dirty="0"/>
        </a:p>
      </dgm:t>
    </dgm:pt>
    <dgm:pt modelId="{0852AAAA-CA7B-43AB-8485-FC4961ED7C41}" type="parTrans" cxnId="{8406F358-24FE-4FD6-B99B-645FAAA7F1B1}">
      <dgm:prSet/>
      <dgm:spPr/>
      <dgm:t>
        <a:bodyPr/>
        <a:lstStyle/>
        <a:p>
          <a:endParaRPr lang="en-US"/>
        </a:p>
      </dgm:t>
    </dgm:pt>
    <dgm:pt modelId="{76E448AF-8C4F-47DA-A9EC-C21468B3A55A}" type="sibTrans" cxnId="{8406F358-24FE-4FD6-B99B-645FAAA7F1B1}">
      <dgm:prSet/>
      <dgm:spPr/>
      <dgm:t>
        <a:bodyPr/>
        <a:lstStyle/>
        <a:p>
          <a:endParaRPr lang="en-US" dirty="0"/>
        </a:p>
      </dgm:t>
    </dgm:pt>
    <dgm:pt modelId="{BBE9EDDA-085F-4967-AAFB-94132E7E7436}">
      <dgm:prSet/>
      <dgm:spPr/>
      <dgm:t>
        <a:bodyPr/>
        <a:lstStyle/>
        <a:p>
          <a:r>
            <a:rPr lang="en-US" dirty="0"/>
            <a:t>Back tested</a:t>
          </a:r>
          <a:r>
            <a:rPr lang="en-US" baseline="0" dirty="0"/>
            <a:t> module for Algorithmic Trade and defining P&amp;L </a:t>
          </a:r>
          <a:endParaRPr lang="en-US" dirty="0"/>
        </a:p>
      </dgm:t>
    </dgm:pt>
    <dgm:pt modelId="{47AC8CFB-384D-4F09-B658-BA494777AE4C}" type="parTrans" cxnId="{8D634E32-C995-4D5C-9D34-4E52FC7520B5}">
      <dgm:prSet/>
      <dgm:spPr/>
      <dgm:t>
        <a:bodyPr/>
        <a:lstStyle/>
        <a:p>
          <a:endParaRPr lang="en-US"/>
        </a:p>
      </dgm:t>
    </dgm:pt>
    <dgm:pt modelId="{8A75B16B-B442-4B60-A84B-70A86255F860}" type="sibTrans" cxnId="{8D634E32-C995-4D5C-9D34-4E52FC7520B5}">
      <dgm:prSet/>
      <dgm:spPr/>
      <dgm:t>
        <a:bodyPr/>
        <a:lstStyle/>
        <a:p>
          <a:endParaRPr lang="en-US" dirty="0"/>
        </a:p>
      </dgm:t>
    </dgm:pt>
    <dgm:pt modelId="{941E618F-7C12-482B-B876-90EA80D82B41}">
      <dgm:prSet/>
      <dgm:spPr/>
      <dgm:t>
        <a:bodyPr/>
        <a:lstStyle/>
        <a:p>
          <a:r>
            <a:rPr lang="en-US" dirty="0"/>
            <a:t>Using</a:t>
          </a:r>
          <a:r>
            <a:rPr lang="en-US" baseline="0" dirty="0"/>
            <a:t> over 1,000,000 datapoints to back test the algorithm</a:t>
          </a:r>
          <a:endParaRPr lang="en-US" dirty="0"/>
        </a:p>
      </dgm:t>
    </dgm:pt>
    <dgm:pt modelId="{4F0FC591-7AD4-4B0C-8C0B-B773B1CF7449}" type="parTrans" cxnId="{5B1A41C0-BAE4-4231-B374-4E7C11BBC3A0}">
      <dgm:prSet/>
      <dgm:spPr/>
      <dgm:t>
        <a:bodyPr/>
        <a:lstStyle/>
        <a:p>
          <a:endParaRPr lang="en-US"/>
        </a:p>
      </dgm:t>
    </dgm:pt>
    <dgm:pt modelId="{45498D3A-9C54-48EA-B1CB-80BC11EEB3B1}" type="sibTrans" cxnId="{5B1A41C0-BAE4-4231-B374-4E7C11BBC3A0}">
      <dgm:prSet/>
      <dgm:spPr/>
      <dgm:t>
        <a:bodyPr/>
        <a:lstStyle/>
        <a:p>
          <a:endParaRPr lang="en-US" dirty="0"/>
        </a:p>
      </dgm:t>
    </dgm:pt>
    <dgm:pt modelId="{706EBB7B-8A58-474A-A991-4E51763032A0}">
      <dgm:prSet/>
      <dgm:spPr/>
      <dgm:t>
        <a:bodyPr/>
        <a:lstStyle/>
        <a:p>
          <a:endParaRPr lang="en-US" dirty="0"/>
        </a:p>
      </dgm:t>
    </dgm:pt>
    <dgm:pt modelId="{BCC67086-C3CF-8543-B9B4-66665FC48AA3}" type="parTrans" cxnId="{C74104E4-C45C-4346-AAAA-31C6D16BF343}">
      <dgm:prSet/>
      <dgm:spPr/>
      <dgm:t>
        <a:bodyPr/>
        <a:lstStyle/>
        <a:p>
          <a:endParaRPr lang="en-GB"/>
        </a:p>
      </dgm:t>
    </dgm:pt>
    <dgm:pt modelId="{99A2ADCA-B9CF-054F-A6F7-315E7ED71B78}" type="sibTrans" cxnId="{C74104E4-C45C-4346-AAAA-31C6D16BF343}">
      <dgm:prSet/>
      <dgm:spPr/>
    </dgm:pt>
    <dgm:pt modelId="{45E61D2F-1D25-DE47-A457-879C5ECB14A3}" type="pres">
      <dgm:prSet presAssocID="{D2109BE9-855B-4057-8036-1A9D5FE3D9AF}" presName="vert0" presStyleCnt="0">
        <dgm:presLayoutVars>
          <dgm:dir/>
          <dgm:animOne val="branch"/>
          <dgm:animLvl val="lvl"/>
        </dgm:presLayoutVars>
      </dgm:prSet>
      <dgm:spPr/>
    </dgm:pt>
    <dgm:pt modelId="{4733CB40-38E3-5C4E-B574-FF61D8BC9DE8}" type="pres">
      <dgm:prSet presAssocID="{112A3319-8010-4CF5-8776-F291C7BFEC1A}" presName="thickLine" presStyleLbl="alignNode1" presStyleIdx="0" presStyleCnt="6"/>
      <dgm:spPr/>
    </dgm:pt>
    <dgm:pt modelId="{99504134-D4FA-F34E-86A0-D109806E70C2}" type="pres">
      <dgm:prSet presAssocID="{112A3319-8010-4CF5-8776-F291C7BFEC1A}" presName="horz1" presStyleCnt="0"/>
      <dgm:spPr/>
    </dgm:pt>
    <dgm:pt modelId="{47017584-C990-7C43-B4F5-01582D777663}" type="pres">
      <dgm:prSet presAssocID="{112A3319-8010-4CF5-8776-F291C7BFEC1A}" presName="tx1" presStyleLbl="revTx" presStyleIdx="0" presStyleCnt="6"/>
      <dgm:spPr/>
    </dgm:pt>
    <dgm:pt modelId="{EC6C52AB-9F8B-A44C-A245-1FE496B84882}" type="pres">
      <dgm:prSet presAssocID="{112A3319-8010-4CF5-8776-F291C7BFEC1A}" presName="vert1" presStyleCnt="0"/>
      <dgm:spPr/>
    </dgm:pt>
    <dgm:pt modelId="{5D1B23AA-981D-9448-AD42-752F0A825A99}" type="pres">
      <dgm:prSet presAssocID="{46EEB8C1-D0E3-49C2-BB83-849FFAC6285C}" presName="thickLine" presStyleLbl="alignNode1" presStyleIdx="1" presStyleCnt="6"/>
      <dgm:spPr/>
    </dgm:pt>
    <dgm:pt modelId="{51A141F1-5972-1544-A427-E0C9E4131BFD}" type="pres">
      <dgm:prSet presAssocID="{46EEB8C1-D0E3-49C2-BB83-849FFAC6285C}" presName="horz1" presStyleCnt="0"/>
      <dgm:spPr/>
    </dgm:pt>
    <dgm:pt modelId="{96247AA0-E2EA-944A-AD11-60298FB25D8F}" type="pres">
      <dgm:prSet presAssocID="{46EEB8C1-D0E3-49C2-BB83-849FFAC6285C}" presName="tx1" presStyleLbl="revTx" presStyleIdx="1" presStyleCnt="6"/>
      <dgm:spPr/>
    </dgm:pt>
    <dgm:pt modelId="{9BFE720D-295C-314B-ABE0-FCBA57A4EAEE}" type="pres">
      <dgm:prSet presAssocID="{46EEB8C1-D0E3-49C2-BB83-849FFAC6285C}" presName="vert1" presStyleCnt="0"/>
      <dgm:spPr/>
    </dgm:pt>
    <dgm:pt modelId="{C31AA9C2-4762-2043-975A-06607379DDDD}" type="pres">
      <dgm:prSet presAssocID="{F1C0E82E-8030-43B8-AD1E-855CF9188CB3}" presName="thickLine" presStyleLbl="alignNode1" presStyleIdx="2" presStyleCnt="6"/>
      <dgm:spPr/>
    </dgm:pt>
    <dgm:pt modelId="{1D4249BC-80AE-F94F-AC6F-299432DC8945}" type="pres">
      <dgm:prSet presAssocID="{F1C0E82E-8030-43B8-AD1E-855CF9188CB3}" presName="horz1" presStyleCnt="0"/>
      <dgm:spPr/>
    </dgm:pt>
    <dgm:pt modelId="{BC1A2613-59F6-144D-AE63-74E1816B60A0}" type="pres">
      <dgm:prSet presAssocID="{F1C0E82E-8030-43B8-AD1E-855CF9188CB3}" presName="tx1" presStyleLbl="revTx" presStyleIdx="2" presStyleCnt="6"/>
      <dgm:spPr/>
    </dgm:pt>
    <dgm:pt modelId="{7C792D1E-8072-FE44-92E3-A8A0393E4ABB}" type="pres">
      <dgm:prSet presAssocID="{F1C0E82E-8030-43B8-AD1E-855CF9188CB3}" presName="vert1" presStyleCnt="0"/>
      <dgm:spPr/>
    </dgm:pt>
    <dgm:pt modelId="{F6427E5D-9556-004B-9C90-EB10D4317AFF}" type="pres">
      <dgm:prSet presAssocID="{BBE9EDDA-085F-4967-AAFB-94132E7E7436}" presName="thickLine" presStyleLbl="alignNode1" presStyleIdx="3" presStyleCnt="6"/>
      <dgm:spPr/>
    </dgm:pt>
    <dgm:pt modelId="{29086831-9723-354B-8B2F-56D1E11805A4}" type="pres">
      <dgm:prSet presAssocID="{BBE9EDDA-085F-4967-AAFB-94132E7E7436}" presName="horz1" presStyleCnt="0"/>
      <dgm:spPr/>
    </dgm:pt>
    <dgm:pt modelId="{EC32BEAC-7309-8042-9979-8971F94AE589}" type="pres">
      <dgm:prSet presAssocID="{BBE9EDDA-085F-4967-AAFB-94132E7E7436}" presName="tx1" presStyleLbl="revTx" presStyleIdx="3" presStyleCnt="6"/>
      <dgm:spPr/>
    </dgm:pt>
    <dgm:pt modelId="{6B869D01-8A8C-6845-A80D-5C5317EB5597}" type="pres">
      <dgm:prSet presAssocID="{BBE9EDDA-085F-4967-AAFB-94132E7E7436}" presName="vert1" presStyleCnt="0"/>
      <dgm:spPr/>
    </dgm:pt>
    <dgm:pt modelId="{22678D5A-75F7-5042-AEAB-0F7DE6E56383}" type="pres">
      <dgm:prSet presAssocID="{941E618F-7C12-482B-B876-90EA80D82B41}" presName="thickLine" presStyleLbl="alignNode1" presStyleIdx="4" presStyleCnt="6"/>
      <dgm:spPr/>
    </dgm:pt>
    <dgm:pt modelId="{FB7A0057-ACDE-A741-B6D8-97037D707CB8}" type="pres">
      <dgm:prSet presAssocID="{941E618F-7C12-482B-B876-90EA80D82B41}" presName="horz1" presStyleCnt="0"/>
      <dgm:spPr/>
    </dgm:pt>
    <dgm:pt modelId="{8D1CFDE6-0BE2-1440-A83F-BD4CE1ADAD32}" type="pres">
      <dgm:prSet presAssocID="{941E618F-7C12-482B-B876-90EA80D82B41}" presName="tx1" presStyleLbl="revTx" presStyleIdx="4" presStyleCnt="6"/>
      <dgm:spPr/>
    </dgm:pt>
    <dgm:pt modelId="{9A85E67B-D461-BD40-A9FB-671283A8D962}" type="pres">
      <dgm:prSet presAssocID="{941E618F-7C12-482B-B876-90EA80D82B41}" presName="vert1" presStyleCnt="0"/>
      <dgm:spPr/>
    </dgm:pt>
    <dgm:pt modelId="{6F61C7BB-1B97-8A40-9602-5753B11C2CDE}" type="pres">
      <dgm:prSet presAssocID="{706EBB7B-8A58-474A-A991-4E51763032A0}" presName="thickLine" presStyleLbl="alignNode1" presStyleIdx="5" presStyleCnt="6"/>
      <dgm:spPr/>
    </dgm:pt>
    <dgm:pt modelId="{882CD621-F10C-0141-A485-13149C641E96}" type="pres">
      <dgm:prSet presAssocID="{706EBB7B-8A58-474A-A991-4E51763032A0}" presName="horz1" presStyleCnt="0"/>
      <dgm:spPr/>
    </dgm:pt>
    <dgm:pt modelId="{BF6F8CBA-EFD9-CF43-B93B-F426568CB663}" type="pres">
      <dgm:prSet presAssocID="{706EBB7B-8A58-474A-A991-4E51763032A0}" presName="tx1" presStyleLbl="revTx" presStyleIdx="5" presStyleCnt="6"/>
      <dgm:spPr/>
    </dgm:pt>
    <dgm:pt modelId="{67A2982A-7251-9C46-AA48-573792859676}" type="pres">
      <dgm:prSet presAssocID="{706EBB7B-8A58-474A-A991-4E51763032A0}" presName="vert1" presStyleCnt="0"/>
      <dgm:spPr/>
    </dgm:pt>
  </dgm:ptLst>
  <dgm:cxnLst>
    <dgm:cxn modelId="{8D634E32-C995-4D5C-9D34-4E52FC7520B5}" srcId="{D2109BE9-855B-4057-8036-1A9D5FE3D9AF}" destId="{BBE9EDDA-085F-4967-AAFB-94132E7E7436}" srcOrd="3" destOrd="0" parTransId="{47AC8CFB-384D-4F09-B658-BA494777AE4C}" sibTransId="{8A75B16B-B442-4B60-A84B-70A86255F860}"/>
    <dgm:cxn modelId="{5200BD45-8C51-CA4F-BCDC-C6B76CC4FA13}" type="presOf" srcId="{112A3319-8010-4CF5-8776-F291C7BFEC1A}" destId="{47017584-C990-7C43-B4F5-01582D777663}" srcOrd="0" destOrd="0" presId="urn:microsoft.com/office/officeart/2008/layout/LinedList"/>
    <dgm:cxn modelId="{8406F358-24FE-4FD6-B99B-645FAAA7F1B1}" srcId="{D2109BE9-855B-4057-8036-1A9D5FE3D9AF}" destId="{F1C0E82E-8030-43B8-AD1E-855CF9188CB3}" srcOrd="2" destOrd="0" parTransId="{0852AAAA-CA7B-43AB-8485-FC4961ED7C41}" sibTransId="{76E448AF-8C4F-47DA-A9EC-C21468B3A55A}"/>
    <dgm:cxn modelId="{A6BDC45F-278A-1A4B-A1A9-9B78F23EE451}" type="presOf" srcId="{D2109BE9-855B-4057-8036-1A9D5FE3D9AF}" destId="{45E61D2F-1D25-DE47-A457-879C5ECB14A3}" srcOrd="0" destOrd="0" presId="urn:microsoft.com/office/officeart/2008/layout/LinedList"/>
    <dgm:cxn modelId="{8D710A63-06EE-1D43-9099-4F71D4BAE746}" type="presOf" srcId="{46EEB8C1-D0E3-49C2-BB83-849FFAC6285C}" destId="{96247AA0-E2EA-944A-AD11-60298FB25D8F}" srcOrd="0" destOrd="0" presId="urn:microsoft.com/office/officeart/2008/layout/LinedList"/>
    <dgm:cxn modelId="{744EF980-435C-4623-9238-2FA9FCA9F735}" srcId="{D2109BE9-855B-4057-8036-1A9D5FE3D9AF}" destId="{112A3319-8010-4CF5-8776-F291C7BFEC1A}" srcOrd="0" destOrd="0" parTransId="{959FD4AF-3B9A-494B-B6B4-384940E40EE1}" sibTransId="{8FA3C5A8-80B3-4792-821E-1390F531CE43}"/>
    <dgm:cxn modelId="{2FFCB492-EB77-EF47-9007-91DCF109FDFA}" type="presOf" srcId="{941E618F-7C12-482B-B876-90EA80D82B41}" destId="{8D1CFDE6-0BE2-1440-A83F-BD4CE1ADAD32}" srcOrd="0" destOrd="0" presId="urn:microsoft.com/office/officeart/2008/layout/LinedList"/>
    <dgm:cxn modelId="{BCEEC69A-3C73-F84D-AE33-347395E74A9E}" type="presOf" srcId="{F1C0E82E-8030-43B8-AD1E-855CF9188CB3}" destId="{BC1A2613-59F6-144D-AE63-74E1816B60A0}" srcOrd="0" destOrd="0" presId="urn:microsoft.com/office/officeart/2008/layout/LinedList"/>
    <dgm:cxn modelId="{84D386A6-73D9-4C42-8765-8E99783DD5F6}" srcId="{D2109BE9-855B-4057-8036-1A9D5FE3D9AF}" destId="{46EEB8C1-D0E3-49C2-BB83-849FFAC6285C}" srcOrd="1" destOrd="0" parTransId="{7ECBB37F-D5B0-495C-AD85-2A301A7AFC1A}" sibTransId="{272A3DD6-C436-44D2-814B-DA197155C488}"/>
    <dgm:cxn modelId="{FB8767B9-59C1-BE4E-AA7A-671A4432F479}" type="presOf" srcId="{706EBB7B-8A58-474A-A991-4E51763032A0}" destId="{BF6F8CBA-EFD9-CF43-B93B-F426568CB663}" srcOrd="0" destOrd="0" presId="urn:microsoft.com/office/officeart/2008/layout/LinedList"/>
    <dgm:cxn modelId="{5B1A41C0-BAE4-4231-B374-4E7C11BBC3A0}" srcId="{D2109BE9-855B-4057-8036-1A9D5FE3D9AF}" destId="{941E618F-7C12-482B-B876-90EA80D82B41}" srcOrd="4" destOrd="0" parTransId="{4F0FC591-7AD4-4B0C-8C0B-B773B1CF7449}" sibTransId="{45498D3A-9C54-48EA-B1CB-80BC11EEB3B1}"/>
    <dgm:cxn modelId="{182D7DDA-6E2C-944E-9966-32D36822B2D9}" type="presOf" srcId="{BBE9EDDA-085F-4967-AAFB-94132E7E7436}" destId="{EC32BEAC-7309-8042-9979-8971F94AE589}" srcOrd="0" destOrd="0" presId="urn:microsoft.com/office/officeart/2008/layout/LinedList"/>
    <dgm:cxn modelId="{C74104E4-C45C-4346-AAAA-31C6D16BF343}" srcId="{D2109BE9-855B-4057-8036-1A9D5FE3D9AF}" destId="{706EBB7B-8A58-474A-A991-4E51763032A0}" srcOrd="5" destOrd="0" parTransId="{BCC67086-C3CF-8543-B9B4-66665FC48AA3}" sibTransId="{99A2ADCA-B9CF-054F-A6F7-315E7ED71B78}"/>
    <dgm:cxn modelId="{243A7BF6-1E07-E847-98EB-D7196BAE22B9}" type="presParOf" srcId="{45E61D2F-1D25-DE47-A457-879C5ECB14A3}" destId="{4733CB40-38E3-5C4E-B574-FF61D8BC9DE8}" srcOrd="0" destOrd="0" presId="urn:microsoft.com/office/officeart/2008/layout/LinedList"/>
    <dgm:cxn modelId="{0B6B49E4-A2C1-7746-93EA-8CA05FB11EA4}" type="presParOf" srcId="{45E61D2F-1D25-DE47-A457-879C5ECB14A3}" destId="{99504134-D4FA-F34E-86A0-D109806E70C2}" srcOrd="1" destOrd="0" presId="urn:microsoft.com/office/officeart/2008/layout/LinedList"/>
    <dgm:cxn modelId="{0DE06C55-5B60-C346-A995-098B24269CA6}" type="presParOf" srcId="{99504134-D4FA-F34E-86A0-D109806E70C2}" destId="{47017584-C990-7C43-B4F5-01582D777663}" srcOrd="0" destOrd="0" presId="urn:microsoft.com/office/officeart/2008/layout/LinedList"/>
    <dgm:cxn modelId="{9B411EF9-4621-604B-B8A5-9DA81A7C841B}" type="presParOf" srcId="{99504134-D4FA-F34E-86A0-D109806E70C2}" destId="{EC6C52AB-9F8B-A44C-A245-1FE496B84882}" srcOrd="1" destOrd="0" presId="urn:microsoft.com/office/officeart/2008/layout/LinedList"/>
    <dgm:cxn modelId="{EC0A673B-7814-F347-B6B1-375258CEE1CA}" type="presParOf" srcId="{45E61D2F-1D25-DE47-A457-879C5ECB14A3}" destId="{5D1B23AA-981D-9448-AD42-752F0A825A99}" srcOrd="2" destOrd="0" presId="urn:microsoft.com/office/officeart/2008/layout/LinedList"/>
    <dgm:cxn modelId="{FC316BB6-62EB-E640-8F42-0E31E38A20D3}" type="presParOf" srcId="{45E61D2F-1D25-DE47-A457-879C5ECB14A3}" destId="{51A141F1-5972-1544-A427-E0C9E4131BFD}" srcOrd="3" destOrd="0" presId="urn:microsoft.com/office/officeart/2008/layout/LinedList"/>
    <dgm:cxn modelId="{3F1261ED-CA55-9242-A81A-1E3D2D063F25}" type="presParOf" srcId="{51A141F1-5972-1544-A427-E0C9E4131BFD}" destId="{96247AA0-E2EA-944A-AD11-60298FB25D8F}" srcOrd="0" destOrd="0" presId="urn:microsoft.com/office/officeart/2008/layout/LinedList"/>
    <dgm:cxn modelId="{9CC2AA4D-97F3-B74D-9CD2-4364B226A508}" type="presParOf" srcId="{51A141F1-5972-1544-A427-E0C9E4131BFD}" destId="{9BFE720D-295C-314B-ABE0-FCBA57A4EAEE}" srcOrd="1" destOrd="0" presId="urn:microsoft.com/office/officeart/2008/layout/LinedList"/>
    <dgm:cxn modelId="{CA26FCE4-C258-8247-AABF-844FE36DD104}" type="presParOf" srcId="{45E61D2F-1D25-DE47-A457-879C5ECB14A3}" destId="{C31AA9C2-4762-2043-975A-06607379DDDD}" srcOrd="4" destOrd="0" presId="urn:microsoft.com/office/officeart/2008/layout/LinedList"/>
    <dgm:cxn modelId="{EA6FB7CF-D656-014E-8C6B-BB4B11569C81}" type="presParOf" srcId="{45E61D2F-1D25-DE47-A457-879C5ECB14A3}" destId="{1D4249BC-80AE-F94F-AC6F-299432DC8945}" srcOrd="5" destOrd="0" presId="urn:microsoft.com/office/officeart/2008/layout/LinedList"/>
    <dgm:cxn modelId="{3A8037B4-37D1-4141-BB6D-D6C20AE180DB}" type="presParOf" srcId="{1D4249BC-80AE-F94F-AC6F-299432DC8945}" destId="{BC1A2613-59F6-144D-AE63-74E1816B60A0}" srcOrd="0" destOrd="0" presId="urn:microsoft.com/office/officeart/2008/layout/LinedList"/>
    <dgm:cxn modelId="{FBF94D62-1356-FB4A-91B0-77C0DD987E7C}" type="presParOf" srcId="{1D4249BC-80AE-F94F-AC6F-299432DC8945}" destId="{7C792D1E-8072-FE44-92E3-A8A0393E4ABB}" srcOrd="1" destOrd="0" presId="urn:microsoft.com/office/officeart/2008/layout/LinedList"/>
    <dgm:cxn modelId="{68A71A10-7118-994C-AE39-DC14DCAD24B8}" type="presParOf" srcId="{45E61D2F-1D25-DE47-A457-879C5ECB14A3}" destId="{F6427E5D-9556-004B-9C90-EB10D4317AFF}" srcOrd="6" destOrd="0" presId="urn:microsoft.com/office/officeart/2008/layout/LinedList"/>
    <dgm:cxn modelId="{A324BB83-55FA-8D4F-81AA-69733376D762}" type="presParOf" srcId="{45E61D2F-1D25-DE47-A457-879C5ECB14A3}" destId="{29086831-9723-354B-8B2F-56D1E11805A4}" srcOrd="7" destOrd="0" presId="urn:microsoft.com/office/officeart/2008/layout/LinedList"/>
    <dgm:cxn modelId="{7B91D1D8-2AC7-8A4C-B2EB-DA4232EFF856}" type="presParOf" srcId="{29086831-9723-354B-8B2F-56D1E11805A4}" destId="{EC32BEAC-7309-8042-9979-8971F94AE589}" srcOrd="0" destOrd="0" presId="urn:microsoft.com/office/officeart/2008/layout/LinedList"/>
    <dgm:cxn modelId="{688E264E-7659-F74F-80E4-4E3A83E16B31}" type="presParOf" srcId="{29086831-9723-354B-8B2F-56D1E11805A4}" destId="{6B869D01-8A8C-6845-A80D-5C5317EB5597}" srcOrd="1" destOrd="0" presId="urn:microsoft.com/office/officeart/2008/layout/LinedList"/>
    <dgm:cxn modelId="{0DA3F1AB-650C-654B-98A3-108969C875B9}" type="presParOf" srcId="{45E61D2F-1D25-DE47-A457-879C5ECB14A3}" destId="{22678D5A-75F7-5042-AEAB-0F7DE6E56383}" srcOrd="8" destOrd="0" presId="urn:microsoft.com/office/officeart/2008/layout/LinedList"/>
    <dgm:cxn modelId="{A0BCF539-FC59-4442-AF45-28604CB18285}" type="presParOf" srcId="{45E61D2F-1D25-DE47-A457-879C5ECB14A3}" destId="{FB7A0057-ACDE-A741-B6D8-97037D707CB8}" srcOrd="9" destOrd="0" presId="urn:microsoft.com/office/officeart/2008/layout/LinedList"/>
    <dgm:cxn modelId="{A695F12E-C149-5D42-AB50-F5178A949804}" type="presParOf" srcId="{FB7A0057-ACDE-A741-B6D8-97037D707CB8}" destId="{8D1CFDE6-0BE2-1440-A83F-BD4CE1ADAD32}" srcOrd="0" destOrd="0" presId="urn:microsoft.com/office/officeart/2008/layout/LinedList"/>
    <dgm:cxn modelId="{3A3DCBBD-46E0-004F-A779-8413521C88E6}" type="presParOf" srcId="{FB7A0057-ACDE-A741-B6D8-97037D707CB8}" destId="{9A85E67B-D461-BD40-A9FB-671283A8D962}" srcOrd="1" destOrd="0" presId="urn:microsoft.com/office/officeart/2008/layout/LinedList"/>
    <dgm:cxn modelId="{CBFF822E-6203-8F48-A2B9-6589D7C1E4D1}" type="presParOf" srcId="{45E61D2F-1D25-DE47-A457-879C5ECB14A3}" destId="{6F61C7BB-1B97-8A40-9602-5753B11C2CDE}" srcOrd="10" destOrd="0" presId="urn:microsoft.com/office/officeart/2008/layout/LinedList"/>
    <dgm:cxn modelId="{C21DFE83-87A6-FA4F-8F0A-FC4BCC90D00C}" type="presParOf" srcId="{45E61D2F-1D25-DE47-A457-879C5ECB14A3}" destId="{882CD621-F10C-0141-A485-13149C641E96}" srcOrd="11" destOrd="0" presId="urn:microsoft.com/office/officeart/2008/layout/LinedList"/>
    <dgm:cxn modelId="{F51AA7B9-5C89-0E43-8D88-BEC796D9C8DB}" type="presParOf" srcId="{882CD621-F10C-0141-A485-13149C641E96}" destId="{BF6F8CBA-EFD9-CF43-B93B-F426568CB663}" srcOrd="0" destOrd="0" presId="urn:microsoft.com/office/officeart/2008/layout/LinedList"/>
    <dgm:cxn modelId="{F405BAB0-1948-9546-B763-D8E6C5F7DE9C}" type="presParOf" srcId="{882CD621-F10C-0141-A485-13149C641E96}" destId="{67A2982A-7251-9C46-AA48-5737928596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3CB40-38E3-5C4E-B574-FF61D8BC9DE8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17584-C990-7C43-B4F5-01582D777663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kern="1200" dirty="0"/>
            <a:t>Leveraging Pologon.io for data for crypto market data on minute bars. </a:t>
          </a:r>
          <a:endParaRPr lang="en-US" sz="2500" kern="1200" dirty="0"/>
        </a:p>
      </dsp:txBody>
      <dsp:txXfrm>
        <a:off x="0" y="2700"/>
        <a:ext cx="6291714" cy="920888"/>
      </dsp:txXfrm>
    </dsp:sp>
    <dsp:sp modelId="{5D1B23AA-981D-9448-AD42-752F0A825A99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7AA0-E2EA-944A-AD11-60298FB25D8F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 Algorithmic trading to do trades on minutes basis. </a:t>
          </a:r>
        </a:p>
      </dsp:txBody>
      <dsp:txXfrm>
        <a:off x="0" y="923589"/>
        <a:ext cx="6291714" cy="920888"/>
      </dsp:txXfrm>
    </dsp:sp>
    <dsp:sp modelId="{C31AA9C2-4762-2043-975A-06607379DDDD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2613-59F6-144D-AE63-74E1816B60A0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</a:t>
          </a:r>
          <a:r>
            <a:rPr lang="en-US" sz="2500" kern="1200" baseline="0" dirty="0"/>
            <a:t> multiple parameter to define buy and sell signals.</a:t>
          </a:r>
          <a:endParaRPr lang="en-US" sz="2500" kern="1200" dirty="0"/>
        </a:p>
      </dsp:txBody>
      <dsp:txXfrm>
        <a:off x="0" y="1844478"/>
        <a:ext cx="6291714" cy="920888"/>
      </dsp:txXfrm>
    </dsp:sp>
    <dsp:sp modelId="{F6427E5D-9556-004B-9C90-EB10D4317AFF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BEAC-7309-8042-9979-8971F94AE589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 tested</a:t>
          </a:r>
          <a:r>
            <a:rPr lang="en-US" sz="2500" kern="1200" baseline="0" dirty="0"/>
            <a:t> module for Algorithmic Trade and defining P&amp;L </a:t>
          </a:r>
          <a:endParaRPr lang="en-US" sz="2500" kern="1200" dirty="0"/>
        </a:p>
      </dsp:txBody>
      <dsp:txXfrm>
        <a:off x="0" y="2765367"/>
        <a:ext cx="6291714" cy="920888"/>
      </dsp:txXfrm>
    </dsp:sp>
    <dsp:sp modelId="{22678D5A-75F7-5042-AEAB-0F7DE6E56383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CFDE6-0BE2-1440-A83F-BD4CE1ADAD32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</a:t>
          </a:r>
          <a:r>
            <a:rPr lang="en-US" sz="2500" kern="1200" baseline="0" dirty="0"/>
            <a:t> over 1,000,000 datapoints to back test the algorithm</a:t>
          </a:r>
          <a:endParaRPr lang="en-US" sz="2500" kern="1200" dirty="0"/>
        </a:p>
      </dsp:txBody>
      <dsp:txXfrm>
        <a:off x="0" y="3686256"/>
        <a:ext cx="6291714" cy="920888"/>
      </dsp:txXfrm>
    </dsp:sp>
    <dsp:sp modelId="{6F61C7BB-1B97-8A40-9602-5753B11C2CDE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F8CBA-EFD9-CF43-B93B-F426568CB663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6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14DF4-1691-F88C-DF7A-5BB879D6B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PK" sz="5400"/>
              <a:t>P</a:t>
            </a:r>
            <a:r>
              <a:rPr lang="en-GB" sz="5400"/>
              <a:t>r</a:t>
            </a:r>
            <a:r>
              <a:rPr lang="en-PK" sz="5400"/>
              <a:t>oject 2 – FINDING ALPHA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4468-D29D-7C36-58DF-F7D0E032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PK" dirty="0"/>
              <a:t>GrouP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PK" dirty="0"/>
              <a:t>SAIM ZUBERI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F197C8DE-D5B7-1AAD-8244-87054DAE4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1" r="642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D5D75-F4EE-7933-9C81-3477990D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PK" sz="4800"/>
              <a:t>Backtesting Results 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32EAE0-0144-E556-C8BF-56E2F37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The Algo performed badly in the the upward markets but perform in a batter manner in the downward market. </a:t>
            </a:r>
          </a:p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BC64F-2273-7606-6354-857B6431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328980"/>
            <a:ext cx="5468112" cy="21599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3E9E3-CCAA-A97E-4B82-5E2FD5F14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51"/>
          <a:stretch/>
        </p:blipFill>
        <p:spPr>
          <a:xfrm>
            <a:off x="6254496" y="3355312"/>
            <a:ext cx="5468112" cy="21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4366C-A67E-B9F4-BB82-8AA73F03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PK" sz="3200"/>
              <a:t>Trades View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EC551-E3A9-66D2-FCEC-F2E7574E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Flaw of the system is if we include the cost of transaction the losses will become more pronounced on the portfolio. </a:t>
            </a:r>
          </a:p>
          <a:p>
            <a:r>
              <a:rPr lang="en-US" sz="1800" dirty="0"/>
              <a:t>Also the number of sell signals are so few that the portfolio keeps on growing.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CA87FE-CB8B-5A76-F7E3-4855F1E83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 r="1" b="10037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0E71D-C3EA-C63C-4068-B566BA2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K" sz="4200"/>
              <a:t>Optimization of Algo Model with Neural Network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AFA7-006A-9F27-4A1A-1AC3C7F2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K" sz="2200" dirty="0"/>
              <a:t>In order to optimize the algo model, we shifted the percentage change with 15 bars and using the data set collected we ran a Neural Network Model to predict the percentage change using 13 features. </a:t>
            </a:r>
          </a:p>
          <a:p>
            <a:endParaRPr lang="en-PK" sz="2200" dirty="0"/>
          </a:p>
          <a:p>
            <a:endParaRPr lang="en-PK" sz="22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EBD3DA8-A925-8B61-8E84-04FE3CEB9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1" r="215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088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353184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3142F-386F-410A-2448-81D644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882679"/>
            <a:ext cx="3361677" cy="2662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Predicting Buy Signal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6738-30C2-42E0-92BA-500EEE51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70" y="448056"/>
            <a:ext cx="7196328" cy="353872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145670"/>
            <a:ext cx="2391411" cy="226210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43AC0-80B2-74F8-CF17-69289B30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60" y="1907530"/>
            <a:ext cx="6814180" cy="613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353" y="4146797"/>
            <a:ext cx="1351062" cy="1060960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77D79-90D9-48E1-B887-CE7ABE7A7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7136" y="4142232"/>
            <a:ext cx="3520440" cy="226771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5350513"/>
            <a:ext cx="1351062" cy="1060960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8850A-B262-76EE-8063-DB0CE81DA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7260" y="5062140"/>
            <a:ext cx="3140191" cy="4553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B90C22-87CC-4834-9BCA-D90C15710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024" y="4142232"/>
            <a:ext cx="3520440" cy="226771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A85EC-EC15-229B-8EBB-373B4651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048" y="5019290"/>
            <a:ext cx="3136392" cy="5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6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FF22-2EE6-189D-EB2D-2B37CD0D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K" sz="5400"/>
              <a:t>Model Features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B8C7-9993-99BE-B32C-A74C8D57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K" sz="2000" dirty="0"/>
              <a:t>Total D</a:t>
            </a:r>
            <a:r>
              <a:rPr lang="en-GB" sz="2000" dirty="0"/>
              <a:t>a</a:t>
            </a:r>
            <a:r>
              <a:rPr lang="en-PK" sz="2000" dirty="0"/>
              <a:t>ta Points – </a:t>
            </a:r>
            <a:r>
              <a:rPr lang="en-PK" sz="2000" b="0" i="0" dirty="0">
                <a:effectLst/>
                <a:latin typeface="-apple-system"/>
              </a:rPr>
              <a:t>5022351</a:t>
            </a:r>
          </a:p>
          <a:p>
            <a:r>
              <a:rPr lang="en-PK" sz="2000" dirty="0">
                <a:latin typeface="-apple-system"/>
              </a:rPr>
              <a:t>Total Features – 13</a:t>
            </a:r>
          </a:p>
          <a:p>
            <a:r>
              <a:rPr lang="en-PK" sz="2000" dirty="0">
                <a:latin typeface="-apple-system"/>
              </a:rPr>
              <a:t>Target – Percentage Change </a:t>
            </a:r>
          </a:p>
          <a:p>
            <a:r>
              <a:rPr lang="en-PK" sz="2000" dirty="0">
                <a:latin typeface="-apple-system"/>
              </a:rPr>
              <a:t>Scaler – Minmax </a:t>
            </a:r>
          </a:p>
          <a:p>
            <a:r>
              <a:rPr lang="en-PK" sz="2000" dirty="0">
                <a:latin typeface="-apple-system"/>
              </a:rPr>
              <a:t>Hidden Layer 1 – 8</a:t>
            </a:r>
          </a:p>
          <a:p>
            <a:r>
              <a:rPr lang="en-PK" sz="2000" dirty="0">
                <a:latin typeface="-apple-system"/>
              </a:rPr>
              <a:t>Hidden Layer 2 – 4 </a:t>
            </a:r>
          </a:p>
          <a:p>
            <a:r>
              <a:rPr lang="en-PK" sz="2000" dirty="0">
                <a:latin typeface="-apple-system"/>
              </a:rPr>
              <a:t>Activation Function – Relu</a:t>
            </a:r>
          </a:p>
          <a:p>
            <a:r>
              <a:rPr lang="en-PK" sz="2000" dirty="0">
                <a:latin typeface="-apple-system"/>
              </a:rPr>
              <a:t>Output activation - Linear</a:t>
            </a:r>
            <a:endParaRPr lang="en-PK" sz="20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44FBAEA-5FFA-49A6-411A-F7DBFBC0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r="189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899C5-7F8F-9D3D-8B4A-C92464093D13}"/>
              </a:ext>
            </a:extLst>
          </p:cNvPr>
          <p:cNvSpPr txBox="1"/>
          <p:nvPr/>
        </p:nvSpPr>
        <p:spPr>
          <a:xfrm>
            <a:off x="2761874" y="6276518"/>
            <a:ext cx="30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* Model is still compling </a:t>
            </a:r>
          </a:p>
        </p:txBody>
      </p:sp>
    </p:spTree>
    <p:extLst>
      <p:ext uri="{BB962C8B-B14F-4D97-AF65-F5344CB8AC3E}">
        <p14:creationId xmlns:p14="http://schemas.microsoft.com/office/powerpoint/2010/main" val="56119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5C4-84E2-0105-50FC-4FE0036D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8C51-C590-BB74-5FEF-F570E1D0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This has a lot of potential in try and testing and optimizing the model with various capabilities specifically capability of predicting future cross overs. </a:t>
            </a:r>
          </a:p>
          <a:p>
            <a:r>
              <a:rPr lang="en-PK" dirty="0"/>
              <a:t>I want to build a front interface over the web where people can request a stock and </a:t>
            </a:r>
            <a:r>
              <a:rPr lang="en-GB" dirty="0"/>
              <a:t>I</a:t>
            </a:r>
            <a:r>
              <a:rPr lang="en-PK" dirty="0"/>
              <a:t> can provide them with trading my models returns based on these models.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446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2DC5-71CE-76BA-6B64-3C69059B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44A3-9480-28E5-D19E-D96D2C1A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Build triggers based on BEAR &amp; BULL PATTERNS</a:t>
            </a:r>
          </a:p>
          <a:p>
            <a:r>
              <a:rPr lang="en-PK" dirty="0"/>
              <a:t>Compare historical data with buy &amp; hold strategy in relation to bot based strategy.</a:t>
            </a:r>
          </a:p>
          <a:p>
            <a:r>
              <a:rPr lang="en-GB" dirty="0"/>
              <a:t>I</a:t>
            </a:r>
            <a:r>
              <a:rPr lang="en-PK" dirty="0"/>
              <a:t>mplement risk portfolio selection based on monte carlos simulations since there is a strong corelation based on our analysis. </a:t>
            </a:r>
          </a:p>
          <a:p>
            <a:r>
              <a:rPr lang="en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7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87EFF-5C73-9874-CC20-0FB94E5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K" sz="5400"/>
              <a:t>OBJECTIVES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8643-F0BB-2FCE-8E34-4B59AB13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K" sz="2200" dirty="0"/>
              <a:t>Enhance the trading BOT created and enhance its functionality to a level where we can make minute based decision using algothrims and also use the same data set to predict the future vaules of the trade by prediicting price movements. </a:t>
            </a:r>
          </a:p>
          <a:p>
            <a:endParaRPr lang="en-PK" sz="2200" dirty="0"/>
          </a:p>
        </p:txBody>
      </p:sp>
      <p:pic>
        <p:nvPicPr>
          <p:cNvPr id="13" name="Picture 4" descr="Orange and blue numbers and graphs">
            <a:extLst>
              <a:ext uri="{FF2B5EF4-FFF2-40B4-BE49-F238E27FC236}">
                <a16:creationId xmlns:a16="http://schemas.microsoft.com/office/drawing/2014/main" id="{EEE9A096-A2AC-EC0B-3E14-AD5AEC349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5" r="2401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460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FA9CE-E0B0-BFFE-EF74-55E321B1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K" sz="5400"/>
              <a:t>Challenge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BE5-79A0-8241-B673-005DD81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K" sz="2200" dirty="0"/>
              <a:t>Predicting an event 15 minutes before it happens is an ideal situation and in this project, </a:t>
            </a:r>
            <a:r>
              <a:rPr lang="en-GB" sz="2200" dirty="0"/>
              <a:t>I</a:t>
            </a:r>
            <a:r>
              <a:rPr lang="en-PK" sz="2200" dirty="0"/>
              <a:t> have tried to meet this challenge head on using Neural Networks. </a:t>
            </a:r>
          </a:p>
          <a:p>
            <a:endParaRPr lang="en-PK" sz="2200" dirty="0"/>
          </a:p>
          <a:p>
            <a:endParaRPr lang="en-PK" sz="2200" dirty="0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5C7D2F30-C51D-6F8B-A312-270F899E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7" r="1453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44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21B9-674B-E34E-F60B-636E8243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PK" sz="4200" dirty="0"/>
              <a:t>Neural Network and AI exploration during Implementation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D0B6-17C3-F680-05B8-69A4CCFD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K" sz="2200" dirty="0"/>
              <a:t>LSTM Model</a:t>
            </a:r>
          </a:p>
          <a:p>
            <a:r>
              <a:rPr lang="en-PK" sz="2200" dirty="0"/>
              <a:t>Multimonial Logistic Regression</a:t>
            </a:r>
          </a:p>
          <a:p>
            <a:r>
              <a:rPr lang="en-PK" sz="2200" dirty="0"/>
              <a:t>Random Forest Classifier</a:t>
            </a:r>
          </a:p>
          <a:p>
            <a:r>
              <a:rPr lang="en-PK" sz="2200" dirty="0"/>
              <a:t>Prophet </a:t>
            </a:r>
          </a:p>
          <a:p>
            <a:endParaRPr lang="en-PK" sz="2200" dirty="0"/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6F54913A-AC8B-5937-BC91-821DAAA5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" r="1857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37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oden library">
            <a:extLst>
              <a:ext uri="{FF2B5EF4-FFF2-40B4-BE49-F238E27FC236}">
                <a16:creationId xmlns:a16="http://schemas.microsoft.com/office/drawing/2014/main" id="{29DC2A92-63ED-52D6-A15F-B0E07B675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E6B8F-AB54-EEF0-99D0-56A3781F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PK" sz="4000"/>
              <a:t>LIBRARIES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E2D9-37FF-2573-49AF-21AAF5E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/>
              <a:t>LIBRARIES </a:t>
            </a:r>
          </a:p>
          <a:p>
            <a:pPr lvl="1"/>
            <a:r>
              <a:rPr lang="en-GB" sz="2000"/>
              <a:t>TA-LIB</a:t>
            </a:r>
          </a:p>
          <a:p>
            <a:pPr lvl="1"/>
            <a:r>
              <a:rPr lang="en-GB" sz="2000"/>
              <a:t>Polygon</a:t>
            </a:r>
          </a:p>
          <a:p>
            <a:pPr lvl="1"/>
            <a:r>
              <a:rPr lang="en-GB" sz="2000"/>
              <a:t>Tqdm</a:t>
            </a:r>
          </a:p>
          <a:p>
            <a:pPr lvl="1"/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94771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7041C-F798-94D7-93A4-8788CB9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PK">
                <a:solidFill>
                  <a:srgbClr val="FFFFFF"/>
                </a:solidFill>
              </a:rPr>
              <a:t>KEY 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0C5EC-CC2A-4D60-62A7-5DC372127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0511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66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2AAC6-C8E7-21FF-5310-388652B2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PK" sz="5400"/>
              <a:t>KEY INDICATOR LIST 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BA2F-8037-2540-94F0-35771243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1000"/>
          </a:p>
          <a:p>
            <a:pPr>
              <a:buFont typeface="+mj-lt"/>
              <a:buAutoNum type="arabicPeriod"/>
            </a:pPr>
            <a:r>
              <a:rPr lang="en-GB" sz="1000"/>
              <a:t>df['ClosePct']=(df['close']-df['low'])/(df['high']-df['low'])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df['Range']=df['high']-df['low']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df['RangeMa']=df['Range'].rolling(30).mean()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df['RangeSD']=df['Range'].rolling(30).std()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df['RangeZscore']=(df['Range']-df['RangeMa'])/df['RangeSD']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df['SMA_Fast'] = df['close'].rolling(window=short_window).mean()/df['close']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df['SMA_Slow'] =df['close'].rolling(window=long_window).mean()/df['close']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df['RSI']=talib.RSI(df['close'], timeperiod=30)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df['Volume_PCT'] = df['volume'].pct_change()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df['SMA_Fast_'] = df['close'].rolling(window=short_window).mean()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df['SMA_Slow_'] = df['close'].rolling(window=long_window).mean()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df['SMA_Fast_pctchange']=df['SMA_Fast_'].pct_change()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df['SMA_Slow_pctchange']=df['SMA_Slow_'].pct_change()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df['rolling_mean'] = df['close'].rolling(short_window).mean()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df['rolling_std'] = df['close'].rolling(short_window).std()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df['Bollinger High'] = (df['rolling_mean'] + (df['rolling_std'] * 2))/df['close']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df['Bollinger Low'] = (df['rolling_mean'] - (df['rolling_std'] * 2))/df['close']</a:t>
            </a:r>
          </a:p>
          <a:p>
            <a:pPr>
              <a:buFont typeface="+mj-lt"/>
              <a:buAutoNum type="arabicPeriod"/>
            </a:pPr>
            <a:r>
              <a:rPr lang="en-GB" sz="1000"/>
              <a:t>df['rolling_slope'] = df['close'].rolling(window=minutes_back).apply(get_slope, raw=False)</a:t>
            </a:r>
            <a:endParaRPr lang="en-PK" sz="1000"/>
          </a:p>
        </p:txBody>
      </p:sp>
    </p:spTree>
    <p:extLst>
      <p:ext uri="{BB962C8B-B14F-4D97-AF65-F5344CB8AC3E}">
        <p14:creationId xmlns:p14="http://schemas.microsoft.com/office/powerpoint/2010/main" val="113061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AC0-5ABA-AF15-EF69-EB9F885E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PK" dirty="0"/>
              <a:t>Indicators for Algo Trading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18B6-9E51-C875-08A6-3ACECFE0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K" sz="1900"/>
          </a:p>
          <a:p>
            <a:pPr marL="0" indent="0">
              <a:buNone/>
            </a:pPr>
            <a:r>
              <a:rPr lang="en-GB" sz="1900"/>
              <a:t>For index, row in signals_df.iterrows():</a:t>
            </a:r>
          </a:p>
          <a:p>
            <a:pPr marL="0" indent="0">
              <a:buNone/>
            </a:pPr>
            <a:r>
              <a:rPr lang="en-GB" sz="1900"/>
              <a:t>    if row["ClosePct"] &lt; row["Bollinger Low"] and row["SMA_Fast"] &gt; row["SMA_Slow"] and row["RSI"] &lt; RSI_Buy :</a:t>
            </a:r>
          </a:p>
          <a:p>
            <a:pPr marL="0" indent="0">
              <a:buNone/>
            </a:pPr>
            <a:r>
              <a:rPr lang="en-GB" sz="1900"/>
              <a:t>        signals_df.loc[index, "Signal"] = 1.0</a:t>
            </a:r>
          </a:p>
          <a:p>
            <a:pPr marL="0" indent="0">
              <a:buNone/>
            </a:pPr>
            <a:r>
              <a:rPr lang="en-GB" sz="1900"/>
              <a:t>    if row["ClosePct"] &gt; row["Bollinger High"] and row["SMA_Fast"] &lt; row["SMA_Slow"] and row["RSI"] &lt; RSI_Sell :</a:t>
            </a:r>
          </a:p>
          <a:p>
            <a:pPr marL="0" indent="0">
              <a:buNone/>
            </a:pPr>
            <a:r>
              <a:rPr lang="en-GB" sz="1900"/>
              <a:t>        signals_df.loc[index,"Signal"] = -1.0</a:t>
            </a:r>
            <a:endParaRPr lang="en-PK" sz="190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305424B-4FA7-B517-8132-531DD0EB7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2" r="2024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0D4E4-63B9-DA19-475B-054CE624DFEF}"/>
              </a:ext>
            </a:extLst>
          </p:cNvPr>
          <p:cNvSpPr txBox="1"/>
          <p:nvPr/>
        </p:nvSpPr>
        <p:spPr>
          <a:xfrm>
            <a:off x="691376" y="6021659"/>
            <a:ext cx="602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Note: Bollinger Low , Bollinger High , SMA_Fast and SMA_Slow all have been rationalized with closing price.</a:t>
            </a:r>
          </a:p>
        </p:txBody>
      </p:sp>
    </p:spTree>
    <p:extLst>
      <p:ext uri="{BB962C8B-B14F-4D97-AF65-F5344CB8AC3E}">
        <p14:creationId xmlns:p14="http://schemas.microsoft.com/office/powerpoint/2010/main" val="274772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25590-E82C-D34D-5689-36195DF6E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105" y="4479925"/>
            <a:ext cx="5703295" cy="131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CB451-5D10-79D1-67B1-1383AC6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PK" sz="4000">
                <a:solidFill>
                  <a:srgbClr val="FFFFFF"/>
                </a:solidFill>
              </a:rPr>
              <a:t>Resulting Trades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4B50C-2D9A-5A61-F986-440F2E3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73" y="1271588"/>
            <a:ext cx="6931988" cy="26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4505</TotalTime>
  <Words>923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Project 2 – FINDING ALPHA </vt:lpstr>
      <vt:lpstr>OBJECTIVES </vt:lpstr>
      <vt:lpstr>Challenge </vt:lpstr>
      <vt:lpstr>Neural Network and AI exploration during Implementation </vt:lpstr>
      <vt:lpstr>LIBRARIES EXPLORED</vt:lpstr>
      <vt:lpstr>KEY FEATURES </vt:lpstr>
      <vt:lpstr>KEY INDICATOR LIST </vt:lpstr>
      <vt:lpstr>Indicators for Algo Trading System</vt:lpstr>
      <vt:lpstr>Resulting Trades Data</vt:lpstr>
      <vt:lpstr>Backtesting Results </vt:lpstr>
      <vt:lpstr>Trades View </vt:lpstr>
      <vt:lpstr>Optimization of Algo Model with Neural Network</vt:lpstr>
      <vt:lpstr>Predicting Buy Signal Results</vt:lpstr>
      <vt:lpstr>Model Features</vt:lpstr>
      <vt:lpstr>Future Roadmap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Crypto BOT </dc:title>
  <dc:creator>saim zuberi</dc:creator>
  <cp:lastModifiedBy>saim zuberi</cp:lastModifiedBy>
  <cp:revision>4</cp:revision>
  <dcterms:created xsi:type="dcterms:W3CDTF">2022-10-12T23:21:08Z</dcterms:created>
  <dcterms:modified xsi:type="dcterms:W3CDTF">2022-12-14T22:24:43Z</dcterms:modified>
</cp:coreProperties>
</file>