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sldIdLst>
    <p:sldId id="256" r:id="rId2"/>
    <p:sldId id="268" r:id="rId3"/>
    <p:sldId id="267" r:id="rId4"/>
    <p:sldId id="261" r:id="rId5"/>
    <p:sldId id="262" r:id="rId6"/>
    <p:sldId id="263" r:id="rId7"/>
    <p:sldId id="264" r:id="rId8"/>
    <p:sldId id="265" r:id="rId9"/>
    <p:sldId id="266" r:id="rId10"/>
    <p:sldId id="269" r:id="rId11"/>
    <p:sldId id="271"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7" d="100"/>
          <a:sy n="67" d="100"/>
        </p:scale>
        <p:origin x="5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3202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5320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64469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9820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6807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48796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44490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1204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9108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5236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2542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43292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2006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7018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9426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2521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7807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ED1C14C-A143-42F5-B247-D0E800131009}" type="datetimeFigureOut">
              <a:rPr lang="en-US" smtClean="0"/>
              <a:t>9/16/2024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46930555"/>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public.tableau.com/views/ElectricVehiclesDataAnalysisandVisualRepresentation/DataAnalysisofElectricVehicles" TargetMode="Externa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D0BDA7FE-4B4F-423A-A903-E8338C1D49C6}"/>
              </a:ext>
            </a:extLst>
          </p:cNvPr>
          <p:cNvSpPr>
            <a:spLocks noGrp="1"/>
          </p:cNvSpPr>
          <p:nvPr>
            <p:ph type="ctrTitle"/>
          </p:nvPr>
        </p:nvSpPr>
        <p:spPr>
          <a:xfrm>
            <a:off x="1465943" y="2272765"/>
            <a:ext cx="9440034" cy="1828801"/>
          </a:xfrm>
        </p:spPr>
        <p:txBody>
          <a:bodyPr>
            <a:normAutofit/>
          </a:bodyPr>
          <a:lstStyle/>
          <a:p>
            <a:r>
              <a:rPr lang="en-us" sz="6000" b="1" dirty="0">
                <a:solidFill>
                  <a:schemeClr val="accent1">
                    <a:lumMod val="20000"/>
                    <a:lumOff val="80000"/>
                  </a:schemeClr>
                </a:solidFill>
                <a:latin typeface="Century" panose="02040604050505020304" pitchFamily="18" charset="0"/>
                <a:hlinkClick r:id="rId2">
                  <a:extLst>
                    <a:ext uri="{A12FA001-AC4F-418D-AE19-62706E023703}">
                      <ahyp:hlinkClr xmlns:ahyp="http://schemas.microsoft.com/office/drawing/2018/hyperlinkcolor" val="tx"/>
                    </a:ext>
                  </a:extLst>
                </a:hlinkClick>
              </a:rPr>
              <a:t>ELECTRIC VEHICLES</a:t>
            </a:r>
          </a:p>
        </p:txBody>
      </p:sp>
      <p:sp>
        <p:nvSpPr>
          <p:cNvPr id="3" name="slide1">
            <a:extLst>
              <a:ext uri="{FF2B5EF4-FFF2-40B4-BE49-F238E27FC236}">
                <a16:creationId xmlns:a16="http://schemas.microsoft.com/office/drawing/2014/main" id="{2B5248B2-1C77-4B89-932B-B0A3968EC908}"/>
              </a:ext>
            </a:extLst>
          </p:cNvPr>
          <p:cNvSpPr>
            <a:spLocks noGrp="1"/>
          </p:cNvSpPr>
          <p:nvPr>
            <p:ph type="subTitle" idx="1"/>
          </p:nvPr>
        </p:nvSpPr>
        <p:spPr>
          <a:xfrm>
            <a:off x="1465943" y="4207939"/>
            <a:ext cx="9440034" cy="1049867"/>
          </a:xfrm>
        </p:spPr>
        <p:txBody>
          <a:bodyPr/>
          <a:lstStyle/>
          <a:p>
            <a:r>
              <a:rPr lang="en-US" sz="2800" dirty="0">
                <a:solidFill>
                  <a:schemeClr val="accent1">
                    <a:lumMod val="60000"/>
                    <a:lumOff val="40000"/>
                  </a:schemeClr>
                </a:solidFill>
              </a:rPr>
              <a:t>DATA ANALYSIS AND VISUAL REPRESENTATION</a:t>
            </a:r>
          </a:p>
          <a:p>
            <a:r>
              <a:rPr lang="en-US" dirty="0"/>
              <a:t>(DONE USING TABLEAU PUBLIC)</a:t>
            </a:r>
            <a:endParaRPr dirty="0"/>
          </a:p>
        </p:txBody>
      </p:sp>
      <p:pic>
        <p:nvPicPr>
          <p:cNvPr id="5" name="Picture 4">
            <a:extLst>
              <a:ext uri="{FF2B5EF4-FFF2-40B4-BE49-F238E27FC236}">
                <a16:creationId xmlns:a16="http://schemas.microsoft.com/office/drawing/2014/main" id="{E42A0F2F-00BF-F236-7DC4-F43EAD232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0" y="0"/>
            <a:ext cx="6286500" cy="2905125"/>
          </a:xfrm>
          <a:prstGeom prst="rect">
            <a:avLst/>
          </a:prstGeom>
        </p:spPr>
      </p:pic>
      <p:pic>
        <p:nvPicPr>
          <p:cNvPr id="9" name="Picture 8">
            <a:extLst>
              <a:ext uri="{FF2B5EF4-FFF2-40B4-BE49-F238E27FC236}">
                <a16:creationId xmlns:a16="http://schemas.microsoft.com/office/drawing/2014/main" id="{8AD7B692-E685-3A27-9B75-24E3442D4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562600"/>
            <a:ext cx="2390775" cy="12954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A381-48FF-738A-231E-1F6208C9F0EA}"/>
              </a:ext>
            </a:extLst>
          </p:cNvPr>
          <p:cNvSpPr>
            <a:spLocks noGrp="1"/>
          </p:cNvSpPr>
          <p:nvPr>
            <p:ph type="title"/>
          </p:nvPr>
        </p:nvSpPr>
        <p:spPr>
          <a:xfrm>
            <a:off x="608995" y="104775"/>
            <a:ext cx="10353762" cy="970450"/>
          </a:xfrm>
        </p:spPr>
        <p:txBody>
          <a:bodyPr/>
          <a:lstStyle/>
          <a:p>
            <a:r>
              <a:rPr lang="en-US" dirty="0">
                <a:solidFill>
                  <a:schemeClr val="accent1">
                    <a:lumMod val="40000"/>
                    <a:lumOff val="60000"/>
                  </a:schemeClr>
                </a:solidFill>
              </a:rPr>
              <a:t>INSIGHTS:</a:t>
            </a:r>
            <a:endParaRPr lang="en-IN" dirty="0">
              <a:solidFill>
                <a:schemeClr val="accent1">
                  <a:lumMod val="40000"/>
                  <a:lumOff val="60000"/>
                </a:schemeClr>
              </a:solidFill>
            </a:endParaRPr>
          </a:p>
        </p:txBody>
      </p:sp>
      <p:sp>
        <p:nvSpPr>
          <p:cNvPr id="5" name="TextBox 4">
            <a:extLst>
              <a:ext uri="{FF2B5EF4-FFF2-40B4-BE49-F238E27FC236}">
                <a16:creationId xmlns:a16="http://schemas.microsoft.com/office/drawing/2014/main" id="{6F5092A0-BF36-AD4C-FA91-A7ACA5C41A83}"/>
              </a:ext>
            </a:extLst>
          </p:cNvPr>
          <p:cNvSpPr txBox="1"/>
          <p:nvPr/>
        </p:nvSpPr>
        <p:spPr>
          <a:xfrm>
            <a:off x="1728226" y="1213247"/>
            <a:ext cx="8515350" cy="5539978"/>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has been exponential growth in electronic vehicles in all years since 2010 with the biggest leap being in 2023.</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IN" sz="2400" dirty="0"/>
              <a:t>The data is mainly for the Washington area so the other states are not properly represented.</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Tesla has captured almost 70% of the market share of EVs followed by Nissan and Chevrolet.</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Out of the top 5 models, three of them (1</a:t>
            </a:r>
            <a:r>
              <a:rPr lang="en-IN" sz="2400" baseline="30000" dirty="0"/>
              <a:t>st</a:t>
            </a:r>
            <a:r>
              <a:rPr lang="en-IN" sz="2400" dirty="0"/>
              <a:t>, 2</a:t>
            </a:r>
            <a:r>
              <a:rPr lang="en-IN" sz="2400" baseline="30000" dirty="0"/>
              <a:t>nd</a:t>
            </a:r>
            <a:r>
              <a:rPr lang="en-IN" sz="2400" dirty="0"/>
              <a:t> and 4</a:t>
            </a:r>
            <a:r>
              <a:rPr lang="en-IN" sz="2400" baseline="30000" dirty="0"/>
              <a:t>th</a:t>
            </a:r>
            <a:r>
              <a:rPr lang="en-IN" sz="2400" dirty="0"/>
              <a:t>) belong to Tesla.</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There is a significant amount of vehicles with unknown CAFV.</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25874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D43F-82B3-5C4B-4F4B-6B080FD0FE46}"/>
              </a:ext>
            </a:extLst>
          </p:cNvPr>
          <p:cNvSpPr>
            <a:spLocks noGrp="1"/>
          </p:cNvSpPr>
          <p:nvPr>
            <p:ph type="title"/>
          </p:nvPr>
        </p:nvSpPr>
        <p:spPr>
          <a:xfrm>
            <a:off x="4666645" y="152723"/>
            <a:ext cx="5934949" cy="1829338"/>
          </a:xfrm>
        </p:spPr>
        <p:txBody>
          <a:bodyPr/>
          <a:lstStyle/>
          <a:p>
            <a:r>
              <a:rPr lang="en-US" sz="4800" b="1" i="1" dirty="0">
                <a:solidFill>
                  <a:schemeClr val="accent1">
                    <a:lumMod val="60000"/>
                    <a:lumOff val="40000"/>
                  </a:schemeClr>
                </a:solidFill>
                <a:latin typeface="Century" panose="02040604050505020304" pitchFamily="18" charset="0"/>
              </a:rPr>
              <a:t>CONCLUSION:</a:t>
            </a:r>
            <a:endParaRPr lang="en-IN" sz="4800" b="1" i="1" dirty="0">
              <a:solidFill>
                <a:schemeClr val="accent1">
                  <a:lumMod val="60000"/>
                  <a:lumOff val="40000"/>
                </a:schemeClr>
              </a:solidFill>
              <a:latin typeface="Century" panose="02040604050505020304" pitchFamily="18" charset="0"/>
            </a:endParaRPr>
          </a:p>
        </p:txBody>
      </p:sp>
      <p:pic>
        <p:nvPicPr>
          <p:cNvPr id="6" name="Picture Placeholder 5">
            <a:extLst>
              <a:ext uri="{FF2B5EF4-FFF2-40B4-BE49-F238E27FC236}">
                <a16:creationId xmlns:a16="http://schemas.microsoft.com/office/drawing/2014/main" id="{C8EB9713-6CE9-93D7-769E-2662C5B9B0E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656" r="16656"/>
          <a:stretch>
            <a:fillRect/>
          </a:stretch>
        </p:blipFill>
        <p:spPr>
          <a:xfrm>
            <a:off x="0" y="697027"/>
            <a:ext cx="4343400" cy="4912822"/>
          </a:xfrm>
        </p:spPr>
      </p:pic>
      <p:sp>
        <p:nvSpPr>
          <p:cNvPr id="4" name="Text Placeholder 3">
            <a:extLst>
              <a:ext uri="{FF2B5EF4-FFF2-40B4-BE49-F238E27FC236}">
                <a16:creationId xmlns:a16="http://schemas.microsoft.com/office/drawing/2014/main" id="{5962FB56-3B07-416B-FC4A-C6570829433C}"/>
              </a:ext>
            </a:extLst>
          </p:cNvPr>
          <p:cNvSpPr>
            <a:spLocks noGrp="1"/>
          </p:cNvSpPr>
          <p:nvPr>
            <p:ph type="body" sz="half" idx="2"/>
          </p:nvPr>
        </p:nvSpPr>
        <p:spPr>
          <a:xfrm>
            <a:off x="5000020" y="2233715"/>
            <a:ext cx="5934949" cy="3376134"/>
          </a:xfrm>
        </p:spPr>
        <p:txBody>
          <a:bodyPr>
            <a:normAutofit/>
          </a:bodyPr>
          <a:lstStyle/>
          <a:p>
            <a:r>
              <a:rPr lang="en-US" sz="2400" b="1" dirty="0">
                <a:solidFill>
                  <a:schemeClr val="accent1">
                    <a:lumMod val="20000"/>
                    <a:lumOff val="80000"/>
                  </a:schemeClr>
                </a:solidFill>
                <a:latin typeface="Century" panose="02040604050505020304" pitchFamily="18" charset="0"/>
              </a:rPr>
              <a:t>There is room for improvement with the dire need of CAFV eligibility. Other companies besides Tesla need to gear up to make the Electric Vehicle market more competitive. Better and more accurate collection of data especially from the other states would also aid the research process more.</a:t>
            </a:r>
            <a:endParaRPr lang="en-IN" sz="2400" b="1" dirty="0">
              <a:solidFill>
                <a:schemeClr val="accent1">
                  <a:lumMod val="20000"/>
                  <a:lumOff val="80000"/>
                </a:schemeClr>
              </a:solidFill>
              <a:latin typeface="Century" panose="02040604050505020304" pitchFamily="18" charset="0"/>
            </a:endParaRPr>
          </a:p>
        </p:txBody>
      </p:sp>
    </p:spTree>
    <p:extLst>
      <p:ext uri="{BB962C8B-B14F-4D97-AF65-F5344CB8AC3E}">
        <p14:creationId xmlns:p14="http://schemas.microsoft.com/office/powerpoint/2010/main" val="3292629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0BF6-265D-9323-EBFD-A0BA428F09B3}"/>
              </a:ext>
            </a:extLst>
          </p:cNvPr>
          <p:cNvSpPr>
            <a:spLocks noGrp="1"/>
          </p:cNvSpPr>
          <p:nvPr>
            <p:ph type="title"/>
          </p:nvPr>
        </p:nvSpPr>
        <p:spPr>
          <a:xfrm>
            <a:off x="532795" y="885825"/>
            <a:ext cx="10353762" cy="970450"/>
          </a:xfrm>
        </p:spPr>
        <p:txBody>
          <a:bodyPr>
            <a:normAutofit/>
          </a:bodyPr>
          <a:lstStyle/>
          <a:p>
            <a:r>
              <a:rPr lang="en-US" i="1" dirty="0">
                <a:solidFill>
                  <a:schemeClr val="tx1">
                    <a:lumMod val="85000"/>
                  </a:schemeClr>
                </a:solidFill>
                <a:latin typeface="Century" panose="02040604050505020304" pitchFamily="18" charset="0"/>
              </a:rPr>
              <a:t>THANK YOU!</a:t>
            </a:r>
            <a:endParaRPr lang="en-IN" i="1" dirty="0">
              <a:solidFill>
                <a:schemeClr val="tx1">
                  <a:lumMod val="85000"/>
                </a:schemeClr>
              </a:solidFill>
              <a:latin typeface="Century" panose="02040604050505020304" pitchFamily="18" charset="0"/>
            </a:endParaRPr>
          </a:p>
        </p:txBody>
      </p:sp>
      <p:pic>
        <p:nvPicPr>
          <p:cNvPr id="8" name="Picture 7">
            <a:extLst>
              <a:ext uri="{FF2B5EF4-FFF2-40B4-BE49-F238E27FC236}">
                <a16:creationId xmlns:a16="http://schemas.microsoft.com/office/drawing/2014/main" id="{6659D07D-A3DF-EC09-613E-B5CB75F37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600324"/>
            <a:ext cx="7620000" cy="4114801"/>
          </a:xfrm>
          <a:prstGeom prst="rect">
            <a:avLst/>
          </a:prstGeom>
        </p:spPr>
      </p:pic>
    </p:spTree>
    <p:extLst>
      <p:ext uri="{BB962C8B-B14F-4D97-AF65-F5344CB8AC3E}">
        <p14:creationId xmlns:p14="http://schemas.microsoft.com/office/powerpoint/2010/main" val="343256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6B75-F599-8979-27CA-459652F2C9EC}"/>
              </a:ext>
            </a:extLst>
          </p:cNvPr>
          <p:cNvSpPr>
            <a:spLocks noGrp="1"/>
          </p:cNvSpPr>
          <p:nvPr>
            <p:ph type="title"/>
          </p:nvPr>
        </p:nvSpPr>
        <p:spPr/>
        <p:txBody>
          <a:bodyPr/>
          <a:lstStyle/>
          <a:p>
            <a:r>
              <a:rPr lang="en-US" dirty="0">
                <a:solidFill>
                  <a:schemeClr val="accent1">
                    <a:lumMod val="40000"/>
                    <a:lumOff val="60000"/>
                  </a:schemeClr>
                </a:solidFill>
              </a:rPr>
              <a:t>Problem statement:</a:t>
            </a:r>
            <a:endParaRPr lang="en-IN" dirty="0">
              <a:solidFill>
                <a:schemeClr val="accent1">
                  <a:lumMod val="40000"/>
                  <a:lumOff val="60000"/>
                </a:schemeClr>
              </a:solidFill>
            </a:endParaRPr>
          </a:p>
        </p:txBody>
      </p:sp>
      <p:sp>
        <p:nvSpPr>
          <p:cNvPr id="3" name="TextBox 2">
            <a:extLst>
              <a:ext uri="{FF2B5EF4-FFF2-40B4-BE49-F238E27FC236}">
                <a16:creationId xmlns:a16="http://schemas.microsoft.com/office/drawing/2014/main" id="{2DC650D1-1FC4-E42D-9E02-9AF41B953218}"/>
              </a:ext>
            </a:extLst>
          </p:cNvPr>
          <p:cNvSpPr txBox="1"/>
          <p:nvPr/>
        </p:nvSpPr>
        <p:spPr>
          <a:xfrm>
            <a:off x="1400175" y="2105025"/>
            <a:ext cx="9372600" cy="317009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Total vehicles by Model Year (2010 onwards) visualized by a line and area chart.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Total vehicles in each state visualized in a map chart.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Top 10 total vehicles listed by manufacturers shown in a bar diagram.</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Total number of vehicles by Clean Alternative Fuel Vehicle (CAFV) eligibility shown with the help of a donut chart.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Top 10 total vehicles by Model visualized with a Tree Map</a:t>
            </a:r>
            <a:endParaRPr lang="en-IN" sz="2000" dirty="0"/>
          </a:p>
        </p:txBody>
      </p:sp>
    </p:spTree>
    <p:extLst>
      <p:ext uri="{BB962C8B-B14F-4D97-AF65-F5344CB8AC3E}">
        <p14:creationId xmlns:p14="http://schemas.microsoft.com/office/powerpoint/2010/main" val="193587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CE87-3846-E26E-5A03-AEAFE42EEF5A}"/>
              </a:ext>
            </a:extLst>
          </p:cNvPr>
          <p:cNvSpPr>
            <a:spLocks noGrp="1"/>
          </p:cNvSpPr>
          <p:nvPr>
            <p:ph type="title"/>
          </p:nvPr>
        </p:nvSpPr>
        <p:spPr/>
        <p:txBody>
          <a:bodyPr>
            <a:normAutofit fontScale="90000"/>
          </a:bodyPr>
          <a:lstStyle/>
          <a:p>
            <a:r>
              <a:rPr lang="en-US" dirty="0">
                <a:solidFill>
                  <a:schemeClr val="accent1">
                    <a:lumMod val="60000"/>
                    <a:lumOff val="40000"/>
                  </a:schemeClr>
                </a:solidFill>
              </a:rPr>
              <a:t>KPIs:</a:t>
            </a:r>
            <a:br>
              <a:rPr lang="en-US" dirty="0">
                <a:solidFill>
                  <a:schemeClr val="accent1">
                    <a:lumMod val="60000"/>
                    <a:lumOff val="40000"/>
                  </a:schemeClr>
                </a:solidFill>
              </a:rPr>
            </a:br>
            <a:r>
              <a:rPr lang="en-US" sz="2700" dirty="0">
                <a:solidFill>
                  <a:schemeClr val="accent1">
                    <a:lumMod val="40000"/>
                    <a:lumOff val="60000"/>
                  </a:schemeClr>
                </a:solidFill>
              </a:rPr>
              <a:t>The following Key Performance Indicators are quantifiable metrics that will track the quality, performance and impact of the data.</a:t>
            </a:r>
            <a:endParaRPr lang="en-IN" sz="2700" dirty="0">
              <a:solidFill>
                <a:schemeClr val="accent1">
                  <a:lumMod val="40000"/>
                  <a:lumOff val="60000"/>
                </a:schemeClr>
              </a:solidFill>
            </a:endParaRPr>
          </a:p>
        </p:txBody>
      </p:sp>
      <p:sp>
        <p:nvSpPr>
          <p:cNvPr id="4" name="TextBox 3">
            <a:extLst>
              <a:ext uri="{FF2B5EF4-FFF2-40B4-BE49-F238E27FC236}">
                <a16:creationId xmlns:a16="http://schemas.microsoft.com/office/drawing/2014/main" id="{144B2B95-B129-5DF8-89EA-03CD60DCD008}"/>
              </a:ext>
            </a:extLst>
          </p:cNvPr>
          <p:cNvSpPr txBox="1"/>
          <p:nvPr/>
        </p:nvSpPr>
        <p:spPr>
          <a:xfrm>
            <a:off x="913796" y="2143125"/>
            <a:ext cx="10353762" cy="3693319"/>
          </a:xfrm>
          <a:prstGeom prst="rect">
            <a:avLst/>
          </a:prstGeom>
          <a:noFill/>
        </p:spPr>
        <p:txBody>
          <a:bodyPr wrap="square" rtlCol="0">
            <a:spAutoFit/>
          </a:bodyPr>
          <a:lstStyle/>
          <a:p>
            <a:pPr marL="342900" indent="-342900">
              <a:buAutoNum type="arabicPeriod"/>
            </a:pPr>
            <a:r>
              <a:rPr lang="en-US" dirty="0"/>
              <a:t>The total number of vehicles categorized as Battery Electric Vehicles (BEV) and Plug-in Hybrid </a:t>
            </a:r>
          </a:p>
          <a:p>
            <a:r>
              <a:rPr lang="en-US" dirty="0"/>
              <a:t>      Electric Vehicles (PHEV). </a:t>
            </a:r>
          </a:p>
          <a:p>
            <a:r>
              <a:rPr lang="en-US" dirty="0"/>
              <a:t>      [This will help in assessing the market size and growth.]</a:t>
            </a:r>
          </a:p>
          <a:p>
            <a:pPr marL="342900" indent="-342900">
              <a:buAutoNum type="arabicPeriod"/>
            </a:pPr>
            <a:endParaRPr lang="en-US" dirty="0"/>
          </a:p>
          <a:p>
            <a:r>
              <a:rPr lang="en-US" dirty="0"/>
              <a:t>2.  The average electric range from the information given.</a:t>
            </a:r>
          </a:p>
          <a:p>
            <a:r>
              <a:rPr lang="en-US" dirty="0"/>
              <a:t>     [It will gauge the efficiency of the EVs and understand the level of technological advancement in this</a:t>
            </a:r>
          </a:p>
          <a:p>
            <a:r>
              <a:rPr lang="en-US" dirty="0"/>
              <a:t>     sector.</a:t>
            </a:r>
          </a:p>
          <a:p>
            <a:endParaRPr lang="en-US" dirty="0"/>
          </a:p>
          <a:p>
            <a:r>
              <a:rPr lang="en-US" dirty="0"/>
              <a:t>3.  The total number of PHEVs and their percentage in total vehicles.</a:t>
            </a:r>
          </a:p>
          <a:p>
            <a:pPr marL="342900" indent="-342900">
              <a:buAutoNum type="arabicPeriod"/>
            </a:pPr>
            <a:endParaRPr lang="en-US" dirty="0"/>
          </a:p>
          <a:p>
            <a:r>
              <a:rPr lang="en-US" dirty="0"/>
              <a:t>4.  The total number of BEVs and their percentage in total vehicles.</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3737223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Total Vehicles by Model Year">
            <a:extLst>
              <a:ext uri="{FF2B5EF4-FFF2-40B4-BE49-F238E27FC236}">
                <a16:creationId xmlns:a16="http://schemas.microsoft.com/office/drawing/2014/main" id="{5CC3173A-7957-44FA-B433-435F89054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4" y="609600"/>
            <a:ext cx="10801351" cy="56007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Total Vehicles by State">
            <a:extLst>
              <a:ext uri="{FF2B5EF4-FFF2-40B4-BE49-F238E27FC236}">
                <a16:creationId xmlns:a16="http://schemas.microsoft.com/office/drawing/2014/main" id="{AC60E940-625E-48E2-9471-EA0F1D0BA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775" y="676275"/>
            <a:ext cx="9553575" cy="55054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Top 10 Vehicles by Manufacturer">
            <a:extLst>
              <a:ext uri="{FF2B5EF4-FFF2-40B4-BE49-F238E27FC236}">
                <a16:creationId xmlns:a16="http://schemas.microsoft.com/office/drawing/2014/main" id="{F8D1897E-06E0-46B7-9BC9-2E35A15C7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466725"/>
            <a:ext cx="11144249" cy="582929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Total Vehicles by CAFV Eligibility">
            <a:extLst>
              <a:ext uri="{FF2B5EF4-FFF2-40B4-BE49-F238E27FC236}">
                <a16:creationId xmlns:a16="http://schemas.microsoft.com/office/drawing/2014/main" id="{88F5EEF7-292B-40E3-AF80-3105D9FA0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485775"/>
            <a:ext cx="11506200" cy="536257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Total Vehicles by Model">
            <a:extLst>
              <a:ext uri="{FF2B5EF4-FFF2-40B4-BE49-F238E27FC236}">
                <a16:creationId xmlns:a16="http://schemas.microsoft.com/office/drawing/2014/main" id="{2583B895-4E49-4E91-AB57-30722A48D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924" y="0"/>
            <a:ext cx="802005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Data Analysis of Electric Vehicles">
            <a:extLst>
              <a:ext uri="{FF2B5EF4-FFF2-40B4-BE49-F238E27FC236}">
                <a16:creationId xmlns:a16="http://schemas.microsoft.com/office/drawing/2014/main" id="{B42EB2E5-816E-4C6D-9E25-EED8B7156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1"/>
            <a:ext cx="12192000" cy="6855777"/>
          </a:xfrm>
          <a:prstGeom prst="rect">
            <a:avLst/>
          </a:prstGeom>
        </p:spPr>
      </p:pic>
    </p:spTree>
    <p:extLst>
      <p:ext uri="{BB962C8B-B14F-4D97-AF65-F5344CB8AC3E}">
        <p14:creationId xmlns:p14="http://schemas.microsoft.com/office/powerpoint/2010/main" val="95992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54</TotalTime>
  <Words>355</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Calisto MT</vt:lpstr>
      <vt:lpstr>Century</vt:lpstr>
      <vt:lpstr>Wingdings</vt:lpstr>
      <vt:lpstr>Wingdings 2</vt:lpstr>
      <vt:lpstr>Slate</vt:lpstr>
      <vt:lpstr>ELECTRIC VEHICLES</vt:lpstr>
      <vt:lpstr>Problem statement:</vt:lpstr>
      <vt:lpstr>KPIs: The following Key Performance Indicators are quantifiable metrics that will track the quality, performance and impact of the data.</vt:lpstr>
      <vt:lpstr>PowerPoint Presentation</vt:lpstr>
      <vt:lpstr>PowerPoint Presentation</vt:lpstr>
      <vt:lpstr>PowerPoint Presentation</vt:lpstr>
      <vt:lpstr>PowerPoint Presentation</vt:lpstr>
      <vt:lpstr>PowerPoint Presentation</vt:lpstr>
      <vt:lpstr>PowerPoint Presentation</vt:lpstr>
      <vt:lpstr>INSIGHTS: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SAINDHAVI DAS</cp:lastModifiedBy>
  <cp:revision>1</cp:revision>
  <dcterms:created xsi:type="dcterms:W3CDTF">2024-09-15T13:47:54Z</dcterms:created>
  <dcterms:modified xsi:type="dcterms:W3CDTF">2024-09-15T21:22:40Z</dcterms:modified>
</cp:coreProperties>
</file>