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5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93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46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1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6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0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5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6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0D970F-AB68-4F7F-8EE9-9D585438F6F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FC191-C3D3-43BE-86EA-80B695297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3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2087-14B4-1307-CCB6-B5666E2C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343748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Making a BANK CUSTOMER CHURN model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4CC-9640-7517-1948-8D33A8075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029373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USING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04036-40BC-C712-B4D5-E0C2F5CF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3921760"/>
            <a:ext cx="5699760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6F0A0-F1F0-6019-0E7F-55ABF0E40D4B}"/>
              </a:ext>
            </a:extLst>
          </p:cNvPr>
          <p:cNvSpPr txBox="1"/>
          <p:nvPr/>
        </p:nvSpPr>
        <p:spPr>
          <a:xfrm>
            <a:off x="2966720" y="914400"/>
            <a:ext cx="6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Index of Python libraries used: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48E16-F3DA-0FAE-9B1C-F295C1D59613}"/>
              </a:ext>
            </a:extLst>
          </p:cNvPr>
          <p:cNvSpPr txBox="1"/>
          <p:nvPr/>
        </p:nvSpPr>
        <p:spPr>
          <a:xfrm>
            <a:off x="3129280" y="2153920"/>
            <a:ext cx="53644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Matplotlib.pyplot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Imblearn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Scikit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5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02BB9-E3BE-72C1-944F-D81BD2DE38A9}"/>
              </a:ext>
            </a:extLst>
          </p:cNvPr>
          <p:cNvSpPr txBox="1"/>
          <p:nvPr/>
        </p:nvSpPr>
        <p:spPr>
          <a:xfrm>
            <a:off x="3434080" y="2893814"/>
            <a:ext cx="574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 YOU!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8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845C-7065-C5C7-1EFA-A861DFD1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14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DEFINING THE PROBLEM: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39A7-39BA-58F8-D87D-BFB82994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6298"/>
            <a:ext cx="10018713" cy="3124201"/>
          </a:xfrm>
        </p:spPr>
        <p:txBody>
          <a:bodyPr/>
          <a:lstStyle/>
          <a:p>
            <a:r>
              <a:rPr lang="en-US" dirty="0"/>
              <a:t>This is a classification or logistic regression model with the a number of independent variables being categorical.</a:t>
            </a:r>
          </a:p>
          <a:p>
            <a:r>
              <a:rPr lang="en-US" dirty="0"/>
              <a:t>We use the independent variables which are the factors on which it depends whether a customer will exit the bank or not. This is shown in the “Churn”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845C-7065-C5C7-1EFA-A861DFD1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Details about the variables: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39A7-39BA-58F8-D87D-BFB82994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“CustomerId” is the unique key</a:t>
            </a:r>
          </a:p>
          <a:p>
            <a:r>
              <a:rPr lang="en-US" dirty="0"/>
              <a:t>“Churn” is the dependent variable (y)</a:t>
            </a:r>
          </a:p>
          <a:p>
            <a:r>
              <a:rPr lang="en-US" dirty="0"/>
              <a:t>“CreditScore”, “Gender”, “Geography”, “Age”, “Tenure”, “Balance”, “Num Of Products”, “Has Credit”, “Is Active Member” and “Estimated Salary” are together taken as the independent variables (X</a:t>
            </a:r>
            <a:r>
              <a:rPr lang="en-IN" dirty="0"/>
              <a:t>)</a:t>
            </a:r>
          </a:p>
          <a:p>
            <a:r>
              <a:rPr lang="en-IN" dirty="0"/>
              <a:t>“Surname” column is dropped.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8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D386B6-8C06-833B-377F-1EDAC1022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107440"/>
            <a:ext cx="601472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DB2F2-B3CA-BE13-AB4F-32DD606BD281}"/>
              </a:ext>
            </a:extLst>
          </p:cNvPr>
          <p:cNvSpPr txBox="1"/>
          <p:nvPr/>
        </p:nvSpPr>
        <p:spPr>
          <a:xfrm>
            <a:off x="8239760" y="1107440"/>
            <a:ext cx="311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histogram of the total number of people who left (churn=1) and those who remained (churn=0) using the count() function plotted.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32FD7-CDEC-A727-95B9-F651FD38B7B8}"/>
              </a:ext>
            </a:extLst>
          </p:cNvPr>
          <p:cNvSpPr txBox="1"/>
          <p:nvPr/>
        </p:nvSpPr>
        <p:spPr>
          <a:xfrm>
            <a:off x="8432800" y="3830319"/>
            <a:ext cx="3119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OBSERVATION: Imbalance in data; data not sufficient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AFCC8-6EFB-9A78-8D51-1FF48D8E97A4}"/>
              </a:ext>
            </a:extLst>
          </p:cNvPr>
          <p:cNvSpPr txBox="1"/>
          <p:nvPr/>
        </p:nvSpPr>
        <p:spPr>
          <a:xfrm>
            <a:off x="3413760" y="5442743"/>
            <a:ext cx="257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Visual representation of the original data</a:t>
            </a:r>
            <a:r>
              <a:rPr lang="en-US" i="1" dirty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3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B73A7-2EA1-41D2-6B94-058C2E0864D2}"/>
              </a:ext>
            </a:extLst>
          </p:cNvPr>
          <p:cNvSpPr txBox="1"/>
          <p:nvPr/>
        </p:nvSpPr>
        <p:spPr>
          <a:xfrm>
            <a:off x="2194560" y="12192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+mj-lt"/>
              </a:rPr>
              <a:t>To deal with the imbalance in data two methods are used:</a:t>
            </a:r>
          </a:p>
          <a:p>
            <a:endParaRPr lang="en-US" sz="4400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4400" b="1" dirty="0">
                <a:solidFill>
                  <a:srgbClr val="002060"/>
                </a:solidFill>
                <a:latin typeface="+mj-lt"/>
              </a:rPr>
              <a:t>Random Under Sampling (RUS)</a:t>
            </a:r>
          </a:p>
          <a:p>
            <a:pPr marL="342900" indent="-342900">
              <a:buAutoNum type="arabicPeriod"/>
            </a:pPr>
            <a:endParaRPr lang="en-US" sz="4400" dirty="0">
              <a:solidFill>
                <a:srgbClr val="002060"/>
              </a:solidFill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4400" b="1" dirty="0">
                <a:solidFill>
                  <a:srgbClr val="002060"/>
                </a:solidFill>
                <a:latin typeface="+mj-lt"/>
              </a:rPr>
              <a:t>Random Over Sampling (ROS</a:t>
            </a:r>
            <a:r>
              <a:rPr lang="en-US" sz="4400" dirty="0">
                <a:solidFill>
                  <a:srgbClr val="002060"/>
                </a:solidFill>
                <a:latin typeface="+mj-lt"/>
              </a:rPr>
              <a:t>)</a:t>
            </a:r>
            <a:endParaRPr lang="en-IN" sz="4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33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921D1D-FB28-26A7-BA3F-54E1BC57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80049"/>
            <a:ext cx="3839210" cy="304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1C97AC-52C1-C8F8-18D3-3F8F6F4C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3575367"/>
            <a:ext cx="3839210" cy="328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62469-67B9-DDE2-0869-3C9541F42EC8}"/>
              </a:ext>
            </a:extLst>
          </p:cNvPr>
          <p:cNvSpPr txBox="1"/>
          <p:nvPr/>
        </p:nvSpPr>
        <p:spPr>
          <a:xfrm>
            <a:off x="6969760" y="92456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Visual representation of the data after RUS</a:t>
            </a:r>
          </a:p>
          <a:p>
            <a:endParaRPr lang="en-US" dirty="0"/>
          </a:p>
          <a:p>
            <a:r>
              <a:rPr lang="en-US" b="0" i="1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y_rus.plot</a:t>
            </a:r>
            <a:r>
              <a:rPr lang="en-US" b="0" i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(kind="hist")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251E-083C-DD7B-801E-35EC21287ECF}"/>
              </a:ext>
            </a:extLst>
          </p:cNvPr>
          <p:cNvSpPr txBox="1"/>
          <p:nvPr/>
        </p:nvSpPr>
        <p:spPr>
          <a:xfrm>
            <a:off x="7284720" y="4348480"/>
            <a:ext cx="338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Visual representation of the data after ROS</a:t>
            </a:r>
          </a:p>
          <a:p>
            <a:endParaRPr lang="en-US" dirty="0"/>
          </a:p>
          <a:p>
            <a:r>
              <a:rPr lang="en-US" b="0" i="1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y_ros.plot</a:t>
            </a:r>
            <a:r>
              <a:rPr lang="en-US" b="0" i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(kind="hist")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93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C6BF-E388-2A61-C86F-A5F3B6D3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Z-SCORE Normalization</a:t>
            </a:r>
            <a:endParaRPr lang="en-IN" b="1" u="sng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D05C4-9512-86BE-80F4-3281ACB44B2A}"/>
              </a:ext>
            </a:extLst>
          </p:cNvPr>
          <p:cNvSpPr txBox="1"/>
          <p:nvPr/>
        </p:nvSpPr>
        <p:spPr>
          <a:xfrm>
            <a:off x="2499360" y="2682240"/>
            <a:ext cx="848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After splitting into train and test, the features are standardized to make their scale uniform.</a:t>
            </a:r>
          </a:p>
          <a:p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This technique rescales data to have a null mean and unitary variance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89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501258-B49C-EB43-C07D-8267B4E26BC1}"/>
              </a:ext>
            </a:extLst>
          </p:cNvPr>
          <p:cNvSpPr txBox="1"/>
          <p:nvPr/>
        </p:nvSpPr>
        <p:spPr>
          <a:xfrm>
            <a:off x="1473200" y="1097280"/>
            <a:ext cx="968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</a:rPr>
              <a:t>SUPPORT VECTOR MACHINE CLASSIFIER</a:t>
            </a:r>
            <a:endParaRPr lang="en-IN" sz="4000" b="1" u="sng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DA7F9-104B-439E-41FF-994E9E388D6D}"/>
              </a:ext>
            </a:extLst>
          </p:cNvPr>
          <p:cNvSpPr txBox="1"/>
          <p:nvPr/>
        </p:nvSpPr>
        <p:spPr>
          <a:xfrm>
            <a:off x="1473200" y="2407920"/>
            <a:ext cx="9387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2060"/>
                </a:solidFill>
                <a:effectLst/>
                <a:latin typeface="+mj-lt"/>
              </a:rPr>
              <a:t>SVMs are used to classify data into groups by finding a hyperplane that separates the data classes. SVMs are particularly effective at binary classification problems, which involve separating data into two groups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7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35C38-727A-7771-7EA1-AFF4A3B98881}"/>
              </a:ext>
            </a:extLst>
          </p:cNvPr>
          <p:cNvSpPr txBox="1"/>
          <p:nvPr/>
        </p:nvSpPr>
        <p:spPr>
          <a:xfrm>
            <a:off x="2245360" y="792480"/>
            <a:ext cx="8280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b="1" i="1" dirty="0">
                <a:solidFill>
                  <a:srgbClr val="002060"/>
                </a:solidFill>
              </a:rPr>
              <a:t>   </a:t>
            </a:r>
            <a:r>
              <a:rPr lang="en-US" sz="4000" b="1" i="1" u="sng" dirty="0">
                <a:solidFill>
                  <a:srgbClr val="002060"/>
                </a:solidFill>
              </a:rPr>
              <a:t>RESULT: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On using SVM on the original dataset we get an accuracy of 84% BUT the recall value is 25% which is very low.</a:t>
            </a:r>
          </a:p>
          <a:p>
            <a:endParaRPr lang="en-US" sz="2400" i="1" dirty="0"/>
          </a:p>
          <a:p>
            <a:endParaRPr lang="en-US" sz="2400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Thus, we use the SVM again of the RUS and ROS data to find that the recall value has increased to 75%  in both of them.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287920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</TotalTime>
  <Words>390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Corbel</vt:lpstr>
      <vt:lpstr>Courier New</vt:lpstr>
      <vt:lpstr>Wingdings</vt:lpstr>
      <vt:lpstr>Parallax</vt:lpstr>
      <vt:lpstr>Making a BANK CUSTOMER CHURN model</vt:lpstr>
      <vt:lpstr>DEFINING THE PROBLEM:</vt:lpstr>
      <vt:lpstr>Details about the variables:</vt:lpstr>
      <vt:lpstr>PowerPoint Presentation</vt:lpstr>
      <vt:lpstr>PowerPoint Presentation</vt:lpstr>
      <vt:lpstr>PowerPoint Presentation</vt:lpstr>
      <vt:lpstr>Z-SCORE Normalization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SAINDHAVI DAS</dc:creator>
  <cp:lastModifiedBy>SAINDHAVI DAS</cp:lastModifiedBy>
  <cp:revision>1</cp:revision>
  <dcterms:created xsi:type="dcterms:W3CDTF">2024-09-29T12:34:57Z</dcterms:created>
  <dcterms:modified xsi:type="dcterms:W3CDTF">2024-09-29T13:34:59Z</dcterms:modified>
</cp:coreProperties>
</file>