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NDHAVI DAS" initials="SD" lastIdx="1" clrIdx="0">
    <p:extLst>
      <p:ext uri="{19B8F6BF-5375-455C-9EA6-DF929625EA0E}">
        <p15:presenceInfo xmlns:p15="http://schemas.microsoft.com/office/powerpoint/2012/main" userId="475e2c8a0073605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uparna\Downloads\archive%20(6)\Employee%20(edited).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Former</a:t>
            </a:r>
            <a:r>
              <a:rPr lang="en-IN" baseline="0"/>
              <a:t> employees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'Employee (edited)'!$E$1</c:f>
              <c:strCache>
                <c:ptCount val="1"/>
                <c:pt idx="0">
                  <c:v>Age</c:v>
                </c:pt>
              </c:strCache>
            </c:strRef>
          </c:tx>
          <c:spPr>
            <a:ln w="28575" cap="rnd">
              <a:solidFill>
                <a:schemeClr val="accent1"/>
              </a:solidFill>
              <a:round/>
            </a:ln>
            <a:effectLst/>
          </c:spPr>
          <c:marker>
            <c:symbol val="none"/>
          </c:marker>
          <c:val>
            <c:numRef>
              <c:f>'Employee (edited)'!$E$2:$E$1471</c:f>
              <c:numCache>
                <c:formatCode>General</c:formatCode>
                <c:ptCount val="237"/>
                <c:pt idx="0">
                  <c:v>25</c:v>
                </c:pt>
                <c:pt idx="1">
                  <c:v>25</c:v>
                </c:pt>
                <c:pt idx="2">
                  <c:v>25</c:v>
                </c:pt>
                <c:pt idx="3">
                  <c:v>25</c:v>
                </c:pt>
                <c:pt idx="4">
                  <c:v>25</c:v>
                </c:pt>
                <c:pt idx="5">
                  <c:v>26</c:v>
                </c:pt>
                <c:pt idx="6">
                  <c:v>26</c:v>
                </c:pt>
                <c:pt idx="7">
                  <c:v>26</c:v>
                </c:pt>
                <c:pt idx="8">
                  <c:v>26</c:v>
                </c:pt>
                <c:pt idx="9">
                  <c:v>27</c:v>
                </c:pt>
                <c:pt idx="10">
                  <c:v>27</c:v>
                </c:pt>
                <c:pt idx="11">
                  <c:v>29</c:v>
                </c:pt>
                <c:pt idx="12">
                  <c:v>29</c:v>
                </c:pt>
                <c:pt idx="13">
                  <c:v>29</c:v>
                </c:pt>
                <c:pt idx="14">
                  <c:v>30</c:v>
                </c:pt>
                <c:pt idx="15">
                  <c:v>30</c:v>
                </c:pt>
                <c:pt idx="16">
                  <c:v>38</c:v>
                </c:pt>
                <c:pt idx="17">
                  <c:v>39</c:v>
                </c:pt>
                <c:pt idx="18">
                  <c:v>25</c:v>
                </c:pt>
                <c:pt idx="19">
                  <c:v>25</c:v>
                </c:pt>
                <c:pt idx="20">
                  <c:v>25</c:v>
                </c:pt>
                <c:pt idx="21">
                  <c:v>26</c:v>
                </c:pt>
                <c:pt idx="22">
                  <c:v>26</c:v>
                </c:pt>
                <c:pt idx="23">
                  <c:v>26</c:v>
                </c:pt>
                <c:pt idx="24">
                  <c:v>26</c:v>
                </c:pt>
                <c:pt idx="25">
                  <c:v>26</c:v>
                </c:pt>
                <c:pt idx="26">
                  <c:v>27</c:v>
                </c:pt>
                <c:pt idx="27">
                  <c:v>27</c:v>
                </c:pt>
                <c:pt idx="28">
                  <c:v>27</c:v>
                </c:pt>
                <c:pt idx="29">
                  <c:v>46</c:v>
                </c:pt>
                <c:pt idx="30">
                  <c:v>28</c:v>
                </c:pt>
                <c:pt idx="31">
                  <c:v>28</c:v>
                </c:pt>
                <c:pt idx="32">
                  <c:v>28</c:v>
                </c:pt>
                <c:pt idx="33">
                  <c:v>28</c:v>
                </c:pt>
                <c:pt idx="34">
                  <c:v>29</c:v>
                </c:pt>
                <c:pt idx="35">
                  <c:v>29</c:v>
                </c:pt>
                <c:pt idx="36">
                  <c:v>30</c:v>
                </c:pt>
                <c:pt idx="37">
                  <c:v>30</c:v>
                </c:pt>
                <c:pt idx="38">
                  <c:v>46</c:v>
                </c:pt>
                <c:pt idx="39">
                  <c:v>31</c:v>
                </c:pt>
                <c:pt idx="40">
                  <c:v>43</c:v>
                </c:pt>
                <c:pt idx="41">
                  <c:v>31</c:v>
                </c:pt>
                <c:pt idx="42">
                  <c:v>33</c:v>
                </c:pt>
                <c:pt idx="43">
                  <c:v>34</c:v>
                </c:pt>
                <c:pt idx="44">
                  <c:v>36</c:v>
                </c:pt>
                <c:pt idx="45">
                  <c:v>38</c:v>
                </c:pt>
                <c:pt idx="46">
                  <c:v>39</c:v>
                </c:pt>
                <c:pt idx="47">
                  <c:v>25</c:v>
                </c:pt>
                <c:pt idx="48">
                  <c:v>25</c:v>
                </c:pt>
                <c:pt idx="49">
                  <c:v>25</c:v>
                </c:pt>
                <c:pt idx="50">
                  <c:v>25</c:v>
                </c:pt>
                <c:pt idx="51">
                  <c:v>26</c:v>
                </c:pt>
                <c:pt idx="52">
                  <c:v>26</c:v>
                </c:pt>
                <c:pt idx="53">
                  <c:v>26</c:v>
                </c:pt>
                <c:pt idx="54">
                  <c:v>26</c:v>
                </c:pt>
                <c:pt idx="55">
                  <c:v>27</c:v>
                </c:pt>
                <c:pt idx="56">
                  <c:v>28</c:v>
                </c:pt>
                <c:pt idx="57">
                  <c:v>28</c:v>
                </c:pt>
                <c:pt idx="58">
                  <c:v>29</c:v>
                </c:pt>
                <c:pt idx="59">
                  <c:v>29</c:v>
                </c:pt>
                <c:pt idx="60">
                  <c:v>29</c:v>
                </c:pt>
                <c:pt idx="61">
                  <c:v>30</c:v>
                </c:pt>
                <c:pt idx="62">
                  <c:v>30</c:v>
                </c:pt>
                <c:pt idx="63">
                  <c:v>40</c:v>
                </c:pt>
                <c:pt idx="64">
                  <c:v>25</c:v>
                </c:pt>
                <c:pt idx="65">
                  <c:v>25</c:v>
                </c:pt>
                <c:pt idx="66">
                  <c:v>25</c:v>
                </c:pt>
                <c:pt idx="67">
                  <c:v>25</c:v>
                </c:pt>
                <c:pt idx="68">
                  <c:v>26</c:v>
                </c:pt>
                <c:pt idx="69">
                  <c:v>27</c:v>
                </c:pt>
                <c:pt idx="70">
                  <c:v>27</c:v>
                </c:pt>
                <c:pt idx="71">
                  <c:v>27</c:v>
                </c:pt>
                <c:pt idx="72">
                  <c:v>28</c:v>
                </c:pt>
                <c:pt idx="73">
                  <c:v>28</c:v>
                </c:pt>
                <c:pt idx="74">
                  <c:v>48</c:v>
                </c:pt>
                <c:pt idx="75">
                  <c:v>28</c:v>
                </c:pt>
                <c:pt idx="76">
                  <c:v>28</c:v>
                </c:pt>
                <c:pt idx="77">
                  <c:v>29</c:v>
                </c:pt>
                <c:pt idx="78">
                  <c:v>31</c:v>
                </c:pt>
                <c:pt idx="79">
                  <c:v>25</c:v>
                </c:pt>
                <c:pt idx="80">
                  <c:v>43</c:v>
                </c:pt>
                <c:pt idx="81">
                  <c:v>26</c:v>
                </c:pt>
                <c:pt idx="82">
                  <c:v>26</c:v>
                </c:pt>
                <c:pt idx="83">
                  <c:v>26</c:v>
                </c:pt>
                <c:pt idx="84">
                  <c:v>28</c:v>
                </c:pt>
                <c:pt idx="85">
                  <c:v>28</c:v>
                </c:pt>
                <c:pt idx="86">
                  <c:v>29</c:v>
                </c:pt>
                <c:pt idx="87">
                  <c:v>29</c:v>
                </c:pt>
                <c:pt idx="88">
                  <c:v>44</c:v>
                </c:pt>
                <c:pt idx="89">
                  <c:v>26</c:v>
                </c:pt>
                <c:pt idx="90">
                  <c:v>29</c:v>
                </c:pt>
                <c:pt idx="91">
                  <c:v>27</c:v>
                </c:pt>
                <c:pt idx="92">
                  <c:v>29</c:v>
                </c:pt>
                <c:pt idx="93">
                  <c:v>29</c:v>
                </c:pt>
                <c:pt idx="94">
                  <c:v>26</c:v>
                </c:pt>
                <c:pt idx="95">
                  <c:v>31</c:v>
                </c:pt>
                <c:pt idx="96">
                  <c:v>28</c:v>
                </c:pt>
                <c:pt idx="97">
                  <c:v>30</c:v>
                </c:pt>
                <c:pt idx="98">
                  <c:v>28</c:v>
                </c:pt>
                <c:pt idx="99">
                  <c:v>29</c:v>
                </c:pt>
                <c:pt idx="100">
                  <c:v>27</c:v>
                </c:pt>
                <c:pt idx="101">
                  <c:v>28</c:v>
                </c:pt>
                <c:pt idx="102">
                  <c:v>31</c:v>
                </c:pt>
                <c:pt idx="103">
                  <c:v>25</c:v>
                </c:pt>
                <c:pt idx="104">
                  <c:v>28</c:v>
                </c:pt>
                <c:pt idx="105">
                  <c:v>39</c:v>
                </c:pt>
                <c:pt idx="106">
                  <c:v>28</c:v>
                </c:pt>
                <c:pt idx="107">
                  <c:v>32</c:v>
                </c:pt>
                <c:pt idx="108">
                  <c:v>29</c:v>
                </c:pt>
                <c:pt idx="109">
                  <c:v>26</c:v>
                </c:pt>
                <c:pt idx="110">
                  <c:v>29</c:v>
                </c:pt>
                <c:pt idx="111">
                  <c:v>26</c:v>
                </c:pt>
                <c:pt idx="112">
                  <c:v>32</c:v>
                </c:pt>
                <c:pt idx="113">
                  <c:v>29</c:v>
                </c:pt>
                <c:pt idx="114">
                  <c:v>39</c:v>
                </c:pt>
                <c:pt idx="115">
                  <c:v>29</c:v>
                </c:pt>
                <c:pt idx="116">
                  <c:v>28</c:v>
                </c:pt>
                <c:pt idx="117">
                  <c:v>37</c:v>
                </c:pt>
                <c:pt idx="118">
                  <c:v>24</c:v>
                </c:pt>
                <c:pt idx="119">
                  <c:v>30</c:v>
                </c:pt>
                <c:pt idx="120">
                  <c:v>25</c:v>
                </c:pt>
                <c:pt idx="121">
                  <c:v>29</c:v>
                </c:pt>
                <c:pt idx="122">
                  <c:v>24</c:v>
                </c:pt>
                <c:pt idx="123">
                  <c:v>24</c:v>
                </c:pt>
                <c:pt idx="124">
                  <c:v>24</c:v>
                </c:pt>
                <c:pt idx="125">
                  <c:v>27</c:v>
                </c:pt>
                <c:pt idx="126">
                  <c:v>24</c:v>
                </c:pt>
                <c:pt idx="127">
                  <c:v>30</c:v>
                </c:pt>
                <c:pt idx="128">
                  <c:v>34</c:v>
                </c:pt>
                <c:pt idx="129">
                  <c:v>26</c:v>
                </c:pt>
                <c:pt idx="130">
                  <c:v>23</c:v>
                </c:pt>
                <c:pt idx="131">
                  <c:v>23</c:v>
                </c:pt>
                <c:pt idx="132">
                  <c:v>24</c:v>
                </c:pt>
                <c:pt idx="133">
                  <c:v>24</c:v>
                </c:pt>
                <c:pt idx="134">
                  <c:v>23</c:v>
                </c:pt>
                <c:pt idx="135">
                  <c:v>41</c:v>
                </c:pt>
                <c:pt idx="136">
                  <c:v>23</c:v>
                </c:pt>
                <c:pt idx="137">
                  <c:v>28</c:v>
                </c:pt>
                <c:pt idx="138">
                  <c:v>25</c:v>
                </c:pt>
                <c:pt idx="139">
                  <c:v>26</c:v>
                </c:pt>
                <c:pt idx="140">
                  <c:v>29</c:v>
                </c:pt>
                <c:pt idx="141">
                  <c:v>24</c:v>
                </c:pt>
                <c:pt idx="142">
                  <c:v>24</c:v>
                </c:pt>
                <c:pt idx="143">
                  <c:v>22</c:v>
                </c:pt>
                <c:pt idx="144">
                  <c:v>24</c:v>
                </c:pt>
                <c:pt idx="145">
                  <c:v>22</c:v>
                </c:pt>
                <c:pt idx="146">
                  <c:v>26</c:v>
                </c:pt>
                <c:pt idx="147">
                  <c:v>22</c:v>
                </c:pt>
                <c:pt idx="148">
                  <c:v>22</c:v>
                </c:pt>
                <c:pt idx="149">
                  <c:v>22</c:v>
                </c:pt>
                <c:pt idx="150">
                  <c:v>24</c:v>
                </c:pt>
                <c:pt idx="151">
                  <c:v>24</c:v>
                </c:pt>
                <c:pt idx="152">
                  <c:v>41</c:v>
                </c:pt>
                <c:pt idx="153">
                  <c:v>28</c:v>
                </c:pt>
                <c:pt idx="154">
                  <c:v>23</c:v>
                </c:pt>
                <c:pt idx="155">
                  <c:v>24</c:v>
                </c:pt>
                <c:pt idx="156">
                  <c:v>22</c:v>
                </c:pt>
                <c:pt idx="157">
                  <c:v>22</c:v>
                </c:pt>
                <c:pt idx="158">
                  <c:v>22</c:v>
                </c:pt>
                <c:pt idx="159">
                  <c:v>21</c:v>
                </c:pt>
                <c:pt idx="160">
                  <c:v>22</c:v>
                </c:pt>
                <c:pt idx="161">
                  <c:v>22</c:v>
                </c:pt>
                <c:pt idx="162">
                  <c:v>24</c:v>
                </c:pt>
                <c:pt idx="163">
                  <c:v>24</c:v>
                </c:pt>
                <c:pt idx="164">
                  <c:v>21</c:v>
                </c:pt>
                <c:pt idx="165">
                  <c:v>24</c:v>
                </c:pt>
                <c:pt idx="166">
                  <c:v>21</c:v>
                </c:pt>
                <c:pt idx="167">
                  <c:v>41</c:v>
                </c:pt>
                <c:pt idx="168">
                  <c:v>24</c:v>
                </c:pt>
                <c:pt idx="169">
                  <c:v>23</c:v>
                </c:pt>
                <c:pt idx="170">
                  <c:v>22</c:v>
                </c:pt>
                <c:pt idx="171">
                  <c:v>22</c:v>
                </c:pt>
                <c:pt idx="172">
                  <c:v>21</c:v>
                </c:pt>
                <c:pt idx="173">
                  <c:v>21</c:v>
                </c:pt>
                <c:pt idx="174">
                  <c:v>22</c:v>
                </c:pt>
                <c:pt idx="175">
                  <c:v>22</c:v>
                </c:pt>
                <c:pt idx="176">
                  <c:v>23</c:v>
                </c:pt>
                <c:pt idx="177">
                  <c:v>41</c:v>
                </c:pt>
                <c:pt idx="178">
                  <c:v>20</c:v>
                </c:pt>
                <c:pt idx="179">
                  <c:v>21</c:v>
                </c:pt>
                <c:pt idx="180">
                  <c:v>20</c:v>
                </c:pt>
                <c:pt idx="181">
                  <c:v>22</c:v>
                </c:pt>
                <c:pt idx="182">
                  <c:v>23</c:v>
                </c:pt>
                <c:pt idx="183">
                  <c:v>29</c:v>
                </c:pt>
                <c:pt idx="184">
                  <c:v>23</c:v>
                </c:pt>
                <c:pt idx="185">
                  <c:v>23</c:v>
                </c:pt>
                <c:pt idx="186">
                  <c:v>20</c:v>
                </c:pt>
                <c:pt idx="187">
                  <c:v>42</c:v>
                </c:pt>
                <c:pt idx="188">
                  <c:v>22</c:v>
                </c:pt>
                <c:pt idx="189">
                  <c:v>21</c:v>
                </c:pt>
                <c:pt idx="190">
                  <c:v>20</c:v>
                </c:pt>
                <c:pt idx="191">
                  <c:v>20</c:v>
                </c:pt>
                <c:pt idx="192">
                  <c:v>22</c:v>
                </c:pt>
                <c:pt idx="193">
                  <c:v>21</c:v>
                </c:pt>
                <c:pt idx="194">
                  <c:v>21</c:v>
                </c:pt>
                <c:pt idx="195">
                  <c:v>21</c:v>
                </c:pt>
                <c:pt idx="196">
                  <c:v>25</c:v>
                </c:pt>
                <c:pt idx="197">
                  <c:v>22</c:v>
                </c:pt>
                <c:pt idx="198">
                  <c:v>21</c:v>
                </c:pt>
                <c:pt idx="199">
                  <c:v>22</c:v>
                </c:pt>
                <c:pt idx="200">
                  <c:v>21</c:v>
                </c:pt>
                <c:pt idx="201">
                  <c:v>20</c:v>
                </c:pt>
                <c:pt idx="202">
                  <c:v>19</c:v>
                </c:pt>
                <c:pt idx="203">
                  <c:v>19</c:v>
                </c:pt>
                <c:pt idx="204">
                  <c:v>24</c:v>
                </c:pt>
                <c:pt idx="205">
                  <c:v>20</c:v>
                </c:pt>
                <c:pt idx="206">
                  <c:v>24</c:v>
                </c:pt>
                <c:pt idx="207">
                  <c:v>41</c:v>
                </c:pt>
                <c:pt idx="208">
                  <c:v>20</c:v>
                </c:pt>
                <c:pt idx="209">
                  <c:v>22</c:v>
                </c:pt>
                <c:pt idx="210">
                  <c:v>46</c:v>
                </c:pt>
                <c:pt idx="211">
                  <c:v>20</c:v>
                </c:pt>
                <c:pt idx="212">
                  <c:v>22</c:v>
                </c:pt>
                <c:pt idx="213">
                  <c:v>22</c:v>
                </c:pt>
                <c:pt idx="214">
                  <c:v>22</c:v>
                </c:pt>
                <c:pt idx="215">
                  <c:v>22</c:v>
                </c:pt>
                <c:pt idx="216">
                  <c:v>20</c:v>
                </c:pt>
                <c:pt idx="217">
                  <c:v>18</c:v>
                </c:pt>
                <c:pt idx="218">
                  <c:v>19</c:v>
                </c:pt>
                <c:pt idx="219">
                  <c:v>19</c:v>
                </c:pt>
                <c:pt idx="220">
                  <c:v>21</c:v>
                </c:pt>
                <c:pt idx="221">
                  <c:v>18</c:v>
                </c:pt>
                <c:pt idx="222">
                  <c:v>21</c:v>
                </c:pt>
                <c:pt idx="223">
                  <c:v>45</c:v>
                </c:pt>
                <c:pt idx="224">
                  <c:v>19</c:v>
                </c:pt>
                <c:pt idx="225">
                  <c:v>18</c:v>
                </c:pt>
                <c:pt idx="226">
                  <c:v>19</c:v>
                </c:pt>
                <c:pt idx="227">
                  <c:v>21</c:v>
                </c:pt>
                <c:pt idx="228">
                  <c:v>18</c:v>
                </c:pt>
                <c:pt idx="229">
                  <c:v>21</c:v>
                </c:pt>
                <c:pt idx="230">
                  <c:v>20</c:v>
                </c:pt>
                <c:pt idx="231">
                  <c:v>19</c:v>
                </c:pt>
                <c:pt idx="232">
                  <c:v>20</c:v>
                </c:pt>
                <c:pt idx="233">
                  <c:v>21</c:v>
                </c:pt>
                <c:pt idx="234">
                  <c:v>19</c:v>
                </c:pt>
                <c:pt idx="235">
                  <c:v>21</c:v>
                </c:pt>
                <c:pt idx="236">
                  <c:v>20</c:v>
                </c:pt>
              </c:numCache>
            </c:numRef>
          </c:val>
          <c:smooth val="0"/>
          <c:extLst>
            <c:ext xmlns:c16="http://schemas.microsoft.com/office/drawing/2014/chart" uri="{C3380CC4-5D6E-409C-BE32-E72D297353CC}">
              <c16:uniqueId val="{00000000-23C1-4F3E-A943-FA3C9F02B05C}"/>
            </c:ext>
          </c:extLst>
        </c:ser>
        <c:ser>
          <c:idx val="1"/>
          <c:order val="1"/>
          <c:tx>
            <c:strRef>
              <c:f>'Employee (edited)'!$K$1</c:f>
              <c:strCache>
                <c:ptCount val="1"/>
                <c:pt idx="0">
                  <c:v>YearsAtCompany</c:v>
                </c:pt>
              </c:strCache>
            </c:strRef>
          </c:tx>
          <c:spPr>
            <a:ln w="28575" cap="rnd">
              <a:solidFill>
                <a:schemeClr val="accent2"/>
              </a:solidFill>
              <a:round/>
            </a:ln>
            <a:effectLst/>
          </c:spPr>
          <c:marker>
            <c:symbol val="none"/>
          </c:marker>
          <c:val>
            <c:numRef>
              <c:f>'Employee (edited)'!$K$2:$K$1471</c:f>
              <c:numCache>
                <c:formatCode>General</c:formatCode>
                <c:ptCount val="23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1</c:v>
                </c:pt>
                <c:pt idx="19">
                  <c:v>1</c:v>
                </c:pt>
                <c:pt idx="20">
                  <c:v>1</c:v>
                </c:pt>
                <c:pt idx="21">
                  <c:v>1</c:v>
                </c:pt>
                <c:pt idx="22">
                  <c:v>1</c:v>
                </c:pt>
                <c:pt idx="23">
                  <c:v>1</c:v>
                </c:pt>
                <c:pt idx="24">
                  <c:v>1</c:v>
                </c:pt>
                <c:pt idx="25">
                  <c:v>1</c:v>
                </c:pt>
                <c:pt idx="26">
                  <c:v>1</c:v>
                </c:pt>
                <c:pt idx="27">
                  <c:v>1</c:v>
                </c:pt>
                <c:pt idx="28">
                  <c:v>1</c:v>
                </c:pt>
                <c:pt idx="29">
                  <c:v>9</c:v>
                </c:pt>
                <c:pt idx="30">
                  <c:v>1</c:v>
                </c:pt>
                <c:pt idx="31">
                  <c:v>1</c:v>
                </c:pt>
                <c:pt idx="32">
                  <c:v>1</c:v>
                </c:pt>
                <c:pt idx="33">
                  <c:v>1</c:v>
                </c:pt>
                <c:pt idx="34">
                  <c:v>1</c:v>
                </c:pt>
                <c:pt idx="35">
                  <c:v>1</c:v>
                </c:pt>
                <c:pt idx="36">
                  <c:v>1</c:v>
                </c:pt>
                <c:pt idx="37">
                  <c:v>1</c:v>
                </c:pt>
                <c:pt idx="38">
                  <c:v>10</c:v>
                </c:pt>
                <c:pt idx="39">
                  <c:v>1</c:v>
                </c:pt>
                <c:pt idx="40">
                  <c:v>9</c:v>
                </c:pt>
                <c:pt idx="41">
                  <c:v>1</c:v>
                </c:pt>
                <c:pt idx="42">
                  <c:v>1</c:v>
                </c:pt>
                <c:pt idx="43">
                  <c:v>1</c:v>
                </c:pt>
                <c:pt idx="44">
                  <c:v>1</c:v>
                </c:pt>
                <c:pt idx="45">
                  <c:v>1</c:v>
                </c:pt>
                <c:pt idx="46">
                  <c:v>1</c:v>
                </c:pt>
                <c:pt idx="47">
                  <c:v>2</c:v>
                </c:pt>
                <c:pt idx="48">
                  <c:v>2</c:v>
                </c:pt>
                <c:pt idx="49">
                  <c:v>2</c:v>
                </c:pt>
                <c:pt idx="50">
                  <c:v>2</c:v>
                </c:pt>
                <c:pt idx="51">
                  <c:v>2</c:v>
                </c:pt>
                <c:pt idx="52">
                  <c:v>2</c:v>
                </c:pt>
                <c:pt idx="53">
                  <c:v>2</c:v>
                </c:pt>
                <c:pt idx="54">
                  <c:v>2</c:v>
                </c:pt>
                <c:pt idx="55">
                  <c:v>2</c:v>
                </c:pt>
                <c:pt idx="56">
                  <c:v>2</c:v>
                </c:pt>
                <c:pt idx="57">
                  <c:v>2</c:v>
                </c:pt>
                <c:pt idx="58">
                  <c:v>2</c:v>
                </c:pt>
                <c:pt idx="59">
                  <c:v>2</c:v>
                </c:pt>
                <c:pt idx="60">
                  <c:v>2</c:v>
                </c:pt>
                <c:pt idx="61">
                  <c:v>2</c:v>
                </c:pt>
                <c:pt idx="62">
                  <c:v>2</c:v>
                </c:pt>
                <c:pt idx="63">
                  <c:v>2</c:v>
                </c:pt>
                <c:pt idx="64">
                  <c:v>3</c:v>
                </c:pt>
                <c:pt idx="65">
                  <c:v>3</c:v>
                </c:pt>
                <c:pt idx="66">
                  <c:v>3</c:v>
                </c:pt>
                <c:pt idx="67">
                  <c:v>3</c:v>
                </c:pt>
                <c:pt idx="68">
                  <c:v>3</c:v>
                </c:pt>
                <c:pt idx="69">
                  <c:v>3</c:v>
                </c:pt>
                <c:pt idx="70">
                  <c:v>3</c:v>
                </c:pt>
                <c:pt idx="71">
                  <c:v>3</c:v>
                </c:pt>
                <c:pt idx="72">
                  <c:v>3</c:v>
                </c:pt>
                <c:pt idx="73">
                  <c:v>3</c:v>
                </c:pt>
                <c:pt idx="74">
                  <c:v>9</c:v>
                </c:pt>
                <c:pt idx="75">
                  <c:v>3</c:v>
                </c:pt>
                <c:pt idx="76">
                  <c:v>3</c:v>
                </c:pt>
                <c:pt idx="77">
                  <c:v>3</c:v>
                </c:pt>
                <c:pt idx="78">
                  <c:v>3</c:v>
                </c:pt>
                <c:pt idx="79">
                  <c:v>4</c:v>
                </c:pt>
                <c:pt idx="80">
                  <c:v>8</c:v>
                </c:pt>
                <c:pt idx="81">
                  <c:v>4</c:v>
                </c:pt>
                <c:pt idx="82">
                  <c:v>4</c:v>
                </c:pt>
                <c:pt idx="83">
                  <c:v>4</c:v>
                </c:pt>
                <c:pt idx="84">
                  <c:v>4</c:v>
                </c:pt>
                <c:pt idx="85">
                  <c:v>4</c:v>
                </c:pt>
                <c:pt idx="86">
                  <c:v>4</c:v>
                </c:pt>
                <c:pt idx="87">
                  <c:v>4</c:v>
                </c:pt>
                <c:pt idx="88">
                  <c:v>8</c:v>
                </c:pt>
                <c:pt idx="89">
                  <c:v>5</c:v>
                </c:pt>
                <c:pt idx="90">
                  <c:v>5</c:v>
                </c:pt>
                <c:pt idx="91">
                  <c:v>7</c:v>
                </c:pt>
                <c:pt idx="92">
                  <c:v>6</c:v>
                </c:pt>
                <c:pt idx="93">
                  <c:v>6</c:v>
                </c:pt>
                <c:pt idx="94">
                  <c:v>5</c:v>
                </c:pt>
                <c:pt idx="95">
                  <c:v>6</c:v>
                </c:pt>
                <c:pt idx="96">
                  <c:v>6</c:v>
                </c:pt>
                <c:pt idx="97">
                  <c:v>5</c:v>
                </c:pt>
                <c:pt idx="98">
                  <c:v>5</c:v>
                </c:pt>
                <c:pt idx="99">
                  <c:v>5</c:v>
                </c:pt>
                <c:pt idx="100">
                  <c:v>6</c:v>
                </c:pt>
                <c:pt idx="101">
                  <c:v>7</c:v>
                </c:pt>
                <c:pt idx="102">
                  <c:v>7</c:v>
                </c:pt>
                <c:pt idx="103">
                  <c:v>6</c:v>
                </c:pt>
                <c:pt idx="104">
                  <c:v>7</c:v>
                </c:pt>
                <c:pt idx="105">
                  <c:v>9</c:v>
                </c:pt>
                <c:pt idx="106">
                  <c:v>7</c:v>
                </c:pt>
                <c:pt idx="107">
                  <c:v>8</c:v>
                </c:pt>
                <c:pt idx="108">
                  <c:v>6</c:v>
                </c:pt>
                <c:pt idx="109">
                  <c:v>7</c:v>
                </c:pt>
                <c:pt idx="110">
                  <c:v>6</c:v>
                </c:pt>
                <c:pt idx="111">
                  <c:v>5</c:v>
                </c:pt>
                <c:pt idx="112">
                  <c:v>8</c:v>
                </c:pt>
                <c:pt idx="113">
                  <c:v>7</c:v>
                </c:pt>
                <c:pt idx="114">
                  <c:v>8</c:v>
                </c:pt>
                <c:pt idx="115">
                  <c:v>6</c:v>
                </c:pt>
                <c:pt idx="116">
                  <c:v>5</c:v>
                </c:pt>
                <c:pt idx="117">
                  <c:v>8</c:v>
                </c:pt>
                <c:pt idx="118">
                  <c:v>5</c:v>
                </c:pt>
                <c:pt idx="119">
                  <c:v>6</c:v>
                </c:pt>
                <c:pt idx="120">
                  <c:v>7</c:v>
                </c:pt>
                <c:pt idx="121">
                  <c:v>5</c:v>
                </c:pt>
                <c:pt idx="122">
                  <c:v>5</c:v>
                </c:pt>
                <c:pt idx="123">
                  <c:v>1</c:v>
                </c:pt>
                <c:pt idx="124">
                  <c:v>4</c:v>
                </c:pt>
                <c:pt idx="125">
                  <c:v>5</c:v>
                </c:pt>
                <c:pt idx="126">
                  <c:v>4</c:v>
                </c:pt>
                <c:pt idx="127">
                  <c:v>5</c:v>
                </c:pt>
                <c:pt idx="128">
                  <c:v>9</c:v>
                </c:pt>
                <c:pt idx="129">
                  <c:v>5</c:v>
                </c:pt>
                <c:pt idx="130">
                  <c:v>1</c:v>
                </c:pt>
                <c:pt idx="131">
                  <c:v>1</c:v>
                </c:pt>
                <c:pt idx="132">
                  <c:v>4</c:v>
                </c:pt>
                <c:pt idx="133">
                  <c:v>4</c:v>
                </c:pt>
                <c:pt idx="134">
                  <c:v>2</c:v>
                </c:pt>
                <c:pt idx="135">
                  <c:v>1</c:v>
                </c:pt>
                <c:pt idx="136">
                  <c:v>1</c:v>
                </c:pt>
                <c:pt idx="137">
                  <c:v>5</c:v>
                </c:pt>
                <c:pt idx="138">
                  <c:v>7</c:v>
                </c:pt>
                <c:pt idx="139">
                  <c:v>5</c:v>
                </c:pt>
                <c:pt idx="140">
                  <c:v>6</c:v>
                </c:pt>
                <c:pt idx="141">
                  <c:v>1</c:v>
                </c:pt>
                <c:pt idx="142">
                  <c:v>2</c:v>
                </c:pt>
                <c:pt idx="143">
                  <c:v>0</c:v>
                </c:pt>
                <c:pt idx="144">
                  <c:v>2</c:v>
                </c:pt>
                <c:pt idx="145">
                  <c:v>4</c:v>
                </c:pt>
                <c:pt idx="146">
                  <c:v>5</c:v>
                </c:pt>
                <c:pt idx="147">
                  <c:v>3</c:v>
                </c:pt>
                <c:pt idx="148">
                  <c:v>1</c:v>
                </c:pt>
                <c:pt idx="149">
                  <c:v>3</c:v>
                </c:pt>
                <c:pt idx="150">
                  <c:v>4</c:v>
                </c:pt>
                <c:pt idx="151">
                  <c:v>3</c:v>
                </c:pt>
                <c:pt idx="152">
                  <c:v>4</c:v>
                </c:pt>
                <c:pt idx="153">
                  <c:v>5</c:v>
                </c:pt>
                <c:pt idx="154">
                  <c:v>1</c:v>
                </c:pt>
                <c:pt idx="155">
                  <c:v>0</c:v>
                </c:pt>
                <c:pt idx="156">
                  <c:v>3</c:v>
                </c:pt>
                <c:pt idx="157">
                  <c:v>3</c:v>
                </c:pt>
                <c:pt idx="158">
                  <c:v>1</c:v>
                </c:pt>
                <c:pt idx="159">
                  <c:v>2</c:v>
                </c:pt>
                <c:pt idx="160">
                  <c:v>1</c:v>
                </c:pt>
                <c:pt idx="161">
                  <c:v>3</c:v>
                </c:pt>
                <c:pt idx="162">
                  <c:v>0</c:v>
                </c:pt>
                <c:pt idx="163">
                  <c:v>1</c:v>
                </c:pt>
                <c:pt idx="164">
                  <c:v>0</c:v>
                </c:pt>
                <c:pt idx="165">
                  <c:v>1</c:v>
                </c:pt>
                <c:pt idx="166">
                  <c:v>3</c:v>
                </c:pt>
                <c:pt idx="167">
                  <c:v>3</c:v>
                </c:pt>
                <c:pt idx="168">
                  <c:v>0</c:v>
                </c:pt>
                <c:pt idx="169">
                  <c:v>3</c:v>
                </c:pt>
                <c:pt idx="170">
                  <c:v>1</c:v>
                </c:pt>
                <c:pt idx="171">
                  <c:v>3</c:v>
                </c:pt>
                <c:pt idx="172">
                  <c:v>1</c:v>
                </c:pt>
                <c:pt idx="173">
                  <c:v>1</c:v>
                </c:pt>
                <c:pt idx="174">
                  <c:v>2</c:v>
                </c:pt>
                <c:pt idx="175">
                  <c:v>1</c:v>
                </c:pt>
                <c:pt idx="176">
                  <c:v>1</c:v>
                </c:pt>
                <c:pt idx="177">
                  <c:v>2</c:v>
                </c:pt>
                <c:pt idx="178">
                  <c:v>1</c:v>
                </c:pt>
                <c:pt idx="179">
                  <c:v>0</c:v>
                </c:pt>
                <c:pt idx="180">
                  <c:v>2</c:v>
                </c:pt>
                <c:pt idx="181">
                  <c:v>0</c:v>
                </c:pt>
                <c:pt idx="182">
                  <c:v>1</c:v>
                </c:pt>
                <c:pt idx="183">
                  <c:v>5</c:v>
                </c:pt>
                <c:pt idx="184">
                  <c:v>1</c:v>
                </c:pt>
                <c:pt idx="185">
                  <c:v>1</c:v>
                </c:pt>
                <c:pt idx="186">
                  <c:v>2</c:v>
                </c:pt>
                <c:pt idx="187">
                  <c:v>1</c:v>
                </c:pt>
                <c:pt idx="188">
                  <c:v>0</c:v>
                </c:pt>
                <c:pt idx="189">
                  <c:v>1</c:v>
                </c:pt>
                <c:pt idx="190">
                  <c:v>0</c:v>
                </c:pt>
                <c:pt idx="191">
                  <c:v>1</c:v>
                </c:pt>
                <c:pt idx="192">
                  <c:v>1</c:v>
                </c:pt>
                <c:pt idx="193">
                  <c:v>1</c:v>
                </c:pt>
                <c:pt idx="194">
                  <c:v>1</c:v>
                </c:pt>
                <c:pt idx="195">
                  <c:v>1</c:v>
                </c:pt>
                <c:pt idx="196">
                  <c:v>5</c:v>
                </c:pt>
                <c:pt idx="197">
                  <c:v>1</c:v>
                </c:pt>
                <c:pt idx="198">
                  <c:v>0</c:v>
                </c:pt>
                <c:pt idx="199">
                  <c:v>1</c:v>
                </c:pt>
                <c:pt idx="200">
                  <c:v>0</c:v>
                </c:pt>
                <c:pt idx="201">
                  <c:v>0</c:v>
                </c:pt>
                <c:pt idx="202">
                  <c:v>1</c:v>
                </c:pt>
                <c:pt idx="203">
                  <c:v>0</c:v>
                </c:pt>
                <c:pt idx="204">
                  <c:v>1</c:v>
                </c:pt>
                <c:pt idx="205">
                  <c:v>1</c:v>
                </c:pt>
                <c:pt idx="206">
                  <c:v>0</c:v>
                </c:pt>
                <c:pt idx="207">
                  <c:v>0</c:v>
                </c:pt>
                <c:pt idx="208">
                  <c:v>1</c:v>
                </c:pt>
                <c:pt idx="209">
                  <c:v>0</c:v>
                </c:pt>
                <c:pt idx="210">
                  <c:v>1</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numCache>
            </c:numRef>
          </c:val>
          <c:smooth val="0"/>
          <c:extLst>
            <c:ext xmlns:c16="http://schemas.microsoft.com/office/drawing/2014/chart" uri="{C3380CC4-5D6E-409C-BE32-E72D297353CC}">
              <c16:uniqueId val="{00000001-23C1-4F3E-A943-FA3C9F02B05C}"/>
            </c:ext>
          </c:extLst>
        </c:ser>
        <c:dLbls>
          <c:showLegendKey val="0"/>
          <c:showVal val="0"/>
          <c:showCatName val="0"/>
          <c:showSerName val="0"/>
          <c:showPercent val="0"/>
          <c:showBubbleSize val="0"/>
        </c:dLbls>
        <c:smooth val="0"/>
        <c:axId val="602581608"/>
        <c:axId val="602580528"/>
      </c:lineChart>
      <c:catAx>
        <c:axId val="602581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2580528"/>
        <c:crosses val="autoZero"/>
        <c:auto val="1"/>
        <c:lblAlgn val="ctr"/>
        <c:lblOffset val="100"/>
        <c:noMultiLvlLbl val="0"/>
      </c:catAx>
      <c:valAx>
        <c:axId val="602580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2581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9-11T19:55:11.431" idx="1">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6AFE3D-2555-4F9C-B2BE-37251A4E6DE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A8E8D0DA-F9F9-403B-A169-9877F02FBDC3}">
      <dgm:prSet phldrT="[Text]" custT="1"/>
      <dgm:spPr/>
      <dgm:t>
        <a:bodyPr/>
        <a:lstStyle/>
        <a:p>
          <a:r>
            <a:rPr lang="en-US" sz="1800" b="1" dirty="0"/>
            <a:t>1. </a:t>
          </a:r>
          <a:r>
            <a:rPr lang="en-US" sz="1800" dirty="0"/>
            <a:t>Age and number of years spent in the company has no such correlation to affect attrition rate.</a:t>
          </a:r>
          <a:endParaRPr lang="en-IN" sz="1800" dirty="0"/>
        </a:p>
      </dgm:t>
    </dgm:pt>
    <dgm:pt modelId="{4B888467-CEF2-41AC-9AA6-0C9DEE1AC872}" type="parTrans" cxnId="{449BDEA2-8214-4842-9961-E55DC7230676}">
      <dgm:prSet/>
      <dgm:spPr/>
      <dgm:t>
        <a:bodyPr/>
        <a:lstStyle/>
        <a:p>
          <a:endParaRPr lang="en-IN"/>
        </a:p>
      </dgm:t>
    </dgm:pt>
    <dgm:pt modelId="{D0B0E122-7764-4C24-8413-BDEDD3E95136}" type="sibTrans" cxnId="{449BDEA2-8214-4842-9961-E55DC7230676}">
      <dgm:prSet/>
      <dgm:spPr/>
      <dgm:t>
        <a:bodyPr/>
        <a:lstStyle/>
        <a:p>
          <a:endParaRPr lang="en-IN"/>
        </a:p>
      </dgm:t>
    </dgm:pt>
    <dgm:pt modelId="{CADA010C-59A9-43A0-9FA4-7888BE9B5789}">
      <dgm:prSet phldrT="[Text]" custT="1"/>
      <dgm:spPr/>
      <dgm:t>
        <a:bodyPr/>
        <a:lstStyle/>
        <a:p>
          <a:r>
            <a:rPr lang="en-US" sz="1800" b="1" dirty="0"/>
            <a:t>2. </a:t>
          </a:r>
          <a:r>
            <a:rPr lang="en-US" sz="1800" dirty="0"/>
            <a:t>Technology sector has the highest salary range</a:t>
          </a:r>
        </a:p>
        <a:p>
          <a:r>
            <a:rPr lang="en-US" sz="1800" dirty="0"/>
            <a:t> followed by Sales and HR consecutively.</a:t>
          </a:r>
        </a:p>
        <a:p>
          <a:r>
            <a:rPr lang="en-US" sz="1800" dirty="0"/>
            <a:t> There is huge difference between the salary range of </a:t>
          </a:r>
        </a:p>
        <a:p>
          <a:r>
            <a:rPr lang="en-US" sz="1800" dirty="0"/>
            <a:t> people who left and those who remained with the latter</a:t>
          </a:r>
        </a:p>
        <a:p>
          <a:r>
            <a:rPr lang="en-US" sz="1800" dirty="0"/>
            <a:t>Having much higher salary.</a:t>
          </a:r>
        </a:p>
        <a:p>
          <a:r>
            <a:rPr lang="en-US" sz="900" dirty="0"/>
            <a:t> </a:t>
          </a:r>
          <a:endParaRPr lang="en-IN" sz="900" dirty="0"/>
        </a:p>
      </dgm:t>
    </dgm:pt>
    <dgm:pt modelId="{09C4EB0F-ADEF-45D0-BDA6-1628EF4AF436}" type="parTrans" cxnId="{B1A63E9D-9985-43BD-8A81-017601846772}">
      <dgm:prSet/>
      <dgm:spPr/>
      <dgm:t>
        <a:bodyPr/>
        <a:lstStyle/>
        <a:p>
          <a:endParaRPr lang="en-IN"/>
        </a:p>
      </dgm:t>
    </dgm:pt>
    <dgm:pt modelId="{CAA3A355-8CDA-4428-AE71-0F3ABD37A110}" type="sibTrans" cxnId="{B1A63E9D-9985-43BD-8A81-017601846772}">
      <dgm:prSet/>
      <dgm:spPr/>
      <dgm:t>
        <a:bodyPr/>
        <a:lstStyle/>
        <a:p>
          <a:endParaRPr lang="en-IN"/>
        </a:p>
      </dgm:t>
    </dgm:pt>
    <dgm:pt modelId="{B7AD8742-9B3D-4AC5-BC02-63A898FD0BC2}">
      <dgm:prSet phldrT="[Text]" custT="1"/>
      <dgm:spPr/>
      <dgm:t>
        <a:bodyPr/>
        <a:lstStyle/>
        <a:p>
          <a:r>
            <a:rPr lang="en-US" sz="1800" b="1" dirty="0"/>
            <a:t>3. </a:t>
          </a:r>
          <a:r>
            <a:rPr lang="en-US" sz="1800" dirty="0"/>
            <a:t>Men and Women are almost at par at leaving the company when</a:t>
          </a:r>
        </a:p>
        <a:p>
          <a:r>
            <a:rPr lang="en-US" sz="1800" dirty="0"/>
            <a:t>There is less prospect of career growth with the share of men being just 4% </a:t>
          </a:r>
        </a:p>
        <a:p>
          <a:r>
            <a:rPr lang="en-US" sz="1800" dirty="0"/>
            <a:t>more than women</a:t>
          </a:r>
          <a:endParaRPr lang="en-IN" sz="1800" dirty="0"/>
        </a:p>
      </dgm:t>
    </dgm:pt>
    <dgm:pt modelId="{93AB294E-F02D-42CB-8D1A-12FB24D96BF7}" type="parTrans" cxnId="{DBB258A3-DE31-4EB6-90D6-534C9FEC6776}">
      <dgm:prSet/>
      <dgm:spPr/>
      <dgm:t>
        <a:bodyPr/>
        <a:lstStyle/>
        <a:p>
          <a:endParaRPr lang="en-IN"/>
        </a:p>
      </dgm:t>
    </dgm:pt>
    <dgm:pt modelId="{82D08308-8254-4B06-9B9D-9CC9337FFFDF}" type="sibTrans" cxnId="{DBB258A3-DE31-4EB6-90D6-534C9FEC6776}">
      <dgm:prSet/>
      <dgm:spPr/>
      <dgm:t>
        <a:bodyPr/>
        <a:lstStyle/>
        <a:p>
          <a:endParaRPr lang="en-IN"/>
        </a:p>
      </dgm:t>
    </dgm:pt>
    <dgm:pt modelId="{4C05820A-7A6C-4F5B-ACEC-770AEBA68062}" type="pres">
      <dgm:prSet presAssocID="{7F6AFE3D-2555-4F9C-B2BE-37251A4E6DE3}" presName="linear" presStyleCnt="0">
        <dgm:presLayoutVars>
          <dgm:dir/>
          <dgm:animLvl val="lvl"/>
          <dgm:resizeHandles val="exact"/>
        </dgm:presLayoutVars>
      </dgm:prSet>
      <dgm:spPr/>
    </dgm:pt>
    <dgm:pt modelId="{0BEA5930-ECD3-40C8-94D9-FF37BB0BA1C6}" type="pres">
      <dgm:prSet presAssocID="{A8E8D0DA-F9F9-403B-A169-9877F02FBDC3}" presName="parentLin" presStyleCnt="0"/>
      <dgm:spPr/>
    </dgm:pt>
    <dgm:pt modelId="{728DC4A8-7573-4CBF-9112-72382C75534E}" type="pres">
      <dgm:prSet presAssocID="{A8E8D0DA-F9F9-403B-A169-9877F02FBDC3}" presName="parentLeftMargin" presStyleLbl="node1" presStyleIdx="0" presStyleCnt="3"/>
      <dgm:spPr/>
    </dgm:pt>
    <dgm:pt modelId="{4BDB3692-E26A-4E86-BB71-DE7E6D05A244}" type="pres">
      <dgm:prSet presAssocID="{A8E8D0DA-F9F9-403B-A169-9877F02FBDC3}" presName="parentText" presStyleLbl="node1" presStyleIdx="0" presStyleCnt="3" custScaleX="142857" custScaleY="588991">
        <dgm:presLayoutVars>
          <dgm:chMax val="0"/>
          <dgm:bulletEnabled val="1"/>
        </dgm:presLayoutVars>
      </dgm:prSet>
      <dgm:spPr/>
    </dgm:pt>
    <dgm:pt modelId="{B4287941-EFDE-49AF-9497-CF4CEE919B4B}" type="pres">
      <dgm:prSet presAssocID="{A8E8D0DA-F9F9-403B-A169-9877F02FBDC3}" presName="negativeSpace" presStyleCnt="0"/>
      <dgm:spPr/>
    </dgm:pt>
    <dgm:pt modelId="{0EE2FF7D-BC9F-4062-8083-2FEA2B53FD59}" type="pres">
      <dgm:prSet presAssocID="{A8E8D0DA-F9F9-403B-A169-9877F02FBDC3}" presName="childText" presStyleLbl="conFgAcc1" presStyleIdx="0" presStyleCnt="3">
        <dgm:presLayoutVars>
          <dgm:bulletEnabled val="1"/>
        </dgm:presLayoutVars>
      </dgm:prSet>
      <dgm:spPr/>
    </dgm:pt>
    <dgm:pt modelId="{14D09BFE-E445-49A2-B47F-9223C7F9699B}" type="pres">
      <dgm:prSet presAssocID="{D0B0E122-7764-4C24-8413-BDEDD3E95136}" presName="spaceBetweenRectangles" presStyleCnt="0"/>
      <dgm:spPr/>
    </dgm:pt>
    <dgm:pt modelId="{4103A97C-904E-428A-961D-C0349F3064E1}" type="pres">
      <dgm:prSet presAssocID="{CADA010C-59A9-43A0-9FA4-7888BE9B5789}" presName="parentLin" presStyleCnt="0"/>
      <dgm:spPr/>
    </dgm:pt>
    <dgm:pt modelId="{109A302B-7D44-4C7C-BB82-7A497E6E4DA0}" type="pres">
      <dgm:prSet presAssocID="{CADA010C-59A9-43A0-9FA4-7888BE9B5789}" presName="parentLeftMargin" presStyleLbl="node1" presStyleIdx="0" presStyleCnt="3"/>
      <dgm:spPr/>
    </dgm:pt>
    <dgm:pt modelId="{026ED27D-FCF0-4FA9-9478-C526A6EBB24D}" type="pres">
      <dgm:prSet presAssocID="{CADA010C-59A9-43A0-9FA4-7888BE9B5789}" presName="parentText" presStyleLbl="node1" presStyleIdx="1" presStyleCnt="3" custScaleX="137143" custScaleY="1141990">
        <dgm:presLayoutVars>
          <dgm:chMax val="0"/>
          <dgm:bulletEnabled val="1"/>
        </dgm:presLayoutVars>
      </dgm:prSet>
      <dgm:spPr/>
    </dgm:pt>
    <dgm:pt modelId="{DBAD3B5F-8D73-4E88-8661-849EA24E302E}" type="pres">
      <dgm:prSet presAssocID="{CADA010C-59A9-43A0-9FA4-7888BE9B5789}" presName="negativeSpace" presStyleCnt="0"/>
      <dgm:spPr/>
    </dgm:pt>
    <dgm:pt modelId="{1C995C15-64E6-44C6-B37D-C7240B53C3A7}" type="pres">
      <dgm:prSet presAssocID="{CADA010C-59A9-43A0-9FA4-7888BE9B5789}" presName="childText" presStyleLbl="conFgAcc1" presStyleIdx="1" presStyleCnt="3">
        <dgm:presLayoutVars>
          <dgm:bulletEnabled val="1"/>
        </dgm:presLayoutVars>
      </dgm:prSet>
      <dgm:spPr/>
    </dgm:pt>
    <dgm:pt modelId="{86402BC2-8BF2-42EC-891B-E55ADCBF8110}" type="pres">
      <dgm:prSet presAssocID="{CAA3A355-8CDA-4428-AE71-0F3ABD37A110}" presName="spaceBetweenRectangles" presStyleCnt="0"/>
      <dgm:spPr/>
    </dgm:pt>
    <dgm:pt modelId="{5D0901DF-A2CC-4140-9571-100EA8E38EFC}" type="pres">
      <dgm:prSet presAssocID="{B7AD8742-9B3D-4AC5-BC02-63A898FD0BC2}" presName="parentLin" presStyleCnt="0"/>
      <dgm:spPr/>
    </dgm:pt>
    <dgm:pt modelId="{3333DEDA-AD5C-4644-B6CF-FB836C45C524}" type="pres">
      <dgm:prSet presAssocID="{B7AD8742-9B3D-4AC5-BC02-63A898FD0BC2}" presName="parentLeftMargin" presStyleLbl="node1" presStyleIdx="1" presStyleCnt="3"/>
      <dgm:spPr/>
    </dgm:pt>
    <dgm:pt modelId="{65AD41D2-5761-4270-ADAF-A63397BB0F32}" type="pres">
      <dgm:prSet presAssocID="{B7AD8742-9B3D-4AC5-BC02-63A898FD0BC2}" presName="parentText" presStyleLbl="node1" presStyleIdx="2" presStyleCnt="3" custScaleX="135357" custScaleY="822037">
        <dgm:presLayoutVars>
          <dgm:chMax val="0"/>
          <dgm:bulletEnabled val="1"/>
        </dgm:presLayoutVars>
      </dgm:prSet>
      <dgm:spPr/>
    </dgm:pt>
    <dgm:pt modelId="{770A5627-D373-44A2-9856-5BC9650DC408}" type="pres">
      <dgm:prSet presAssocID="{B7AD8742-9B3D-4AC5-BC02-63A898FD0BC2}" presName="negativeSpace" presStyleCnt="0"/>
      <dgm:spPr/>
    </dgm:pt>
    <dgm:pt modelId="{66B24DF3-695A-46B7-99D1-F302B7A9CDCD}" type="pres">
      <dgm:prSet presAssocID="{B7AD8742-9B3D-4AC5-BC02-63A898FD0BC2}" presName="childText" presStyleLbl="conFgAcc1" presStyleIdx="2" presStyleCnt="3">
        <dgm:presLayoutVars>
          <dgm:bulletEnabled val="1"/>
        </dgm:presLayoutVars>
      </dgm:prSet>
      <dgm:spPr/>
    </dgm:pt>
  </dgm:ptLst>
  <dgm:cxnLst>
    <dgm:cxn modelId="{17B79516-4B95-4A60-A9E3-72F5347CC495}" type="presOf" srcId="{B7AD8742-9B3D-4AC5-BC02-63A898FD0BC2}" destId="{3333DEDA-AD5C-4644-B6CF-FB836C45C524}" srcOrd="0" destOrd="0" presId="urn:microsoft.com/office/officeart/2005/8/layout/list1"/>
    <dgm:cxn modelId="{3D416419-8374-4235-8B0E-E65C0C60E562}" type="presOf" srcId="{CADA010C-59A9-43A0-9FA4-7888BE9B5789}" destId="{109A302B-7D44-4C7C-BB82-7A497E6E4DA0}" srcOrd="0" destOrd="0" presId="urn:microsoft.com/office/officeart/2005/8/layout/list1"/>
    <dgm:cxn modelId="{715E373F-C6B4-49BD-A8E1-9A8452EB3407}" type="presOf" srcId="{A8E8D0DA-F9F9-403B-A169-9877F02FBDC3}" destId="{728DC4A8-7573-4CBF-9112-72382C75534E}" srcOrd="0" destOrd="0" presId="urn:microsoft.com/office/officeart/2005/8/layout/list1"/>
    <dgm:cxn modelId="{C91E5F67-79D1-49D2-836F-CDF436FE568B}" type="presOf" srcId="{CADA010C-59A9-43A0-9FA4-7888BE9B5789}" destId="{026ED27D-FCF0-4FA9-9478-C526A6EBB24D}" srcOrd="1" destOrd="0" presId="urn:microsoft.com/office/officeart/2005/8/layout/list1"/>
    <dgm:cxn modelId="{B1A63E9D-9985-43BD-8A81-017601846772}" srcId="{7F6AFE3D-2555-4F9C-B2BE-37251A4E6DE3}" destId="{CADA010C-59A9-43A0-9FA4-7888BE9B5789}" srcOrd="1" destOrd="0" parTransId="{09C4EB0F-ADEF-45D0-BDA6-1628EF4AF436}" sibTransId="{CAA3A355-8CDA-4428-AE71-0F3ABD37A110}"/>
    <dgm:cxn modelId="{449BDEA2-8214-4842-9961-E55DC7230676}" srcId="{7F6AFE3D-2555-4F9C-B2BE-37251A4E6DE3}" destId="{A8E8D0DA-F9F9-403B-A169-9877F02FBDC3}" srcOrd="0" destOrd="0" parTransId="{4B888467-CEF2-41AC-9AA6-0C9DEE1AC872}" sibTransId="{D0B0E122-7764-4C24-8413-BDEDD3E95136}"/>
    <dgm:cxn modelId="{DBB258A3-DE31-4EB6-90D6-534C9FEC6776}" srcId="{7F6AFE3D-2555-4F9C-B2BE-37251A4E6DE3}" destId="{B7AD8742-9B3D-4AC5-BC02-63A898FD0BC2}" srcOrd="2" destOrd="0" parTransId="{93AB294E-F02D-42CB-8D1A-12FB24D96BF7}" sibTransId="{82D08308-8254-4B06-9B9D-9CC9337FFFDF}"/>
    <dgm:cxn modelId="{D33E42B1-AB75-4CD9-8B1B-77B060B62050}" type="presOf" srcId="{B7AD8742-9B3D-4AC5-BC02-63A898FD0BC2}" destId="{65AD41D2-5761-4270-ADAF-A63397BB0F32}" srcOrd="1" destOrd="0" presId="urn:microsoft.com/office/officeart/2005/8/layout/list1"/>
    <dgm:cxn modelId="{69B004B4-BB51-4915-8645-CDE0305DF278}" type="presOf" srcId="{A8E8D0DA-F9F9-403B-A169-9877F02FBDC3}" destId="{4BDB3692-E26A-4E86-BB71-DE7E6D05A244}" srcOrd="1" destOrd="0" presId="urn:microsoft.com/office/officeart/2005/8/layout/list1"/>
    <dgm:cxn modelId="{D56075B6-F242-46E6-9399-539584D7BA19}" type="presOf" srcId="{7F6AFE3D-2555-4F9C-B2BE-37251A4E6DE3}" destId="{4C05820A-7A6C-4F5B-ACEC-770AEBA68062}" srcOrd="0" destOrd="0" presId="urn:microsoft.com/office/officeart/2005/8/layout/list1"/>
    <dgm:cxn modelId="{51A69A83-F3E4-4EA6-9CE1-E01EABEDE47E}" type="presParOf" srcId="{4C05820A-7A6C-4F5B-ACEC-770AEBA68062}" destId="{0BEA5930-ECD3-40C8-94D9-FF37BB0BA1C6}" srcOrd="0" destOrd="0" presId="urn:microsoft.com/office/officeart/2005/8/layout/list1"/>
    <dgm:cxn modelId="{184ECF96-DBCD-43C6-935B-D104868B5681}" type="presParOf" srcId="{0BEA5930-ECD3-40C8-94D9-FF37BB0BA1C6}" destId="{728DC4A8-7573-4CBF-9112-72382C75534E}" srcOrd="0" destOrd="0" presId="urn:microsoft.com/office/officeart/2005/8/layout/list1"/>
    <dgm:cxn modelId="{A8135E4A-5E74-4F6B-8EDA-F5AB856CF5F7}" type="presParOf" srcId="{0BEA5930-ECD3-40C8-94D9-FF37BB0BA1C6}" destId="{4BDB3692-E26A-4E86-BB71-DE7E6D05A244}" srcOrd="1" destOrd="0" presId="urn:microsoft.com/office/officeart/2005/8/layout/list1"/>
    <dgm:cxn modelId="{BADE38B2-B28C-4037-9BDB-E1F226066304}" type="presParOf" srcId="{4C05820A-7A6C-4F5B-ACEC-770AEBA68062}" destId="{B4287941-EFDE-49AF-9497-CF4CEE919B4B}" srcOrd="1" destOrd="0" presId="urn:microsoft.com/office/officeart/2005/8/layout/list1"/>
    <dgm:cxn modelId="{A9769889-741D-4F5C-B59D-9710147D0E14}" type="presParOf" srcId="{4C05820A-7A6C-4F5B-ACEC-770AEBA68062}" destId="{0EE2FF7D-BC9F-4062-8083-2FEA2B53FD59}" srcOrd="2" destOrd="0" presId="urn:microsoft.com/office/officeart/2005/8/layout/list1"/>
    <dgm:cxn modelId="{8B640A8C-DEF3-4712-9B22-8A6D5BA1CD5C}" type="presParOf" srcId="{4C05820A-7A6C-4F5B-ACEC-770AEBA68062}" destId="{14D09BFE-E445-49A2-B47F-9223C7F9699B}" srcOrd="3" destOrd="0" presId="urn:microsoft.com/office/officeart/2005/8/layout/list1"/>
    <dgm:cxn modelId="{35982A3C-C0F7-49F6-ABF2-FE050266D5A8}" type="presParOf" srcId="{4C05820A-7A6C-4F5B-ACEC-770AEBA68062}" destId="{4103A97C-904E-428A-961D-C0349F3064E1}" srcOrd="4" destOrd="0" presId="urn:microsoft.com/office/officeart/2005/8/layout/list1"/>
    <dgm:cxn modelId="{99F6DD07-AC69-41BF-AB22-00B91CAEEF81}" type="presParOf" srcId="{4103A97C-904E-428A-961D-C0349F3064E1}" destId="{109A302B-7D44-4C7C-BB82-7A497E6E4DA0}" srcOrd="0" destOrd="0" presId="urn:microsoft.com/office/officeart/2005/8/layout/list1"/>
    <dgm:cxn modelId="{CED2FFE9-E281-4EA9-8602-70B98E3FE641}" type="presParOf" srcId="{4103A97C-904E-428A-961D-C0349F3064E1}" destId="{026ED27D-FCF0-4FA9-9478-C526A6EBB24D}" srcOrd="1" destOrd="0" presId="urn:microsoft.com/office/officeart/2005/8/layout/list1"/>
    <dgm:cxn modelId="{7003214A-F230-4595-828C-243AE8C553AC}" type="presParOf" srcId="{4C05820A-7A6C-4F5B-ACEC-770AEBA68062}" destId="{DBAD3B5F-8D73-4E88-8661-849EA24E302E}" srcOrd="5" destOrd="0" presId="urn:microsoft.com/office/officeart/2005/8/layout/list1"/>
    <dgm:cxn modelId="{F2842125-0A40-4DCE-B185-A293BFBC9902}" type="presParOf" srcId="{4C05820A-7A6C-4F5B-ACEC-770AEBA68062}" destId="{1C995C15-64E6-44C6-B37D-C7240B53C3A7}" srcOrd="6" destOrd="0" presId="urn:microsoft.com/office/officeart/2005/8/layout/list1"/>
    <dgm:cxn modelId="{A25B30CD-94D6-4D88-904B-E273DAFF7458}" type="presParOf" srcId="{4C05820A-7A6C-4F5B-ACEC-770AEBA68062}" destId="{86402BC2-8BF2-42EC-891B-E55ADCBF8110}" srcOrd="7" destOrd="0" presId="urn:microsoft.com/office/officeart/2005/8/layout/list1"/>
    <dgm:cxn modelId="{603665A3-A11B-42FC-9EF1-2DF974B2F88D}" type="presParOf" srcId="{4C05820A-7A6C-4F5B-ACEC-770AEBA68062}" destId="{5D0901DF-A2CC-4140-9571-100EA8E38EFC}" srcOrd="8" destOrd="0" presId="urn:microsoft.com/office/officeart/2005/8/layout/list1"/>
    <dgm:cxn modelId="{6B48B81D-7E8A-43A1-AE35-A80803FE5E26}" type="presParOf" srcId="{5D0901DF-A2CC-4140-9571-100EA8E38EFC}" destId="{3333DEDA-AD5C-4644-B6CF-FB836C45C524}" srcOrd="0" destOrd="0" presId="urn:microsoft.com/office/officeart/2005/8/layout/list1"/>
    <dgm:cxn modelId="{3A3855BB-50A6-4DF3-A3BE-938C4EE903B7}" type="presParOf" srcId="{5D0901DF-A2CC-4140-9571-100EA8E38EFC}" destId="{65AD41D2-5761-4270-ADAF-A63397BB0F32}" srcOrd="1" destOrd="0" presId="urn:microsoft.com/office/officeart/2005/8/layout/list1"/>
    <dgm:cxn modelId="{487B782D-7462-4419-B743-F4933B612C01}" type="presParOf" srcId="{4C05820A-7A6C-4F5B-ACEC-770AEBA68062}" destId="{770A5627-D373-44A2-9856-5BC9650DC408}" srcOrd="9" destOrd="0" presId="urn:microsoft.com/office/officeart/2005/8/layout/list1"/>
    <dgm:cxn modelId="{219FC9F3-2619-410D-B93C-AF853C9C73CE}" type="presParOf" srcId="{4C05820A-7A6C-4F5B-ACEC-770AEBA68062}" destId="{66B24DF3-695A-46B7-99D1-F302B7A9CDC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185DCF-E92C-455A-B750-38D6C641E53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D10E3760-6595-4D3B-B12A-BEB803B7B4C4}">
      <dgm:prSet phldrT="[Text]" custT="1"/>
      <dgm:spPr/>
      <dgm:t>
        <a:bodyPr/>
        <a:lstStyle/>
        <a:p>
          <a:r>
            <a:rPr lang="en-US" sz="2000" dirty="0"/>
            <a:t>&gt;&gt; Attention to be paid in maintaining competitive salary structures, especially in technology and sales sector.</a:t>
          </a:r>
          <a:endParaRPr lang="en-IN" sz="2000" dirty="0"/>
        </a:p>
      </dgm:t>
    </dgm:pt>
    <dgm:pt modelId="{69B858BB-65FA-47A9-994A-FF7B8367C565}" type="parTrans" cxnId="{E7A0966B-1956-4B55-BBF6-DA99158D7643}">
      <dgm:prSet/>
      <dgm:spPr/>
      <dgm:t>
        <a:bodyPr/>
        <a:lstStyle/>
        <a:p>
          <a:endParaRPr lang="en-IN"/>
        </a:p>
      </dgm:t>
    </dgm:pt>
    <dgm:pt modelId="{5FEAAFE3-EBBD-47B9-9B8F-EFC417E4A964}" type="sibTrans" cxnId="{E7A0966B-1956-4B55-BBF6-DA99158D7643}">
      <dgm:prSet/>
      <dgm:spPr/>
      <dgm:t>
        <a:bodyPr/>
        <a:lstStyle/>
        <a:p>
          <a:endParaRPr lang="en-IN"/>
        </a:p>
      </dgm:t>
    </dgm:pt>
    <dgm:pt modelId="{09179949-73D7-41A6-BA75-683995B039CE}">
      <dgm:prSet phldrT="[Text]" custT="1"/>
      <dgm:spPr/>
      <dgm:t>
        <a:bodyPr/>
        <a:lstStyle/>
        <a:p>
          <a:r>
            <a:rPr lang="en-US" sz="2000" dirty="0"/>
            <a:t>&gt;&gt; Quarterly overview of work and promotion based on that to incentivize employees.</a:t>
          </a:r>
          <a:endParaRPr lang="en-IN" sz="2000" dirty="0"/>
        </a:p>
      </dgm:t>
    </dgm:pt>
    <dgm:pt modelId="{DDE736AB-A35C-43EC-B056-0C7D2C6A05A0}" type="parTrans" cxnId="{75B6F5CD-FC01-47C1-BDEF-E1F5BDACE14D}">
      <dgm:prSet/>
      <dgm:spPr/>
      <dgm:t>
        <a:bodyPr/>
        <a:lstStyle/>
        <a:p>
          <a:endParaRPr lang="en-IN"/>
        </a:p>
      </dgm:t>
    </dgm:pt>
    <dgm:pt modelId="{5D775180-F646-4E4D-AD63-DA9397EB5E9B}" type="sibTrans" cxnId="{75B6F5CD-FC01-47C1-BDEF-E1F5BDACE14D}">
      <dgm:prSet/>
      <dgm:spPr/>
      <dgm:t>
        <a:bodyPr/>
        <a:lstStyle/>
        <a:p>
          <a:endParaRPr lang="en-IN"/>
        </a:p>
      </dgm:t>
    </dgm:pt>
    <dgm:pt modelId="{66040FEE-C07A-4214-BAAB-93819D978D6B}">
      <dgm:prSet phldrT="[Text]" custT="1"/>
      <dgm:spPr/>
      <dgm:t>
        <a:bodyPr/>
        <a:lstStyle/>
        <a:p>
          <a:r>
            <a:rPr lang="en-US" sz="2000" dirty="0"/>
            <a:t>&gt;&gt; There must be some interrelation existing between manager’s rating, self rating and job satisfaction levels of employees by introducing a common scale. </a:t>
          </a:r>
          <a:endParaRPr lang="en-IN" sz="2000" dirty="0"/>
        </a:p>
      </dgm:t>
    </dgm:pt>
    <dgm:pt modelId="{E1D672AC-6D1C-4D02-BC79-6346A4AEA28D}" type="parTrans" cxnId="{F3651012-8ABA-43B8-88CB-3F598687466F}">
      <dgm:prSet/>
      <dgm:spPr/>
      <dgm:t>
        <a:bodyPr/>
        <a:lstStyle/>
        <a:p>
          <a:endParaRPr lang="en-IN"/>
        </a:p>
      </dgm:t>
    </dgm:pt>
    <dgm:pt modelId="{620FCD4A-2E54-4E56-87EB-206D7E1E6909}" type="sibTrans" cxnId="{F3651012-8ABA-43B8-88CB-3F598687466F}">
      <dgm:prSet/>
      <dgm:spPr/>
      <dgm:t>
        <a:bodyPr/>
        <a:lstStyle/>
        <a:p>
          <a:endParaRPr lang="en-IN"/>
        </a:p>
      </dgm:t>
    </dgm:pt>
    <dgm:pt modelId="{6B3D88FB-2591-4F06-890C-B698594CBB85}" type="pres">
      <dgm:prSet presAssocID="{32185DCF-E92C-455A-B750-38D6C641E53C}" presName="linear" presStyleCnt="0">
        <dgm:presLayoutVars>
          <dgm:dir/>
          <dgm:animLvl val="lvl"/>
          <dgm:resizeHandles val="exact"/>
        </dgm:presLayoutVars>
      </dgm:prSet>
      <dgm:spPr/>
    </dgm:pt>
    <dgm:pt modelId="{1FDD5146-6A95-4B9A-AE1B-C7494F4488C8}" type="pres">
      <dgm:prSet presAssocID="{D10E3760-6595-4D3B-B12A-BEB803B7B4C4}" presName="parentLin" presStyleCnt="0"/>
      <dgm:spPr/>
    </dgm:pt>
    <dgm:pt modelId="{9AF432B5-E2F0-485D-81E8-A2E140E90766}" type="pres">
      <dgm:prSet presAssocID="{D10E3760-6595-4D3B-B12A-BEB803B7B4C4}" presName="parentLeftMargin" presStyleLbl="node1" presStyleIdx="0" presStyleCnt="3"/>
      <dgm:spPr/>
    </dgm:pt>
    <dgm:pt modelId="{29C39C29-AE39-4C28-96C6-36A5B9BC38C3}" type="pres">
      <dgm:prSet presAssocID="{D10E3760-6595-4D3B-B12A-BEB803B7B4C4}" presName="parentText" presStyleLbl="node1" presStyleIdx="0" presStyleCnt="3">
        <dgm:presLayoutVars>
          <dgm:chMax val="0"/>
          <dgm:bulletEnabled val="1"/>
        </dgm:presLayoutVars>
      </dgm:prSet>
      <dgm:spPr/>
    </dgm:pt>
    <dgm:pt modelId="{DC6038D9-556F-45AC-9D99-C80DC88BC9BC}" type="pres">
      <dgm:prSet presAssocID="{D10E3760-6595-4D3B-B12A-BEB803B7B4C4}" presName="negativeSpace" presStyleCnt="0"/>
      <dgm:spPr/>
    </dgm:pt>
    <dgm:pt modelId="{9D0E44B5-4EF3-456C-BAB0-1E0167842294}" type="pres">
      <dgm:prSet presAssocID="{D10E3760-6595-4D3B-B12A-BEB803B7B4C4}" presName="childText" presStyleLbl="conFgAcc1" presStyleIdx="0" presStyleCnt="3">
        <dgm:presLayoutVars>
          <dgm:bulletEnabled val="1"/>
        </dgm:presLayoutVars>
      </dgm:prSet>
      <dgm:spPr/>
    </dgm:pt>
    <dgm:pt modelId="{2AF54141-0547-4590-8C82-190D5883BBBD}" type="pres">
      <dgm:prSet presAssocID="{5FEAAFE3-EBBD-47B9-9B8F-EFC417E4A964}" presName="spaceBetweenRectangles" presStyleCnt="0"/>
      <dgm:spPr/>
    </dgm:pt>
    <dgm:pt modelId="{A95ADF37-67E4-4850-94EE-43BC09BFECF8}" type="pres">
      <dgm:prSet presAssocID="{09179949-73D7-41A6-BA75-683995B039CE}" presName="parentLin" presStyleCnt="0"/>
      <dgm:spPr/>
    </dgm:pt>
    <dgm:pt modelId="{8280D0F1-B4D2-40C9-A2C6-8DEA6C979FD3}" type="pres">
      <dgm:prSet presAssocID="{09179949-73D7-41A6-BA75-683995B039CE}" presName="parentLeftMargin" presStyleLbl="node1" presStyleIdx="0" presStyleCnt="3"/>
      <dgm:spPr/>
    </dgm:pt>
    <dgm:pt modelId="{9DC2EBE6-BE10-45F6-89A7-6DED0721CC01}" type="pres">
      <dgm:prSet presAssocID="{09179949-73D7-41A6-BA75-683995B039CE}" presName="parentText" presStyleLbl="node1" presStyleIdx="1" presStyleCnt="3">
        <dgm:presLayoutVars>
          <dgm:chMax val="0"/>
          <dgm:bulletEnabled val="1"/>
        </dgm:presLayoutVars>
      </dgm:prSet>
      <dgm:spPr/>
    </dgm:pt>
    <dgm:pt modelId="{6F491619-D634-49F1-ABB8-8D5D0CCCC121}" type="pres">
      <dgm:prSet presAssocID="{09179949-73D7-41A6-BA75-683995B039CE}" presName="negativeSpace" presStyleCnt="0"/>
      <dgm:spPr/>
    </dgm:pt>
    <dgm:pt modelId="{F011D585-E0E0-4656-A17B-55E279D1A5C8}" type="pres">
      <dgm:prSet presAssocID="{09179949-73D7-41A6-BA75-683995B039CE}" presName="childText" presStyleLbl="conFgAcc1" presStyleIdx="1" presStyleCnt="3">
        <dgm:presLayoutVars>
          <dgm:bulletEnabled val="1"/>
        </dgm:presLayoutVars>
      </dgm:prSet>
      <dgm:spPr/>
    </dgm:pt>
    <dgm:pt modelId="{A894B316-0CF6-49A7-9855-8ECF36BE6B8E}" type="pres">
      <dgm:prSet presAssocID="{5D775180-F646-4E4D-AD63-DA9397EB5E9B}" presName="spaceBetweenRectangles" presStyleCnt="0"/>
      <dgm:spPr/>
    </dgm:pt>
    <dgm:pt modelId="{C3006203-3A2C-45D3-A88C-457C9453A0E6}" type="pres">
      <dgm:prSet presAssocID="{66040FEE-C07A-4214-BAAB-93819D978D6B}" presName="parentLin" presStyleCnt="0"/>
      <dgm:spPr/>
    </dgm:pt>
    <dgm:pt modelId="{C2BA2B8E-16A9-4E1A-8B4C-85E911DB70FC}" type="pres">
      <dgm:prSet presAssocID="{66040FEE-C07A-4214-BAAB-93819D978D6B}" presName="parentLeftMargin" presStyleLbl="node1" presStyleIdx="1" presStyleCnt="3"/>
      <dgm:spPr/>
    </dgm:pt>
    <dgm:pt modelId="{102CCE7E-8644-4713-A85F-6F340680521F}" type="pres">
      <dgm:prSet presAssocID="{66040FEE-C07A-4214-BAAB-93819D978D6B}" presName="parentText" presStyleLbl="node1" presStyleIdx="2" presStyleCnt="3" custScaleY="128465">
        <dgm:presLayoutVars>
          <dgm:chMax val="0"/>
          <dgm:bulletEnabled val="1"/>
        </dgm:presLayoutVars>
      </dgm:prSet>
      <dgm:spPr/>
    </dgm:pt>
    <dgm:pt modelId="{D341E937-9C0C-4B6B-B779-567A58F466A7}" type="pres">
      <dgm:prSet presAssocID="{66040FEE-C07A-4214-BAAB-93819D978D6B}" presName="negativeSpace" presStyleCnt="0"/>
      <dgm:spPr/>
    </dgm:pt>
    <dgm:pt modelId="{E3AE8E2C-34FC-41C4-A3DC-56867B1727AB}" type="pres">
      <dgm:prSet presAssocID="{66040FEE-C07A-4214-BAAB-93819D978D6B}" presName="childText" presStyleLbl="conFgAcc1" presStyleIdx="2" presStyleCnt="3">
        <dgm:presLayoutVars>
          <dgm:bulletEnabled val="1"/>
        </dgm:presLayoutVars>
      </dgm:prSet>
      <dgm:spPr/>
    </dgm:pt>
  </dgm:ptLst>
  <dgm:cxnLst>
    <dgm:cxn modelId="{30EC8F0B-9AD7-4FAD-8560-762376636BE7}" type="presOf" srcId="{66040FEE-C07A-4214-BAAB-93819D978D6B}" destId="{C2BA2B8E-16A9-4E1A-8B4C-85E911DB70FC}" srcOrd="0" destOrd="0" presId="urn:microsoft.com/office/officeart/2005/8/layout/list1"/>
    <dgm:cxn modelId="{F3651012-8ABA-43B8-88CB-3F598687466F}" srcId="{32185DCF-E92C-455A-B750-38D6C641E53C}" destId="{66040FEE-C07A-4214-BAAB-93819D978D6B}" srcOrd="2" destOrd="0" parTransId="{E1D672AC-6D1C-4D02-BC79-6346A4AEA28D}" sibTransId="{620FCD4A-2E54-4E56-87EB-206D7E1E6909}"/>
    <dgm:cxn modelId="{E604FE37-6435-4B53-96B3-63DAAE00FF76}" type="presOf" srcId="{66040FEE-C07A-4214-BAAB-93819D978D6B}" destId="{102CCE7E-8644-4713-A85F-6F340680521F}" srcOrd="1" destOrd="0" presId="urn:microsoft.com/office/officeart/2005/8/layout/list1"/>
    <dgm:cxn modelId="{6BA47061-C5BD-4030-8F45-F814F58715AF}" type="presOf" srcId="{09179949-73D7-41A6-BA75-683995B039CE}" destId="{9DC2EBE6-BE10-45F6-89A7-6DED0721CC01}" srcOrd="1" destOrd="0" presId="urn:microsoft.com/office/officeart/2005/8/layout/list1"/>
    <dgm:cxn modelId="{E7A0966B-1956-4B55-BBF6-DA99158D7643}" srcId="{32185DCF-E92C-455A-B750-38D6C641E53C}" destId="{D10E3760-6595-4D3B-B12A-BEB803B7B4C4}" srcOrd="0" destOrd="0" parTransId="{69B858BB-65FA-47A9-994A-FF7B8367C565}" sibTransId="{5FEAAFE3-EBBD-47B9-9B8F-EFC417E4A964}"/>
    <dgm:cxn modelId="{F822CE50-1B1A-4944-B120-EBC5F5BFDD9A}" type="presOf" srcId="{D10E3760-6595-4D3B-B12A-BEB803B7B4C4}" destId="{29C39C29-AE39-4C28-96C6-36A5B9BC38C3}" srcOrd="1" destOrd="0" presId="urn:microsoft.com/office/officeart/2005/8/layout/list1"/>
    <dgm:cxn modelId="{06CDCB74-0E79-4EDB-AFD5-4BB9A969DC3A}" type="presOf" srcId="{D10E3760-6595-4D3B-B12A-BEB803B7B4C4}" destId="{9AF432B5-E2F0-485D-81E8-A2E140E90766}" srcOrd="0" destOrd="0" presId="urn:microsoft.com/office/officeart/2005/8/layout/list1"/>
    <dgm:cxn modelId="{8BE020A8-8E7C-4E51-9DA0-D0218A08DA78}" type="presOf" srcId="{32185DCF-E92C-455A-B750-38D6C641E53C}" destId="{6B3D88FB-2591-4F06-890C-B698594CBB85}" srcOrd="0" destOrd="0" presId="urn:microsoft.com/office/officeart/2005/8/layout/list1"/>
    <dgm:cxn modelId="{75B6F5CD-FC01-47C1-BDEF-E1F5BDACE14D}" srcId="{32185DCF-E92C-455A-B750-38D6C641E53C}" destId="{09179949-73D7-41A6-BA75-683995B039CE}" srcOrd="1" destOrd="0" parTransId="{DDE736AB-A35C-43EC-B056-0C7D2C6A05A0}" sibTransId="{5D775180-F646-4E4D-AD63-DA9397EB5E9B}"/>
    <dgm:cxn modelId="{C27B7CCF-493D-4024-9875-D0B951764284}" type="presOf" srcId="{09179949-73D7-41A6-BA75-683995B039CE}" destId="{8280D0F1-B4D2-40C9-A2C6-8DEA6C979FD3}" srcOrd="0" destOrd="0" presId="urn:microsoft.com/office/officeart/2005/8/layout/list1"/>
    <dgm:cxn modelId="{C4D58BFC-AD78-4C79-A55E-26FB4278580A}" type="presParOf" srcId="{6B3D88FB-2591-4F06-890C-B698594CBB85}" destId="{1FDD5146-6A95-4B9A-AE1B-C7494F4488C8}" srcOrd="0" destOrd="0" presId="urn:microsoft.com/office/officeart/2005/8/layout/list1"/>
    <dgm:cxn modelId="{622FC9B8-3FDB-4EF8-A8D4-F9E6B6CB8E27}" type="presParOf" srcId="{1FDD5146-6A95-4B9A-AE1B-C7494F4488C8}" destId="{9AF432B5-E2F0-485D-81E8-A2E140E90766}" srcOrd="0" destOrd="0" presId="urn:microsoft.com/office/officeart/2005/8/layout/list1"/>
    <dgm:cxn modelId="{544253BF-6FE9-4601-8AD6-5673836B911F}" type="presParOf" srcId="{1FDD5146-6A95-4B9A-AE1B-C7494F4488C8}" destId="{29C39C29-AE39-4C28-96C6-36A5B9BC38C3}" srcOrd="1" destOrd="0" presId="urn:microsoft.com/office/officeart/2005/8/layout/list1"/>
    <dgm:cxn modelId="{AD4DA99B-CC5B-427B-8E44-27CC3EFCDCB7}" type="presParOf" srcId="{6B3D88FB-2591-4F06-890C-B698594CBB85}" destId="{DC6038D9-556F-45AC-9D99-C80DC88BC9BC}" srcOrd="1" destOrd="0" presId="urn:microsoft.com/office/officeart/2005/8/layout/list1"/>
    <dgm:cxn modelId="{77F50F1E-3147-4DBD-ADD8-377F3C827694}" type="presParOf" srcId="{6B3D88FB-2591-4F06-890C-B698594CBB85}" destId="{9D0E44B5-4EF3-456C-BAB0-1E0167842294}" srcOrd="2" destOrd="0" presId="urn:microsoft.com/office/officeart/2005/8/layout/list1"/>
    <dgm:cxn modelId="{68F2A076-1900-46E1-9CA9-4169F2459106}" type="presParOf" srcId="{6B3D88FB-2591-4F06-890C-B698594CBB85}" destId="{2AF54141-0547-4590-8C82-190D5883BBBD}" srcOrd="3" destOrd="0" presId="urn:microsoft.com/office/officeart/2005/8/layout/list1"/>
    <dgm:cxn modelId="{5401EDB1-9849-45DE-B0C6-D509890F1CD7}" type="presParOf" srcId="{6B3D88FB-2591-4F06-890C-B698594CBB85}" destId="{A95ADF37-67E4-4850-94EE-43BC09BFECF8}" srcOrd="4" destOrd="0" presId="urn:microsoft.com/office/officeart/2005/8/layout/list1"/>
    <dgm:cxn modelId="{D1C35E6D-4A10-4B8F-B1F2-49D421F494DC}" type="presParOf" srcId="{A95ADF37-67E4-4850-94EE-43BC09BFECF8}" destId="{8280D0F1-B4D2-40C9-A2C6-8DEA6C979FD3}" srcOrd="0" destOrd="0" presId="urn:microsoft.com/office/officeart/2005/8/layout/list1"/>
    <dgm:cxn modelId="{5DA7FC90-F6B6-4B49-8A44-F8C187B9B121}" type="presParOf" srcId="{A95ADF37-67E4-4850-94EE-43BC09BFECF8}" destId="{9DC2EBE6-BE10-45F6-89A7-6DED0721CC01}" srcOrd="1" destOrd="0" presId="urn:microsoft.com/office/officeart/2005/8/layout/list1"/>
    <dgm:cxn modelId="{B07A7BC0-FE44-4DBD-A366-102E32693CA9}" type="presParOf" srcId="{6B3D88FB-2591-4F06-890C-B698594CBB85}" destId="{6F491619-D634-49F1-ABB8-8D5D0CCCC121}" srcOrd="5" destOrd="0" presId="urn:microsoft.com/office/officeart/2005/8/layout/list1"/>
    <dgm:cxn modelId="{345CF73D-2B19-4072-B95F-8218D0CA91C5}" type="presParOf" srcId="{6B3D88FB-2591-4F06-890C-B698594CBB85}" destId="{F011D585-E0E0-4656-A17B-55E279D1A5C8}" srcOrd="6" destOrd="0" presId="urn:microsoft.com/office/officeart/2005/8/layout/list1"/>
    <dgm:cxn modelId="{3AEBF82E-9F9D-4940-96C8-CC190A59B0E6}" type="presParOf" srcId="{6B3D88FB-2591-4F06-890C-B698594CBB85}" destId="{A894B316-0CF6-49A7-9855-8ECF36BE6B8E}" srcOrd="7" destOrd="0" presId="urn:microsoft.com/office/officeart/2005/8/layout/list1"/>
    <dgm:cxn modelId="{8968049F-10CB-4DA5-95AD-C24D5F81E2AD}" type="presParOf" srcId="{6B3D88FB-2591-4F06-890C-B698594CBB85}" destId="{C3006203-3A2C-45D3-A88C-457C9453A0E6}" srcOrd="8" destOrd="0" presId="urn:microsoft.com/office/officeart/2005/8/layout/list1"/>
    <dgm:cxn modelId="{53CC14A0-CF30-4C55-90B0-493629238D92}" type="presParOf" srcId="{C3006203-3A2C-45D3-A88C-457C9453A0E6}" destId="{C2BA2B8E-16A9-4E1A-8B4C-85E911DB70FC}" srcOrd="0" destOrd="0" presId="urn:microsoft.com/office/officeart/2005/8/layout/list1"/>
    <dgm:cxn modelId="{39A844F2-5435-4A55-B57C-D8D6AE3C3B86}" type="presParOf" srcId="{C3006203-3A2C-45D3-A88C-457C9453A0E6}" destId="{102CCE7E-8644-4713-A85F-6F340680521F}" srcOrd="1" destOrd="0" presId="urn:microsoft.com/office/officeart/2005/8/layout/list1"/>
    <dgm:cxn modelId="{234FCBFC-BB0C-44EB-8C44-FF207F42E9B4}" type="presParOf" srcId="{6B3D88FB-2591-4F06-890C-B698594CBB85}" destId="{D341E937-9C0C-4B6B-B779-567A58F466A7}" srcOrd="9" destOrd="0" presId="urn:microsoft.com/office/officeart/2005/8/layout/list1"/>
    <dgm:cxn modelId="{60A1EFF7-8C5E-4788-9EB6-56965E220ACE}" type="presParOf" srcId="{6B3D88FB-2591-4F06-890C-B698594CBB85}" destId="{E3AE8E2C-34FC-41C4-A3DC-56867B1727A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E2FF7D-BC9F-4062-8083-2FEA2B53FD59}">
      <dsp:nvSpPr>
        <dsp:cNvPr id="0" name=""/>
        <dsp:cNvSpPr/>
      </dsp:nvSpPr>
      <dsp:spPr>
        <a:xfrm>
          <a:off x="0" y="1264812"/>
          <a:ext cx="8128000" cy="176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BDB3692-E26A-4E86-BB71-DE7E6D05A244}">
      <dsp:nvSpPr>
        <dsp:cNvPr id="0" name=""/>
        <dsp:cNvSpPr/>
      </dsp:nvSpPr>
      <dsp:spPr>
        <a:xfrm>
          <a:off x="386953" y="151041"/>
          <a:ext cx="7739054" cy="121709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00100">
            <a:lnSpc>
              <a:spcPct val="90000"/>
            </a:lnSpc>
            <a:spcBef>
              <a:spcPct val="0"/>
            </a:spcBef>
            <a:spcAft>
              <a:spcPct val="35000"/>
            </a:spcAft>
            <a:buNone/>
          </a:pPr>
          <a:r>
            <a:rPr lang="en-US" sz="1800" b="1" kern="1200" dirty="0"/>
            <a:t>1. </a:t>
          </a:r>
          <a:r>
            <a:rPr lang="en-US" sz="1800" kern="1200" dirty="0"/>
            <a:t>Age and number of years spent in the company has no such correlation to affect attrition rate.</a:t>
          </a:r>
          <a:endParaRPr lang="en-IN" sz="1800" kern="1200" dirty="0"/>
        </a:p>
      </dsp:txBody>
      <dsp:txXfrm>
        <a:off x="446366" y="210454"/>
        <a:ext cx="7620228" cy="1098265"/>
      </dsp:txXfrm>
    </dsp:sp>
    <dsp:sp modelId="{1C995C15-64E6-44C6-B37D-C7240B53C3A7}">
      <dsp:nvSpPr>
        <dsp:cNvPr id="0" name=""/>
        <dsp:cNvSpPr/>
      </dsp:nvSpPr>
      <dsp:spPr>
        <a:xfrm>
          <a:off x="0" y="3735500"/>
          <a:ext cx="8128000" cy="176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6ED27D-FCF0-4FA9-9478-C526A6EBB24D}">
      <dsp:nvSpPr>
        <dsp:cNvPr id="0" name=""/>
        <dsp:cNvSpPr/>
      </dsp:nvSpPr>
      <dsp:spPr>
        <a:xfrm>
          <a:off x="402034" y="1479012"/>
          <a:ext cx="7719068" cy="235980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00100">
            <a:lnSpc>
              <a:spcPct val="90000"/>
            </a:lnSpc>
            <a:spcBef>
              <a:spcPct val="0"/>
            </a:spcBef>
            <a:spcAft>
              <a:spcPct val="35000"/>
            </a:spcAft>
            <a:buNone/>
          </a:pPr>
          <a:r>
            <a:rPr lang="en-US" sz="1800" b="1" kern="1200" dirty="0"/>
            <a:t>2. </a:t>
          </a:r>
          <a:r>
            <a:rPr lang="en-US" sz="1800" kern="1200" dirty="0"/>
            <a:t>Technology sector has the highest salary range</a:t>
          </a:r>
        </a:p>
        <a:p>
          <a:pPr marL="0" lvl="0" indent="0" algn="l" defTabSz="800100">
            <a:lnSpc>
              <a:spcPct val="90000"/>
            </a:lnSpc>
            <a:spcBef>
              <a:spcPct val="0"/>
            </a:spcBef>
            <a:spcAft>
              <a:spcPct val="35000"/>
            </a:spcAft>
            <a:buNone/>
          </a:pPr>
          <a:r>
            <a:rPr lang="en-US" sz="1800" kern="1200" dirty="0"/>
            <a:t> followed by Sales and HR consecutively.</a:t>
          </a:r>
        </a:p>
        <a:p>
          <a:pPr marL="0" lvl="0" indent="0" algn="l" defTabSz="800100">
            <a:lnSpc>
              <a:spcPct val="90000"/>
            </a:lnSpc>
            <a:spcBef>
              <a:spcPct val="0"/>
            </a:spcBef>
            <a:spcAft>
              <a:spcPct val="35000"/>
            </a:spcAft>
            <a:buNone/>
          </a:pPr>
          <a:r>
            <a:rPr lang="en-US" sz="1800" kern="1200" dirty="0"/>
            <a:t> There is huge difference between the salary range of </a:t>
          </a:r>
        </a:p>
        <a:p>
          <a:pPr marL="0" lvl="0" indent="0" algn="l" defTabSz="800100">
            <a:lnSpc>
              <a:spcPct val="90000"/>
            </a:lnSpc>
            <a:spcBef>
              <a:spcPct val="0"/>
            </a:spcBef>
            <a:spcAft>
              <a:spcPct val="35000"/>
            </a:spcAft>
            <a:buNone/>
          </a:pPr>
          <a:r>
            <a:rPr lang="en-US" sz="1800" kern="1200" dirty="0"/>
            <a:t> people who left and those who remained with the latter</a:t>
          </a:r>
        </a:p>
        <a:p>
          <a:pPr marL="0" lvl="0" indent="0" algn="l" defTabSz="800100">
            <a:lnSpc>
              <a:spcPct val="90000"/>
            </a:lnSpc>
            <a:spcBef>
              <a:spcPct val="0"/>
            </a:spcBef>
            <a:spcAft>
              <a:spcPct val="35000"/>
            </a:spcAft>
            <a:buNone/>
          </a:pPr>
          <a:r>
            <a:rPr lang="en-US" sz="1800" kern="1200" dirty="0"/>
            <a:t>Having much higher salary.</a:t>
          </a:r>
        </a:p>
        <a:p>
          <a:pPr marL="0" lvl="0" indent="0" algn="l" defTabSz="800100">
            <a:lnSpc>
              <a:spcPct val="90000"/>
            </a:lnSpc>
            <a:spcBef>
              <a:spcPct val="0"/>
            </a:spcBef>
            <a:spcAft>
              <a:spcPct val="35000"/>
            </a:spcAft>
            <a:buNone/>
          </a:pPr>
          <a:r>
            <a:rPr lang="en-US" sz="900" kern="1200" dirty="0"/>
            <a:t> </a:t>
          </a:r>
          <a:endParaRPr lang="en-IN" sz="900" kern="1200" dirty="0"/>
        </a:p>
      </dsp:txBody>
      <dsp:txXfrm>
        <a:off x="517230" y="1594208"/>
        <a:ext cx="7488676" cy="2129416"/>
      </dsp:txXfrm>
    </dsp:sp>
    <dsp:sp modelId="{66B24DF3-695A-46B7-99D1-F302B7A9CDCD}">
      <dsp:nvSpPr>
        <dsp:cNvPr id="0" name=""/>
        <dsp:cNvSpPr/>
      </dsp:nvSpPr>
      <dsp:spPr>
        <a:xfrm>
          <a:off x="0" y="5545038"/>
          <a:ext cx="8128000" cy="176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AD41D2-5761-4270-ADAF-A63397BB0F32}">
      <dsp:nvSpPr>
        <dsp:cNvPr id="0" name=""/>
        <dsp:cNvSpPr/>
      </dsp:nvSpPr>
      <dsp:spPr>
        <a:xfrm>
          <a:off x="406003" y="3949700"/>
          <a:ext cx="7693751" cy="1698657"/>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00100">
            <a:lnSpc>
              <a:spcPct val="90000"/>
            </a:lnSpc>
            <a:spcBef>
              <a:spcPct val="0"/>
            </a:spcBef>
            <a:spcAft>
              <a:spcPct val="35000"/>
            </a:spcAft>
            <a:buNone/>
          </a:pPr>
          <a:r>
            <a:rPr lang="en-US" sz="1800" b="1" kern="1200" dirty="0"/>
            <a:t>3. </a:t>
          </a:r>
          <a:r>
            <a:rPr lang="en-US" sz="1800" kern="1200" dirty="0"/>
            <a:t>Men and Women are almost at par at leaving the company when</a:t>
          </a:r>
        </a:p>
        <a:p>
          <a:pPr marL="0" lvl="0" indent="0" algn="l" defTabSz="800100">
            <a:lnSpc>
              <a:spcPct val="90000"/>
            </a:lnSpc>
            <a:spcBef>
              <a:spcPct val="0"/>
            </a:spcBef>
            <a:spcAft>
              <a:spcPct val="35000"/>
            </a:spcAft>
            <a:buNone/>
          </a:pPr>
          <a:r>
            <a:rPr lang="en-US" sz="1800" kern="1200" dirty="0"/>
            <a:t>There is less prospect of career growth with the share of men being just 4% </a:t>
          </a:r>
        </a:p>
        <a:p>
          <a:pPr marL="0" lvl="0" indent="0" algn="l" defTabSz="800100">
            <a:lnSpc>
              <a:spcPct val="90000"/>
            </a:lnSpc>
            <a:spcBef>
              <a:spcPct val="0"/>
            </a:spcBef>
            <a:spcAft>
              <a:spcPct val="35000"/>
            </a:spcAft>
            <a:buNone/>
          </a:pPr>
          <a:r>
            <a:rPr lang="en-US" sz="1800" kern="1200" dirty="0"/>
            <a:t>more than women</a:t>
          </a:r>
          <a:endParaRPr lang="en-IN" sz="1800" kern="1200" dirty="0"/>
        </a:p>
      </dsp:txBody>
      <dsp:txXfrm>
        <a:off x="488925" y="4032622"/>
        <a:ext cx="7527907" cy="15328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0E44B5-4EF3-456C-BAB0-1E0167842294}">
      <dsp:nvSpPr>
        <dsp:cNvPr id="0" name=""/>
        <dsp:cNvSpPr/>
      </dsp:nvSpPr>
      <dsp:spPr>
        <a:xfrm>
          <a:off x="0" y="627639"/>
          <a:ext cx="8128000" cy="95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C39C29-AE39-4C28-96C6-36A5B9BC38C3}">
      <dsp:nvSpPr>
        <dsp:cNvPr id="0" name=""/>
        <dsp:cNvSpPr/>
      </dsp:nvSpPr>
      <dsp:spPr>
        <a:xfrm>
          <a:off x="406400" y="66759"/>
          <a:ext cx="5689600" cy="1121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kern="1200" dirty="0"/>
            <a:t>&gt;&gt; Attention to be paid in maintaining competitive salary structures, especially in technology and sales sector.</a:t>
          </a:r>
          <a:endParaRPr lang="en-IN" sz="2000" kern="1200" dirty="0"/>
        </a:p>
      </dsp:txBody>
      <dsp:txXfrm>
        <a:off x="461160" y="121519"/>
        <a:ext cx="5580080" cy="1012240"/>
      </dsp:txXfrm>
    </dsp:sp>
    <dsp:sp modelId="{F011D585-E0E0-4656-A17B-55E279D1A5C8}">
      <dsp:nvSpPr>
        <dsp:cNvPr id="0" name=""/>
        <dsp:cNvSpPr/>
      </dsp:nvSpPr>
      <dsp:spPr>
        <a:xfrm>
          <a:off x="0" y="2351319"/>
          <a:ext cx="8128000" cy="95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C2EBE6-BE10-45F6-89A7-6DED0721CC01}">
      <dsp:nvSpPr>
        <dsp:cNvPr id="0" name=""/>
        <dsp:cNvSpPr/>
      </dsp:nvSpPr>
      <dsp:spPr>
        <a:xfrm>
          <a:off x="406400" y="1790439"/>
          <a:ext cx="5689600" cy="1121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kern="1200" dirty="0"/>
            <a:t>&gt;&gt; Quarterly overview of work and promotion based on that to incentivize employees.</a:t>
          </a:r>
          <a:endParaRPr lang="en-IN" sz="2000" kern="1200" dirty="0"/>
        </a:p>
      </dsp:txBody>
      <dsp:txXfrm>
        <a:off x="461160" y="1845199"/>
        <a:ext cx="5580080" cy="1012240"/>
      </dsp:txXfrm>
    </dsp:sp>
    <dsp:sp modelId="{E3AE8E2C-34FC-41C4-A3DC-56867B1727AB}">
      <dsp:nvSpPr>
        <dsp:cNvPr id="0" name=""/>
        <dsp:cNvSpPr/>
      </dsp:nvSpPr>
      <dsp:spPr>
        <a:xfrm>
          <a:off x="0" y="4394307"/>
          <a:ext cx="8128000" cy="9576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02CCE7E-8644-4713-A85F-6F340680521F}">
      <dsp:nvSpPr>
        <dsp:cNvPr id="0" name=""/>
        <dsp:cNvSpPr/>
      </dsp:nvSpPr>
      <dsp:spPr>
        <a:xfrm>
          <a:off x="406400" y="3514119"/>
          <a:ext cx="5689600" cy="144106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kern="1200" dirty="0"/>
            <a:t>&gt;&gt; There must be some interrelation existing between manager’s rating, self rating and job satisfaction levels of employees by introducing a common scale. </a:t>
          </a:r>
          <a:endParaRPr lang="en-IN" sz="2000" kern="1200" dirty="0"/>
        </a:p>
      </dsp:txBody>
      <dsp:txXfrm>
        <a:off x="476747" y="3584466"/>
        <a:ext cx="5548906" cy="130037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CFD73598-4F77-45AF-A25B-CA89A6958787}" type="datetimeFigureOut">
              <a:rPr lang="en-IN" smtClean="0"/>
              <a:t>11-09-2024</a:t>
            </a:fld>
            <a:endParaRPr lang="en-IN"/>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IN"/>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EC205B6-486C-45D1-BAF5-6515638CFD89}" type="slidenum">
              <a:rPr lang="en-IN" smtClean="0"/>
              <a:t>‹#›</a:t>
            </a:fld>
            <a:endParaRPr lang="en-IN"/>
          </a:p>
        </p:txBody>
      </p:sp>
    </p:spTree>
    <p:extLst>
      <p:ext uri="{BB962C8B-B14F-4D97-AF65-F5344CB8AC3E}">
        <p14:creationId xmlns:p14="http://schemas.microsoft.com/office/powerpoint/2010/main" val="1217086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D73598-4F77-45AF-A25B-CA89A6958787}"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C205B6-486C-45D1-BAF5-6515638CFD89}" type="slidenum">
              <a:rPr lang="en-IN" smtClean="0"/>
              <a:t>‹#›</a:t>
            </a:fld>
            <a:endParaRPr lang="en-IN"/>
          </a:p>
        </p:txBody>
      </p:sp>
    </p:spTree>
    <p:extLst>
      <p:ext uri="{BB962C8B-B14F-4D97-AF65-F5344CB8AC3E}">
        <p14:creationId xmlns:p14="http://schemas.microsoft.com/office/powerpoint/2010/main" val="3192338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D73598-4F77-45AF-A25B-CA89A6958787}"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C205B6-486C-45D1-BAF5-6515638CFD89}" type="slidenum">
              <a:rPr lang="en-IN" smtClean="0"/>
              <a:t>‹#›</a:t>
            </a:fld>
            <a:endParaRPr lang="en-IN"/>
          </a:p>
        </p:txBody>
      </p:sp>
    </p:spTree>
    <p:extLst>
      <p:ext uri="{BB962C8B-B14F-4D97-AF65-F5344CB8AC3E}">
        <p14:creationId xmlns:p14="http://schemas.microsoft.com/office/powerpoint/2010/main" val="3632108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D73598-4F77-45AF-A25B-CA89A6958787}"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C205B6-486C-45D1-BAF5-6515638CFD89}" type="slidenum">
              <a:rPr lang="en-IN" smtClean="0"/>
              <a:t>‹#›</a:t>
            </a:fld>
            <a:endParaRPr lang="en-IN"/>
          </a:p>
        </p:txBody>
      </p:sp>
    </p:spTree>
    <p:extLst>
      <p:ext uri="{BB962C8B-B14F-4D97-AF65-F5344CB8AC3E}">
        <p14:creationId xmlns:p14="http://schemas.microsoft.com/office/powerpoint/2010/main" val="346662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D73598-4F77-45AF-A25B-CA89A6958787}"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C205B6-486C-45D1-BAF5-6515638CFD89}" type="slidenum">
              <a:rPr lang="en-IN" smtClean="0"/>
              <a:t>‹#›</a:t>
            </a:fld>
            <a:endParaRPr lang="en-IN"/>
          </a:p>
        </p:txBody>
      </p:sp>
    </p:spTree>
    <p:extLst>
      <p:ext uri="{BB962C8B-B14F-4D97-AF65-F5344CB8AC3E}">
        <p14:creationId xmlns:p14="http://schemas.microsoft.com/office/powerpoint/2010/main" val="1267587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FD73598-4F77-45AF-A25B-CA89A6958787}" type="datetimeFigureOut">
              <a:rPr lang="en-IN" smtClean="0"/>
              <a:t>11-09-2024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C205B6-486C-45D1-BAF5-6515638CFD89}" type="slidenum">
              <a:rPr lang="en-IN" smtClean="0"/>
              <a:t>‹#›</a:t>
            </a:fld>
            <a:endParaRPr lang="en-IN"/>
          </a:p>
        </p:txBody>
      </p:sp>
    </p:spTree>
    <p:extLst>
      <p:ext uri="{BB962C8B-B14F-4D97-AF65-F5344CB8AC3E}">
        <p14:creationId xmlns:p14="http://schemas.microsoft.com/office/powerpoint/2010/main" val="4066712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FD73598-4F77-45AF-A25B-CA89A6958787}" type="datetimeFigureOut">
              <a:rPr lang="en-IN" smtClean="0"/>
              <a:t>11-09-2024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C205B6-486C-45D1-BAF5-6515638CFD89}" type="slidenum">
              <a:rPr lang="en-IN" smtClean="0"/>
              <a:t>‹#›</a:t>
            </a:fld>
            <a:endParaRPr lang="en-IN"/>
          </a:p>
        </p:txBody>
      </p:sp>
    </p:spTree>
    <p:extLst>
      <p:ext uri="{BB962C8B-B14F-4D97-AF65-F5344CB8AC3E}">
        <p14:creationId xmlns:p14="http://schemas.microsoft.com/office/powerpoint/2010/main" val="20736326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D73598-4F77-45AF-A25B-CA89A6958787}"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C205B6-486C-45D1-BAF5-6515638CFD89}" type="slidenum">
              <a:rPr lang="en-IN" smtClean="0"/>
              <a:t>‹#›</a:t>
            </a:fld>
            <a:endParaRPr lang="en-IN"/>
          </a:p>
        </p:txBody>
      </p:sp>
    </p:spTree>
    <p:extLst>
      <p:ext uri="{BB962C8B-B14F-4D97-AF65-F5344CB8AC3E}">
        <p14:creationId xmlns:p14="http://schemas.microsoft.com/office/powerpoint/2010/main" val="1614383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D73598-4F77-45AF-A25B-CA89A6958787}" type="datetimeFigureOut">
              <a:rPr lang="en-IN" smtClean="0"/>
              <a:t>11-09-2024</a:t>
            </a:fld>
            <a:endParaRPr lang="en-IN"/>
          </a:p>
        </p:txBody>
      </p:sp>
      <p:sp>
        <p:nvSpPr>
          <p:cNvPr id="5" name="Footer Placeholder 4"/>
          <p:cNvSpPr>
            <a:spLocks noGrp="1"/>
          </p:cNvSpPr>
          <p:nvPr>
            <p:ph type="ftr" sz="quarter" idx="11"/>
          </p:nvPr>
        </p:nvSpPr>
        <p:spPr/>
        <p:txBody>
          <a:bodyPr/>
          <a:lstStyle/>
          <a:p>
            <a:endParaRPr lang="en-IN"/>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C205B6-486C-45D1-BAF5-6515638CFD89}" type="slidenum">
              <a:rPr lang="en-IN" smtClean="0"/>
              <a:t>‹#›</a:t>
            </a:fld>
            <a:endParaRPr lang="en-IN"/>
          </a:p>
        </p:txBody>
      </p:sp>
    </p:spTree>
    <p:extLst>
      <p:ext uri="{BB962C8B-B14F-4D97-AF65-F5344CB8AC3E}">
        <p14:creationId xmlns:p14="http://schemas.microsoft.com/office/powerpoint/2010/main" val="684578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D73598-4F77-45AF-A25B-CA89A6958787}" type="datetimeFigureOut">
              <a:rPr lang="en-IN" smtClean="0"/>
              <a:t>11-09-2024</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6" name="Slide Number Placeholder 5"/>
          <p:cNvSpPr>
            <a:spLocks noGrp="1"/>
          </p:cNvSpPr>
          <p:nvPr>
            <p:ph type="sldNum" sz="quarter" idx="12"/>
          </p:nvPr>
        </p:nvSpPr>
        <p:spPr/>
        <p:txBody>
          <a:bodyPr/>
          <a:lstStyle/>
          <a:p>
            <a:fld id="{6EC205B6-486C-45D1-BAF5-6515638CFD89}" type="slidenum">
              <a:rPr lang="en-IN" smtClean="0"/>
              <a:t>‹#›</a:t>
            </a:fld>
            <a:endParaRPr lang="en-IN"/>
          </a:p>
        </p:txBody>
      </p:sp>
    </p:spTree>
    <p:extLst>
      <p:ext uri="{BB962C8B-B14F-4D97-AF65-F5344CB8AC3E}">
        <p14:creationId xmlns:p14="http://schemas.microsoft.com/office/powerpoint/2010/main" val="174317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D73598-4F77-45AF-A25B-CA89A6958787}" type="datetimeFigureOut">
              <a:rPr lang="en-IN" smtClean="0"/>
              <a:t>11-09-2024</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C205B6-486C-45D1-BAF5-6515638CFD89}" type="slidenum">
              <a:rPr lang="en-IN" smtClean="0"/>
              <a:t>‹#›</a:t>
            </a:fld>
            <a:endParaRPr lang="en-IN"/>
          </a:p>
        </p:txBody>
      </p:sp>
    </p:spTree>
    <p:extLst>
      <p:ext uri="{BB962C8B-B14F-4D97-AF65-F5344CB8AC3E}">
        <p14:creationId xmlns:p14="http://schemas.microsoft.com/office/powerpoint/2010/main" val="1197256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D73598-4F77-45AF-A25B-CA89A6958787}"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C205B6-486C-45D1-BAF5-6515638CFD89}" type="slidenum">
              <a:rPr lang="en-IN" smtClean="0"/>
              <a:t>‹#›</a:t>
            </a:fld>
            <a:endParaRPr lang="en-IN"/>
          </a:p>
        </p:txBody>
      </p:sp>
    </p:spTree>
    <p:extLst>
      <p:ext uri="{BB962C8B-B14F-4D97-AF65-F5344CB8AC3E}">
        <p14:creationId xmlns:p14="http://schemas.microsoft.com/office/powerpoint/2010/main" val="411094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D73598-4F77-45AF-A25B-CA89A6958787}" type="datetimeFigureOut">
              <a:rPr lang="en-IN" smtClean="0"/>
              <a:t>11-09-2024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EC205B6-486C-45D1-BAF5-6515638CFD89}" type="slidenum">
              <a:rPr lang="en-IN" smtClean="0"/>
              <a:t>‹#›</a:t>
            </a:fld>
            <a:endParaRPr lang="en-IN"/>
          </a:p>
        </p:txBody>
      </p:sp>
    </p:spTree>
    <p:extLst>
      <p:ext uri="{BB962C8B-B14F-4D97-AF65-F5344CB8AC3E}">
        <p14:creationId xmlns:p14="http://schemas.microsoft.com/office/powerpoint/2010/main" val="1969701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D73598-4F77-45AF-A25B-CA89A6958787}" type="datetimeFigureOut">
              <a:rPr lang="en-IN" smtClean="0"/>
              <a:t>11-09-2024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EC205B6-486C-45D1-BAF5-6515638CFD89}" type="slidenum">
              <a:rPr lang="en-IN" smtClean="0"/>
              <a:t>‹#›</a:t>
            </a:fld>
            <a:endParaRPr lang="en-IN"/>
          </a:p>
        </p:txBody>
      </p:sp>
    </p:spTree>
    <p:extLst>
      <p:ext uri="{BB962C8B-B14F-4D97-AF65-F5344CB8AC3E}">
        <p14:creationId xmlns:p14="http://schemas.microsoft.com/office/powerpoint/2010/main" val="482623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D73598-4F77-45AF-A25B-CA89A6958787}" type="datetimeFigureOut">
              <a:rPr lang="en-IN" smtClean="0"/>
              <a:t>11-09-2024</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EC205B6-486C-45D1-BAF5-6515638CFD89}" type="slidenum">
              <a:rPr lang="en-IN" smtClean="0"/>
              <a:t>‹#›</a:t>
            </a:fld>
            <a:endParaRPr lang="en-IN"/>
          </a:p>
        </p:txBody>
      </p:sp>
    </p:spTree>
    <p:extLst>
      <p:ext uri="{BB962C8B-B14F-4D97-AF65-F5344CB8AC3E}">
        <p14:creationId xmlns:p14="http://schemas.microsoft.com/office/powerpoint/2010/main" val="322372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D73598-4F77-45AF-A25B-CA89A6958787}"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C205B6-486C-45D1-BAF5-6515638CFD89}" type="slidenum">
              <a:rPr lang="en-IN" smtClean="0"/>
              <a:t>‹#›</a:t>
            </a:fld>
            <a:endParaRPr lang="en-IN"/>
          </a:p>
        </p:txBody>
      </p:sp>
    </p:spTree>
    <p:extLst>
      <p:ext uri="{BB962C8B-B14F-4D97-AF65-F5344CB8AC3E}">
        <p14:creationId xmlns:p14="http://schemas.microsoft.com/office/powerpoint/2010/main" val="2869321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D73598-4F77-45AF-A25B-CA89A6958787}" type="datetimeFigureOut">
              <a:rPr lang="en-IN" smtClean="0"/>
              <a:t>11-09-2024</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C205B6-486C-45D1-BAF5-6515638CFD89}" type="slidenum">
              <a:rPr lang="en-IN" smtClean="0"/>
              <a:t>‹#›</a:t>
            </a:fld>
            <a:endParaRPr lang="en-IN"/>
          </a:p>
        </p:txBody>
      </p:sp>
    </p:spTree>
    <p:extLst>
      <p:ext uri="{BB962C8B-B14F-4D97-AF65-F5344CB8AC3E}">
        <p14:creationId xmlns:p14="http://schemas.microsoft.com/office/powerpoint/2010/main" val="1672355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CFD73598-4F77-45AF-A25B-CA89A6958787}" type="datetimeFigureOut">
              <a:rPr lang="en-IN" smtClean="0"/>
              <a:t>11-09-2024</a:t>
            </a:fld>
            <a:endParaRPr lang="en-IN"/>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IN"/>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EC205B6-486C-45D1-BAF5-6515638CFD89}" type="slidenum">
              <a:rPr lang="en-IN" smtClean="0"/>
              <a:t>‹#›</a:t>
            </a:fld>
            <a:endParaRPr lang="en-IN"/>
          </a:p>
        </p:txBody>
      </p:sp>
    </p:spTree>
    <p:extLst>
      <p:ext uri="{BB962C8B-B14F-4D97-AF65-F5344CB8AC3E}">
        <p14:creationId xmlns:p14="http://schemas.microsoft.com/office/powerpoint/2010/main" val="182954698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F6DF6-E50B-4ACA-4E52-AC526496E05F}"/>
              </a:ext>
            </a:extLst>
          </p:cNvPr>
          <p:cNvSpPr>
            <a:spLocks noGrp="1"/>
          </p:cNvSpPr>
          <p:nvPr>
            <p:ph type="ctrTitle"/>
          </p:nvPr>
        </p:nvSpPr>
        <p:spPr/>
        <p:txBody>
          <a:bodyPr/>
          <a:lstStyle/>
          <a:p>
            <a:r>
              <a:rPr lang="en-US" dirty="0">
                <a:latin typeface="Bahnschrift" panose="020B0502040204020203" pitchFamily="34" charset="0"/>
              </a:rPr>
              <a:t>EMPLOYEE ATTRITION</a:t>
            </a:r>
            <a:br>
              <a:rPr lang="en-US" dirty="0">
                <a:latin typeface="Bahnschrift" panose="020B0502040204020203" pitchFamily="34" charset="0"/>
              </a:rPr>
            </a:br>
            <a:r>
              <a:rPr lang="en-US" dirty="0">
                <a:latin typeface="Bahnschrift" panose="020B0502040204020203" pitchFamily="34" charset="0"/>
              </a:rPr>
              <a:t>PROJECT</a:t>
            </a:r>
            <a:endParaRPr lang="en-IN" dirty="0">
              <a:latin typeface="Bahnschrift" panose="020B0502040204020203" pitchFamily="34" charset="0"/>
            </a:endParaRPr>
          </a:p>
        </p:txBody>
      </p:sp>
      <p:sp>
        <p:nvSpPr>
          <p:cNvPr id="3" name="Subtitle 2">
            <a:extLst>
              <a:ext uri="{FF2B5EF4-FFF2-40B4-BE49-F238E27FC236}">
                <a16:creationId xmlns:a16="http://schemas.microsoft.com/office/drawing/2014/main" id="{DCC66E7C-9067-5B5B-EB1E-DE03AA76B49C}"/>
              </a:ext>
            </a:extLst>
          </p:cNvPr>
          <p:cNvSpPr>
            <a:spLocks noGrp="1"/>
          </p:cNvSpPr>
          <p:nvPr>
            <p:ph type="subTitle" idx="1"/>
          </p:nvPr>
        </p:nvSpPr>
        <p:spPr/>
        <p:txBody>
          <a:bodyPr>
            <a:normAutofit/>
          </a:bodyPr>
          <a:lstStyle/>
          <a:p>
            <a:r>
              <a:rPr lang="en-US" sz="4400" dirty="0"/>
              <a:t>USING SQL</a:t>
            </a:r>
            <a:endParaRPr lang="en-IN" sz="4400" dirty="0"/>
          </a:p>
        </p:txBody>
      </p:sp>
    </p:spTree>
    <p:extLst>
      <p:ext uri="{BB962C8B-B14F-4D97-AF65-F5344CB8AC3E}">
        <p14:creationId xmlns:p14="http://schemas.microsoft.com/office/powerpoint/2010/main" val="1814423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78E0657-6C95-8196-1BFD-C6D0DA213597}"/>
              </a:ext>
            </a:extLst>
          </p:cNvPr>
          <p:cNvGraphicFramePr/>
          <p:nvPr>
            <p:extLst>
              <p:ext uri="{D42A27DB-BD31-4B8C-83A1-F6EECF244321}">
                <p14:modId xmlns:p14="http://schemas.microsoft.com/office/powerpoint/2010/main" val="314754100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3405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75FB-FB96-8642-9452-C46CF555E845}"/>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2CEF346B-585D-4A2E-7AB4-46667A7BDDE3}"/>
              </a:ext>
            </a:extLst>
          </p:cNvPr>
          <p:cNvSpPr>
            <a:spLocks noGrp="1"/>
          </p:cNvSpPr>
          <p:nvPr>
            <p:ph type="body" idx="1"/>
          </p:nvPr>
        </p:nvSpPr>
        <p:spPr>
          <a:xfrm>
            <a:off x="6894576" y="1778000"/>
            <a:ext cx="4343400" cy="3982720"/>
          </a:xfrm>
        </p:spPr>
        <p:txBody>
          <a:bodyPr/>
          <a:lstStyle/>
          <a:p>
            <a:r>
              <a:rPr lang="en-US" b="1" dirty="0"/>
              <a:t>Looking into the insights and incorporating the recommendations would result in preventing negative attrition and increase productivity.</a:t>
            </a:r>
            <a:endParaRPr lang="en-IN" b="1" dirty="0"/>
          </a:p>
        </p:txBody>
      </p:sp>
    </p:spTree>
    <p:extLst>
      <p:ext uri="{BB962C8B-B14F-4D97-AF65-F5344CB8AC3E}">
        <p14:creationId xmlns:p14="http://schemas.microsoft.com/office/powerpoint/2010/main" val="867654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535EA-C3C1-C599-EE4A-F70B44B5CFE9}"/>
              </a:ext>
            </a:extLst>
          </p:cNvPr>
          <p:cNvSpPr>
            <a:spLocks noGrp="1"/>
          </p:cNvSpPr>
          <p:nvPr>
            <p:ph type="ctrTitle"/>
          </p:nvPr>
        </p:nvSpPr>
        <p:spPr>
          <a:xfrm>
            <a:off x="3633995" y="921173"/>
            <a:ext cx="8825658" cy="2677648"/>
          </a:xfrm>
        </p:spPr>
        <p:txBody>
          <a:bodyPr/>
          <a:lstStyle/>
          <a:p>
            <a:r>
              <a:rPr lang="en-US" sz="6600" b="1" dirty="0">
                <a:solidFill>
                  <a:srgbClr val="C00000"/>
                </a:solidFill>
              </a:rPr>
              <a:t>Thank you!</a:t>
            </a:r>
            <a:endParaRPr lang="en-IN" sz="6600" b="1" dirty="0">
              <a:solidFill>
                <a:srgbClr val="C00000"/>
              </a:solidFill>
            </a:endParaRPr>
          </a:p>
        </p:txBody>
      </p:sp>
    </p:spTree>
    <p:extLst>
      <p:ext uri="{BB962C8B-B14F-4D97-AF65-F5344CB8AC3E}">
        <p14:creationId xmlns:p14="http://schemas.microsoft.com/office/powerpoint/2010/main" val="2321997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068B-BCB3-7FD3-9458-DE27D102B22F}"/>
              </a:ext>
            </a:extLst>
          </p:cNvPr>
          <p:cNvSpPr>
            <a:spLocks noGrp="1"/>
          </p:cNvSpPr>
          <p:nvPr>
            <p:ph type="title"/>
          </p:nvPr>
        </p:nvSpPr>
        <p:spPr>
          <a:xfrm>
            <a:off x="995681" y="1298448"/>
            <a:ext cx="2952431" cy="1597152"/>
          </a:xfrm>
        </p:spPr>
        <p:txBody>
          <a:bodyPr/>
          <a:lstStyle/>
          <a:p>
            <a:r>
              <a:rPr lang="en-US" sz="3200" b="1" dirty="0"/>
              <a:t>INTRO:</a:t>
            </a:r>
            <a:endParaRPr lang="en-IN" sz="3200" b="1" dirty="0"/>
          </a:p>
        </p:txBody>
      </p:sp>
      <p:pic>
        <p:nvPicPr>
          <p:cNvPr id="6" name="Content Placeholder 5">
            <a:extLst>
              <a:ext uri="{FF2B5EF4-FFF2-40B4-BE49-F238E27FC236}">
                <a16:creationId xmlns:a16="http://schemas.microsoft.com/office/drawing/2014/main" id="{60881713-B603-2353-AB96-96CF1D7EB1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8499" y="1869440"/>
            <a:ext cx="5417819" cy="4257040"/>
          </a:xfrm>
        </p:spPr>
      </p:pic>
      <p:sp>
        <p:nvSpPr>
          <p:cNvPr id="4" name="Text Placeholder 3">
            <a:extLst>
              <a:ext uri="{FF2B5EF4-FFF2-40B4-BE49-F238E27FC236}">
                <a16:creationId xmlns:a16="http://schemas.microsoft.com/office/drawing/2014/main" id="{43EEB1E1-3DEA-D596-15F7-56D46AC12AA1}"/>
              </a:ext>
            </a:extLst>
          </p:cNvPr>
          <p:cNvSpPr>
            <a:spLocks noGrp="1"/>
          </p:cNvSpPr>
          <p:nvPr>
            <p:ph type="body" sz="half" idx="2"/>
          </p:nvPr>
        </p:nvSpPr>
        <p:spPr>
          <a:xfrm>
            <a:off x="995681" y="3129280"/>
            <a:ext cx="3444240" cy="2895599"/>
          </a:xfrm>
        </p:spPr>
        <p:txBody>
          <a:bodyPr>
            <a:normAutofit/>
          </a:bodyPr>
          <a:lstStyle/>
          <a:p>
            <a:r>
              <a:rPr lang="en-US" sz="2000" dirty="0"/>
              <a:t>USING DATA FROM ATLAS LABS, I HAVE PERFORMED ANALYSIS TO FIND OUT HOW DIFFERENT FACTORS AFFECT ATTRITION RATE OF A COMPANY</a:t>
            </a:r>
            <a:endParaRPr lang="en-IN" sz="2000" dirty="0"/>
          </a:p>
        </p:txBody>
      </p:sp>
    </p:spTree>
    <p:extLst>
      <p:ext uri="{BB962C8B-B14F-4D97-AF65-F5344CB8AC3E}">
        <p14:creationId xmlns:p14="http://schemas.microsoft.com/office/powerpoint/2010/main" val="3937525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B1375-9FA2-5ED1-8624-2F95B9D94073}"/>
              </a:ext>
            </a:extLst>
          </p:cNvPr>
          <p:cNvSpPr>
            <a:spLocks noGrp="1"/>
          </p:cNvSpPr>
          <p:nvPr>
            <p:ph type="title"/>
          </p:nvPr>
        </p:nvSpPr>
        <p:spPr/>
        <p:txBody>
          <a:bodyPr/>
          <a:lstStyle/>
          <a:p>
            <a:r>
              <a:rPr lang="en-US" dirty="0"/>
              <a:t>Objective:</a:t>
            </a:r>
            <a:endParaRPr lang="en-IN" dirty="0"/>
          </a:p>
        </p:txBody>
      </p:sp>
      <p:sp>
        <p:nvSpPr>
          <p:cNvPr id="3" name="Text Placeholder 2">
            <a:extLst>
              <a:ext uri="{FF2B5EF4-FFF2-40B4-BE49-F238E27FC236}">
                <a16:creationId xmlns:a16="http://schemas.microsoft.com/office/drawing/2014/main" id="{3072067D-562C-7997-1DC9-4A45CAD4B56E}"/>
              </a:ext>
            </a:extLst>
          </p:cNvPr>
          <p:cNvSpPr>
            <a:spLocks noGrp="1"/>
          </p:cNvSpPr>
          <p:nvPr>
            <p:ph type="body" sz="half" idx="2"/>
          </p:nvPr>
        </p:nvSpPr>
        <p:spPr/>
        <p:txBody>
          <a:bodyPr>
            <a:normAutofit/>
          </a:bodyPr>
          <a:lstStyle/>
          <a:p>
            <a:r>
              <a:rPr lang="en-US" sz="2800" b="1" i="1" dirty="0">
                <a:solidFill>
                  <a:schemeClr val="tx2"/>
                </a:solidFill>
              </a:rPr>
              <a:t>Find out if the factors like gender, company loyalty, slow promotion, differential salary range in different departments, distance from work, etc. induce employees to quit and thus increase the attrition rate.</a:t>
            </a:r>
            <a:endParaRPr lang="en-IN" sz="2800" b="1" i="1" dirty="0">
              <a:solidFill>
                <a:schemeClr val="tx2"/>
              </a:solidFill>
            </a:endParaRPr>
          </a:p>
        </p:txBody>
      </p:sp>
    </p:spTree>
    <p:extLst>
      <p:ext uri="{BB962C8B-B14F-4D97-AF65-F5344CB8AC3E}">
        <p14:creationId xmlns:p14="http://schemas.microsoft.com/office/powerpoint/2010/main" val="4051343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C21C7-337D-516A-2A74-0837C77B9812}"/>
              </a:ext>
            </a:extLst>
          </p:cNvPr>
          <p:cNvSpPr>
            <a:spLocks noGrp="1"/>
          </p:cNvSpPr>
          <p:nvPr>
            <p:ph type="title"/>
          </p:nvPr>
        </p:nvSpPr>
        <p:spPr/>
        <p:txBody>
          <a:bodyPr>
            <a:normAutofit fontScale="90000"/>
          </a:bodyPr>
          <a:lstStyle/>
          <a:p>
            <a:r>
              <a:rPr lang="en-US" dirty="0"/>
              <a:t>A graph of former employees showing comparison between their age and the number of years spent in the company</a:t>
            </a:r>
            <a:endParaRPr lang="en-IN" dirty="0"/>
          </a:p>
        </p:txBody>
      </p:sp>
      <p:sp>
        <p:nvSpPr>
          <p:cNvPr id="4" name="Text Placeholder 3">
            <a:extLst>
              <a:ext uri="{FF2B5EF4-FFF2-40B4-BE49-F238E27FC236}">
                <a16:creationId xmlns:a16="http://schemas.microsoft.com/office/drawing/2014/main" id="{BE9FD6E8-6CBD-27BC-30D9-B91B96FCC353}"/>
              </a:ext>
            </a:extLst>
          </p:cNvPr>
          <p:cNvSpPr>
            <a:spLocks noGrp="1"/>
          </p:cNvSpPr>
          <p:nvPr>
            <p:ph type="body" sz="half" idx="2"/>
          </p:nvPr>
        </p:nvSpPr>
        <p:spPr/>
        <p:txBody>
          <a:bodyPr>
            <a:noAutofit/>
          </a:bodyPr>
          <a:lstStyle/>
          <a:p>
            <a:r>
              <a:rPr lang="en-US" sz="1600" dirty="0"/>
              <a:t>Age: 25-40</a:t>
            </a:r>
          </a:p>
          <a:p>
            <a:r>
              <a:rPr lang="en-US" sz="1600" dirty="0"/>
              <a:t>Years in company: 5+</a:t>
            </a:r>
            <a:endParaRPr lang="en-IN" sz="1600" dirty="0"/>
          </a:p>
        </p:txBody>
      </p:sp>
      <p:graphicFrame>
        <p:nvGraphicFramePr>
          <p:cNvPr id="5" name="Picture Placeholder 4">
            <a:extLst>
              <a:ext uri="{FF2B5EF4-FFF2-40B4-BE49-F238E27FC236}">
                <a16:creationId xmlns:a16="http://schemas.microsoft.com/office/drawing/2014/main" id="{C63B628E-A235-926A-7376-B893B2362A87}"/>
              </a:ext>
            </a:extLst>
          </p:cNvPr>
          <p:cNvGraphicFramePr>
            <a:graphicFrameLocks noGrp="1"/>
          </p:cNvGraphicFramePr>
          <p:nvPr>
            <p:ph type="pic" idx="1"/>
            <p:extLst>
              <p:ext uri="{D42A27DB-BD31-4B8C-83A1-F6EECF244321}">
                <p14:modId xmlns:p14="http://schemas.microsoft.com/office/powerpoint/2010/main" val="2187969517"/>
              </p:ext>
            </p:extLst>
          </p:nvPr>
        </p:nvGraphicFramePr>
        <p:xfrm>
          <a:off x="1155700" y="685800"/>
          <a:ext cx="8824913" cy="3429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05079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305B9-723F-DD0A-F520-61624909A34D}"/>
              </a:ext>
            </a:extLst>
          </p:cNvPr>
          <p:cNvSpPr>
            <a:spLocks noGrp="1"/>
          </p:cNvSpPr>
          <p:nvPr>
            <p:ph type="title"/>
          </p:nvPr>
        </p:nvSpPr>
        <p:spPr>
          <a:xfrm>
            <a:off x="1154957" y="4969926"/>
            <a:ext cx="8825657" cy="1202273"/>
          </a:xfrm>
        </p:spPr>
        <p:txBody>
          <a:bodyPr>
            <a:normAutofit/>
          </a:bodyPr>
          <a:lstStyle/>
          <a:p>
            <a:r>
              <a:rPr lang="en-US" dirty="0"/>
              <a:t>A table showing the salary range of the three different departments and throwing light on the difference between the ones who left and the ones who remained.</a:t>
            </a:r>
            <a:endParaRPr lang="en-IN" dirty="0"/>
          </a:p>
        </p:txBody>
      </p:sp>
      <p:sp>
        <p:nvSpPr>
          <p:cNvPr id="3" name="Picture Placeholder 2">
            <a:extLst>
              <a:ext uri="{FF2B5EF4-FFF2-40B4-BE49-F238E27FC236}">
                <a16:creationId xmlns:a16="http://schemas.microsoft.com/office/drawing/2014/main" id="{5C10D8B9-5ECF-6A02-1F43-5ED32F0F6179}"/>
              </a:ext>
            </a:extLst>
          </p:cNvPr>
          <p:cNvSpPr>
            <a:spLocks noGrp="1"/>
          </p:cNvSpPr>
          <p:nvPr>
            <p:ph type="pic" idx="1"/>
          </p:nvPr>
        </p:nvSpPr>
        <p:spPr/>
      </p:sp>
      <p:graphicFrame>
        <p:nvGraphicFramePr>
          <p:cNvPr id="5" name="Table 4">
            <a:extLst>
              <a:ext uri="{FF2B5EF4-FFF2-40B4-BE49-F238E27FC236}">
                <a16:creationId xmlns:a16="http://schemas.microsoft.com/office/drawing/2014/main" id="{31480D65-5869-31E6-AF58-1C705F26A9C5}"/>
              </a:ext>
            </a:extLst>
          </p:cNvPr>
          <p:cNvGraphicFramePr>
            <a:graphicFrameLocks noGrp="1"/>
          </p:cNvGraphicFramePr>
          <p:nvPr>
            <p:extLst>
              <p:ext uri="{D42A27DB-BD31-4B8C-83A1-F6EECF244321}">
                <p14:modId xmlns:p14="http://schemas.microsoft.com/office/powerpoint/2010/main" val="1681861698"/>
              </p:ext>
            </p:extLst>
          </p:nvPr>
        </p:nvGraphicFramePr>
        <p:xfrm>
          <a:off x="1154955" y="685798"/>
          <a:ext cx="8825658" cy="3428997"/>
        </p:xfrm>
        <a:graphic>
          <a:graphicData uri="http://schemas.openxmlformats.org/drawingml/2006/table">
            <a:tbl>
              <a:tblPr/>
              <a:tblGrid>
                <a:gridCol w="2409843">
                  <a:extLst>
                    <a:ext uri="{9D8B030D-6E8A-4147-A177-3AD203B41FA5}">
                      <a16:colId xmlns:a16="http://schemas.microsoft.com/office/drawing/2014/main" val="1828090136"/>
                    </a:ext>
                  </a:extLst>
                </a:gridCol>
                <a:gridCol w="2472436">
                  <a:extLst>
                    <a:ext uri="{9D8B030D-6E8A-4147-A177-3AD203B41FA5}">
                      <a16:colId xmlns:a16="http://schemas.microsoft.com/office/drawing/2014/main" val="3020265209"/>
                    </a:ext>
                  </a:extLst>
                </a:gridCol>
                <a:gridCol w="2222063">
                  <a:extLst>
                    <a:ext uri="{9D8B030D-6E8A-4147-A177-3AD203B41FA5}">
                      <a16:colId xmlns:a16="http://schemas.microsoft.com/office/drawing/2014/main" val="3183178688"/>
                    </a:ext>
                  </a:extLst>
                </a:gridCol>
                <a:gridCol w="1721316">
                  <a:extLst>
                    <a:ext uri="{9D8B030D-6E8A-4147-A177-3AD203B41FA5}">
                      <a16:colId xmlns:a16="http://schemas.microsoft.com/office/drawing/2014/main" val="389536410"/>
                    </a:ext>
                  </a:extLst>
                </a:gridCol>
              </a:tblGrid>
              <a:tr h="407790">
                <a:tc>
                  <a:txBody>
                    <a:bodyPr/>
                    <a:lstStyle/>
                    <a:p>
                      <a:pPr algn="l" fontAlgn="b"/>
                      <a:r>
                        <a:rPr lang="en-IN" sz="2400" b="1" i="0" u="none" strike="noStrike" dirty="0">
                          <a:solidFill>
                            <a:srgbClr val="FFFFFF"/>
                          </a:solidFill>
                          <a:effectLst/>
                          <a:latin typeface="Calibri" panose="020F0502020204030204" pitchFamily="34" charset="0"/>
                        </a:rPr>
                        <a:t>Departments</a:t>
                      </a:r>
                    </a:p>
                  </a:txBody>
                  <a:tcPr marL="6350" marR="6350" marT="6350" marB="0" anchor="b">
                    <a:lnL>
                      <a:noFill/>
                    </a:lnL>
                    <a:lnR>
                      <a:noFill/>
                    </a:lnR>
                    <a:lnT>
                      <a:noFill/>
                    </a:lnT>
                    <a:lnB w="12700" cap="flat" cmpd="sng" algn="ctr">
                      <a:solidFill>
                        <a:srgbClr val="FFFFFF"/>
                      </a:solidFill>
                      <a:prstDash val="solid"/>
                      <a:round/>
                      <a:headEnd type="none" w="med" len="med"/>
                      <a:tailEnd type="none" w="med" len="med"/>
                    </a:lnB>
                    <a:solidFill>
                      <a:srgbClr val="000000"/>
                    </a:solidFill>
                  </a:tcPr>
                </a:tc>
                <a:tc>
                  <a:txBody>
                    <a:bodyPr/>
                    <a:lstStyle/>
                    <a:p>
                      <a:pPr algn="l" fontAlgn="b"/>
                      <a:r>
                        <a:rPr lang="en-IN" sz="2400" b="1" i="0" u="none" strike="noStrike">
                          <a:solidFill>
                            <a:srgbClr val="FFFFFF"/>
                          </a:solidFill>
                          <a:effectLst/>
                          <a:latin typeface="Calibri" panose="020F0502020204030204" pitchFamily="34" charset="0"/>
                        </a:rPr>
                        <a:t>Max salary</a:t>
                      </a:r>
                    </a:p>
                  </a:txBody>
                  <a:tcPr marL="6350" marR="6350" marT="6350" marB="0" anchor="b">
                    <a:lnL>
                      <a:noFill/>
                    </a:lnL>
                    <a:lnR>
                      <a:noFill/>
                    </a:lnR>
                    <a:lnT>
                      <a:noFill/>
                    </a:lnT>
                    <a:lnB w="12700" cap="flat" cmpd="sng" algn="ctr">
                      <a:solidFill>
                        <a:srgbClr val="FFFFFF"/>
                      </a:solidFill>
                      <a:prstDash val="solid"/>
                      <a:round/>
                      <a:headEnd type="none" w="med" len="med"/>
                      <a:tailEnd type="none" w="med" len="med"/>
                    </a:lnB>
                    <a:solidFill>
                      <a:srgbClr val="000000"/>
                    </a:solidFill>
                  </a:tcPr>
                </a:tc>
                <a:tc>
                  <a:txBody>
                    <a:bodyPr/>
                    <a:lstStyle/>
                    <a:p>
                      <a:pPr algn="l" fontAlgn="b"/>
                      <a:r>
                        <a:rPr lang="en-IN" sz="2400" b="1" i="0" u="none" strike="noStrike">
                          <a:solidFill>
                            <a:srgbClr val="FFFFFF"/>
                          </a:solidFill>
                          <a:effectLst/>
                          <a:latin typeface="Calibri" panose="020F0502020204030204" pitchFamily="34" charset="0"/>
                        </a:rPr>
                        <a:t>Min salary</a:t>
                      </a:r>
                    </a:p>
                  </a:txBody>
                  <a:tcPr marL="6350" marR="6350" marT="6350" marB="0" anchor="b">
                    <a:lnL>
                      <a:noFill/>
                    </a:lnL>
                    <a:lnR>
                      <a:noFill/>
                    </a:lnR>
                    <a:lnT>
                      <a:noFill/>
                    </a:lnT>
                    <a:lnB w="12700" cap="flat" cmpd="sng" algn="ctr">
                      <a:solidFill>
                        <a:srgbClr val="FFFFFF"/>
                      </a:solidFill>
                      <a:prstDash val="solid"/>
                      <a:round/>
                      <a:headEnd type="none" w="med" len="med"/>
                      <a:tailEnd type="none" w="med" len="med"/>
                    </a:lnB>
                    <a:solidFill>
                      <a:srgbClr val="000000"/>
                    </a:solidFill>
                  </a:tcPr>
                </a:tc>
                <a:tc>
                  <a:txBody>
                    <a:bodyPr/>
                    <a:lstStyle/>
                    <a:p>
                      <a:pPr algn="l" fontAlgn="b"/>
                      <a:r>
                        <a:rPr lang="en-IN" sz="2400" b="1" i="0" u="none" strike="noStrike">
                          <a:solidFill>
                            <a:srgbClr val="FFFFFF"/>
                          </a:solidFill>
                          <a:effectLst/>
                          <a:latin typeface="Calibri" panose="020F0502020204030204" pitchFamily="34" charset="0"/>
                        </a:rPr>
                        <a:t>Attrition</a:t>
                      </a:r>
                    </a:p>
                  </a:txBody>
                  <a:tcPr marL="6350" marR="6350" marT="6350" marB="0" anchor="b">
                    <a:lnL>
                      <a:noFill/>
                    </a:lnL>
                    <a:lnR>
                      <a:noFill/>
                    </a:lnR>
                    <a:lnT>
                      <a:noFill/>
                    </a:lnT>
                    <a:lnB w="12700" cap="flat" cmpd="sng" algn="ctr">
                      <a:solidFill>
                        <a:srgbClr val="FFFFFF"/>
                      </a:solidFill>
                      <a:prstDash val="solid"/>
                      <a:round/>
                      <a:headEnd type="none" w="med" len="med"/>
                      <a:tailEnd type="none" w="med" len="med"/>
                    </a:lnB>
                    <a:solidFill>
                      <a:srgbClr val="000000"/>
                    </a:solidFill>
                  </a:tcPr>
                </a:tc>
                <a:extLst>
                  <a:ext uri="{0D108BD9-81ED-4DB2-BD59-A6C34878D82A}">
                    <a16:rowId xmlns:a16="http://schemas.microsoft.com/office/drawing/2014/main" val="2877537557"/>
                  </a:ext>
                </a:extLst>
              </a:tr>
              <a:tr h="431601">
                <a:tc>
                  <a:txBody>
                    <a:bodyPr/>
                    <a:lstStyle/>
                    <a:p>
                      <a:pPr algn="l" fontAlgn="b"/>
                      <a:endParaRPr lang="en-IN" sz="2400" b="0" i="0" u="none" strike="noStrike" dirty="0">
                        <a:solidFill>
                          <a:srgbClr val="FFFFFF"/>
                        </a:solidFill>
                        <a:effectLst/>
                        <a:latin typeface="Calibri" panose="020F0502020204030204" pitchFamily="34" charset="0"/>
                      </a:endParaRPr>
                    </a:p>
                  </a:txBody>
                  <a:tcPr marL="6350" marR="6350" marT="6350" marB="0" anchor="b">
                    <a:lnL>
                      <a:noFill/>
                    </a:lnL>
                    <a:lnR>
                      <a:noFill/>
                    </a:lnR>
                    <a:lnT w="12700" cap="flat" cmpd="sng" algn="ctr">
                      <a:solidFill>
                        <a:srgbClr val="FFFFFF"/>
                      </a:solidFill>
                      <a:prstDash val="solid"/>
                      <a:round/>
                      <a:headEnd type="none" w="med" len="med"/>
                      <a:tailEnd type="none" w="med" len="med"/>
                    </a:lnT>
                    <a:lnB>
                      <a:noFill/>
                    </a:lnB>
                    <a:solidFill>
                      <a:srgbClr val="305496"/>
                    </a:solidFill>
                  </a:tcPr>
                </a:tc>
                <a:tc>
                  <a:txBody>
                    <a:bodyPr/>
                    <a:lstStyle/>
                    <a:p>
                      <a:pPr algn="l" fontAlgn="b"/>
                      <a:endParaRPr lang="en-IN" sz="2400" b="0" i="0" u="none" strike="noStrike">
                        <a:solidFill>
                          <a:srgbClr val="FFFFFF"/>
                        </a:solidFill>
                        <a:effectLst/>
                        <a:latin typeface="Calibri" panose="020F0502020204030204" pitchFamily="34" charset="0"/>
                      </a:endParaRPr>
                    </a:p>
                  </a:txBody>
                  <a:tcPr marL="6350" marR="6350" marT="6350" marB="0" anchor="b">
                    <a:lnL>
                      <a:noFill/>
                    </a:lnL>
                    <a:lnR>
                      <a:noFill/>
                    </a:lnR>
                    <a:lnT w="12700" cap="flat" cmpd="sng" algn="ctr">
                      <a:solidFill>
                        <a:srgbClr val="FFFFFF"/>
                      </a:solidFill>
                      <a:prstDash val="solid"/>
                      <a:round/>
                      <a:headEnd type="none" w="med" len="med"/>
                      <a:tailEnd type="none" w="med" len="med"/>
                    </a:lnT>
                    <a:lnB>
                      <a:noFill/>
                    </a:lnB>
                    <a:solidFill>
                      <a:srgbClr val="305496"/>
                    </a:solidFill>
                  </a:tcPr>
                </a:tc>
                <a:tc>
                  <a:txBody>
                    <a:bodyPr/>
                    <a:lstStyle/>
                    <a:p>
                      <a:pPr algn="l" fontAlgn="b"/>
                      <a:endParaRPr lang="en-IN" sz="2400" b="0" i="0" u="none" strike="noStrike">
                        <a:solidFill>
                          <a:srgbClr val="FFFFFF"/>
                        </a:solidFill>
                        <a:effectLst/>
                        <a:latin typeface="Calibri" panose="020F0502020204030204" pitchFamily="34" charset="0"/>
                      </a:endParaRPr>
                    </a:p>
                  </a:txBody>
                  <a:tcPr marL="6350" marR="6350" marT="6350" marB="0" anchor="b">
                    <a:lnL>
                      <a:noFill/>
                    </a:lnL>
                    <a:lnR>
                      <a:noFill/>
                    </a:lnR>
                    <a:lnT w="12700" cap="flat" cmpd="sng" algn="ctr">
                      <a:solidFill>
                        <a:srgbClr val="FFFFFF"/>
                      </a:solidFill>
                      <a:prstDash val="solid"/>
                      <a:round/>
                      <a:headEnd type="none" w="med" len="med"/>
                      <a:tailEnd type="none" w="med" len="med"/>
                    </a:lnT>
                    <a:lnB>
                      <a:noFill/>
                    </a:lnB>
                    <a:solidFill>
                      <a:srgbClr val="305496"/>
                    </a:solidFill>
                  </a:tcPr>
                </a:tc>
                <a:tc>
                  <a:txBody>
                    <a:bodyPr/>
                    <a:lstStyle/>
                    <a:p>
                      <a:pPr algn="l" fontAlgn="b"/>
                      <a:endParaRPr lang="en-IN" sz="2400" b="0" i="0" u="none" strike="noStrike">
                        <a:solidFill>
                          <a:srgbClr val="FFFFFF"/>
                        </a:solidFill>
                        <a:effectLst/>
                        <a:latin typeface="Calibri" panose="020F0502020204030204" pitchFamily="34" charset="0"/>
                      </a:endParaRPr>
                    </a:p>
                  </a:txBody>
                  <a:tcPr marL="6350" marR="6350" marT="6350" marB="0" anchor="b">
                    <a:lnL>
                      <a:noFill/>
                    </a:lnL>
                    <a:lnR>
                      <a:noFill/>
                    </a:lnR>
                    <a:lnT w="12700" cap="flat" cmpd="sng" algn="ctr">
                      <a:solidFill>
                        <a:srgbClr val="FFFFFF"/>
                      </a:solidFill>
                      <a:prstDash val="solid"/>
                      <a:round/>
                      <a:headEnd type="none" w="med" len="med"/>
                      <a:tailEnd type="none" w="med" len="med"/>
                    </a:lnT>
                    <a:lnB>
                      <a:noFill/>
                    </a:lnB>
                    <a:solidFill>
                      <a:srgbClr val="305496"/>
                    </a:solidFill>
                  </a:tcPr>
                </a:tc>
                <a:extLst>
                  <a:ext uri="{0D108BD9-81ED-4DB2-BD59-A6C34878D82A}">
                    <a16:rowId xmlns:a16="http://schemas.microsoft.com/office/drawing/2014/main" val="1215684668"/>
                  </a:ext>
                </a:extLst>
              </a:tr>
              <a:tr h="431601">
                <a:tc>
                  <a:txBody>
                    <a:bodyPr/>
                    <a:lstStyle/>
                    <a:p>
                      <a:pPr algn="l" fontAlgn="b"/>
                      <a:r>
                        <a:rPr lang="en-IN" sz="2400" b="0" i="0" u="none" strike="noStrike" dirty="0">
                          <a:solidFill>
                            <a:srgbClr val="FFFFFF"/>
                          </a:solidFill>
                          <a:effectLst/>
                          <a:latin typeface="Calibri" panose="020F0502020204030204" pitchFamily="34" charset="0"/>
                        </a:rPr>
                        <a:t>Sales</a:t>
                      </a:r>
                    </a:p>
                  </a:txBody>
                  <a:tcPr marL="6350" marR="6350" marT="6350" marB="0" anchor="b">
                    <a:lnL>
                      <a:noFill/>
                    </a:lnL>
                    <a:lnR>
                      <a:noFill/>
                    </a:lnR>
                    <a:lnT>
                      <a:noFill/>
                    </a:lnT>
                    <a:lnB>
                      <a:noFill/>
                    </a:lnB>
                    <a:solidFill>
                      <a:srgbClr val="4472C4"/>
                    </a:solidFill>
                  </a:tcPr>
                </a:tc>
                <a:tc>
                  <a:txBody>
                    <a:bodyPr/>
                    <a:lstStyle/>
                    <a:p>
                      <a:pPr algn="l" fontAlgn="b"/>
                      <a:r>
                        <a:rPr lang="en-IN" sz="2400" b="0" i="0" u="none" strike="noStrike">
                          <a:solidFill>
                            <a:srgbClr val="FFFFFF"/>
                          </a:solidFill>
                          <a:effectLst/>
                          <a:latin typeface="Calibri" panose="020F0502020204030204" pitchFamily="34" charset="0"/>
                        </a:rPr>
                        <a:t>₹ 3,77,203.00</a:t>
                      </a:r>
                    </a:p>
                  </a:txBody>
                  <a:tcPr marL="6350" marR="6350" marT="6350" marB="0" anchor="b">
                    <a:lnL>
                      <a:noFill/>
                    </a:lnL>
                    <a:lnR>
                      <a:noFill/>
                    </a:lnR>
                    <a:lnT>
                      <a:noFill/>
                    </a:lnT>
                    <a:lnB>
                      <a:noFill/>
                    </a:lnB>
                    <a:solidFill>
                      <a:srgbClr val="4472C4"/>
                    </a:solidFill>
                  </a:tcPr>
                </a:tc>
                <a:tc>
                  <a:txBody>
                    <a:bodyPr/>
                    <a:lstStyle/>
                    <a:p>
                      <a:pPr algn="l" fontAlgn="b"/>
                      <a:r>
                        <a:rPr lang="en-IN" sz="2400" b="0" i="0" u="none" strike="noStrike">
                          <a:solidFill>
                            <a:srgbClr val="FFFFFF"/>
                          </a:solidFill>
                          <a:effectLst/>
                          <a:latin typeface="Calibri" panose="020F0502020204030204" pitchFamily="34" charset="0"/>
                        </a:rPr>
                        <a:t>₹ 24,583.00</a:t>
                      </a:r>
                    </a:p>
                  </a:txBody>
                  <a:tcPr marL="6350" marR="6350" marT="6350" marB="0" anchor="b">
                    <a:lnL>
                      <a:noFill/>
                    </a:lnL>
                    <a:lnR>
                      <a:noFill/>
                    </a:lnR>
                    <a:lnT>
                      <a:noFill/>
                    </a:lnT>
                    <a:lnB>
                      <a:noFill/>
                    </a:lnB>
                    <a:solidFill>
                      <a:srgbClr val="4472C4"/>
                    </a:solidFill>
                  </a:tcPr>
                </a:tc>
                <a:tc>
                  <a:txBody>
                    <a:bodyPr/>
                    <a:lstStyle/>
                    <a:p>
                      <a:pPr algn="l" fontAlgn="b"/>
                      <a:r>
                        <a:rPr lang="en-IN" sz="2400" b="0" i="0" u="none" strike="noStrike">
                          <a:solidFill>
                            <a:srgbClr val="FFFFFF"/>
                          </a:solidFill>
                          <a:effectLst/>
                          <a:latin typeface="Calibri" panose="020F0502020204030204" pitchFamily="34" charset="0"/>
                        </a:rPr>
                        <a:t>Yes</a:t>
                      </a:r>
                    </a:p>
                  </a:txBody>
                  <a:tcPr marL="6350" marR="6350" marT="6350" marB="0" anchor="b">
                    <a:lnL>
                      <a:noFill/>
                    </a:lnL>
                    <a:lnR>
                      <a:noFill/>
                    </a:lnR>
                    <a:lnT>
                      <a:noFill/>
                    </a:lnT>
                    <a:lnB>
                      <a:noFill/>
                    </a:lnB>
                    <a:solidFill>
                      <a:srgbClr val="4472C4"/>
                    </a:solidFill>
                  </a:tcPr>
                </a:tc>
                <a:extLst>
                  <a:ext uri="{0D108BD9-81ED-4DB2-BD59-A6C34878D82A}">
                    <a16:rowId xmlns:a16="http://schemas.microsoft.com/office/drawing/2014/main" val="1691583600"/>
                  </a:ext>
                </a:extLst>
              </a:tr>
              <a:tr h="431601">
                <a:tc>
                  <a:txBody>
                    <a:bodyPr/>
                    <a:lstStyle/>
                    <a:p>
                      <a:pPr algn="l" fontAlgn="b"/>
                      <a:endParaRPr lang="en-IN" sz="2400" b="0" i="0" u="none" strike="noStrike" dirty="0">
                        <a:solidFill>
                          <a:srgbClr val="FFFFFF"/>
                        </a:solidFill>
                        <a:effectLst/>
                        <a:latin typeface="Calibri" panose="020F0502020204030204" pitchFamily="34" charset="0"/>
                      </a:endParaRPr>
                    </a:p>
                  </a:txBody>
                  <a:tcPr marL="6350" marR="6350" marT="6350" marB="0" anchor="b">
                    <a:lnL>
                      <a:noFill/>
                    </a:lnL>
                    <a:lnR>
                      <a:noFill/>
                    </a:lnR>
                    <a:lnT>
                      <a:noFill/>
                    </a:lnT>
                    <a:lnB>
                      <a:noFill/>
                    </a:lnB>
                    <a:solidFill>
                      <a:srgbClr val="305496"/>
                    </a:solidFill>
                  </a:tcPr>
                </a:tc>
                <a:tc>
                  <a:txBody>
                    <a:bodyPr/>
                    <a:lstStyle/>
                    <a:p>
                      <a:pPr algn="l" fontAlgn="b"/>
                      <a:r>
                        <a:rPr lang="en-IN" sz="2400" b="0" i="0" u="none" strike="noStrike">
                          <a:solidFill>
                            <a:srgbClr val="FFFFFF"/>
                          </a:solidFill>
                          <a:effectLst/>
                          <a:latin typeface="Calibri" panose="020F0502020204030204" pitchFamily="34" charset="0"/>
                        </a:rPr>
                        <a:t>₹ 4,76,951.00</a:t>
                      </a:r>
                    </a:p>
                  </a:txBody>
                  <a:tcPr marL="6350" marR="6350" marT="6350" marB="0" anchor="b">
                    <a:lnL>
                      <a:noFill/>
                    </a:lnL>
                    <a:lnR>
                      <a:noFill/>
                    </a:lnR>
                    <a:lnT>
                      <a:noFill/>
                    </a:lnT>
                    <a:lnB>
                      <a:noFill/>
                    </a:lnB>
                    <a:solidFill>
                      <a:srgbClr val="305496"/>
                    </a:solidFill>
                  </a:tcPr>
                </a:tc>
                <a:tc>
                  <a:txBody>
                    <a:bodyPr/>
                    <a:lstStyle/>
                    <a:p>
                      <a:pPr algn="l" fontAlgn="b"/>
                      <a:r>
                        <a:rPr lang="en-IN" sz="2400" b="0" i="0" u="none" strike="noStrike">
                          <a:solidFill>
                            <a:srgbClr val="FFFFFF"/>
                          </a:solidFill>
                          <a:effectLst/>
                          <a:latin typeface="Calibri" panose="020F0502020204030204" pitchFamily="34" charset="0"/>
                        </a:rPr>
                        <a:t>₹ 28,024.00</a:t>
                      </a:r>
                    </a:p>
                  </a:txBody>
                  <a:tcPr marL="6350" marR="6350" marT="6350" marB="0" anchor="b">
                    <a:lnL>
                      <a:noFill/>
                    </a:lnL>
                    <a:lnR>
                      <a:noFill/>
                    </a:lnR>
                    <a:lnT>
                      <a:noFill/>
                    </a:lnT>
                    <a:lnB>
                      <a:noFill/>
                    </a:lnB>
                    <a:solidFill>
                      <a:srgbClr val="305496"/>
                    </a:solidFill>
                  </a:tcPr>
                </a:tc>
                <a:tc>
                  <a:txBody>
                    <a:bodyPr/>
                    <a:lstStyle/>
                    <a:p>
                      <a:pPr algn="l" fontAlgn="b"/>
                      <a:r>
                        <a:rPr lang="en-IN" sz="2400" b="0" i="0" u="none" strike="noStrike">
                          <a:solidFill>
                            <a:srgbClr val="FFFFFF"/>
                          </a:solidFill>
                          <a:effectLst/>
                          <a:latin typeface="Calibri" panose="020F0502020204030204" pitchFamily="34" charset="0"/>
                        </a:rPr>
                        <a:t>No</a:t>
                      </a:r>
                    </a:p>
                  </a:txBody>
                  <a:tcPr marL="6350" marR="6350" marT="6350" marB="0" anchor="b">
                    <a:lnL>
                      <a:noFill/>
                    </a:lnL>
                    <a:lnR>
                      <a:noFill/>
                    </a:lnR>
                    <a:lnT>
                      <a:noFill/>
                    </a:lnT>
                    <a:lnB>
                      <a:noFill/>
                    </a:lnB>
                    <a:solidFill>
                      <a:srgbClr val="305496"/>
                    </a:solidFill>
                  </a:tcPr>
                </a:tc>
                <a:extLst>
                  <a:ext uri="{0D108BD9-81ED-4DB2-BD59-A6C34878D82A}">
                    <a16:rowId xmlns:a16="http://schemas.microsoft.com/office/drawing/2014/main" val="2843647168"/>
                  </a:ext>
                </a:extLst>
              </a:tr>
              <a:tr h="431601">
                <a:tc>
                  <a:txBody>
                    <a:bodyPr/>
                    <a:lstStyle/>
                    <a:p>
                      <a:pPr algn="l" fontAlgn="b"/>
                      <a:r>
                        <a:rPr lang="en-IN" sz="2400" b="0" i="0" u="none" strike="noStrike" dirty="0">
                          <a:solidFill>
                            <a:srgbClr val="FFFFFF"/>
                          </a:solidFill>
                          <a:effectLst/>
                          <a:latin typeface="Calibri" panose="020F0502020204030204" pitchFamily="34" charset="0"/>
                        </a:rPr>
                        <a:t>Tech</a:t>
                      </a:r>
                    </a:p>
                  </a:txBody>
                  <a:tcPr marL="6350" marR="6350" marT="6350" marB="0" anchor="b">
                    <a:lnL>
                      <a:noFill/>
                    </a:lnL>
                    <a:lnR>
                      <a:noFill/>
                    </a:lnR>
                    <a:lnT>
                      <a:noFill/>
                    </a:lnT>
                    <a:lnB>
                      <a:noFill/>
                    </a:lnB>
                    <a:solidFill>
                      <a:srgbClr val="4472C4"/>
                    </a:solidFill>
                  </a:tcPr>
                </a:tc>
                <a:tc>
                  <a:txBody>
                    <a:bodyPr/>
                    <a:lstStyle/>
                    <a:p>
                      <a:pPr algn="l" fontAlgn="b"/>
                      <a:r>
                        <a:rPr lang="en-IN" sz="2400" b="0" i="0" u="none" strike="noStrike" dirty="0">
                          <a:solidFill>
                            <a:srgbClr val="FFFFFF"/>
                          </a:solidFill>
                          <a:effectLst/>
                          <a:latin typeface="Calibri" panose="020F0502020204030204" pitchFamily="34" charset="0"/>
                        </a:rPr>
                        <a:t>₹ 1,61,600.00</a:t>
                      </a:r>
                    </a:p>
                  </a:txBody>
                  <a:tcPr marL="6350" marR="6350" marT="6350" marB="0" anchor="b">
                    <a:lnL>
                      <a:noFill/>
                    </a:lnL>
                    <a:lnR>
                      <a:noFill/>
                    </a:lnR>
                    <a:lnT>
                      <a:noFill/>
                    </a:lnT>
                    <a:lnB>
                      <a:noFill/>
                    </a:lnB>
                    <a:solidFill>
                      <a:srgbClr val="4472C4"/>
                    </a:solidFill>
                  </a:tcPr>
                </a:tc>
                <a:tc>
                  <a:txBody>
                    <a:bodyPr/>
                    <a:lstStyle/>
                    <a:p>
                      <a:pPr algn="l" fontAlgn="b"/>
                      <a:r>
                        <a:rPr lang="en-IN" sz="2400" b="0" i="0" u="none" strike="noStrike">
                          <a:solidFill>
                            <a:srgbClr val="FFFFFF"/>
                          </a:solidFill>
                          <a:effectLst/>
                          <a:latin typeface="Calibri" panose="020F0502020204030204" pitchFamily="34" charset="0"/>
                        </a:rPr>
                        <a:t>₹ 21,350.00</a:t>
                      </a:r>
                    </a:p>
                  </a:txBody>
                  <a:tcPr marL="6350" marR="6350" marT="6350" marB="0" anchor="b">
                    <a:lnL>
                      <a:noFill/>
                    </a:lnL>
                    <a:lnR>
                      <a:noFill/>
                    </a:lnR>
                    <a:lnT>
                      <a:noFill/>
                    </a:lnT>
                    <a:lnB>
                      <a:noFill/>
                    </a:lnB>
                    <a:solidFill>
                      <a:srgbClr val="4472C4"/>
                    </a:solidFill>
                  </a:tcPr>
                </a:tc>
                <a:tc>
                  <a:txBody>
                    <a:bodyPr/>
                    <a:lstStyle/>
                    <a:p>
                      <a:pPr algn="l" fontAlgn="b"/>
                      <a:r>
                        <a:rPr lang="en-IN" sz="2400" b="0" i="0" u="none" strike="noStrike">
                          <a:solidFill>
                            <a:srgbClr val="FFFFFF"/>
                          </a:solidFill>
                          <a:effectLst/>
                          <a:latin typeface="Calibri" panose="020F0502020204030204" pitchFamily="34" charset="0"/>
                        </a:rPr>
                        <a:t>Yes</a:t>
                      </a:r>
                    </a:p>
                  </a:txBody>
                  <a:tcPr marL="6350" marR="6350" marT="6350" marB="0" anchor="b">
                    <a:lnL>
                      <a:noFill/>
                    </a:lnL>
                    <a:lnR>
                      <a:noFill/>
                    </a:lnR>
                    <a:lnT>
                      <a:noFill/>
                    </a:lnT>
                    <a:lnB>
                      <a:noFill/>
                    </a:lnB>
                    <a:solidFill>
                      <a:srgbClr val="4472C4"/>
                    </a:solidFill>
                  </a:tcPr>
                </a:tc>
                <a:extLst>
                  <a:ext uri="{0D108BD9-81ED-4DB2-BD59-A6C34878D82A}">
                    <a16:rowId xmlns:a16="http://schemas.microsoft.com/office/drawing/2014/main" val="3710112561"/>
                  </a:ext>
                </a:extLst>
              </a:tr>
              <a:tr h="431601">
                <a:tc>
                  <a:txBody>
                    <a:bodyPr/>
                    <a:lstStyle/>
                    <a:p>
                      <a:pPr algn="l" fontAlgn="b"/>
                      <a:endParaRPr lang="en-IN" sz="2400" b="0" i="0" u="none" strike="noStrike">
                        <a:solidFill>
                          <a:srgbClr val="FFFFFF"/>
                        </a:solidFill>
                        <a:effectLst/>
                        <a:latin typeface="Calibri" panose="020F0502020204030204" pitchFamily="34" charset="0"/>
                      </a:endParaRPr>
                    </a:p>
                  </a:txBody>
                  <a:tcPr marL="6350" marR="6350" marT="6350" marB="0" anchor="b">
                    <a:lnL>
                      <a:noFill/>
                    </a:lnL>
                    <a:lnR>
                      <a:noFill/>
                    </a:lnR>
                    <a:lnT>
                      <a:noFill/>
                    </a:lnT>
                    <a:lnB>
                      <a:noFill/>
                    </a:lnB>
                    <a:solidFill>
                      <a:srgbClr val="305496"/>
                    </a:solidFill>
                  </a:tcPr>
                </a:tc>
                <a:tc>
                  <a:txBody>
                    <a:bodyPr/>
                    <a:lstStyle/>
                    <a:p>
                      <a:pPr algn="l" fontAlgn="b"/>
                      <a:r>
                        <a:rPr lang="en-IN" sz="2400" b="0" i="0" u="none" strike="noStrike" dirty="0">
                          <a:solidFill>
                            <a:srgbClr val="FFFFFF"/>
                          </a:solidFill>
                          <a:effectLst/>
                          <a:latin typeface="Calibri" panose="020F0502020204030204" pitchFamily="34" charset="0"/>
                        </a:rPr>
                        <a:t>₹ 5,47,204.00</a:t>
                      </a:r>
                    </a:p>
                  </a:txBody>
                  <a:tcPr marL="6350" marR="6350" marT="6350" marB="0" anchor="b">
                    <a:lnL>
                      <a:noFill/>
                    </a:lnL>
                    <a:lnR>
                      <a:noFill/>
                    </a:lnR>
                    <a:lnT>
                      <a:noFill/>
                    </a:lnT>
                    <a:lnB>
                      <a:noFill/>
                    </a:lnB>
                    <a:solidFill>
                      <a:srgbClr val="305496"/>
                    </a:solidFill>
                  </a:tcPr>
                </a:tc>
                <a:tc>
                  <a:txBody>
                    <a:bodyPr/>
                    <a:lstStyle/>
                    <a:p>
                      <a:pPr algn="l" fontAlgn="b"/>
                      <a:r>
                        <a:rPr lang="en-IN" sz="2400" b="0" i="0" u="none" strike="noStrike">
                          <a:solidFill>
                            <a:srgbClr val="FFFFFF"/>
                          </a:solidFill>
                          <a:effectLst/>
                          <a:latin typeface="Calibri" panose="020F0502020204030204" pitchFamily="34" charset="0"/>
                        </a:rPr>
                        <a:t>₹ 22,162.00</a:t>
                      </a:r>
                    </a:p>
                  </a:txBody>
                  <a:tcPr marL="6350" marR="6350" marT="6350" marB="0" anchor="b">
                    <a:lnL>
                      <a:noFill/>
                    </a:lnL>
                    <a:lnR>
                      <a:noFill/>
                    </a:lnR>
                    <a:lnT>
                      <a:noFill/>
                    </a:lnT>
                    <a:lnB>
                      <a:noFill/>
                    </a:lnB>
                    <a:solidFill>
                      <a:srgbClr val="305496"/>
                    </a:solidFill>
                  </a:tcPr>
                </a:tc>
                <a:tc>
                  <a:txBody>
                    <a:bodyPr/>
                    <a:lstStyle/>
                    <a:p>
                      <a:pPr algn="l" fontAlgn="b"/>
                      <a:r>
                        <a:rPr lang="en-IN" sz="2400" b="0" i="0" u="none" strike="noStrike">
                          <a:solidFill>
                            <a:srgbClr val="FFFFFF"/>
                          </a:solidFill>
                          <a:effectLst/>
                          <a:latin typeface="Calibri" panose="020F0502020204030204" pitchFamily="34" charset="0"/>
                        </a:rPr>
                        <a:t>No</a:t>
                      </a:r>
                    </a:p>
                  </a:txBody>
                  <a:tcPr marL="6350" marR="6350" marT="6350" marB="0" anchor="b">
                    <a:lnL>
                      <a:noFill/>
                    </a:lnL>
                    <a:lnR>
                      <a:noFill/>
                    </a:lnR>
                    <a:lnT>
                      <a:noFill/>
                    </a:lnT>
                    <a:lnB>
                      <a:noFill/>
                    </a:lnB>
                    <a:solidFill>
                      <a:srgbClr val="305496"/>
                    </a:solidFill>
                  </a:tcPr>
                </a:tc>
                <a:extLst>
                  <a:ext uri="{0D108BD9-81ED-4DB2-BD59-A6C34878D82A}">
                    <a16:rowId xmlns:a16="http://schemas.microsoft.com/office/drawing/2014/main" val="4203979786"/>
                  </a:ext>
                </a:extLst>
              </a:tr>
              <a:tr h="431601">
                <a:tc>
                  <a:txBody>
                    <a:bodyPr/>
                    <a:lstStyle/>
                    <a:p>
                      <a:pPr algn="l" fontAlgn="b"/>
                      <a:r>
                        <a:rPr lang="en-IN" sz="2400" b="0" i="0" u="none" strike="noStrike">
                          <a:solidFill>
                            <a:srgbClr val="FFFFFF"/>
                          </a:solidFill>
                          <a:effectLst/>
                          <a:latin typeface="Calibri" panose="020F0502020204030204" pitchFamily="34" charset="0"/>
                        </a:rPr>
                        <a:t>HR</a:t>
                      </a:r>
                    </a:p>
                  </a:txBody>
                  <a:tcPr marL="6350" marR="6350" marT="6350" marB="0" anchor="b">
                    <a:lnL>
                      <a:noFill/>
                    </a:lnL>
                    <a:lnR>
                      <a:noFill/>
                    </a:lnR>
                    <a:lnT>
                      <a:noFill/>
                    </a:lnT>
                    <a:lnB>
                      <a:noFill/>
                    </a:lnB>
                    <a:solidFill>
                      <a:srgbClr val="4472C4"/>
                    </a:solidFill>
                  </a:tcPr>
                </a:tc>
                <a:tc>
                  <a:txBody>
                    <a:bodyPr/>
                    <a:lstStyle/>
                    <a:p>
                      <a:pPr algn="l" fontAlgn="b"/>
                      <a:r>
                        <a:rPr lang="en-IN" sz="2400" b="0" i="0" u="none" strike="noStrike" dirty="0">
                          <a:solidFill>
                            <a:srgbClr val="FFFFFF"/>
                          </a:solidFill>
                          <a:effectLst/>
                          <a:latin typeface="Calibri" panose="020F0502020204030204" pitchFamily="34" charset="0"/>
                        </a:rPr>
                        <a:t>₹ 49,606.00</a:t>
                      </a:r>
                    </a:p>
                  </a:txBody>
                  <a:tcPr marL="6350" marR="6350" marT="6350" marB="0" anchor="b">
                    <a:lnL>
                      <a:noFill/>
                    </a:lnL>
                    <a:lnR>
                      <a:noFill/>
                    </a:lnR>
                    <a:lnT>
                      <a:noFill/>
                    </a:lnT>
                    <a:lnB>
                      <a:noFill/>
                    </a:lnB>
                    <a:solidFill>
                      <a:srgbClr val="4472C4"/>
                    </a:solidFill>
                  </a:tcPr>
                </a:tc>
                <a:tc>
                  <a:txBody>
                    <a:bodyPr/>
                    <a:lstStyle/>
                    <a:p>
                      <a:pPr algn="l" fontAlgn="b"/>
                      <a:r>
                        <a:rPr lang="en-IN" sz="2400" b="0" i="0" u="none" strike="noStrike">
                          <a:solidFill>
                            <a:srgbClr val="FFFFFF"/>
                          </a:solidFill>
                          <a:effectLst/>
                          <a:latin typeface="Calibri" panose="020F0502020204030204" pitchFamily="34" charset="0"/>
                        </a:rPr>
                        <a:t>₹ 49,606.00</a:t>
                      </a:r>
                    </a:p>
                  </a:txBody>
                  <a:tcPr marL="6350" marR="6350" marT="6350" marB="0" anchor="b">
                    <a:lnL>
                      <a:noFill/>
                    </a:lnL>
                    <a:lnR>
                      <a:noFill/>
                    </a:lnR>
                    <a:lnT>
                      <a:noFill/>
                    </a:lnT>
                    <a:lnB>
                      <a:noFill/>
                    </a:lnB>
                    <a:solidFill>
                      <a:srgbClr val="4472C4"/>
                    </a:solidFill>
                  </a:tcPr>
                </a:tc>
                <a:tc>
                  <a:txBody>
                    <a:bodyPr/>
                    <a:lstStyle/>
                    <a:p>
                      <a:pPr algn="l" fontAlgn="b"/>
                      <a:r>
                        <a:rPr lang="en-IN" sz="2400" b="0" i="0" u="none" strike="noStrike">
                          <a:solidFill>
                            <a:srgbClr val="FFFFFF"/>
                          </a:solidFill>
                          <a:effectLst/>
                          <a:latin typeface="Calibri" panose="020F0502020204030204" pitchFamily="34" charset="0"/>
                        </a:rPr>
                        <a:t>Yes</a:t>
                      </a:r>
                    </a:p>
                  </a:txBody>
                  <a:tcPr marL="6350" marR="6350" marT="6350" marB="0" anchor="b">
                    <a:lnL>
                      <a:noFill/>
                    </a:lnL>
                    <a:lnR>
                      <a:noFill/>
                    </a:lnR>
                    <a:lnT>
                      <a:noFill/>
                    </a:lnT>
                    <a:lnB>
                      <a:noFill/>
                    </a:lnB>
                    <a:solidFill>
                      <a:srgbClr val="4472C4"/>
                    </a:solidFill>
                  </a:tcPr>
                </a:tc>
                <a:extLst>
                  <a:ext uri="{0D108BD9-81ED-4DB2-BD59-A6C34878D82A}">
                    <a16:rowId xmlns:a16="http://schemas.microsoft.com/office/drawing/2014/main" val="1365630452"/>
                  </a:ext>
                </a:extLst>
              </a:tr>
              <a:tr h="431601">
                <a:tc>
                  <a:txBody>
                    <a:bodyPr/>
                    <a:lstStyle/>
                    <a:p>
                      <a:pPr algn="l" fontAlgn="b"/>
                      <a:endParaRPr lang="en-IN" sz="2400" b="0" i="0" u="none" strike="noStrike">
                        <a:solidFill>
                          <a:srgbClr val="FFFFFF"/>
                        </a:solidFill>
                        <a:effectLst/>
                        <a:latin typeface="Calibri" panose="020F0502020204030204" pitchFamily="34" charset="0"/>
                      </a:endParaRPr>
                    </a:p>
                  </a:txBody>
                  <a:tcPr marL="6350" marR="6350" marT="6350" marB="0" anchor="b">
                    <a:lnL>
                      <a:noFill/>
                    </a:lnL>
                    <a:lnR>
                      <a:noFill/>
                    </a:lnR>
                    <a:lnT>
                      <a:noFill/>
                    </a:lnT>
                    <a:lnB>
                      <a:noFill/>
                    </a:lnB>
                    <a:solidFill>
                      <a:srgbClr val="305496"/>
                    </a:solidFill>
                  </a:tcPr>
                </a:tc>
                <a:tc>
                  <a:txBody>
                    <a:bodyPr/>
                    <a:lstStyle/>
                    <a:p>
                      <a:pPr algn="l" fontAlgn="b"/>
                      <a:r>
                        <a:rPr lang="en-IN" sz="2400" b="0" i="0" u="none" strike="noStrike">
                          <a:solidFill>
                            <a:srgbClr val="FFFFFF"/>
                          </a:solidFill>
                          <a:effectLst/>
                          <a:latin typeface="Calibri" panose="020F0502020204030204" pitchFamily="34" charset="0"/>
                        </a:rPr>
                        <a:t>₹ 3,15,071.00</a:t>
                      </a:r>
                    </a:p>
                  </a:txBody>
                  <a:tcPr marL="6350" marR="6350" marT="6350" marB="0" anchor="b">
                    <a:lnL>
                      <a:noFill/>
                    </a:lnL>
                    <a:lnR>
                      <a:noFill/>
                    </a:lnR>
                    <a:lnT>
                      <a:noFill/>
                    </a:lnT>
                    <a:lnB>
                      <a:noFill/>
                    </a:lnB>
                    <a:solidFill>
                      <a:srgbClr val="305496"/>
                    </a:solidFill>
                  </a:tcPr>
                </a:tc>
                <a:tc>
                  <a:txBody>
                    <a:bodyPr/>
                    <a:lstStyle/>
                    <a:p>
                      <a:pPr algn="l" fontAlgn="b"/>
                      <a:r>
                        <a:rPr lang="en-IN" sz="2400" b="0" i="0" u="none" strike="noStrike" dirty="0">
                          <a:solidFill>
                            <a:srgbClr val="FFFFFF"/>
                          </a:solidFill>
                          <a:effectLst/>
                          <a:latin typeface="Calibri" panose="020F0502020204030204" pitchFamily="34" charset="0"/>
                        </a:rPr>
                        <a:t>₹ 34,320.00</a:t>
                      </a:r>
                    </a:p>
                  </a:txBody>
                  <a:tcPr marL="6350" marR="6350" marT="6350" marB="0" anchor="b">
                    <a:lnL>
                      <a:noFill/>
                    </a:lnL>
                    <a:lnR>
                      <a:noFill/>
                    </a:lnR>
                    <a:lnT>
                      <a:noFill/>
                    </a:lnT>
                    <a:lnB>
                      <a:noFill/>
                    </a:lnB>
                    <a:solidFill>
                      <a:srgbClr val="305496"/>
                    </a:solidFill>
                  </a:tcPr>
                </a:tc>
                <a:tc>
                  <a:txBody>
                    <a:bodyPr/>
                    <a:lstStyle/>
                    <a:p>
                      <a:pPr algn="l" fontAlgn="b"/>
                      <a:r>
                        <a:rPr lang="en-IN" sz="2400" b="0" i="0" u="none" strike="noStrike" dirty="0">
                          <a:solidFill>
                            <a:srgbClr val="FFFFFF"/>
                          </a:solidFill>
                          <a:effectLst/>
                          <a:latin typeface="Calibri" panose="020F0502020204030204" pitchFamily="34" charset="0"/>
                        </a:rPr>
                        <a:t>No</a:t>
                      </a:r>
                    </a:p>
                  </a:txBody>
                  <a:tcPr marL="6350" marR="6350" marT="6350" marB="0" anchor="b">
                    <a:lnL>
                      <a:noFill/>
                    </a:lnL>
                    <a:lnR>
                      <a:noFill/>
                    </a:lnR>
                    <a:lnT>
                      <a:noFill/>
                    </a:lnT>
                    <a:lnB>
                      <a:noFill/>
                    </a:lnB>
                    <a:solidFill>
                      <a:srgbClr val="305496"/>
                    </a:solidFill>
                  </a:tcPr>
                </a:tc>
                <a:extLst>
                  <a:ext uri="{0D108BD9-81ED-4DB2-BD59-A6C34878D82A}">
                    <a16:rowId xmlns:a16="http://schemas.microsoft.com/office/drawing/2014/main" val="1143914308"/>
                  </a:ext>
                </a:extLst>
              </a:tr>
            </a:tbl>
          </a:graphicData>
        </a:graphic>
      </p:graphicFrame>
    </p:spTree>
    <p:extLst>
      <p:ext uri="{BB962C8B-B14F-4D97-AF65-F5344CB8AC3E}">
        <p14:creationId xmlns:p14="http://schemas.microsoft.com/office/powerpoint/2010/main" val="988165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01ECA-38DF-2572-85C0-B1AD33E7CF70}"/>
              </a:ext>
            </a:extLst>
          </p:cNvPr>
          <p:cNvSpPr>
            <a:spLocks noGrp="1"/>
          </p:cNvSpPr>
          <p:nvPr>
            <p:ph type="title"/>
          </p:nvPr>
        </p:nvSpPr>
        <p:spPr/>
        <p:txBody>
          <a:bodyPr>
            <a:normAutofit fontScale="90000"/>
          </a:bodyPr>
          <a:lstStyle/>
          <a:p>
            <a:r>
              <a:rPr lang="en-US" dirty="0"/>
              <a:t>% of people who left due to slow rate of promotion shown based on gender</a:t>
            </a:r>
            <a:endParaRPr lang="en-IN" dirty="0"/>
          </a:p>
        </p:txBody>
      </p:sp>
      <p:sp>
        <p:nvSpPr>
          <p:cNvPr id="3" name="Picture Placeholder 2">
            <a:extLst>
              <a:ext uri="{FF2B5EF4-FFF2-40B4-BE49-F238E27FC236}">
                <a16:creationId xmlns:a16="http://schemas.microsoft.com/office/drawing/2014/main" id="{E6C8A235-A18C-8777-CD77-4CEB26D568CB}"/>
              </a:ext>
            </a:extLst>
          </p:cNvPr>
          <p:cNvSpPr>
            <a:spLocks noGrp="1"/>
          </p:cNvSpPr>
          <p:nvPr>
            <p:ph type="pic" idx="1"/>
          </p:nvPr>
        </p:nvSpPr>
        <p:spPr/>
      </p:sp>
      <p:sp>
        <p:nvSpPr>
          <p:cNvPr id="4" name="Text Placeholder 3">
            <a:extLst>
              <a:ext uri="{FF2B5EF4-FFF2-40B4-BE49-F238E27FC236}">
                <a16:creationId xmlns:a16="http://schemas.microsoft.com/office/drawing/2014/main" id="{5B91B70C-6798-02C3-825D-D2A815D708AA}"/>
              </a:ext>
            </a:extLst>
          </p:cNvPr>
          <p:cNvSpPr>
            <a:spLocks noGrp="1"/>
          </p:cNvSpPr>
          <p:nvPr>
            <p:ph type="body" sz="half" idx="2"/>
          </p:nvPr>
        </p:nvSpPr>
        <p:spPr/>
        <p:txBody>
          <a:bodyPr/>
          <a:lstStyle/>
          <a:p>
            <a:r>
              <a:rPr lang="en-US" dirty="0"/>
              <a:t>* More than 4 years since last promotion</a:t>
            </a:r>
            <a:endParaRPr lang="en-IN" dirty="0"/>
          </a:p>
        </p:txBody>
      </p:sp>
      <p:graphicFrame>
        <p:nvGraphicFramePr>
          <p:cNvPr id="7" name="Chart 6">
            <a:extLst>
              <a:ext uri="{FF2B5EF4-FFF2-40B4-BE49-F238E27FC236}">
                <a16:creationId xmlns:a16="http://schemas.microsoft.com/office/drawing/2014/main" id="{483534DC-DE0C-A636-F23C-3DBEEC5688FC}"/>
              </a:ext>
            </a:extLst>
          </p:cNvPr>
          <p:cNvGraphicFramePr/>
          <p:nvPr>
            <p:extLst>
              <p:ext uri="{D42A27DB-BD31-4B8C-83A1-F6EECF244321}">
                <p14:modId xmlns:p14="http://schemas.microsoft.com/office/powerpoint/2010/main" val="2778196756"/>
              </p:ext>
            </p:extLst>
          </p:nvPr>
        </p:nvGraphicFramePr>
        <p:xfrm>
          <a:off x="2191276" y="426721"/>
          <a:ext cx="6004394" cy="2383356"/>
        </p:xfrm>
        <a:graphic>
          <a:graphicData uri="http://schemas.openxmlformats.org/drawingml/2006/chart">
            <c:chart xmlns:c="http://schemas.openxmlformats.org/drawingml/2006/chart" xmlns:r="http://schemas.openxmlformats.org/officeDocument/2006/relationships" r:id="rId2"/>
          </a:graphicData>
        </a:graphic>
      </p:graphicFrame>
      <p:pic>
        <p:nvPicPr>
          <p:cNvPr id="3076" name="Picture 4">
            <a:extLst>
              <a:ext uri="{FF2B5EF4-FFF2-40B4-BE49-F238E27FC236}">
                <a16:creationId xmlns:a16="http://schemas.microsoft.com/office/drawing/2014/main" id="{B39416AE-03C2-0EAF-7639-6CF8ABA6E9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5595" y="81280"/>
            <a:ext cx="7395845" cy="4297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098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92EF4F-7FDF-4FD1-E9FB-94E46E3247B7}"/>
              </a:ext>
            </a:extLst>
          </p:cNvPr>
          <p:cNvSpPr/>
          <p:nvPr/>
        </p:nvSpPr>
        <p:spPr>
          <a:xfrm>
            <a:off x="2885440" y="1991360"/>
            <a:ext cx="6136640" cy="23774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INSIGHTS</a:t>
            </a:r>
            <a:r>
              <a:rPr lang="en-US" sz="4000" dirty="0"/>
              <a:t>:</a:t>
            </a:r>
            <a:endParaRPr lang="en-IN" sz="4000" dirty="0"/>
          </a:p>
        </p:txBody>
      </p:sp>
    </p:spTree>
    <p:extLst>
      <p:ext uri="{BB962C8B-B14F-4D97-AF65-F5344CB8AC3E}">
        <p14:creationId xmlns:p14="http://schemas.microsoft.com/office/powerpoint/2010/main" val="3192665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E8FDD62-F040-22A8-7A50-61D129339695}"/>
              </a:ext>
            </a:extLst>
          </p:cNvPr>
          <p:cNvGraphicFramePr/>
          <p:nvPr>
            <p:extLst>
              <p:ext uri="{D42A27DB-BD31-4B8C-83A1-F6EECF244321}">
                <p14:modId xmlns:p14="http://schemas.microsoft.com/office/powerpoint/2010/main" val="1038203788"/>
              </p:ext>
            </p:extLst>
          </p:nvPr>
        </p:nvGraphicFramePr>
        <p:xfrm>
          <a:off x="2032000" y="314960"/>
          <a:ext cx="8128000" cy="5872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6329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77B023-C7D8-F42D-D3DB-EE597740309D}"/>
              </a:ext>
            </a:extLst>
          </p:cNvPr>
          <p:cNvSpPr/>
          <p:nvPr/>
        </p:nvSpPr>
        <p:spPr>
          <a:xfrm>
            <a:off x="3048000" y="2164080"/>
            <a:ext cx="5821680" cy="20421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RECOMMENDATIONS:</a:t>
            </a:r>
            <a:endParaRPr lang="en-IN" sz="2400" b="1" dirty="0"/>
          </a:p>
        </p:txBody>
      </p:sp>
    </p:spTree>
    <p:extLst>
      <p:ext uri="{BB962C8B-B14F-4D97-AF65-F5344CB8AC3E}">
        <p14:creationId xmlns:p14="http://schemas.microsoft.com/office/powerpoint/2010/main" val="1863644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56</TotalTime>
  <Words>371</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Bahnschrift</vt:lpstr>
      <vt:lpstr>Calibri</vt:lpstr>
      <vt:lpstr>Century Gothic</vt:lpstr>
      <vt:lpstr>Wingdings 3</vt:lpstr>
      <vt:lpstr>Ion Boardroom</vt:lpstr>
      <vt:lpstr>EMPLOYEE ATTRITION PROJECT</vt:lpstr>
      <vt:lpstr>INTRO:</vt:lpstr>
      <vt:lpstr>Objective:</vt:lpstr>
      <vt:lpstr>A graph of former employees showing comparison between their age and the number of years spent in the company</vt:lpstr>
      <vt:lpstr>A table showing the salary range of the three different departments and throwing light on the difference between the ones who left and the ones who remained.</vt:lpstr>
      <vt:lpstr>% of people who left due to slow rate of promotion shown based on gender</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SAINDHAVI DAS</dc:creator>
  <cp:lastModifiedBy>SAINDHAVI DAS</cp:lastModifiedBy>
  <cp:revision>1</cp:revision>
  <dcterms:created xsi:type="dcterms:W3CDTF">2024-09-11T13:42:06Z</dcterms:created>
  <dcterms:modified xsi:type="dcterms:W3CDTF">2024-09-11T14:38:07Z</dcterms:modified>
</cp:coreProperties>
</file>