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4285F4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dataset'!$B$1:$B$18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B350-074D-A78F-F41F0C76B29C}"/>
            </c:ext>
          </c:extLst>
        </c:ser>
        <c:ser>
          <c:idx val="1"/>
          <c:order val="1"/>
          <c:spPr>
            <a:solidFill>
              <a:srgbClr val="EA433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dataset'!$C$1:$C$18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B350-074D-A78F-F41F0C76B29C}"/>
            </c:ext>
          </c:extLst>
        </c:ser>
        <c:ser>
          <c:idx val="2"/>
          <c:order val="2"/>
          <c:spPr>
            <a:solidFill>
              <a:srgbClr val="FBBC04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dataset'!$D$1:$D$18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B350-074D-A78F-F41F0C76B29C}"/>
            </c:ext>
          </c:extLst>
        </c:ser>
        <c:ser>
          <c:idx val="3"/>
          <c:order val="3"/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dataset'!$E$1:$E$18</c:f>
              <c:numCache>
                <c:formatCode>General</c:formatCode>
                <c:ptCount val="18"/>
                <c:pt idx="0">
                  <c:v>104903.79</c:v>
                </c:pt>
                <c:pt idx="1">
                  <c:v>69057.320000000007</c:v>
                </c:pt>
                <c:pt idx="2">
                  <c:v>59258.19</c:v>
                </c:pt>
                <c:pt idx="3">
                  <c:v>28160.79</c:v>
                </c:pt>
                <c:pt idx="4">
                  <c:v>109143.17</c:v>
                </c:pt>
                <c:pt idx="5">
                  <c:v>70755.5</c:v>
                </c:pt>
                <c:pt idx="6">
                  <c:v>73360.38</c:v>
                </c:pt>
                <c:pt idx="7">
                  <c:v>76303.820000000007</c:v>
                </c:pt>
                <c:pt idx="8">
                  <c:v>58861.19</c:v>
                </c:pt>
                <c:pt idx="9">
                  <c:v>58744.17</c:v>
                </c:pt>
                <c:pt idx="10">
                  <c:v>73488.679999999993</c:v>
                </c:pt>
                <c:pt idx="11">
                  <c:v>92704.48</c:v>
                </c:pt>
                <c:pt idx="12">
                  <c:v>78443.78</c:v>
                </c:pt>
                <c:pt idx="13">
                  <c:v>97105.19</c:v>
                </c:pt>
                <c:pt idx="14">
                  <c:v>109163.39</c:v>
                </c:pt>
                <c:pt idx="15">
                  <c:v>31816.57</c:v>
                </c:pt>
                <c:pt idx="16">
                  <c:v>118442.54</c:v>
                </c:pt>
                <c:pt idx="17">
                  <c:v>84745.93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50-074D-A78F-F41F0C76B29C}"/>
            </c:ext>
          </c:extLst>
        </c:ser>
        <c:ser>
          <c:idx val="4"/>
          <c:order val="4"/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dataset'!$F$1:$F$18</c:f>
              <c:numCache>
                <c:formatCode>General</c:formatCode>
                <c:ptCount val="18"/>
                <c:pt idx="0" formatCode="d\-mmm\-yy">
                  <c:v>43649</c:v>
                </c:pt>
                <c:pt idx="1">
                  <c:v>43390</c:v>
                </c:pt>
                <c:pt idx="2">
                  <c:v>43452</c:v>
                </c:pt>
                <c:pt idx="3" formatCode="d\-mmm\-yy">
                  <c:v>43129</c:v>
                </c:pt>
                <c:pt idx="4" formatCode="d\-mmm\-yy">
                  <c:v>43945</c:v>
                </c:pt>
                <c:pt idx="5" formatCode="d\-mmm\-yy">
                  <c:v>44090</c:v>
                </c:pt>
                <c:pt idx="6">
                  <c:v>43972</c:v>
                </c:pt>
                <c:pt idx="7">
                  <c:v>43458</c:v>
                </c:pt>
                <c:pt idx="8" formatCode="d\-mmm\-yy">
                  <c:v>43654</c:v>
                </c:pt>
                <c:pt idx="9" formatCode="d\-mmm\-yy">
                  <c:v>43171</c:v>
                </c:pt>
                <c:pt idx="10" formatCode="d\-mmm\-yy">
                  <c:v>43570</c:v>
                </c:pt>
                <c:pt idx="11" formatCode="d\-mmm\-yy">
                  <c:v>43430</c:v>
                </c:pt>
                <c:pt idx="12" formatCode="mmmm\ d\,\ yyyy">
                  <c:v>43599</c:v>
                </c:pt>
                <c:pt idx="13">
                  <c:v>44425</c:v>
                </c:pt>
                <c:pt idx="14">
                  <c:v>44019</c:v>
                </c:pt>
                <c:pt idx="15" formatCode="d\-mmm\-yy">
                  <c:v>43497</c:v>
                </c:pt>
                <c:pt idx="16">
                  <c:v>44193</c:v>
                </c:pt>
                <c:pt idx="17" formatCode="d\-mmm\-yy">
                  <c:v>43707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50-074D-A78F-F41F0C76B29C}"/>
            </c:ext>
          </c:extLst>
        </c:ser>
        <c:ser>
          <c:idx val="5"/>
          <c:order val="5"/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dataset'!$G$1:$G$18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1</c:v>
                </c:pt>
                <c:pt idx="4">
                  <c:v>1</c:v>
                </c:pt>
                <c:pt idx="5">
                  <c:v>0.8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0.8</c:v>
                </c:pt>
                <c:pt idx="15">
                  <c:v>0.3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50-074D-A78F-F41F0C76B29C}"/>
            </c:ext>
          </c:extLst>
        </c:ser>
        <c:ser>
          <c:idx val="6"/>
          <c:order val="6"/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dataset'!$H$1:$H$18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0-074D-A78F-F41F0C76B29C}"/>
            </c:ext>
          </c:extLst>
        </c:ser>
        <c:ser>
          <c:idx val="7"/>
          <c:order val="7"/>
          <c:invertIfNegative val="1"/>
          <c:cat>
            <c:strRef>
              <c:f>'[excel saina .xlsx]employee dataset'!$A$1:$A$18</c:f>
              <c:strCache>
                <c:ptCount val="18"/>
                <c:pt idx="0">
                  <c:v>SQ02703</c:v>
                </c:pt>
                <c:pt idx="1">
                  <c:v>SQ03024</c:v>
                </c:pt>
                <c:pt idx="2">
                  <c:v>TN00735</c:v>
                </c:pt>
                <c:pt idx="3">
                  <c:v>VT04373</c:v>
                </c:pt>
                <c:pt idx="4">
                  <c:v>SQ03733</c:v>
                </c:pt>
                <c:pt idx="5">
                  <c:v>VT04467</c:v>
                </c:pt>
                <c:pt idx="6">
                  <c:v>VT03537</c:v>
                </c:pt>
                <c:pt idx="7">
                  <c:v>VT01610</c:v>
                </c:pt>
                <c:pt idx="8">
                  <c:v>PR02016</c:v>
                </c:pt>
                <c:pt idx="9">
                  <c:v>VT04415</c:v>
                </c:pt>
                <c:pt idx="10">
                  <c:v>TN04067</c:v>
                </c:pt>
                <c:pt idx="11">
                  <c:v>TN04175</c:v>
                </c:pt>
                <c:pt idx="12">
                  <c:v>VT00687</c:v>
                </c:pt>
                <c:pt idx="13">
                  <c:v>PR01269</c:v>
                </c:pt>
                <c:pt idx="14">
                  <c:v>TN00579</c:v>
                </c:pt>
                <c:pt idx="15">
                  <c:v>TN03097</c:v>
                </c:pt>
                <c:pt idx="16">
                  <c:v>SQ02174</c:v>
                </c:pt>
                <c:pt idx="17">
                  <c:v>PR02957</c:v>
                </c:pt>
              </c:strCache>
            </c:strRef>
          </c:cat>
          <c:val>
            <c:numRef>
              <c:f>'[excel saina .xlsx]employee dataset'!$I$1:$I$18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50-074D-A78F-F41F0C76B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1597527"/>
        <c:axId val="1520038127"/>
      </c:barChart>
      <c:catAx>
        <c:axId val="1481597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N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520038127"/>
        <c:crosses val="autoZero"/>
        <c:auto val="1"/>
        <c:lblAlgn val="ctr"/>
        <c:lblOffset val="100"/>
        <c:noMultiLvlLbl val="1"/>
      </c:catAx>
      <c:valAx>
        <c:axId val="1520038127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N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481597527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925" y="23144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SAINA BEGAM F 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122202315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IN" sz="2400" dirty="0" err="1"/>
              <a:t>B.com,Corporate</a:t>
            </a:r>
            <a:r>
              <a:rPr lang="en-IN" sz="2400" dirty="0"/>
              <a:t> </a:t>
            </a:r>
            <a:r>
              <a:rPr lang="en-IN" sz="2400" dirty="0" err="1"/>
              <a:t>Secretaryship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/>
              <a:t>Valliammal</a:t>
            </a:r>
            <a:r>
              <a:rPr lang="en-US" sz="2400" dirty="0"/>
              <a:t>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Chart 2" title="Chart">
            <a:extLst>
              <a:ext uri="{FF2B5EF4-FFF2-40B4-BE49-F238E27FC236}">
                <a16:creationId xmlns:a16="http://schemas.microsoft.com/office/drawing/2014/main" id="{3BD67C8B-F505-3BA3-528C-3067E9DD5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524536"/>
              </p:ext>
            </p:extLst>
          </p:nvPr>
        </p:nvGraphicFramePr>
        <p:xfrm>
          <a:off x="755332" y="1045228"/>
          <a:ext cx="7775293" cy="560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843" y="331403"/>
            <a:ext cx="8425907" cy="724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0" dirty="0"/>
              <a:t>PROBLEM STATEMENT</a:t>
            </a:r>
            <a:br>
              <a:rPr lang="en-US" sz="4250" b="0" dirty="0"/>
            </a:br>
            <a:br>
              <a:rPr lang="en-US" sz="4250" b="0" dirty="0"/>
            </a:br>
            <a:r>
              <a:rPr lang="en-US" sz="4250" b="0" dirty="0"/>
              <a:t>- Develop a standardized performance evaluation framework
- Identify key performance indicators (KPIs) and metrics
- Analyze relationships between performance, engagement, and retention.
- 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06679" cy="6582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- Develop a data-driven approach to analyze and improve employee performance
- Enhance talent management decisions through actionable insights
- Increase employee engagement, retention, and overall business performance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6" y="2151529"/>
            <a:ext cx="82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9701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HR business partners, Line Managers, Employees, Senior Leadership, Talent Management Team, Analytics Team, IT Department, Training and Development Team.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- Develop a standardized performance evaluation framework
- Identify key performance indicators (KPIs) and metrics
- Analyze relationships between performance, engagement, and retention.
- </vt:lpstr>
      <vt:lpstr>PROJECT OVERVIEW - Develop a data-driven approach to analyze and improve employee performance
- Enhance talent management decisions through actionable insights
- Increase employee engagement, retention, and overall business performance </vt:lpstr>
      <vt:lpstr>WHO ARE THE END USERS? HR business partners, Line Managers, Employees, Senior Leadership, Talent Management Team, Analytics Team, IT Department, Training and Development Team.</vt:lpstr>
      <vt:lpstr>OUR SOLUTION AND ITS VALUE PROPOSITION  Develop a consistent evaluation process to ensure fairness and accuracy. Create a centralised platform for data integration, analysis, and visualization.</vt:lpstr>
      <vt:lpstr>Dataset Description  This dataset contains employee performance data, including demographic information, performance ratings, and talent management metrics.</vt:lpstr>
      <vt:lpstr>THE "WOW" IN OUR SOLUTION  Assess progress towards goals, objectives, and key performance indicators Determine areas of excellence and areas for improvement.
Provide data-driven insights for strategic decisions.</vt:lpstr>
      <vt:lpstr>PowerPoint Presentation</vt:lpstr>
      <vt:lpstr>RESULTS</vt:lpstr>
      <vt:lpstr>Conclusion The employee performance analysis project aimed to develop a data-driven approach to understanding and improving employee performance.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hi5344192@gmail.com</cp:lastModifiedBy>
  <cp:revision>17</cp:revision>
  <dcterms:created xsi:type="dcterms:W3CDTF">2024-03-29T15:07:22Z</dcterms:created>
  <dcterms:modified xsi:type="dcterms:W3CDTF">2024-08-31T14:07:14Z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