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76" r:id="rId10"/>
    <p:sldId id="265" r:id="rId11"/>
    <p:sldId id="266" r:id="rId12"/>
    <p:sldId id="262" r:id="rId13"/>
    <p:sldId id="277" r:id="rId14"/>
    <p:sldId id="278" r:id="rId15"/>
    <p:sldId id="279" r:id="rId16"/>
    <p:sldId id="281" r:id="rId17"/>
    <p:sldId id="282" r:id="rId18"/>
    <p:sldId id="280" r:id="rId19"/>
    <p:sldId id="283" r:id="rId20"/>
    <p:sldId id="284" r:id="rId21"/>
    <p:sldId id="261" r:id="rId22"/>
    <p:sldId id="267" r:id="rId23"/>
    <p:sldId id="268" r:id="rId24"/>
    <p:sldId id="270" r:id="rId25"/>
    <p:sldId id="271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7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Blue stripe pattern on a black background">
            <a:extLst>
              <a:ext uri="{FF2B5EF4-FFF2-40B4-BE49-F238E27FC236}">
                <a16:creationId xmlns:a16="http://schemas.microsoft.com/office/drawing/2014/main" id="{5D90421C-2147-483C-85E7-DFF15F232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4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972AF-751B-4B80-9970-78A0E673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Sai Komaravolu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271CB-9A08-4898-A419-3A39CCC75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Marketing and Retail Analysis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4257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330740"/>
            <a:ext cx="10668000" cy="1825557"/>
          </a:xfrm>
        </p:spPr>
        <p:txBody>
          <a:bodyPr/>
          <a:lstStyle/>
          <a:p>
            <a:r>
              <a:rPr lang="en-US" dirty="0"/>
              <a:t>Data analysis – Year/Quarter/Month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75047-37C7-4667-97D0-F54A4EAF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587"/>
            <a:ext cx="12191999" cy="58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2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/>
          <a:lstStyle/>
          <a:p>
            <a:r>
              <a:rPr lang="en-US" dirty="0"/>
              <a:t>Data analysis – Weekly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F67E8-0F78-4071-9EF1-D551A0E3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388"/>
            <a:ext cx="12191999" cy="56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8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55" y="-252919"/>
            <a:ext cx="10668000" cy="1524000"/>
          </a:xfrm>
        </p:spPr>
        <p:txBody>
          <a:bodyPr/>
          <a:lstStyle/>
          <a:p>
            <a:r>
              <a:rPr lang="en-US" dirty="0"/>
              <a:t>Data analysis – Sales Outliers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A3BE86-EB5E-434C-BC65-406A4CFC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876" y="1179423"/>
            <a:ext cx="3699679" cy="56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7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345" y="0"/>
            <a:ext cx="10668000" cy="1225685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– Bi Variate – Product vs Sales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A3142-DB7D-43A6-8289-D80582E0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587" y="1056289"/>
            <a:ext cx="4961107" cy="56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4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345" y="0"/>
            <a:ext cx="10668000" cy="1225685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– Bi Variate – Country vs Sales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69378-9525-4B98-AB65-28B0883D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02" y="978393"/>
            <a:ext cx="8440953" cy="58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7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345" y="0"/>
            <a:ext cx="10668000" cy="1225685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– Bi Variate – Deal Size vs Country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BC703-402D-470E-BA7C-9B0BBFA8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97" y="1029242"/>
            <a:ext cx="8568890" cy="58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1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05" y="0"/>
            <a:ext cx="11426758" cy="1225685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– Bi Variate – Orders vs Product Line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417BD-CD61-45B9-A845-EB846638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41" y="1566324"/>
            <a:ext cx="10557753" cy="194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05" y="0"/>
            <a:ext cx="11426758" cy="1225685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– Bi Variate – Orders vs Customer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C1BCF-F7C4-40DC-905E-E69DB0A7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7" y="1225685"/>
            <a:ext cx="7970499" cy="48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9" y="-38911"/>
            <a:ext cx="11971508" cy="1225685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– Multi Variate – Deal Size vs Product Line vs Sales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709F-D650-4363-B897-C6A63F14A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1060315"/>
            <a:ext cx="10668000" cy="57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4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05" y="0"/>
            <a:ext cx="11426758" cy="1225685"/>
          </a:xfrm>
        </p:spPr>
        <p:txBody>
          <a:bodyPr>
            <a:normAutofit/>
          </a:bodyPr>
          <a:lstStyle/>
          <a:p>
            <a:r>
              <a:rPr lang="en-US" sz="3200" dirty="0"/>
              <a:t>Data analysis – Multi Variate – Customer vs Quantity vs Orders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6AFAE-774C-4FF6-8E8F-FCDD2758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03" y="1153305"/>
            <a:ext cx="8990019" cy="57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5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9A1F-6B18-4671-B4A8-A55DC5BA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DB8E-6D33-48C5-8A2A-EC568C59C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inferences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RFM analysis</a:t>
            </a:r>
          </a:p>
          <a:p>
            <a:r>
              <a:rPr lang="en-US" dirty="0"/>
              <a:t>RFM inferences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28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558" y="68094"/>
            <a:ext cx="11426758" cy="1225685"/>
          </a:xfrm>
        </p:spPr>
        <p:txBody>
          <a:bodyPr>
            <a:normAutofit/>
          </a:bodyPr>
          <a:lstStyle/>
          <a:p>
            <a:r>
              <a:rPr lang="en-US" sz="3200" dirty="0"/>
              <a:t>Uni, Bi and Multi Variate Analysis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7012A-8328-49AA-B6CB-A39AF3C675F9}"/>
              </a:ext>
            </a:extLst>
          </p:cNvPr>
          <p:cNvSpPr txBox="1"/>
          <p:nvPr/>
        </p:nvSpPr>
        <p:spPr>
          <a:xfrm>
            <a:off x="820891" y="1087833"/>
            <a:ext cx="1131326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/>
              <a:t>Extreme sales were observed for classic cars product line, next to the line is Vintage cars.</a:t>
            </a:r>
          </a:p>
          <a:p>
            <a:pPr marL="342900" indent="-342900">
              <a:buAutoNum type="arabicPeriod"/>
            </a:pPr>
            <a:r>
              <a:rPr lang="en-US" sz="2200" dirty="0"/>
              <a:t>Features; Quantity, </a:t>
            </a:r>
            <a:r>
              <a:rPr lang="en-US" sz="2200" dirty="0" err="1"/>
              <a:t>Msrp</a:t>
            </a:r>
            <a:r>
              <a:rPr lang="en-US" sz="2200" dirty="0"/>
              <a:t>, Last order days, are normally distributed.</a:t>
            </a:r>
          </a:p>
          <a:p>
            <a:pPr marL="342900" indent="-342900">
              <a:buAutoNum type="arabicPeriod"/>
            </a:pPr>
            <a:r>
              <a:rPr lang="en-US" sz="2200" dirty="0"/>
              <a:t>Features; Sales and Each price are right skewed.</a:t>
            </a:r>
          </a:p>
          <a:p>
            <a:pPr marL="342900" indent="-342900">
              <a:buAutoNum type="arabicPeriod"/>
            </a:pPr>
            <a:r>
              <a:rPr lang="en-US" sz="2200" dirty="0"/>
              <a:t>Classic cars product line has highest sales ever recorded in 3 years.</a:t>
            </a:r>
          </a:p>
          <a:p>
            <a:pPr marL="342900" indent="-342900">
              <a:buAutoNum type="arabicPeriod"/>
            </a:pPr>
            <a:r>
              <a:rPr lang="en-US" sz="2200" dirty="0"/>
              <a:t>Trains product line has least sales for the recorded 3 years.</a:t>
            </a:r>
          </a:p>
          <a:p>
            <a:pPr marL="342900" indent="-342900">
              <a:buAutoNum type="arabicPeriod"/>
            </a:pPr>
            <a:r>
              <a:rPr lang="en-US" sz="2200" dirty="0"/>
              <a:t>USA is highest player in Sales for all product lines.</a:t>
            </a:r>
          </a:p>
          <a:p>
            <a:pPr marL="342900" indent="-342900">
              <a:buAutoNum type="arabicPeriod"/>
            </a:pPr>
            <a:r>
              <a:rPr lang="en-US" sz="2200" dirty="0"/>
              <a:t>Ireland is the least player in Sales for all product lines.</a:t>
            </a:r>
          </a:p>
          <a:p>
            <a:pPr marL="342900" indent="-342900">
              <a:buAutoNum type="arabicPeriod"/>
            </a:pPr>
            <a:r>
              <a:rPr lang="en-US" sz="2200" dirty="0"/>
              <a:t>Medium deal size gets out maximum Sales for all product lines for USA.</a:t>
            </a:r>
          </a:p>
          <a:p>
            <a:pPr marL="342900" indent="-342900">
              <a:buAutoNum type="arabicPeriod"/>
            </a:pPr>
            <a:r>
              <a:rPr lang="en-US" sz="2200" dirty="0"/>
              <a:t>“Euro Shopping Channel” customer has the highest orders at 259.</a:t>
            </a:r>
          </a:p>
          <a:p>
            <a:pPr marL="342900" indent="-342900">
              <a:buAutoNum type="arabicPeriod"/>
            </a:pPr>
            <a:r>
              <a:rPr lang="en-US" sz="2200" dirty="0"/>
              <a:t>“Boards &amp; Toys Co” customer has the least number of orders at 3.</a:t>
            </a:r>
          </a:p>
          <a:p>
            <a:pPr marL="342900" indent="-342900">
              <a:buAutoNum type="arabicPeriod"/>
            </a:pPr>
            <a:r>
              <a:rPr lang="en-US" sz="2200" dirty="0"/>
              <a:t>“Euro Shopping Channel” customer has highest quantity ordered at 9327.</a:t>
            </a:r>
          </a:p>
          <a:p>
            <a:pPr marL="342900" indent="-342900">
              <a:buAutoNum type="arabicPeriod"/>
            </a:pPr>
            <a:r>
              <a:rPr lang="en-US" sz="2200" dirty="0"/>
              <a:t>USA has highest orders count of 928 and Ireland least with 16.</a:t>
            </a:r>
          </a:p>
          <a:p>
            <a:pPr marL="342900" indent="-342900">
              <a:buAutoNum type="arabicPeriod"/>
            </a:pPr>
            <a:r>
              <a:rPr lang="en-US" sz="2200" dirty="0"/>
              <a:t> Q4 sales were all time high for 2018 and 2019 years with an increasing trend.</a:t>
            </a:r>
          </a:p>
          <a:p>
            <a:pPr marL="342900" indent="-342900">
              <a:buAutoNum type="arabicPeriod"/>
            </a:pPr>
            <a:r>
              <a:rPr lang="en-US" sz="2200" dirty="0"/>
              <a:t>In 2019 Sales increased to all time high in Q1 with a sudden decline at the end of Q2.</a:t>
            </a:r>
          </a:p>
          <a:p>
            <a:pPr marL="342900" indent="-342900">
              <a:buAutoNum type="arabicPeriod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1253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392-61F1-4CAF-8037-F8961626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using RFM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C834-D62F-4C1C-BE67-4AF54050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KNIME is used for deriving RFM.</a:t>
            </a:r>
          </a:p>
          <a:p>
            <a:r>
              <a:rPr lang="en-US" dirty="0"/>
              <a:t>Customer name level grouping performed to derive Frequency.</a:t>
            </a:r>
          </a:p>
          <a:p>
            <a:r>
              <a:rPr lang="en-US" dirty="0"/>
              <a:t>Unit price * Quantity to derive Monetary.</a:t>
            </a:r>
          </a:p>
          <a:p>
            <a:r>
              <a:rPr lang="en-US" dirty="0"/>
              <a:t>Data and time difference between date ordered and today to derive Recency.</a:t>
            </a:r>
          </a:p>
          <a:p>
            <a:r>
              <a:rPr lang="en-IN" dirty="0"/>
              <a:t>Auto </a:t>
            </a:r>
            <a:r>
              <a:rPr lang="en-IN" dirty="0" err="1"/>
              <a:t>binner</a:t>
            </a:r>
            <a:r>
              <a:rPr lang="en-IN" dirty="0"/>
              <a:t> to bin the RFM metrics.</a:t>
            </a:r>
          </a:p>
          <a:p>
            <a:r>
              <a:rPr lang="en-IN" dirty="0"/>
              <a:t>Cell replacer will assign Low, Medium and High to RFM values.</a:t>
            </a:r>
          </a:p>
        </p:txBody>
      </p:sp>
    </p:spTree>
    <p:extLst>
      <p:ext uri="{BB962C8B-B14F-4D97-AF65-F5344CB8AC3E}">
        <p14:creationId xmlns:p14="http://schemas.microsoft.com/office/powerpoint/2010/main" val="277968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392-61F1-4CAF-8037-F8961626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1" y="0"/>
            <a:ext cx="10668000" cy="875489"/>
          </a:xfrm>
        </p:spPr>
        <p:txBody>
          <a:bodyPr>
            <a:normAutofit/>
          </a:bodyPr>
          <a:lstStyle/>
          <a:p>
            <a:r>
              <a:rPr lang="en-US" sz="2800" dirty="0"/>
              <a:t>Customer Segmentation using RFM – KNIME workflow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201AF-1E0F-4C53-A951-818E82EC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2" y="749030"/>
            <a:ext cx="7762673" cy="60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392-61F1-4CAF-8037-F8961626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55" y="354227"/>
            <a:ext cx="10668000" cy="875489"/>
          </a:xfrm>
        </p:spPr>
        <p:txBody>
          <a:bodyPr>
            <a:noAutofit/>
          </a:bodyPr>
          <a:lstStyle/>
          <a:p>
            <a:r>
              <a:rPr lang="en-US" sz="3200" dirty="0"/>
              <a:t>Customer Segmentation using RFM – Output table head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1E02F-22B6-4B42-AB19-3E59E4FE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34" y="1888743"/>
            <a:ext cx="11148331" cy="339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2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392-61F1-4CAF-8037-F8961626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29" y="166990"/>
            <a:ext cx="10668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Customer Segmentation using RFM – Inferences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63550-6352-46A5-8D67-CC395851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272" y="1352144"/>
            <a:ext cx="10843098" cy="4815192"/>
          </a:xfrm>
        </p:spPr>
        <p:txBody>
          <a:bodyPr/>
          <a:lstStyle/>
          <a:p>
            <a:r>
              <a:rPr lang="en-US" dirty="0"/>
              <a:t>Best customers: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Verge of churn: </a:t>
            </a:r>
          </a:p>
          <a:p>
            <a:endParaRPr lang="en-US" dirty="0"/>
          </a:p>
          <a:p>
            <a:r>
              <a:rPr lang="en-US" dirty="0"/>
              <a:t>Lost customers: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D210DE-1B9E-4D9A-A7DE-951891713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048"/>
              </p:ext>
            </p:extLst>
          </p:nvPr>
        </p:nvGraphicFramePr>
        <p:xfrm>
          <a:off x="4328404" y="1459148"/>
          <a:ext cx="3729746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172">
                  <a:extLst>
                    <a:ext uri="{9D8B030D-6E8A-4147-A177-3AD203B41FA5}">
                      <a16:colId xmlns:a16="http://schemas.microsoft.com/office/drawing/2014/main" val="1644544823"/>
                    </a:ext>
                  </a:extLst>
                </a:gridCol>
                <a:gridCol w="1367574">
                  <a:extLst>
                    <a:ext uri="{9D8B030D-6E8A-4147-A177-3AD203B41FA5}">
                      <a16:colId xmlns:a16="http://schemas.microsoft.com/office/drawing/2014/main" val="34248764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Customer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Monetary ($)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857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Euro Shopping Channel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912294.11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38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Mini Gifts Distributors Ltd.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654858.06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218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La Rochelle Gifts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180124.9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847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The Sharp Gifts Warehouse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160010.27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106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Souveniers And Things Co.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151570.98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2867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0AC474-2820-4E99-B145-6BBA091A1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63500"/>
              </p:ext>
            </p:extLst>
          </p:nvPr>
        </p:nvGraphicFramePr>
        <p:xfrm>
          <a:off x="4328404" y="3025302"/>
          <a:ext cx="3729746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172">
                  <a:extLst>
                    <a:ext uri="{9D8B030D-6E8A-4147-A177-3AD203B41FA5}">
                      <a16:colId xmlns:a16="http://schemas.microsoft.com/office/drawing/2014/main" val="3403216330"/>
                    </a:ext>
                  </a:extLst>
                </a:gridCol>
                <a:gridCol w="1367574">
                  <a:extLst>
                    <a:ext uri="{9D8B030D-6E8A-4147-A177-3AD203B41FA5}">
                      <a16:colId xmlns:a16="http://schemas.microsoft.com/office/drawing/2014/main" val="25968781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Customer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Monetary ($)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613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Australian Collectors, Co.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200995.41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22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Muscle Machine Inc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197736.94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891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Dragon Souveniers, Ltd.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172989.68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558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Land of Toys Inc.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164069.44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8209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Anna's Decorations, Ltd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153996.13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16265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777B92-2904-47E8-B30F-AAEB0775C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09283"/>
              </p:ext>
            </p:extLst>
          </p:nvPr>
        </p:nvGraphicFramePr>
        <p:xfrm>
          <a:off x="4328404" y="4712043"/>
          <a:ext cx="3729745" cy="1397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172">
                  <a:extLst>
                    <a:ext uri="{9D8B030D-6E8A-4147-A177-3AD203B41FA5}">
                      <a16:colId xmlns:a16="http://schemas.microsoft.com/office/drawing/2014/main" val="1502656577"/>
                    </a:ext>
                  </a:extLst>
                </a:gridCol>
                <a:gridCol w="1367573">
                  <a:extLst>
                    <a:ext uri="{9D8B030D-6E8A-4147-A177-3AD203B41FA5}">
                      <a16:colId xmlns:a16="http://schemas.microsoft.com/office/drawing/2014/main" val="2587247891"/>
                    </a:ext>
                  </a:extLst>
                </a:gridCol>
              </a:tblGrid>
              <a:tr h="196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Customer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Monetary ($)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3514205"/>
                  </a:ext>
                </a:extLst>
              </a:tr>
              <a:tr h="1962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CAF Imports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49642.05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767070"/>
                  </a:ext>
                </a:extLst>
              </a:tr>
              <a:tr h="2077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West Coast Collectables Co.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46084.64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6803439"/>
                  </a:ext>
                </a:extLst>
              </a:tr>
              <a:tr h="2077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Cambridge Collectables Co.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36163.62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8916830"/>
                  </a:ext>
                </a:extLst>
              </a:tr>
              <a:tr h="2077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Double Decker Gift Stores, Ltd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36019.04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236109"/>
                  </a:ext>
                </a:extLst>
              </a:tr>
              <a:tr h="3819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Bavarian Collectables Imports, Co.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34993.92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480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77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392-61F1-4CAF-8037-F8961626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43" y="309664"/>
            <a:ext cx="10668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Customer Segmentation using RFM – Inferences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63550-6352-46A5-8D67-CC395851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272" y="1352144"/>
            <a:ext cx="10843098" cy="48151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Loyal customers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C806A3-6916-49D5-8BAF-F5C569E7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58602"/>
              </p:ext>
            </p:extLst>
          </p:nvPr>
        </p:nvGraphicFramePr>
        <p:xfrm>
          <a:off x="3997017" y="2358958"/>
          <a:ext cx="4824918" cy="1400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5781">
                  <a:extLst>
                    <a:ext uri="{9D8B030D-6E8A-4147-A177-3AD203B41FA5}">
                      <a16:colId xmlns:a16="http://schemas.microsoft.com/office/drawing/2014/main" val="1166579283"/>
                    </a:ext>
                  </a:extLst>
                </a:gridCol>
                <a:gridCol w="1769137">
                  <a:extLst>
                    <a:ext uri="{9D8B030D-6E8A-4147-A177-3AD203B41FA5}">
                      <a16:colId xmlns:a16="http://schemas.microsoft.com/office/drawing/2014/main" val="1234400544"/>
                    </a:ext>
                  </a:extLst>
                </a:gridCol>
              </a:tblGrid>
              <a:tr h="1838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Customer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Monetary ($)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175757"/>
                  </a:ext>
                </a:extLst>
              </a:tr>
              <a:tr h="183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Euro Shopping Channel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912294.11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5395921"/>
                  </a:ext>
                </a:extLst>
              </a:tr>
              <a:tr h="183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Mini Gifts Distributors Ltd.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654858.06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896077"/>
                  </a:ext>
                </a:extLst>
              </a:tr>
              <a:tr h="18383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La Rochelle Gifts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180124.9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425228"/>
                  </a:ext>
                </a:extLst>
              </a:tr>
              <a:tr h="3327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The Sharp Gifts Warehouse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160010.27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680897"/>
                  </a:ext>
                </a:extLst>
              </a:tr>
              <a:tr h="3327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Souveniers</a:t>
                      </a:r>
                      <a:r>
                        <a:rPr lang="en-IN" sz="1100" u="none" strike="noStrike" dirty="0">
                          <a:effectLst/>
                        </a:rPr>
                        <a:t> And Things Co.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151570.98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070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20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392-61F1-4CAF-8037-F8961626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43" y="309664"/>
            <a:ext cx="106680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Customer Segmentation using RFM – Summary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5CDD5-8ECD-4BB9-8ACE-32F1596D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049" y="1313934"/>
            <a:ext cx="11009870" cy="3810001"/>
          </a:xfrm>
        </p:spPr>
        <p:txBody>
          <a:bodyPr/>
          <a:lstStyle/>
          <a:p>
            <a:r>
              <a:rPr lang="en-US" dirty="0"/>
              <a:t>“Euro shopping channel” is a Loyal and Best customer with high monetary value.</a:t>
            </a:r>
          </a:p>
          <a:p>
            <a:r>
              <a:rPr lang="en-US" dirty="0"/>
              <a:t>“Australian Collectors Co”  is on the verge to breakup, organization should provide offers on frequent visits.</a:t>
            </a:r>
          </a:p>
          <a:p>
            <a:r>
              <a:rPr lang="en-US" dirty="0"/>
              <a:t>“Bavarian Collectables Imports Co” is a lost customer, organization shall not spend any funds is advised.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82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4A94-7D0E-4F37-ACEB-CED72276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8AE7-FDC9-4622-9255-EE2CBEAB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automobile parts manufacturing company has collected data of transactions for 3 years. Provide customer with suitable insights about their data and their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56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C3E7-2117-4EDB-818F-0C273F56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C606-45A5-4223-B950-8463385B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Dataset has 2747 rows and 20 columns, in that 12 columns are of Object  type, 5 columns are of Integer type, 2 columns are of float type and 1 column is of Data type.</a:t>
            </a:r>
          </a:p>
          <a:p>
            <a:r>
              <a:rPr lang="en-US" dirty="0"/>
              <a:t>No nulls or duplicates are observed.</a:t>
            </a:r>
          </a:p>
          <a:p>
            <a:r>
              <a:rPr lang="en-US" dirty="0"/>
              <a:t>All numeric type columns follow a bell curve with no outlier values.</a:t>
            </a:r>
          </a:p>
          <a:p>
            <a:r>
              <a:rPr lang="en-US" dirty="0"/>
              <a:t>Summary: Dataset provided is clean, numeric features are normally distributed and no data transformation or imputation is required.</a:t>
            </a:r>
          </a:p>
          <a:p>
            <a:r>
              <a:rPr lang="en-US" dirty="0"/>
              <a:t>Assumptions: More than one record exists for same order number and a customer placed more than one order. Grouping by customer will yield in further understanding of the dataset.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51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/>
          <a:lstStyle/>
          <a:p>
            <a:r>
              <a:rPr lang="en-US" dirty="0"/>
              <a:t>Data analysis – Uni Variate - Quantity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A2160-12E3-477B-94AD-E23E2014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822"/>
            <a:ext cx="12192000" cy="56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9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/>
          <a:lstStyle/>
          <a:p>
            <a:r>
              <a:rPr lang="en-US" dirty="0"/>
              <a:t>Data analysis – Uni Variate - Sales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035BD-B105-45E3-8B60-ECAD5F7A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954"/>
            <a:ext cx="12192000" cy="55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6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/>
          <a:lstStyle/>
          <a:p>
            <a:r>
              <a:rPr lang="en-US" dirty="0"/>
              <a:t>Data analysis – Uni Variate - </a:t>
            </a:r>
            <a:r>
              <a:rPr lang="en-US" dirty="0" err="1"/>
              <a:t>Msrp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DCA82-0052-4282-825C-7850E73D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130"/>
            <a:ext cx="12192000" cy="57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7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/>
          <a:lstStyle/>
          <a:p>
            <a:r>
              <a:rPr lang="en-US" dirty="0"/>
              <a:t>Data analysis – Uni Variate - </a:t>
            </a:r>
            <a:r>
              <a:rPr lang="en-US" dirty="0" err="1"/>
              <a:t>EachPrice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338DD-F26D-400F-83B7-748933BB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840"/>
            <a:ext cx="12192000" cy="55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7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AC31-561D-4397-A165-46E24D8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-29183"/>
            <a:ext cx="10668000" cy="1524000"/>
          </a:xfrm>
        </p:spPr>
        <p:txBody>
          <a:bodyPr>
            <a:normAutofit/>
          </a:bodyPr>
          <a:lstStyle/>
          <a:p>
            <a:r>
              <a:rPr lang="en-US" sz="3600" dirty="0"/>
              <a:t>Data analysis – Uni Variate – Last Order Days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194AD-D26E-4675-84C8-6F47AAAC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140"/>
            <a:ext cx="12192000" cy="56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411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2"/>
      </a:lt2>
      <a:accent1>
        <a:srgbClr val="BF4DC3"/>
      </a:accent1>
      <a:accent2>
        <a:srgbClr val="7B3BB1"/>
      </a:accent2>
      <a:accent3>
        <a:srgbClr val="5C4DC3"/>
      </a:accent3>
      <a:accent4>
        <a:srgbClr val="3B5DB1"/>
      </a:accent4>
      <a:accent5>
        <a:srgbClr val="4DA0C3"/>
      </a:accent5>
      <a:accent6>
        <a:srgbClr val="3BB1A3"/>
      </a:accent6>
      <a:hlink>
        <a:srgbClr val="3F84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112</TotalTime>
  <Words>766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Marketing and Retail Analysis</vt:lpstr>
      <vt:lpstr>Agenda</vt:lpstr>
      <vt:lpstr>Problem statement</vt:lpstr>
      <vt:lpstr>Data inferences</vt:lpstr>
      <vt:lpstr>Data analysis – Uni Variate - Quantity</vt:lpstr>
      <vt:lpstr>Data analysis – Uni Variate - Sales</vt:lpstr>
      <vt:lpstr>Data analysis – Uni Variate - Msrp</vt:lpstr>
      <vt:lpstr>Data analysis – Uni Variate - EachPrice</vt:lpstr>
      <vt:lpstr>Data analysis – Uni Variate – Last Order Days</vt:lpstr>
      <vt:lpstr>Data analysis – Year/Quarter/Month</vt:lpstr>
      <vt:lpstr>Data analysis – Weekly</vt:lpstr>
      <vt:lpstr>Data analysis – Sales Outliers</vt:lpstr>
      <vt:lpstr>Data analysis – Bi Variate – Product vs Sales</vt:lpstr>
      <vt:lpstr>Data analysis – Bi Variate – Country vs Sales</vt:lpstr>
      <vt:lpstr>Data analysis – Bi Variate – Deal Size vs Country</vt:lpstr>
      <vt:lpstr>Data analysis – Bi Variate – Orders vs Product Line</vt:lpstr>
      <vt:lpstr>Data analysis – Bi Variate – Orders vs Customer</vt:lpstr>
      <vt:lpstr>Data analysis – Multi Variate – Deal Size vs Product Line vs Sales</vt:lpstr>
      <vt:lpstr>Data analysis – Multi Variate – Customer vs Quantity vs Orders</vt:lpstr>
      <vt:lpstr>Uni, Bi and Multi Variate Analysis</vt:lpstr>
      <vt:lpstr>Customer Segmentation using RFM</vt:lpstr>
      <vt:lpstr>Customer Segmentation using RFM – KNIME workflow</vt:lpstr>
      <vt:lpstr>Customer Segmentation using RFM – Output table head</vt:lpstr>
      <vt:lpstr>Customer Segmentation using RFM – Inferences</vt:lpstr>
      <vt:lpstr>Customer Segmentation using RFM – Inferences</vt:lpstr>
      <vt:lpstr>Customer Segmentation using RFM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and Retail Analysis</dc:title>
  <dc:creator>11478</dc:creator>
  <cp:lastModifiedBy>11478</cp:lastModifiedBy>
  <cp:revision>12</cp:revision>
  <dcterms:created xsi:type="dcterms:W3CDTF">2021-10-16T23:03:45Z</dcterms:created>
  <dcterms:modified xsi:type="dcterms:W3CDTF">2021-10-17T00:55:59Z</dcterms:modified>
</cp:coreProperties>
</file>