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7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7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lue stripe pattern on a black background">
            <a:extLst>
              <a:ext uri="{FF2B5EF4-FFF2-40B4-BE49-F238E27FC236}">
                <a16:creationId xmlns:a16="http://schemas.microsoft.com/office/drawing/2014/main" id="{5D90421C-2147-483C-85E7-DFF15F232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4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972AF-751B-4B80-9970-78A0E673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Sai Komaravolu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271CB-9A08-4898-A419-3A39CCC75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Market Basket Analysis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4257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Data analysis – Uni Variate –Product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6A711-00CD-4B63-A011-1342906AD593}"/>
              </a:ext>
            </a:extLst>
          </p:cNvPr>
          <p:cNvSpPr txBox="1"/>
          <p:nvPr/>
        </p:nvSpPr>
        <p:spPr>
          <a:xfrm>
            <a:off x="8599251" y="1303506"/>
            <a:ext cx="3501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Poultry, Soda, Cereals, Ice cream products have seen maximum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Soaps have seen lowest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8B50C-3DC5-4547-BEB9-5F714F905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1060315"/>
            <a:ext cx="7926722" cy="55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Data analysis – Bi Variate – Monthly Orders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6A711-00CD-4B63-A011-1342906AD593}"/>
              </a:ext>
            </a:extLst>
          </p:cNvPr>
          <p:cNvSpPr txBox="1"/>
          <p:nvPr/>
        </p:nvSpPr>
        <p:spPr>
          <a:xfrm>
            <a:off x="8599251" y="1303506"/>
            <a:ext cx="3501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 2019 has seen highest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 2020 has seen lowest of Orders, probably due to Pandemic situation.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35ED-6E5C-47EE-A306-7B16A735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1" y="1134945"/>
            <a:ext cx="7957417" cy="55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Data analysis – Bi Variate – Product Orders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6A711-00CD-4B63-A011-1342906AD593}"/>
              </a:ext>
            </a:extLst>
          </p:cNvPr>
          <p:cNvSpPr txBox="1"/>
          <p:nvPr/>
        </p:nvSpPr>
        <p:spPr>
          <a:xfrm>
            <a:off x="8599251" y="1303506"/>
            <a:ext cx="3501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Poultry has highest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 Soap has lowest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E6352-662A-49E3-805F-307B0836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1158450"/>
            <a:ext cx="8032828" cy="54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392-61F1-4CAF-8037-F8961626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51" y="-337226"/>
            <a:ext cx="10668000" cy="1524000"/>
          </a:xfrm>
        </p:spPr>
        <p:txBody>
          <a:bodyPr/>
          <a:lstStyle/>
          <a:p>
            <a:r>
              <a:rPr lang="en-US" dirty="0"/>
              <a:t>Market Basket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C834-D62F-4C1C-BE67-4AF54050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4127"/>
            <a:ext cx="10668000" cy="381808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KNIME is used for deriving MBA.</a:t>
            </a:r>
          </a:p>
          <a:p>
            <a:r>
              <a:rPr lang="en-US" dirty="0"/>
              <a:t>Support, Confidence and Lift are used to generate Association Rules</a:t>
            </a:r>
            <a:r>
              <a:rPr lang="en-IN" dirty="0"/>
              <a:t>.</a:t>
            </a:r>
          </a:p>
          <a:p>
            <a:r>
              <a:rPr lang="en-IN" dirty="0"/>
              <a:t>Threshold (Support (0.03) and Confidence (0.4)) is set.  Support 0.03 will provide us with 151K rules to play with, more rules, more better basketing.</a:t>
            </a:r>
          </a:p>
          <a:p>
            <a:r>
              <a:rPr lang="en-IN" dirty="0"/>
              <a:t>Confidence = 0.4 is set on a lower level, expecting at least 40% of records will have the recommendation to exist in the generated rule.</a:t>
            </a:r>
          </a:p>
          <a:p>
            <a:r>
              <a:rPr lang="en-IN" dirty="0"/>
              <a:t>Lift was generated from Association rules derived from above and the best Lift obtained was 2.2 with a Confidence of 0.8 and Support of 0.31. </a:t>
            </a:r>
          </a:p>
          <a:p>
            <a:r>
              <a:rPr lang="en-IN" dirty="0"/>
              <a:t>Iteratively, Confidence=0.4, Support 0.03 was proven to provide refinement and best lift among the association rules.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298E4-9FDF-4061-B834-5B8F3BA0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1" y="4605712"/>
            <a:ext cx="87725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392-61F1-4CAF-8037-F8961626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1" y="0"/>
            <a:ext cx="10668000" cy="875489"/>
          </a:xfrm>
        </p:spPr>
        <p:txBody>
          <a:bodyPr>
            <a:normAutofit/>
          </a:bodyPr>
          <a:lstStyle/>
          <a:p>
            <a:r>
              <a:rPr lang="en-US" sz="2800" dirty="0"/>
              <a:t>Market Basket Analysis – Association Rule Results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C5B72D-4A82-442B-A545-33E92520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1" y="875489"/>
            <a:ext cx="10144125" cy="2066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C35010-E7F2-47A8-AB79-78B85EE0BAE6}"/>
              </a:ext>
            </a:extLst>
          </p:cNvPr>
          <p:cNvSpPr txBox="1"/>
          <p:nvPr/>
        </p:nvSpPr>
        <p:spPr>
          <a:xfrm>
            <a:off x="421531" y="2942414"/>
            <a:ext cx="10144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Basket Eggs, Ice Cream, pasta and Recommendation of “Paper Towels” obtained a higher lift of 2.194 and 2.158.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Explanation: Confidence; 80% of the time paper towels has been bought along with Paper Towels. Support; at 0.031, this combination is not a popular set. However, lift at 2.194 specifies if a customer buys [eggs, ice cream and pasta] there is 2X chances that he will buy paper towels.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Highest number of lift specifies, the correctness of Support and Confidence at 0.031 and 0.795.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65AA4C-59B5-49DE-BC32-1626834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1" y="5306236"/>
            <a:ext cx="10115550" cy="676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DF5E1-7987-4D10-B258-F78D5A561075}"/>
              </a:ext>
            </a:extLst>
          </p:cNvPr>
          <p:cNvSpPr txBox="1"/>
          <p:nvPr/>
        </p:nvSpPr>
        <p:spPr>
          <a:xfrm>
            <a:off x="333982" y="6108970"/>
            <a:ext cx="976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lift is obtained for [cheese, waffles, sandwich bags] and Poultry, Organization will have zero profits from these and should not recommend.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15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392-61F1-4CAF-8037-F8961626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34" y="354227"/>
            <a:ext cx="11465621" cy="1223117"/>
          </a:xfrm>
        </p:spPr>
        <p:txBody>
          <a:bodyPr>
            <a:noAutofit/>
          </a:bodyPr>
          <a:lstStyle/>
          <a:p>
            <a:r>
              <a:rPr lang="en-US" dirty="0"/>
              <a:t>Market Basket Analysis: Recommendations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D17D6-0CF0-4460-80CB-6EE0F74552AD}"/>
              </a:ext>
            </a:extLst>
          </p:cNvPr>
          <p:cNvSpPr txBox="1"/>
          <p:nvPr/>
        </p:nvSpPr>
        <p:spPr>
          <a:xfrm>
            <a:off x="521834" y="1569079"/>
            <a:ext cx="106128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Offers to provide: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 One and Get One free can be provided on </a:t>
            </a:r>
            <a:r>
              <a:rPr lang="en-US" b="1" dirty="0"/>
              <a:t>[eggs, ice cream, pasta] </a:t>
            </a:r>
            <a:r>
              <a:rPr lang="en-US" dirty="0"/>
              <a:t>basket as it is the product which provides more profits for the organization, due to it’s high Lift.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Paper Towels can be provided at half price who ever customer buys </a:t>
            </a:r>
            <a:r>
              <a:rPr lang="en-US" b="1" dirty="0"/>
              <a:t>[eggs, ice cream and pasta]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 2 Get 1 free can be provided on Paper Towels, as this Recommendation will be a combination for many Baskets, this will improve the Sale of cured Baskets.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[pork, sandwich, soap] and ketchup</a:t>
            </a:r>
            <a:r>
              <a:rPr lang="en-US" dirty="0"/>
              <a:t> can be provided at buy 2 get 1 free offer as customers buying ketchup can buy other products like</a:t>
            </a:r>
            <a:r>
              <a:rPr lang="en-US" b="1" dirty="0"/>
              <a:t> [tortillas, coffee, juice]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Offers to avoid: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provide Offers on Poultry along with Paper Towels, Waffles, Cheese, Yogurt, the combinations have very low lift and will not benefit the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9A1F-6B18-4671-B4A8-A55DC5BA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DB8E-6D33-48C5-8A2A-EC568C59C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inferences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Market Basket Analysis</a:t>
            </a:r>
          </a:p>
          <a:p>
            <a:r>
              <a:rPr lang="en-US" dirty="0"/>
              <a:t>Associations</a:t>
            </a:r>
          </a:p>
          <a:p>
            <a:r>
              <a:rPr lang="en-US" dirty="0"/>
              <a:t>Offer </a:t>
            </a:r>
            <a:r>
              <a:rPr lang="en-US" dirty="0" err="1"/>
              <a:t>sugesstions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2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4A94-7D0E-4F37-ACEB-CED72276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8AE7-FDC9-4622-9255-EE2CBEAB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Grocery Store shared the transactional data with you. Your job is to identify the most popular combos that can be suggested to the Grocery Store chain after a thorough analysis of the most commonly occurring sets of items in the customer orders. The Store doesn’t have any combo offers. Can you suggest the best combos &amp; offers?.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56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C3E7-2117-4EDB-818F-0C273F56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C606-45A5-4223-B950-8463385B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 has 20641 entries in it, with 3 columns “Date”, “</a:t>
            </a:r>
            <a:r>
              <a:rPr lang="en-US" dirty="0" err="1"/>
              <a:t>Order_id</a:t>
            </a:r>
            <a:r>
              <a:rPr lang="en-US" dirty="0"/>
              <a:t>” and “Product”.</a:t>
            </a:r>
          </a:p>
          <a:p>
            <a:r>
              <a:rPr lang="en-US" dirty="0"/>
              <a:t>Date is of Object type, </a:t>
            </a:r>
            <a:r>
              <a:rPr lang="en-US" dirty="0" err="1"/>
              <a:t>Order_id</a:t>
            </a:r>
            <a:r>
              <a:rPr lang="en-US" dirty="0"/>
              <a:t> is of Integer type and Product is of Object type.</a:t>
            </a:r>
          </a:p>
          <a:p>
            <a:r>
              <a:rPr lang="en-US" dirty="0"/>
              <a:t>There are no Null or Invalid records found in the data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51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/>
          <a:lstStyle/>
          <a:p>
            <a:r>
              <a:rPr lang="en-US" dirty="0"/>
              <a:t>Data analysis – Uni Variate – Day Trend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27763-50CB-4FB3-9301-09FFAC0B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1186152"/>
            <a:ext cx="7859949" cy="5166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6A711-00CD-4B63-A011-1342906AD593}"/>
              </a:ext>
            </a:extLst>
          </p:cNvPr>
          <p:cNvSpPr txBox="1"/>
          <p:nvPr/>
        </p:nvSpPr>
        <p:spPr>
          <a:xfrm>
            <a:off x="8599251" y="1303506"/>
            <a:ext cx="3501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 trend has a declining sales, and the number of orders keep declining year on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39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Data analysis – Uni Variate – Weekly Trend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6A711-00CD-4B63-A011-1342906AD593}"/>
              </a:ext>
            </a:extLst>
          </p:cNvPr>
          <p:cNvSpPr txBox="1"/>
          <p:nvPr/>
        </p:nvSpPr>
        <p:spPr>
          <a:xfrm>
            <a:off x="8599251" y="1303506"/>
            <a:ext cx="3501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Weekly trend has a stead decline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8 has seen all the time high orders #936.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40 has seen all the time low orders #122.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15ECC-ADA8-48FB-939A-6122ED01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7" y="1070043"/>
            <a:ext cx="8041774" cy="5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8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Data analysis – Uni Variate – Monthly Trend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6A711-00CD-4B63-A011-1342906AD593}"/>
              </a:ext>
            </a:extLst>
          </p:cNvPr>
          <p:cNvSpPr txBox="1"/>
          <p:nvPr/>
        </p:nvSpPr>
        <p:spPr>
          <a:xfrm>
            <a:off x="8599251" y="1303506"/>
            <a:ext cx="3501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trend has a decline, a rise and a steady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 of the year has high orders as it could be due to new year 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month has seen a rise in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Until September, Orders will be steady at #2000.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04CCE-B61D-4158-91D5-A6A57942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8" y="1138242"/>
            <a:ext cx="8001187" cy="51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Data analysis – Uni Variate – Quarterly Trend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6A711-00CD-4B63-A011-1342906AD593}"/>
              </a:ext>
            </a:extLst>
          </p:cNvPr>
          <p:cNvSpPr txBox="1"/>
          <p:nvPr/>
        </p:nvSpPr>
        <p:spPr>
          <a:xfrm>
            <a:off x="8599251" y="1303506"/>
            <a:ext cx="3501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Quarterly trend has a decline, a steady rise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Q1 has high Orders of all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 has the lowest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 has a breakeven sales, lesser than Q1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4A4C3-AEC7-48FB-946C-97785CD1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1148250"/>
            <a:ext cx="7859949" cy="52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1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Data analysis – Uni Variate –Yearly Trend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6A711-00CD-4B63-A011-1342906AD593}"/>
              </a:ext>
            </a:extLst>
          </p:cNvPr>
          <p:cNvSpPr txBox="1"/>
          <p:nvPr/>
        </p:nvSpPr>
        <p:spPr>
          <a:xfrm>
            <a:off x="8599251" y="1303506"/>
            <a:ext cx="3501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Yearly trend has a heavy decline towards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2018 and 2019 have seen steady Orders of 9K.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Covid, Orders have come down to #1829, there by not accruing profit for the organization comparatively to 2018/19.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F802-B403-43DE-A0BF-68E33437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1095983"/>
            <a:ext cx="7811871" cy="53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3334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2"/>
      </a:lt2>
      <a:accent1>
        <a:srgbClr val="BF4DC3"/>
      </a:accent1>
      <a:accent2>
        <a:srgbClr val="7B3BB1"/>
      </a:accent2>
      <a:accent3>
        <a:srgbClr val="5C4DC3"/>
      </a:accent3>
      <a:accent4>
        <a:srgbClr val="3B5DB1"/>
      </a:accent4>
      <a:accent5>
        <a:srgbClr val="4DA0C3"/>
      </a:accent5>
      <a:accent6>
        <a:srgbClr val="3BB1A3"/>
      </a:accent6>
      <a:hlink>
        <a:srgbClr val="3F84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653</TotalTime>
  <Words>871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Sitka Subheading</vt:lpstr>
      <vt:lpstr>PebbleVTI</vt:lpstr>
      <vt:lpstr>Market Basket Analysis</vt:lpstr>
      <vt:lpstr>Agenda</vt:lpstr>
      <vt:lpstr>Problem statement</vt:lpstr>
      <vt:lpstr>Data inferences</vt:lpstr>
      <vt:lpstr>Data analysis – Uni Variate – Day Trend</vt:lpstr>
      <vt:lpstr>Data analysis – Uni Variate – Weekly Trend</vt:lpstr>
      <vt:lpstr>Data analysis – Uni Variate – Monthly Trend</vt:lpstr>
      <vt:lpstr>Data analysis – Uni Variate – Quarterly Trend</vt:lpstr>
      <vt:lpstr>Data analysis – Uni Variate –Yearly Trend</vt:lpstr>
      <vt:lpstr>Data analysis – Uni Variate –Product</vt:lpstr>
      <vt:lpstr>Data analysis – Bi Variate – Monthly Orders</vt:lpstr>
      <vt:lpstr>Data analysis – Bi Variate – Product Orders</vt:lpstr>
      <vt:lpstr>Market Basket Analysis</vt:lpstr>
      <vt:lpstr>Market Basket Analysis – Association Rule Results</vt:lpstr>
      <vt:lpstr>Market Basket Analysis: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and Retail Analysis</dc:title>
  <dc:creator>11478</dc:creator>
  <cp:lastModifiedBy>11478</cp:lastModifiedBy>
  <cp:revision>27</cp:revision>
  <dcterms:created xsi:type="dcterms:W3CDTF">2021-10-16T23:03:45Z</dcterms:created>
  <dcterms:modified xsi:type="dcterms:W3CDTF">2021-10-24T13:48:04Z</dcterms:modified>
</cp:coreProperties>
</file>