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75" r:id="rId6"/>
    <p:sldId id="278" r:id="rId7"/>
    <p:sldId id="276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112" d="100"/>
          <a:sy n="112" d="100"/>
        </p:scale>
        <p:origin x="126" y="264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79119" y="1737635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586330" y="2798761"/>
            <a:ext cx="488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sz="2800" b="1" dirty="0">
                <a:solidFill>
                  <a:srgbClr val="FF0000"/>
                </a:solidFill>
              </a:rPr>
              <a:t>Sai Komaravolu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A68B9-46CE-4CE0-87BB-D8B2ECEB70DD}"/>
              </a:ext>
            </a:extLst>
          </p:cNvPr>
          <p:cNvSpPr txBox="1"/>
          <p:nvPr/>
        </p:nvSpPr>
        <p:spPr>
          <a:xfrm>
            <a:off x="228600" y="1625180"/>
            <a:ext cx="109376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 Definition: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DTH company wants to identify customer account churn as it is losing its profits to the competitors.</a:t>
            </a:r>
          </a:p>
          <a:p>
            <a:endParaRPr lang="en-US" sz="2800" dirty="0"/>
          </a:p>
          <a:p>
            <a:r>
              <a:rPr lang="en-IN" sz="2800" b="1" dirty="0"/>
              <a:t>Problem Statement Description: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DTH customers are catered from different tiered cities transacting with various payment modes. DTH provider has 17% churning customers.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Company is trying to understand which factors aggravate the churn and trying to mitigate by proposing targeted offers to such customers.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329510" y="626737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A68B9-46CE-4CE0-87BB-D8B2ECEB70DD}"/>
              </a:ext>
            </a:extLst>
          </p:cNvPr>
          <p:cNvSpPr txBox="1"/>
          <p:nvPr/>
        </p:nvSpPr>
        <p:spPr>
          <a:xfrm>
            <a:off x="228600" y="1353194"/>
            <a:ext cx="1093763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Need of the Study: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DTH company is facing lot of account churn. An account can have N number of customers.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Losing an account means losing all customers associated to that account, which will be a cumulative loss for the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 must suggest a unique campaign  to cater impactful accounts and reduce churn, suggestions to be applied must be from the best Prediction Model.</a:t>
            </a:r>
          </a:p>
          <a:p>
            <a:endParaRPr lang="en-IN" sz="2400" dirty="0"/>
          </a:p>
          <a:p>
            <a:r>
              <a:rPr lang="en-IN" sz="2800" b="1" dirty="0"/>
              <a:t>Social Opportunity: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Generate value to company with providing opportunities to achieve low churn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Losing an account will be costlier for the company than gaining anew customer, it will be beneficial for company to lure a customer to non-churn portfolio by providing lucrative offers depending on their Gender/City/Customer Service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39749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B3E77-588A-42E6-B95B-DA69D86176EA}"/>
              </a:ext>
            </a:extLst>
          </p:cNvPr>
          <p:cNvSpPr txBox="1"/>
          <p:nvPr/>
        </p:nvSpPr>
        <p:spPr>
          <a:xfrm>
            <a:off x="298938" y="1934308"/>
            <a:ext cx="10355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Type: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Company’s problem is to prevent and predict a customer churn, “churn” feature’s value is either a 0 (Non-Churning Account) or 1 (Churning Account).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 Supervised Learning and a Binary Classification Problem.</a:t>
            </a:r>
          </a:p>
          <a:p>
            <a:endParaRPr lang="en-US" sz="2400" dirty="0"/>
          </a:p>
          <a:p>
            <a:r>
              <a:rPr lang="en-US" sz="2800" b="1" dirty="0"/>
              <a:t>Approach: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With and without cleaning outliers, split the data as Train and Test, supply this data to various classification algorithms, compare the metrics and arrive at the best model for prediction.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B3E77-588A-42E6-B95B-DA69D86176EA}"/>
              </a:ext>
            </a:extLst>
          </p:cNvPr>
          <p:cNvSpPr txBox="1"/>
          <p:nvPr/>
        </p:nvSpPr>
        <p:spPr>
          <a:xfrm>
            <a:off x="298938" y="1934308"/>
            <a:ext cx="103554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Models Explored with and without Outliers: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Naïve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Linear Discriminant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Ensemble Modelling and SMOTE for Tuning.</a:t>
            </a:r>
          </a:p>
        </p:txBody>
      </p:sp>
    </p:spTree>
    <p:extLst>
      <p:ext uri="{BB962C8B-B14F-4D97-AF65-F5344CB8AC3E}">
        <p14:creationId xmlns:p14="http://schemas.microsoft.com/office/powerpoint/2010/main" val="41880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198506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B3E77-588A-42E6-B95B-DA69D86176EA}"/>
              </a:ext>
            </a:extLst>
          </p:cNvPr>
          <p:cNvSpPr txBox="1"/>
          <p:nvPr/>
        </p:nvSpPr>
        <p:spPr>
          <a:xfrm>
            <a:off x="298938" y="956359"/>
            <a:ext cx="103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Model Comparison and Tuning (Ensemble Modelling and SMOTE):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3A99-C00C-4FE7-9E55-C5397776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28" y="1551552"/>
            <a:ext cx="6309815" cy="48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B3E77-588A-42E6-B95B-DA69D86176EA}"/>
              </a:ext>
            </a:extLst>
          </p:cNvPr>
          <p:cNvSpPr txBox="1"/>
          <p:nvPr/>
        </p:nvSpPr>
        <p:spPr>
          <a:xfrm>
            <a:off x="298938" y="1951672"/>
            <a:ext cx="103554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and Problem Correlation: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is a binary classification problem, selected algorithms provided good results in explaining the predictability of customer churn. Attained best models are able to predict &gt; 70% of the Churn even when the provided  churn positive ratio is at 17%.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For this problem, I have decided to rely on Recall score over others, as it explains the model predictivity for Minority classes, in out case “Churn – 1 ” state.</a:t>
            </a:r>
          </a:p>
          <a:p>
            <a:endParaRPr lang="en-IN" sz="2000" dirty="0"/>
          </a:p>
          <a:p>
            <a:r>
              <a:rPr lang="en-IN" sz="2400" b="1" dirty="0"/>
              <a:t>Final model consideration: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“Random Forest With Outliers” model is the best model from all models considered, It has accuracy of 96%, AUC-ROC score of 99% and Recall Score of 80%, out of 100 times, our model can predict accurately a customer churn 80 times.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37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399DB-FA0A-4376-BD4E-A0514739A322}"/>
              </a:ext>
            </a:extLst>
          </p:cNvPr>
          <p:cNvSpPr txBox="1"/>
          <p:nvPr/>
        </p:nvSpPr>
        <p:spPr>
          <a:xfrm>
            <a:off x="532263" y="1773986"/>
            <a:ext cx="102631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Importance:</a:t>
            </a:r>
          </a:p>
          <a:p>
            <a:pPr marL="342900" indent="-342900">
              <a:buAutoNum type="arabicPeriod"/>
            </a:pPr>
            <a:r>
              <a:rPr lang="en-US" sz="2400" dirty="0"/>
              <a:t>Tier1 city accounts churned at 10% and Tier3 city accounts churned by 5%.</a:t>
            </a:r>
          </a:p>
          <a:p>
            <a:pPr marL="342900" indent="-342900">
              <a:buAutoNum type="arabicPeriod"/>
            </a:pPr>
            <a:r>
              <a:rPr lang="en-IN" sz="2400" dirty="0"/>
              <a:t>Customers transacted using debit card have a higher churn at 5% when compared to others.</a:t>
            </a:r>
          </a:p>
          <a:p>
            <a:pPr marL="342900" indent="-342900">
              <a:buAutoNum type="arabicPeriod"/>
            </a:pPr>
            <a:r>
              <a:rPr lang="en-IN" sz="2400" dirty="0"/>
              <a:t>Male customers have 10% higher churn compared to female customers.</a:t>
            </a:r>
          </a:p>
          <a:p>
            <a:pPr marL="342900" indent="-342900">
              <a:buAutoNum type="arabicPeriod"/>
            </a:pPr>
            <a:r>
              <a:rPr lang="en-IN" sz="2400" dirty="0"/>
              <a:t>Customers with higher bad service experience have churned more by 10% than others.</a:t>
            </a:r>
          </a:p>
          <a:p>
            <a:pPr marL="342900" indent="-342900">
              <a:buAutoNum type="arabicPeriod"/>
            </a:pPr>
            <a:r>
              <a:rPr lang="en-IN" sz="2400" dirty="0"/>
              <a:t>Account users with more than 4 customers have churned 10% more than others.</a:t>
            </a:r>
          </a:p>
          <a:p>
            <a:pPr marL="342900" indent="-342900">
              <a:buAutoNum type="arabicPeriod"/>
            </a:pPr>
            <a:r>
              <a:rPr lang="en-IN" sz="2400" dirty="0"/>
              <a:t>Customers from Regular plus segment of DTH has seen highest Churn of 20% than others.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27E54-1C32-4C02-95B8-5FDEF931F79D}"/>
              </a:ext>
            </a:extLst>
          </p:cNvPr>
          <p:cNvSpPr txBox="1"/>
          <p:nvPr/>
        </p:nvSpPr>
        <p:spPr>
          <a:xfrm>
            <a:off x="539129" y="1785722"/>
            <a:ext cx="104063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From my analysis I recommend DTH company to focus on “City Tier”, “Service Experience” and “User Accounts”.</a:t>
            </a:r>
          </a:p>
          <a:p>
            <a:pPr marL="342900" indent="-342900">
              <a:buAutoNum type="arabicPeriod"/>
            </a:pPr>
            <a:r>
              <a:rPr lang="en-IN" sz="2400" dirty="0"/>
              <a:t>Tier 1 customer accounts can be attracted with offers in combination of more customers in the account, if customer accepts the offer, DTH company will have income from the multiuser account.</a:t>
            </a:r>
          </a:p>
          <a:p>
            <a:pPr marL="342900" indent="-342900">
              <a:buAutoNum type="arabicPeriod"/>
            </a:pPr>
            <a:r>
              <a:rPr lang="en-IN" sz="2400" dirty="0"/>
              <a:t>Accounts with multiple users should be the priority, any reason for churn should be addressed with a targeted competitive offer.</a:t>
            </a:r>
          </a:p>
          <a:p>
            <a:pPr marL="342900" indent="-342900">
              <a:buAutoNum type="arabicPeriod"/>
            </a:pPr>
            <a:r>
              <a:rPr lang="en-IN" sz="2400" dirty="0"/>
              <a:t> Bad service experience cause major loss to the company than other features. When a customer comes back with problems, service executive should pacify customer with a coupon to keep customer happy, this is found to be the main reason for churn.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762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11478</cp:lastModifiedBy>
  <cp:revision>86</cp:revision>
  <dcterms:created xsi:type="dcterms:W3CDTF">2019-12-31T09:37:22Z</dcterms:created>
  <dcterms:modified xsi:type="dcterms:W3CDTF">2022-01-06T23:32:46Z</dcterms:modified>
</cp:coreProperties>
</file>