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ink/ink1.xml" ContentType="application/inkml+xml"/>
  <Override PartName="/ppt/tags/tag1.xml" ContentType="application/vnd.openxmlformats-officedocument.presentationml.tags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  <p:sldMasterId id="2147483700" r:id="rId5"/>
    <p:sldMasterId id="2147483688" r:id="rId6"/>
    <p:sldMasterId id="2147483676" r:id="rId7"/>
    <p:sldMasterId id="2147483664" r:id="rId8"/>
  </p:sldMasterIdLst>
  <p:notesMasterIdLst>
    <p:notesMasterId r:id="rId22"/>
  </p:notesMasterIdLst>
  <p:handoutMasterIdLst>
    <p:handoutMasterId r:id="rId23"/>
  </p:handoutMasterIdLst>
  <p:sldIdLst>
    <p:sldId id="256" r:id="rId9"/>
    <p:sldId id="281" r:id="rId10"/>
    <p:sldId id="282" r:id="rId11"/>
    <p:sldId id="283" r:id="rId12"/>
    <p:sldId id="284" r:id="rId13"/>
    <p:sldId id="287" r:id="rId14"/>
    <p:sldId id="288" r:id="rId15"/>
    <p:sldId id="289" r:id="rId16"/>
    <p:sldId id="293" r:id="rId17"/>
    <p:sldId id="294" r:id="rId18"/>
    <p:sldId id="1107" r:id="rId19"/>
    <p:sldId id="264" r:id="rId20"/>
    <p:sldId id="1108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32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4/10/2021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14T10:08:52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27410 15452 0,'17'0'375,"1"0"-344,-18-18 172,18 18 78,-1 0-156,1 0-93,-1 0 15,1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12T13:49:21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21307 5400 140,'-2'36'16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0T12:14:22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879 7121 63,'38'-13'15,"-22"5"1</inkml:trace>
  <inkml:trace contextRef="#ctx0" brushRef="#br0" timeOffset="-15.99">13140 13795 750,'0'52'15,"0"1"1</inkml:trace>
  <inkml:trace contextRef="#ctx0" brushRef="#br0" timeOffset="-33.92">5684 9337 781,'13'65'16,"-13"3"0</inkml:trace>
  <inkml:trace contextRef="#ctx0" brushRef="#br0" timeOffset="-35.92">10864 5081 328,'1'-1'16,"17"1"31,-1 0 0,1 0 15,-18-18-31</inkml:trace>
  <inkml:trace contextRef="#ctx0" brushRef="#br0" timeOffset="-62.84">7390 12665 0,'0'0'16,"0"35"31,-3-32-47</inkml:trace>
  <inkml:trace contextRef="#ctx0" brushRef="#br0" timeOffset="-67.82">7236 17074 93,'58'0'16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4/10/2021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B42CB5-ED8C-457A-B6B9-2C9123FA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9E719F-8A8C-49AA-BB1A-F791AE00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14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FDA-584E-48CC-A358-57442DB4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E1FD5-61A3-457E-ABA7-68A44C985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1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072FD-2B16-4D5F-949B-66494DA53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4FCE2-BC9D-4D0D-963A-1751BBE41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049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60597467-A8FE-4FAE-AF72-6F9F576C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441" y="6477000"/>
            <a:ext cx="2844059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July 2017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90CD041-5A5E-458D-BD10-D292BBD6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20158" y="6477000"/>
            <a:ext cx="7341863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Mukesh Rao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3A11EA0-64BC-4902-AE66-F279992E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6614" y="6477000"/>
            <a:ext cx="977645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0B97114-09BA-41A0-8A4E-F68AC87760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026298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B42CB5-ED8C-457A-B6B9-2C9123FA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9E719F-8A8C-49AA-BB1A-F791AE00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113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DF18-B84E-476E-824C-890FB020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7865-A1BC-4C51-B6E5-CF6DB542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442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7773-6259-4D5A-951A-61A4F41B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DE0A-8F70-4BF6-9084-C869C7F4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66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817D-92AE-449E-855A-442F196B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CA3C-DB3A-4986-B5C3-300D5492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F5C79-2A4D-4F84-88DE-F1855EE1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983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514A-F8BB-44AD-A981-92434CD7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9DD25-9608-4767-8DA5-2C194F36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99BD9-F84F-4954-883D-9D925F35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DAFA8-0BCB-4921-A545-4BAF553B8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BB63-A551-4642-8C81-C34A057BE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24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136C-70BC-4675-A59F-A1C4D4AE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155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86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DF18-B84E-476E-824C-890FB020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7865-A1BC-4C51-B6E5-CF6DB542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484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8A63-5B84-49F3-9B40-9DDC520D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F98-3DCD-44F1-BE87-9B24B189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C1C47-BB4C-4E5F-8BAA-2CAD6F326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505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F69C-B39E-40C2-99CF-6D7A87F6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C614B-A6FB-40A0-A564-C749742C0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68383-9D02-4138-9D4F-82C3474A5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55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FDA-584E-48CC-A358-57442DB4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E1FD5-61A3-457E-ABA7-68A44C985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661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072FD-2B16-4D5F-949B-66494DA53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4FCE2-BC9D-4D0D-963A-1751BBE41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5228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B42CB5-ED8C-457A-B6B9-2C9123FA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9E719F-8A8C-49AA-BB1A-F791AE00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7725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DF18-B84E-476E-824C-890FB020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7865-A1BC-4C51-B6E5-CF6DB542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910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7773-6259-4D5A-951A-61A4F41B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DE0A-8F70-4BF6-9084-C869C7F4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3215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817D-92AE-449E-855A-442F196B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CA3C-DB3A-4986-B5C3-300D5492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F5C79-2A4D-4F84-88DE-F1855EE1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8429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514A-F8BB-44AD-A981-92434CD7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9DD25-9608-4767-8DA5-2C194F36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99BD9-F84F-4954-883D-9D925F35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DAFA8-0BCB-4921-A545-4BAF553B8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BB63-A551-4642-8C81-C34A057BE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817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136C-70BC-4675-A59F-A1C4D4AE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89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7773-6259-4D5A-951A-61A4F41B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DE0A-8F70-4BF6-9084-C869C7F4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5963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89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8A63-5B84-49F3-9B40-9DDC520D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F98-3DCD-44F1-BE87-9B24B189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C1C47-BB4C-4E5F-8BAA-2CAD6F326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85395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F69C-B39E-40C2-99CF-6D7A87F6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C614B-A6FB-40A0-A564-C749742C0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68383-9D02-4138-9D4F-82C3474A5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662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FDA-584E-48CC-A358-57442DB4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E1FD5-61A3-457E-ABA7-68A44C985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3270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072FD-2B16-4D5F-949B-66494DA53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4FCE2-BC9D-4D0D-963A-1751BBE41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3664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B42CB5-ED8C-457A-B6B9-2C9123FA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9E719F-8A8C-49AA-BB1A-F791AE00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7612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DF18-B84E-476E-824C-890FB020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7865-A1BC-4C51-B6E5-CF6DB542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1020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7773-6259-4D5A-951A-61A4F41B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DE0A-8F70-4BF6-9084-C869C7F4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220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817D-92AE-449E-855A-442F196B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CA3C-DB3A-4986-B5C3-300D5492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F5C79-2A4D-4F84-88DE-F1855EE1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4212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514A-F8BB-44AD-A981-92434CD7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9DD25-9608-4767-8DA5-2C194F36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99BD9-F84F-4954-883D-9D925F35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DAFA8-0BCB-4921-A545-4BAF553B8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BB63-A551-4642-8C81-C34A057BE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60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817D-92AE-449E-855A-442F196B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CA3C-DB3A-4986-B5C3-300D5492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F5C79-2A4D-4F84-88DE-F1855EE1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9128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136C-70BC-4675-A59F-A1C4D4AE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487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3958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8A63-5B84-49F3-9B40-9DDC520D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F98-3DCD-44F1-BE87-9B24B189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C1C47-BB4C-4E5F-8BAA-2CAD6F326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81435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F69C-B39E-40C2-99CF-6D7A87F6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C614B-A6FB-40A0-A564-C749742C0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68383-9D02-4138-9D4F-82C3474A5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7609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FDA-584E-48CC-A358-57442DB4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E1FD5-61A3-457E-ABA7-68A44C985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2537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072FD-2B16-4D5F-949B-66494DA53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4FCE2-BC9D-4D0D-963A-1751BBE41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9163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B42CB5-ED8C-457A-B6B9-2C9123FA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9E719F-8A8C-49AA-BB1A-F791AE00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7441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DF18-B84E-476E-824C-890FB020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7865-A1BC-4C51-B6E5-CF6DB542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224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7773-6259-4D5A-951A-61A4F41B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DE0A-8F70-4BF6-9084-C869C7F4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55379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817D-92AE-449E-855A-442F196B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CA3C-DB3A-4986-B5C3-300D5492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F5C79-2A4D-4F84-88DE-F1855EE1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47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514A-F8BB-44AD-A981-92434CD7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9DD25-9608-4767-8DA5-2C194F36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99BD9-F84F-4954-883D-9D925F35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DAFA8-0BCB-4921-A545-4BAF553B8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BB63-A551-4642-8C81-C34A057BE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4516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514A-F8BB-44AD-A981-92434CD7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9DD25-9608-4767-8DA5-2C194F36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99BD9-F84F-4954-883D-9D925F35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DAFA8-0BCB-4921-A545-4BAF553B8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BB63-A551-4642-8C81-C34A057BE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1997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136C-70BC-4675-A59F-A1C4D4AE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1065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9092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8A63-5B84-49F3-9B40-9DDC520D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F98-3DCD-44F1-BE87-9B24B189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C1C47-BB4C-4E5F-8BAA-2CAD6F326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90820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F69C-B39E-40C2-99CF-6D7A87F6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C614B-A6FB-40A0-A564-C749742C0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68383-9D02-4138-9D4F-82C3474A5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2244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FDA-584E-48CC-A358-57442DB4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E1FD5-61A3-457E-ABA7-68A44C985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76264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072FD-2B16-4D5F-949B-66494DA53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4FCE2-BC9D-4D0D-963A-1751BBE41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0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136C-70BC-4675-A59F-A1C4D4AE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37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3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8A63-5B84-49F3-9B40-9DDC520D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F98-3DCD-44F1-BE87-9B24B189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C1C47-BB4C-4E5F-8BAA-2CAD6F326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80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F69C-B39E-40C2-99CF-6D7A87F6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C614B-A6FB-40A0-A564-C749742C0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68383-9D02-4138-9D4F-82C3474A5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84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29326-B948-451A-AD10-2F536DDE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FF84-CE1A-43BE-A725-D2F76C00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81EB-6DE0-4E28-85A2-FFE9CB88D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D02B-8CA6-4CB8-B909-07EFB6348C33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65F8-9BE4-4C17-8A53-AB5DF09B9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1D344-27D5-4920-BED8-3A7D76061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51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37" r:id="rId1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rgbClr val="FF0000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rgbClr val="FF0000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rgbClr val="FF0000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FF0000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FF0000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29326-B948-451A-AD10-2F536DDE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FF84-CE1A-43BE-A725-D2F76C00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81EB-6DE0-4E28-85A2-FFE9CB88D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D02B-8CA6-4CB8-B909-07EFB6348C33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65F8-9BE4-4C17-8A53-AB5DF09B9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1D344-27D5-4920-BED8-3A7D76061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10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rgbClr val="FF0000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rgbClr val="FF0000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rgbClr val="FF0000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FF0000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FF0000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29326-B948-451A-AD10-2F536DDE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FF84-CE1A-43BE-A725-D2F76C00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81EB-6DE0-4E28-85A2-FFE9CB88D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D02B-8CA6-4CB8-B909-07EFB6348C33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65F8-9BE4-4C17-8A53-AB5DF09B9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1D344-27D5-4920-BED8-3A7D76061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6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rgbClr val="FF0000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rgbClr val="FF0000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rgbClr val="FF0000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FF0000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FF0000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29326-B948-451A-AD10-2F536DDE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FF84-CE1A-43BE-A725-D2F76C00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81EB-6DE0-4E28-85A2-FFE9CB88D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D02B-8CA6-4CB8-B909-07EFB6348C33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65F8-9BE4-4C17-8A53-AB5DF09B9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1D344-27D5-4920-BED8-3A7D76061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2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rgbClr val="FF0000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rgbClr val="FF0000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rgbClr val="FF0000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FF0000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FF0000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29326-B948-451A-AD10-2F536DDE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FF84-CE1A-43BE-A725-D2F76C00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81EB-6DE0-4E28-85A2-FFE9CB88D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D02B-8CA6-4CB8-B909-07EFB6348C33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65F8-9BE4-4C17-8A53-AB5DF09B9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1D344-27D5-4920-BED8-3A7D76061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36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rgbClr val="FF0000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rgbClr val="FF0000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rgbClr val="FF0000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FF0000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FF0000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hyperlink" Target="https://towardsdatascience.com/cross-validation-430d9a5fee22#:~:text=Cross%20validation%20is%20a%20technique,complementary%20subset%20of%20the%20data.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240" y="2754501"/>
            <a:ext cx="6361678" cy="697048"/>
          </a:xfrm>
          <a:prstGeom prst="rect">
            <a:avLst/>
          </a:prstGeom>
        </p:spPr>
        <p:txBody>
          <a:bodyPr vert="horz" wrap="square" lIns="0" tIns="13332" rIns="0" bIns="0" rtlCol="0" anchor="b">
            <a:spAutoFit/>
          </a:bodyPr>
          <a:lstStyle/>
          <a:p>
            <a:pPr marL="12696" algn="ctr">
              <a:lnSpc>
                <a:spcPct val="100000"/>
              </a:lnSpc>
              <a:spcBef>
                <a:spcPts val="105"/>
              </a:spcBef>
            </a:pPr>
            <a:r>
              <a:rPr lang="en-IN" sz="4399" dirty="0">
                <a:latin typeface="Times New Roman"/>
                <a:cs typeface="Times New Roman"/>
              </a:rPr>
              <a:t>Random Forest</a:t>
            </a:r>
            <a:endParaRPr sz="4399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278FE2-0A44-45D8-BA0D-228090B978FC}"/>
                  </a:ext>
                </a:extLst>
              </p14:cNvPr>
              <p14:cNvContentPartPr/>
              <p14:nvPr/>
            </p14:nvContentPartPr>
            <p14:xfrm>
              <a:off x="9867600" y="5556240"/>
              <a:ext cx="44640" cy="6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278FE2-0A44-45D8-BA0D-228090B978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8240" y="5546880"/>
                <a:ext cx="63360" cy="2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160" y="286772"/>
            <a:ext cx="9941510" cy="697048"/>
          </a:xfrm>
          <a:prstGeom prst="rect">
            <a:avLst/>
          </a:prstGeom>
        </p:spPr>
        <p:txBody>
          <a:bodyPr vert="horz" wrap="square" lIns="0" tIns="13332" rIns="0" bIns="0" rtlCol="0" anchor="b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 sz="4399" spc="-125" dirty="0">
                <a:latin typeface="Arial"/>
                <a:cs typeface="Arial"/>
              </a:rPr>
              <a:t>Overall</a:t>
            </a:r>
            <a:r>
              <a:rPr sz="4399" spc="-365" dirty="0">
                <a:latin typeface="Arial"/>
                <a:cs typeface="Arial"/>
              </a:rPr>
              <a:t> </a:t>
            </a:r>
            <a:r>
              <a:rPr sz="4399" spc="20" dirty="0">
                <a:latin typeface="Arial"/>
                <a:cs typeface="Arial"/>
              </a:rPr>
              <a:t>flow</a:t>
            </a:r>
            <a:r>
              <a:rPr sz="4399" spc="-340" dirty="0">
                <a:latin typeface="Arial"/>
                <a:cs typeface="Arial"/>
              </a:rPr>
              <a:t> </a:t>
            </a:r>
            <a:r>
              <a:rPr sz="4399" spc="35" dirty="0">
                <a:latin typeface="Arial"/>
                <a:cs typeface="Arial"/>
              </a:rPr>
              <a:t>of</a:t>
            </a:r>
            <a:r>
              <a:rPr sz="4399" spc="-365" dirty="0">
                <a:latin typeface="Arial"/>
                <a:cs typeface="Arial"/>
              </a:rPr>
              <a:t> </a:t>
            </a:r>
            <a:r>
              <a:rPr sz="4399" spc="-20" dirty="0">
                <a:latin typeface="Arial"/>
                <a:cs typeface="Arial"/>
              </a:rPr>
              <a:t>the</a:t>
            </a:r>
            <a:r>
              <a:rPr sz="4399" spc="-375" dirty="0">
                <a:latin typeface="Arial"/>
                <a:cs typeface="Arial"/>
              </a:rPr>
              <a:t> </a:t>
            </a:r>
            <a:r>
              <a:rPr sz="4399" spc="-520" dirty="0">
                <a:latin typeface="Arial"/>
                <a:cs typeface="Arial"/>
              </a:rPr>
              <a:t>RF</a:t>
            </a:r>
            <a:r>
              <a:rPr sz="4399" spc="-340" dirty="0">
                <a:latin typeface="Arial"/>
                <a:cs typeface="Arial"/>
              </a:rPr>
              <a:t> </a:t>
            </a:r>
            <a:r>
              <a:rPr sz="4399" spc="-114" dirty="0">
                <a:latin typeface="Arial"/>
                <a:cs typeface="Arial"/>
              </a:rPr>
              <a:t>classification</a:t>
            </a:r>
            <a:r>
              <a:rPr sz="4399" spc="-375" dirty="0">
                <a:latin typeface="Arial"/>
                <a:cs typeface="Arial"/>
              </a:rPr>
              <a:t> </a:t>
            </a:r>
            <a:r>
              <a:rPr sz="4399" spc="-225" dirty="0">
                <a:latin typeface="Arial"/>
                <a:cs typeface="Arial"/>
              </a:rPr>
              <a:t>process</a:t>
            </a:r>
            <a:endParaRPr sz="4399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11080750" y="6578600"/>
            <a:ext cx="11080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6">
              <a:lnSpc>
                <a:spcPts val="1395"/>
              </a:lnSpc>
            </a:pPr>
            <a:r>
              <a:rPr lang="en-IN" spc="-55"/>
              <a:t> </a:t>
            </a:r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3003022" y="1865910"/>
            <a:ext cx="504694" cy="103478"/>
          </a:xfrm>
          <a:custGeom>
            <a:avLst/>
            <a:gdLst/>
            <a:ahLst/>
            <a:cxnLst/>
            <a:rect l="l" t="t" r="r" b="b"/>
            <a:pathLst>
              <a:path w="504825" h="103505">
                <a:moveTo>
                  <a:pt x="479207" y="51688"/>
                </a:moveTo>
                <a:lnTo>
                  <a:pt x="409320" y="92456"/>
                </a:lnTo>
                <a:lnTo>
                  <a:pt x="408305" y="96266"/>
                </a:lnTo>
                <a:lnTo>
                  <a:pt x="411860" y="102362"/>
                </a:lnTo>
                <a:lnTo>
                  <a:pt x="415670" y="103377"/>
                </a:lnTo>
                <a:lnTo>
                  <a:pt x="493426" y="58038"/>
                </a:lnTo>
                <a:lnTo>
                  <a:pt x="491744" y="58038"/>
                </a:lnTo>
                <a:lnTo>
                  <a:pt x="491744" y="57150"/>
                </a:lnTo>
                <a:lnTo>
                  <a:pt x="488569" y="57150"/>
                </a:lnTo>
                <a:lnTo>
                  <a:pt x="479207" y="51688"/>
                </a:lnTo>
                <a:close/>
              </a:path>
              <a:path w="504825" h="103505">
                <a:moveTo>
                  <a:pt x="468321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8321" y="58038"/>
                </a:lnTo>
                <a:lnTo>
                  <a:pt x="479207" y="51688"/>
                </a:lnTo>
                <a:lnTo>
                  <a:pt x="468321" y="45338"/>
                </a:lnTo>
                <a:close/>
              </a:path>
              <a:path w="504825" h="103505">
                <a:moveTo>
                  <a:pt x="493426" y="45338"/>
                </a:moveTo>
                <a:lnTo>
                  <a:pt x="491744" y="45338"/>
                </a:lnTo>
                <a:lnTo>
                  <a:pt x="491744" y="58038"/>
                </a:lnTo>
                <a:lnTo>
                  <a:pt x="493426" y="58038"/>
                </a:lnTo>
                <a:lnTo>
                  <a:pt x="504317" y="51688"/>
                </a:lnTo>
                <a:lnTo>
                  <a:pt x="493426" y="45338"/>
                </a:lnTo>
                <a:close/>
              </a:path>
              <a:path w="504825" h="103505">
                <a:moveTo>
                  <a:pt x="488569" y="46227"/>
                </a:moveTo>
                <a:lnTo>
                  <a:pt x="479207" y="51688"/>
                </a:lnTo>
                <a:lnTo>
                  <a:pt x="488569" y="57150"/>
                </a:lnTo>
                <a:lnTo>
                  <a:pt x="488569" y="46227"/>
                </a:lnTo>
                <a:close/>
              </a:path>
              <a:path w="504825" h="103505">
                <a:moveTo>
                  <a:pt x="491744" y="46227"/>
                </a:moveTo>
                <a:lnTo>
                  <a:pt x="488569" y="46227"/>
                </a:lnTo>
                <a:lnTo>
                  <a:pt x="488569" y="57150"/>
                </a:lnTo>
                <a:lnTo>
                  <a:pt x="491744" y="57150"/>
                </a:lnTo>
                <a:lnTo>
                  <a:pt x="491744" y="46227"/>
                </a:lnTo>
                <a:close/>
              </a:path>
              <a:path w="504825" h="103505">
                <a:moveTo>
                  <a:pt x="415670" y="0"/>
                </a:moveTo>
                <a:lnTo>
                  <a:pt x="411860" y="1016"/>
                </a:lnTo>
                <a:lnTo>
                  <a:pt x="408305" y="7112"/>
                </a:lnTo>
                <a:lnTo>
                  <a:pt x="409320" y="10922"/>
                </a:lnTo>
                <a:lnTo>
                  <a:pt x="479207" y="51688"/>
                </a:lnTo>
                <a:lnTo>
                  <a:pt x="488569" y="46227"/>
                </a:lnTo>
                <a:lnTo>
                  <a:pt x="491744" y="46227"/>
                </a:lnTo>
                <a:lnTo>
                  <a:pt x="491744" y="45338"/>
                </a:lnTo>
                <a:lnTo>
                  <a:pt x="493426" y="45338"/>
                </a:lnTo>
                <a:lnTo>
                  <a:pt x="415670" y="0"/>
                </a:lnTo>
                <a:close/>
              </a:path>
            </a:pathLst>
          </a:custGeom>
          <a:solidFill>
            <a:srgbClr val="619DD1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" name="object 4"/>
          <p:cNvSpPr/>
          <p:nvPr/>
        </p:nvSpPr>
        <p:spPr>
          <a:xfrm>
            <a:off x="635342" y="1196921"/>
            <a:ext cx="2412626" cy="148017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" name="object 5"/>
          <p:cNvSpPr txBox="1"/>
          <p:nvPr/>
        </p:nvSpPr>
        <p:spPr>
          <a:xfrm>
            <a:off x="1229649" y="1732467"/>
            <a:ext cx="1227135" cy="314878"/>
          </a:xfrm>
          <a:prstGeom prst="rect">
            <a:avLst/>
          </a:prstGeom>
        </p:spPr>
        <p:txBody>
          <a:bodyPr vert="horz" wrap="square" lIns="0" tIns="12062" rIns="0" bIns="0" rtlCol="0">
            <a:spAutoFit/>
          </a:bodyPr>
          <a:lstStyle/>
          <a:p>
            <a:pPr marL="12696">
              <a:spcBef>
                <a:spcPts val="95"/>
              </a:spcBef>
            </a:pPr>
            <a:r>
              <a:rPr sz="1899" spc="-175" dirty="0">
                <a:latin typeface="Arial"/>
                <a:cs typeface="Arial"/>
              </a:rPr>
              <a:t>Read </a:t>
            </a:r>
            <a:r>
              <a:rPr sz="1899" spc="-160" dirty="0">
                <a:latin typeface="Arial"/>
                <a:cs typeface="Arial"/>
              </a:rPr>
              <a:t>csv</a:t>
            </a:r>
            <a:r>
              <a:rPr sz="1899" spc="-120" dirty="0">
                <a:latin typeface="Arial"/>
                <a:cs typeface="Arial"/>
              </a:rPr>
              <a:t> </a:t>
            </a:r>
            <a:r>
              <a:rPr sz="1899" spc="-15" dirty="0">
                <a:latin typeface="Arial"/>
                <a:cs typeface="Arial"/>
              </a:rPr>
              <a:t>file</a:t>
            </a:r>
            <a:endParaRPr sz="1899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62825" y="1865910"/>
            <a:ext cx="504694" cy="103478"/>
          </a:xfrm>
          <a:custGeom>
            <a:avLst/>
            <a:gdLst/>
            <a:ahLst/>
            <a:cxnLst/>
            <a:rect l="l" t="t" r="r" b="b"/>
            <a:pathLst>
              <a:path w="504825" h="103505">
                <a:moveTo>
                  <a:pt x="479207" y="51688"/>
                </a:moveTo>
                <a:lnTo>
                  <a:pt x="409321" y="92456"/>
                </a:lnTo>
                <a:lnTo>
                  <a:pt x="408305" y="96266"/>
                </a:lnTo>
                <a:lnTo>
                  <a:pt x="411861" y="102362"/>
                </a:lnTo>
                <a:lnTo>
                  <a:pt x="415671" y="103377"/>
                </a:lnTo>
                <a:lnTo>
                  <a:pt x="493426" y="58038"/>
                </a:lnTo>
                <a:lnTo>
                  <a:pt x="491744" y="58038"/>
                </a:lnTo>
                <a:lnTo>
                  <a:pt x="491744" y="57150"/>
                </a:lnTo>
                <a:lnTo>
                  <a:pt x="488569" y="57150"/>
                </a:lnTo>
                <a:lnTo>
                  <a:pt x="479207" y="51688"/>
                </a:lnTo>
                <a:close/>
              </a:path>
              <a:path w="504825" h="103505">
                <a:moveTo>
                  <a:pt x="468321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8321" y="58038"/>
                </a:lnTo>
                <a:lnTo>
                  <a:pt x="479207" y="51688"/>
                </a:lnTo>
                <a:lnTo>
                  <a:pt x="468321" y="45338"/>
                </a:lnTo>
                <a:close/>
              </a:path>
              <a:path w="504825" h="103505">
                <a:moveTo>
                  <a:pt x="493426" y="45338"/>
                </a:moveTo>
                <a:lnTo>
                  <a:pt x="491744" y="45338"/>
                </a:lnTo>
                <a:lnTo>
                  <a:pt x="491744" y="58038"/>
                </a:lnTo>
                <a:lnTo>
                  <a:pt x="493426" y="58038"/>
                </a:lnTo>
                <a:lnTo>
                  <a:pt x="504317" y="51688"/>
                </a:lnTo>
                <a:lnTo>
                  <a:pt x="493426" y="45338"/>
                </a:lnTo>
                <a:close/>
              </a:path>
              <a:path w="504825" h="103505">
                <a:moveTo>
                  <a:pt x="488569" y="46227"/>
                </a:moveTo>
                <a:lnTo>
                  <a:pt x="479207" y="51688"/>
                </a:lnTo>
                <a:lnTo>
                  <a:pt x="488569" y="57150"/>
                </a:lnTo>
                <a:lnTo>
                  <a:pt x="488569" y="46227"/>
                </a:lnTo>
                <a:close/>
              </a:path>
              <a:path w="504825" h="103505">
                <a:moveTo>
                  <a:pt x="491744" y="46227"/>
                </a:moveTo>
                <a:lnTo>
                  <a:pt x="488569" y="46227"/>
                </a:lnTo>
                <a:lnTo>
                  <a:pt x="488569" y="57150"/>
                </a:lnTo>
                <a:lnTo>
                  <a:pt x="491744" y="57150"/>
                </a:lnTo>
                <a:lnTo>
                  <a:pt x="491744" y="46227"/>
                </a:lnTo>
                <a:close/>
              </a:path>
              <a:path w="504825" h="103505">
                <a:moveTo>
                  <a:pt x="415671" y="0"/>
                </a:moveTo>
                <a:lnTo>
                  <a:pt x="411861" y="1016"/>
                </a:lnTo>
                <a:lnTo>
                  <a:pt x="408305" y="7112"/>
                </a:lnTo>
                <a:lnTo>
                  <a:pt x="409321" y="10922"/>
                </a:lnTo>
                <a:lnTo>
                  <a:pt x="479207" y="51688"/>
                </a:lnTo>
                <a:lnTo>
                  <a:pt x="488569" y="46227"/>
                </a:lnTo>
                <a:lnTo>
                  <a:pt x="491744" y="46227"/>
                </a:lnTo>
                <a:lnTo>
                  <a:pt x="491744" y="45338"/>
                </a:lnTo>
                <a:lnTo>
                  <a:pt x="493426" y="45338"/>
                </a:lnTo>
                <a:lnTo>
                  <a:pt x="415671" y="0"/>
                </a:lnTo>
                <a:close/>
              </a:path>
            </a:pathLst>
          </a:custGeom>
          <a:solidFill>
            <a:srgbClr val="297ED4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7" name="object 7"/>
          <p:cNvSpPr/>
          <p:nvPr/>
        </p:nvSpPr>
        <p:spPr>
          <a:xfrm>
            <a:off x="3495144" y="1196921"/>
            <a:ext cx="2433956" cy="148017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799">
              <a:solidFill>
                <a:schemeClr val="lt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8830" y="1334806"/>
            <a:ext cx="1990207" cy="1109691"/>
          </a:xfrm>
          <a:prstGeom prst="rect">
            <a:avLst/>
          </a:prstGeom>
        </p:spPr>
        <p:txBody>
          <a:bodyPr vert="horz" wrap="square" lIns="0" tIns="12062" rIns="0" bIns="0" rtlCol="0">
            <a:spAutoFit/>
          </a:bodyPr>
          <a:lstStyle/>
          <a:p>
            <a:pPr marL="12696">
              <a:lnSpc>
                <a:spcPts val="2184"/>
              </a:lnSpc>
              <a:spcBef>
                <a:spcPts val="95"/>
              </a:spcBef>
            </a:pPr>
            <a:r>
              <a:rPr sz="1899" spc="-95" dirty="0">
                <a:latin typeface="Arial"/>
                <a:cs typeface="Arial"/>
              </a:rPr>
              <a:t>Feature</a:t>
            </a:r>
            <a:r>
              <a:rPr sz="1899" spc="-155" dirty="0">
                <a:latin typeface="Arial"/>
                <a:cs typeface="Arial"/>
              </a:rPr>
              <a:t> </a:t>
            </a:r>
            <a:r>
              <a:rPr sz="1899" spc="-75" dirty="0">
                <a:latin typeface="Arial"/>
                <a:cs typeface="Arial"/>
              </a:rPr>
              <a:t>engineering</a:t>
            </a:r>
            <a:endParaRPr sz="1899" dirty="0">
              <a:latin typeface="Arial"/>
              <a:cs typeface="Arial"/>
            </a:endParaRPr>
          </a:p>
          <a:p>
            <a:pPr marL="428496" marR="100935" indent="-319944">
              <a:lnSpc>
                <a:spcPts val="2089"/>
              </a:lnSpc>
              <a:spcBef>
                <a:spcPts val="130"/>
              </a:spcBef>
            </a:pPr>
            <a:r>
              <a:rPr sz="1899" spc="-114" dirty="0">
                <a:latin typeface="Arial"/>
                <a:cs typeface="Arial"/>
              </a:rPr>
              <a:t>– </a:t>
            </a:r>
            <a:r>
              <a:rPr sz="1899" spc="-65" dirty="0">
                <a:latin typeface="Arial"/>
                <a:cs typeface="Arial"/>
              </a:rPr>
              <a:t>convert</a:t>
            </a:r>
            <a:r>
              <a:rPr sz="1899" spc="-110" dirty="0">
                <a:latin typeface="Arial"/>
                <a:cs typeface="Arial"/>
              </a:rPr>
              <a:t> </a:t>
            </a:r>
            <a:r>
              <a:rPr sz="1899" spc="-60" dirty="0">
                <a:latin typeface="Arial"/>
                <a:cs typeface="Arial"/>
              </a:rPr>
              <a:t>relevant  </a:t>
            </a:r>
            <a:r>
              <a:rPr sz="1899" spc="-85" dirty="0">
                <a:latin typeface="Arial"/>
                <a:cs typeface="Arial"/>
              </a:rPr>
              <a:t>variables </a:t>
            </a:r>
            <a:r>
              <a:rPr sz="1899" spc="10" dirty="0">
                <a:latin typeface="Arial"/>
                <a:cs typeface="Arial"/>
              </a:rPr>
              <a:t>to  </a:t>
            </a:r>
            <a:r>
              <a:rPr sz="1899" spc="-80" dirty="0">
                <a:latin typeface="Arial"/>
                <a:cs typeface="Arial"/>
              </a:rPr>
              <a:t>categorical</a:t>
            </a:r>
            <a:endParaRPr sz="1899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22628" y="1865910"/>
            <a:ext cx="504694" cy="103478"/>
          </a:xfrm>
          <a:custGeom>
            <a:avLst/>
            <a:gdLst/>
            <a:ahLst/>
            <a:cxnLst/>
            <a:rect l="l" t="t" r="r" b="b"/>
            <a:pathLst>
              <a:path w="504825" h="103505">
                <a:moveTo>
                  <a:pt x="479207" y="51688"/>
                </a:moveTo>
                <a:lnTo>
                  <a:pt x="409321" y="92456"/>
                </a:lnTo>
                <a:lnTo>
                  <a:pt x="408304" y="96266"/>
                </a:lnTo>
                <a:lnTo>
                  <a:pt x="411860" y="102362"/>
                </a:lnTo>
                <a:lnTo>
                  <a:pt x="415671" y="103377"/>
                </a:lnTo>
                <a:lnTo>
                  <a:pt x="493426" y="58038"/>
                </a:lnTo>
                <a:lnTo>
                  <a:pt x="491744" y="58038"/>
                </a:lnTo>
                <a:lnTo>
                  <a:pt x="491744" y="57150"/>
                </a:lnTo>
                <a:lnTo>
                  <a:pt x="488569" y="57150"/>
                </a:lnTo>
                <a:lnTo>
                  <a:pt x="479207" y="51688"/>
                </a:lnTo>
                <a:close/>
              </a:path>
              <a:path w="504825" h="103505">
                <a:moveTo>
                  <a:pt x="468321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8321" y="58038"/>
                </a:lnTo>
                <a:lnTo>
                  <a:pt x="479207" y="51688"/>
                </a:lnTo>
                <a:lnTo>
                  <a:pt x="468321" y="45338"/>
                </a:lnTo>
                <a:close/>
              </a:path>
              <a:path w="504825" h="103505">
                <a:moveTo>
                  <a:pt x="493426" y="45338"/>
                </a:moveTo>
                <a:lnTo>
                  <a:pt x="491744" y="45338"/>
                </a:lnTo>
                <a:lnTo>
                  <a:pt x="491744" y="58038"/>
                </a:lnTo>
                <a:lnTo>
                  <a:pt x="493426" y="58038"/>
                </a:lnTo>
                <a:lnTo>
                  <a:pt x="504317" y="51688"/>
                </a:lnTo>
                <a:lnTo>
                  <a:pt x="493426" y="45338"/>
                </a:lnTo>
                <a:close/>
              </a:path>
              <a:path w="504825" h="103505">
                <a:moveTo>
                  <a:pt x="488569" y="46227"/>
                </a:moveTo>
                <a:lnTo>
                  <a:pt x="479207" y="51688"/>
                </a:lnTo>
                <a:lnTo>
                  <a:pt x="488569" y="57150"/>
                </a:lnTo>
                <a:lnTo>
                  <a:pt x="488569" y="46227"/>
                </a:lnTo>
                <a:close/>
              </a:path>
              <a:path w="504825" h="103505">
                <a:moveTo>
                  <a:pt x="491744" y="46227"/>
                </a:moveTo>
                <a:lnTo>
                  <a:pt x="488569" y="46227"/>
                </a:lnTo>
                <a:lnTo>
                  <a:pt x="488569" y="57150"/>
                </a:lnTo>
                <a:lnTo>
                  <a:pt x="491744" y="57150"/>
                </a:lnTo>
                <a:lnTo>
                  <a:pt x="491744" y="46227"/>
                </a:lnTo>
                <a:close/>
              </a:path>
              <a:path w="504825" h="103505">
                <a:moveTo>
                  <a:pt x="415671" y="0"/>
                </a:moveTo>
                <a:lnTo>
                  <a:pt x="411860" y="1016"/>
                </a:lnTo>
                <a:lnTo>
                  <a:pt x="408304" y="7112"/>
                </a:lnTo>
                <a:lnTo>
                  <a:pt x="409321" y="10922"/>
                </a:lnTo>
                <a:lnTo>
                  <a:pt x="479207" y="51688"/>
                </a:lnTo>
                <a:lnTo>
                  <a:pt x="488569" y="46227"/>
                </a:lnTo>
                <a:lnTo>
                  <a:pt x="491744" y="46227"/>
                </a:lnTo>
                <a:lnTo>
                  <a:pt x="491744" y="45338"/>
                </a:lnTo>
                <a:lnTo>
                  <a:pt x="493426" y="45338"/>
                </a:lnTo>
                <a:lnTo>
                  <a:pt x="415671" y="0"/>
                </a:lnTo>
                <a:close/>
              </a:path>
            </a:pathLst>
          </a:custGeom>
          <a:solidFill>
            <a:srgbClr val="7E8FA9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0" name="object 10"/>
          <p:cNvSpPr/>
          <p:nvPr/>
        </p:nvSpPr>
        <p:spPr>
          <a:xfrm>
            <a:off x="6354947" y="1196921"/>
            <a:ext cx="2440050" cy="148017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799">
              <a:solidFill>
                <a:schemeClr val="lt1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9872" y="1467360"/>
            <a:ext cx="2006077" cy="844965"/>
          </a:xfrm>
          <a:prstGeom prst="rect">
            <a:avLst/>
          </a:prstGeom>
        </p:spPr>
        <p:txBody>
          <a:bodyPr vert="horz" wrap="square" lIns="0" tIns="12062" rIns="0" bIns="0" rtlCol="0">
            <a:spAutoFit/>
          </a:bodyPr>
          <a:lstStyle/>
          <a:p>
            <a:pPr marL="12696">
              <a:lnSpc>
                <a:spcPts val="2184"/>
              </a:lnSpc>
              <a:spcBef>
                <a:spcPts val="95"/>
              </a:spcBef>
            </a:pPr>
            <a:r>
              <a:rPr sz="1899" spc="-100" dirty="0">
                <a:latin typeface="Arial"/>
                <a:cs typeface="Arial"/>
              </a:rPr>
              <a:t>Find </a:t>
            </a:r>
            <a:r>
              <a:rPr sz="1899" spc="-110" dirty="0">
                <a:latin typeface="Arial"/>
                <a:cs typeface="Arial"/>
              </a:rPr>
              <a:t>Baseline </a:t>
            </a:r>
            <a:r>
              <a:rPr sz="1899" spc="-345" dirty="0">
                <a:latin typeface="Arial"/>
                <a:cs typeface="Arial"/>
              </a:rPr>
              <a:t>Y</a:t>
            </a:r>
            <a:r>
              <a:rPr sz="1899" spc="-305" dirty="0">
                <a:latin typeface="Arial"/>
                <a:cs typeface="Arial"/>
              </a:rPr>
              <a:t> </a:t>
            </a:r>
            <a:r>
              <a:rPr sz="1899" spc="-145" dirty="0">
                <a:latin typeface="Arial"/>
                <a:cs typeface="Arial"/>
              </a:rPr>
              <a:t>class</a:t>
            </a:r>
            <a:endParaRPr sz="1899" dirty="0">
              <a:latin typeface="Arial"/>
              <a:cs typeface="Arial"/>
            </a:endParaRPr>
          </a:p>
          <a:p>
            <a:pPr marL="220913" marR="214565" algn="ctr">
              <a:lnSpc>
                <a:spcPts val="2089"/>
              </a:lnSpc>
              <a:spcBef>
                <a:spcPts val="130"/>
              </a:spcBef>
            </a:pPr>
            <a:r>
              <a:rPr sz="1899" spc="-335" dirty="0">
                <a:latin typeface="Arial"/>
                <a:cs typeface="Arial"/>
              </a:rPr>
              <a:t>% </a:t>
            </a:r>
            <a:r>
              <a:rPr sz="1899" spc="15" dirty="0">
                <a:latin typeface="Arial"/>
                <a:cs typeface="Arial"/>
              </a:rPr>
              <a:t>to </a:t>
            </a:r>
            <a:r>
              <a:rPr sz="1899" spc="-114" dirty="0">
                <a:latin typeface="Arial"/>
                <a:cs typeface="Arial"/>
              </a:rPr>
              <a:t>check</a:t>
            </a:r>
            <a:r>
              <a:rPr sz="1899" spc="-235" dirty="0">
                <a:latin typeface="Arial"/>
                <a:cs typeface="Arial"/>
              </a:rPr>
              <a:t> </a:t>
            </a:r>
            <a:r>
              <a:rPr sz="1899" spc="-145" dirty="0">
                <a:latin typeface="Arial"/>
                <a:cs typeface="Arial"/>
              </a:rPr>
              <a:t>class  </a:t>
            </a:r>
            <a:r>
              <a:rPr sz="1899" spc="-85" dirty="0">
                <a:latin typeface="Arial"/>
                <a:cs typeface="Arial"/>
              </a:rPr>
              <a:t>imbalance</a:t>
            </a:r>
            <a:endParaRPr sz="1899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1884" y="2613873"/>
            <a:ext cx="8637560" cy="504694"/>
          </a:xfrm>
          <a:custGeom>
            <a:avLst/>
            <a:gdLst/>
            <a:ahLst/>
            <a:cxnLst/>
            <a:rect l="l" t="t" r="r" b="b"/>
            <a:pathLst>
              <a:path w="8639810" h="504825">
                <a:moveTo>
                  <a:pt x="7112" y="408304"/>
                </a:moveTo>
                <a:lnTo>
                  <a:pt x="1016" y="411861"/>
                </a:lnTo>
                <a:lnTo>
                  <a:pt x="0" y="415670"/>
                </a:lnTo>
                <a:lnTo>
                  <a:pt x="51688" y="504316"/>
                </a:lnTo>
                <a:lnTo>
                  <a:pt x="59020" y="491743"/>
                </a:lnTo>
                <a:lnTo>
                  <a:pt x="45338" y="491743"/>
                </a:lnTo>
                <a:lnTo>
                  <a:pt x="45338" y="468321"/>
                </a:lnTo>
                <a:lnTo>
                  <a:pt x="10922" y="409320"/>
                </a:lnTo>
                <a:lnTo>
                  <a:pt x="7112" y="408304"/>
                </a:lnTo>
                <a:close/>
              </a:path>
              <a:path w="8639810" h="504825">
                <a:moveTo>
                  <a:pt x="45339" y="468321"/>
                </a:moveTo>
                <a:lnTo>
                  <a:pt x="45338" y="491743"/>
                </a:lnTo>
                <a:lnTo>
                  <a:pt x="58038" y="491743"/>
                </a:lnTo>
                <a:lnTo>
                  <a:pt x="58038" y="488568"/>
                </a:lnTo>
                <a:lnTo>
                  <a:pt x="46228" y="488568"/>
                </a:lnTo>
                <a:lnTo>
                  <a:pt x="51688" y="479207"/>
                </a:lnTo>
                <a:lnTo>
                  <a:pt x="45339" y="468321"/>
                </a:lnTo>
                <a:close/>
              </a:path>
              <a:path w="8639810" h="504825">
                <a:moveTo>
                  <a:pt x="96266" y="408304"/>
                </a:moveTo>
                <a:lnTo>
                  <a:pt x="92456" y="409320"/>
                </a:lnTo>
                <a:lnTo>
                  <a:pt x="58038" y="468321"/>
                </a:lnTo>
                <a:lnTo>
                  <a:pt x="58038" y="491743"/>
                </a:lnTo>
                <a:lnTo>
                  <a:pt x="59020" y="491743"/>
                </a:lnTo>
                <a:lnTo>
                  <a:pt x="103378" y="415670"/>
                </a:lnTo>
                <a:lnTo>
                  <a:pt x="102362" y="411861"/>
                </a:lnTo>
                <a:lnTo>
                  <a:pt x="96266" y="408304"/>
                </a:lnTo>
                <a:close/>
              </a:path>
              <a:path w="8639810" h="504825">
                <a:moveTo>
                  <a:pt x="51688" y="479207"/>
                </a:moveTo>
                <a:lnTo>
                  <a:pt x="46228" y="488568"/>
                </a:lnTo>
                <a:lnTo>
                  <a:pt x="57150" y="488568"/>
                </a:lnTo>
                <a:lnTo>
                  <a:pt x="51688" y="479207"/>
                </a:lnTo>
                <a:close/>
              </a:path>
              <a:path w="8639810" h="504825">
                <a:moveTo>
                  <a:pt x="58038" y="468321"/>
                </a:moveTo>
                <a:lnTo>
                  <a:pt x="51688" y="479207"/>
                </a:lnTo>
                <a:lnTo>
                  <a:pt x="57150" y="488568"/>
                </a:lnTo>
                <a:lnTo>
                  <a:pt x="58038" y="488568"/>
                </a:lnTo>
                <a:lnTo>
                  <a:pt x="58038" y="468321"/>
                </a:lnTo>
                <a:close/>
              </a:path>
              <a:path w="8639810" h="504825">
                <a:moveTo>
                  <a:pt x="8626983" y="262889"/>
                </a:moveTo>
                <a:lnTo>
                  <a:pt x="48132" y="262889"/>
                </a:lnTo>
                <a:lnTo>
                  <a:pt x="45338" y="265684"/>
                </a:lnTo>
                <a:lnTo>
                  <a:pt x="45339" y="468321"/>
                </a:lnTo>
                <a:lnTo>
                  <a:pt x="51688" y="479207"/>
                </a:lnTo>
                <a:lnTo>
                  <a:pt x="58038" y="468321"/>
                </a:lnTo>
                <a:lnTo>
                  <a:pt x="58038" y="275589"/>
                </a:lnTo>
                <a:lnTo>
                  <a:pt x="51688" y="275589"/>
                </a:lnTo>
                <a:lnTo>
                  <a:pt x="58038" y="269239"/>
                </a:lnTo>
                <a:lnTo>
                  <a:pt x="8626983" y="269239"/>
                </a:lnTo>
                <a:lnTo>
                  <a:pt x="8626983" y="262889"/>
                </a:lnTo>
                <a:close/>
              </a:path>
              <a:path w="8639810" h="504825">
                <a:moveTo>
                  <a:pt x="58038" y="269239"/>
                </a:moveTo>
                <a:lnTo>
                  <a:pt x="51688" y="275589"/>
                </a:lnTo>
                <a:lnTo>
                  <a:pt x="58038" y="275589"/>
                </a:lnTo>
                <a:lnTo>
                  <a:pt x="58038" y="269239"/>
                </a:lnTo>
                <a:close/>
              </a:path>
              <a:path w="8639810" h="504825">
                <a:moveTo>
                  <a:pt x="8639683" y="262889"/>
                </a:moveTo>
                <a:lnTo>
                  <a:pt x="8633333" y="262889"/>
                </a:lnTo>
                <a:lnTo>
                  <a:pt x="8626983" y="269239"/>
                </a:lnTo>
                <a:lnTo>
                  <a:pt x="58038" y="269239"/>
                </a:lnTo>
                <a:lnTo>
                  <a:pt x="58038" y="275589"/>
                </a:lnTo>
                <a:lnTo>
                  <a:pt x="8636762" y="275589"/>
                </a:lnTo>
                <a:lnTo>
                  <a:pt x="8639683" y="272795"/>
                </a:lnTo>
                <a:lnTo>
                  <a:pt x="8639683" y="262889"/>
                </a:lnTo>
                <a:close/>
              </a:path>
              <a:path w="8639810" h="504825">
                <a:moveTo>
                  <a:pt x="8639683" y="0"/>
                </a:moveTo>
                <a:lnTo>
                  <a:pt x="8626983" y="0"/>
                </a:lnTo>
                <a:lnTo>
                  <a:pt x="8626983" y="269239"/>
                </a:lnTo>
                <a:lnTo>
                  <a:pt x="8633333" y="262889"/>
                </a:lnTo>
                <a:lnTo>
                  <a:pt x="8639683" y="262889"/>
                </a:lnTo>
                <a:lnTo>
                  <a:pt x="8639683" y="0"/>
                </a:lnTo>
                <a:close/>
              </a:path>
            </a:pathLst>
          </a:custGeom>
          <a:solidFill>
            <a:srgbClr val="5AA1AD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3" name="object 13"/>
          <p:cNvSpPr/>
          <p:nvPr/>
        </p:nvSpPr>
        <p:spPr>
          <a:xfrm>
            <a:off x="9204085" y="1196921"/>
            <a:ext cx="2423291" cy="148017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799">
              <a:solidFill>
                <a:schemeClr val="lt1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83362" y="1190945"/>
            <a:ext cx="1673424" cy="987168"/>
          </a:xfrm>
          <a:prstGeom prst="rect">
            <a:avLst/>
          </a:prstGeom>
        </p:spPr>
        <p:txBody>
          <a:bodyPr vert="horz" wrap="square" lIns="0" tIns="123157" rIns="0" bIns="0" rtlCol="0">
            <a:spAutoFit/>
          </a:bodyPr>
          <a:lstStyle/>
          <a:p>
            <a:pPr marL="12696">
              <a:spcBef>
                <a:spcPts val="969"/>
              </a:spcBef>
            </a:pPr>
            <a:r>
              <a:rPr sz="1899" spc="-254" dirty="0">
                <a:latin typeface="Arial"/>
                <a:cs typeface="Arial"/>
              </a:rPr>
              <a:t>EDA </a:t>
            </a:r>
            <a:r>
              <a:rPr sz="1899" spc="-114" dirty="0">
                <a:latin typeface="Arial"/>
                <a:cs typeface="Arial"/>
              </a:rPr>
              <a:t>–</a:t>
            </a:r>
            <a:r>
              <a:rPr sz="1899" spc="-285" dirty="0">
                <a:latin typeface="Arial"/>
                <a:cs typeface="Arial"/>
              </a:rPr>
              <a:t> </a:t>
            </a:r>
            <a:r>
              <a:rPr sz="1899" spc="-65" dirty="0">
                <a:latin typeface="Arial"/>
                <a:cs typeface="Arial"/>
              </a:rPr>
              <a:t>Univariate</a:t>
            </a:r>
            <a:endParaRPr sz="1899" dirty="0">
              <a:latin typeface="Arial"/>
              <a:cs typeface="Arial"/>
            </a:endParaRPr>
          </a:p>
          <a:p>
            <a:pPr marL="126962" indent="-114266">
              <a:spcBef>
                <a:spcPts val="690"/>
              </a:spcBef>
              <a:buChar char="•"/>
              <a:tabLst>
                <a:tab pos="126962" algn="l"/>
              </a:tabLst>
            </a:pPr>
            <a:r>
              <a:rPr sz="1500" spc="-55" dirty="0">
                <a:latin typeface="Arial"/>
                <a:cs typeface="Arial"/>
              </a:rPr>
              <a:t>Boxplot </a:t>
            </a:r>
            <a:r>
              <a:rPr sz="1500" spc="-10" dirty="0">
                <a:latin typeface="Arial"/>
                <a:cs typeface="Arial"/>
              </a:rPr>
              <a:t>for </a:t>
            </a:r>
            <a:r>
              <a:rPr sz="1500" spc="-50" dirty="0">
                <a:latin typeface="Arial"/>
                <a:cs typeface="Arial"/>
              </a:rPr>
              <a:t>num</a:t>
            </a:r>
            <a:r>
              <a:rPr sz="1500" spc="-240" dirty="0">
                <a:latin typeface="Arial"/>
                <a:cs typeface="Arial"/>
              </a:rPr>
              <a:t> </a:t>
            </a:r>
            <a:r>
              <a:rPr sz="1500" spc="-65" dirty="0">
                <a:latin typeface="Arial"/>
                <a:cs typeface="Arial"/>
              </a:rPr>
              <a:t>var</a:t>
            </a:r>
            <a:endParaRPr sz="1500" dirty="0">
              <a:latin typeface="Arial"/>
              <a:cs typeface="Arial"/>
            </a:endParaRPr>
          </a:p>
          <a:p>
            <a:pPr marL="126962" indent="-114266">
              <a:spcBef>
                <a:spcPts val="135"/>
              </a:spcBef>
              <a:buChar char="•"/>
              <a:tabLst>
                <a:tab pos="126962" algn="l"/>
              </a:tabLst>
            </a:pPr>
            <a:r>
              <a:rPr sz="1500" spc="-40" dirty="0">
                <a:latin typeface="Arial"/>
                <a:cs typeface="Arial"/>
              </a:rPr>
              <a:t>Barplot </a:t>
            </a:r>
            <a:r>
              <a:rPr sz="1500" spc="-10" dirty="0">
                <a:latin typeface="Arial"/>
                <a:cs typeface="Arial"/>
              </a:rPr>
              <a:t>for </a:t>
            </a:r>
            <a:r>
              <a:rPr sz="1500" spc="-60" dirty="0">
                <a:latin typeface="Arial"/>
                <a:cs typeface="Arial"/>
              </a:rPr>
              <a:t>cat</a:t>
            </a:r>
            <a:r>
              <a:rPr sz="1500" spc="-225" dirty="0">
                <a:latin typeface="Arial"/>
                <a:cs typeface="Arial"/>
              </a:rPr>
              <a:t> </a:t>
            </a:r>
            <a:r>
              <a:rPr sz="1500" spc="-70" dirty="0">
                <a:latin typeface="Arial"/>
                <a:cs typeface="Arial"/>
              </a:rPr>
              <a:t>var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03022" y="3796315"/>
            <a:ext cx="504694" cy="103478"/>
          </a:xfrm>
          <a:custGeom>
            <a:avLst/>
            <a:gdLst/>
            <a:ahLst/>
            <a:cxnLst/>
            <a:rect l="l" t="t" r="r" b="b"/>
            <a:pathLst>
              <a:path w="504825" h="103504">
                <a:moveTo>
                  <a:pt x="479207" y="51688"/>
                </a:moveTo>
                <a:lnTo>
                  <a:pt x="409320" y="92456"/>
                </a:lnTo>
                <a:lnTo>
                  <a:pt x="408305" y="96265"/>
                </a:lnTo>
                <a:lnTo>
                  <a:pt x="411860" y="102362"/>
                </a:lnTo>
                <a:lnTo>
                  <a:pt x="415670" y="103377"/>
                </a:lnTo>
                <a:lnTo>
                  <a:pt x="493426" y="58038"/>
                </a:lnTo>
                <a:lnTo>
                  <a:pt x="491744" y="58038"/>
                </a:lnTo>
                <a:lnTo>
                  <a:pt x="491744" y="57150"/>
                </a:lnTo>
                <a:lnTo>
                  <a:pt x="488569" y="57150"/>
                </a:lnTo>
                <a:lnTo>
                  <a:pt x="479207" y="51688"/>
                </a:lnTo>
                <a:close/>
              </a:path>
              <a:path w="504825" h="103504">
                <a:moveTo>
                  <a:pt x="468321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8321" y="58038"/>
                </a:lnTo>
                <a:lnTo>
                  <a:pt x="479207" y="51688"/>
                </a:lnTo>
                <a:lnTo>
                  <a:pt x="468321" y="45338"/>
                </a:lnTo>
                <a:close/>
              </a:path>
              <a:path w="504825" h="103504">
                <a:moveTo>
                  <a:pt x="493426" y="45338"/>
                </a:moveTo>
                <a:lnTo>
                  <a:pt x="491744" y="45338"/>
                </a:lnTo>
                <a:lnTo>
                  <a:pt x="491744" y="58038"/>
                </a:lnTo>
                <a:lnTo>
                  <a:pt x="493426" y="58038"/>
                </a:lnTo>
                <a:lnTo>
                  <a:pt x="504317" y="51688"/>
                </a:lnTo>
                <a:lnTo>
                  <a:pt x="493426" y="45338"/>
                </a:lnTo>
                <a:close/>
              </a:path>
              <a:path w="504825" h="103504">
                <a:moveTo>
                  <a:pt x="488569" y="46227"/>
                </a:moveTo>
                <a:lnTo>
                  <a:pt x="479207" y="51688"/>
                </a:lnTo>
                <a:lnTo>
                  <a:pt x="488569" y="57150"/>
                </a:lnTo>
                <a:lnTo>
                  <a:pt x="488569" y="46227"/>
                </a:lnTo>
                <a:close/>
              </a:path>
              <a:path w="504825" h="103504">
                <a:moveTo>
                  <a:pt x="491744" y="46227"/>
                </a:moveTo>
                <a:lnTo>
                  <a:pt x="488569" y="46227"/>
                </a:lnTo>
                <a:lnTo>
                  <a:pt x="488569" y="57150"/>
                </a:lnTo>
                <a:lnTo>
                  <a:pt x="491744" y="57150"/>
                </a:lnTo>
                <a:lnTo>
                  <a:pt x="491744" y="46227"/>
                </a:lnTo>
                <a:close/>
              </a:path>
              <a:path w="504825" h="103504">
                <a:moveTo>
                  <a:pt x="415670" y="0"/>
                </a:moveTo>
                <a:lnTo>
                  <a:pt x="411860" y="1015"/>
                </a:lnTo>
                <a:lnTo>
                  <a:pt x="408305" y="7112"/>
                </a:lnTo>
                <a:lnTo>
                  <a:pt x="409320" y="10921"/>
                </a:lnTo>
                <a:lnTo>
                  <a:pt x="479207" y="51688"/>
                </a:lnTo>
                <a:lnTo>
                  <a:pt x="488569" y="46227"/>
                </a:lnTo>
                <a:lnTo>
                  <a:pt x="491744" y="46227"/>
                </a:lnTo>
                <a:lnTo>
                  <a:pt x="491744" y="45338"/>
                </a:lnTo>
                <a:lnTo>
                  <a:pt x="493426" y="45338"/>
                </a:lnTo>
                <a:lnTo>
                  <a:pt x="415670" y="0"/>
                </a:lnTo>
                <a:close/>
              </a:path>
            </a:pathLst>
          </a:custGeom>
          <a:solidFill>
            <a:srgbClr val="9D909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6" name="object 16"/>
          <p:cNvSpPr/>
          <p:nvPr/>
        </p:nvSpPr>
        <p:spPr>
          <a:xfrm>
            <a:off x="624677" y="3125802"/>
            <a:ext cx="2423291" cy="14817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799">
              <a:solidFill>
                <a:schemeClr val="lt1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2734" y="3122039"/>
            <a:ext cx="2020044" cy="986533"/>
          </a:xfrm>
          <a:prstGeom prst="rect">
            <a:avLst/>
          </a:prstGeom>
        </p:spPr>
        <p:txBody>
          <a:bodyPr vert="horz" wrap="square" lIns="0" tIns="122523" rIns="0" bIns="0" rtlCol="0">
            <a:spAutoFit/>
          </a:bodyPr>
          <a:lstStyle/>
          <a:p>
            <a:pPr marL="12696">
              <a:spcBef>
                <a:spcPts val="965"/>
              </a:spcBef>
            </a:pPr>
            <a:r>
              <a:rPr sz="1899" spc="-254" dirty="0">
                <a:latin typeface="Arial"/>
                <a:cs typeface="Arial"/>
              </a:rPr>
              <a:t>EDA </a:t>
            </a:r>
            <a:r>
              <a:rPr sz="1899" spc="-114" dirty="0">
                <a:latin typeface="Arial"/>
                <a:cs typeface="Arial"/>
              </a:rPr>
              <a:t>–</a:t>
            </a:r>
            <a:r>
              <a:rPr sz="1899" spc="-225" dirty="0">
                <a:latin typeface="Arial"/>
                <a:cs typeface="Arial"/>
              </a:rPr>
              <a:t> </a:t>
            </a:r>
            <a:r>
              <a:rPr sz="1899" spc="-55" dirty="0">
                <a:latin typeface="Arial"/>
                <a:cs typeface="Arial"/>
              </a:rPr>
              <a:t>bivariate</a:t>
            </a:r>
            <a:endParaRPr sz="1899" dirty="0">
              <a:latin typeface="Arial"/>
              <a:cs typeface="Arial"/>
            </a:endParaRPr>
          </a:p>
          <a:p>
            <a:pPr marL="126962" indent="-114266">
              <a:spcBef>
                <a:spcPts val="690"/>
              </a:spcBef>
              <a:buChar char="•"/>
              <a:tabLst>
                <a:tab pos="126962" algn="l"/>
              </a:tabLst>
            </a:pPr>
            <a:r>
              <a:rPr sz="1500" spc="-55" dirty="0">
                <a:latin typeface="Arial"/>
                <a:cs typeface="Arial"/>
              </a:rPr>
              <a:t>Boxplot </a:t>
            </a:r>
            <a:r>
              <a:rPr sz="1500" spc="-90" dirty="0">
                <a:latin typeface="Arial"/>
                <a:cs typeface="Arial"/>
              </a:rPr>
              <a:t>– </a:t>
            </a:r>
            <a:r>
              <a:rPr sz="1500" spc="-50" dirty="0">
                <a:latin typeface="Arial"/>
                <a:cs typeface="Arial"/>
              </a:rPr>
              <a:t>num </a:t>
            </a:r>
            <a:r>
              <a:rPr sz="1500" spc="-225" dirty="0">
                <a:latin typeface="Arial"/>
                <a:cs typeface="Arial"/>
              </a:rPr>
              <a:t>X  </a:t>
            </a:r>
            <a:r>
              <a:rPr sz="1500" spc="-130" dirty="0">
                <a:latin typeface="Arial"/>
                <a:cs typeface="Arial"/>
              </a:rPr>
              <a:t>vs </a:t>
            </a:r>
            <a:r>
              <a:rPr sz="1500" spc="-60" dirty="0">
                <a:latin typeface="Arial"/>
                <a:cs typeface="Arial"/>
              </a:rPr>
              <a:t>cat</a:t>
            </a:r>
            <a:r>
              <a:rPr sz="1500" spc="-185" dirty="0">
                <a:latin typeface="Arial"/>
                <a:cs typeface="Arial"/>
              </a:rPr>
              <a:t> </a:t>
            </a:r>
            <a:r>
              <a:rPr sz="1500" spc="-270" dirty="0">
                <a:latin typeface="Arial"/>
                <a:cs typeface="Arial"/>
              </a:rPr>
              <a:t>Y</a:t>
            </a:r>
            <a:endParaRPr sz="1500" dirty="0">
              <a:latin typeface="Arial"/>
              <a:cs typeface="Arial"/>
            </a:endParaRPr>
          </a:p>
          <a:p>
            <a:pPr marL="126962" indent="-114266">
              <a:spcBef>
                <a:spcPts val="130"/>
              </a:spcBef>
              <a:buChar char="•"/>
              <a:tabLst>
                <a:tab pos="126962" algn="l"/>
              </a:tabLst>
            </a:pPr>
            <a:r>
              <a:rPr sz="1500" spc="-110" dirty="0">
                <a:latin typeface="Arial"/>
                <a:cs typeface="Arial"/>
              </a:rPr>
              <a:t>Stacked </a:t>
            </a:r>
            <a:r>
              <a:rPr sz="1500" spc="-50" dirty="0">
                <a:latin typeface="Arial"/>
                <a:cs typeface="Arial"/>
              </a:rPr>
              <a:t>bar </a:t>
            </a:r>
            <a:r>
              <a:rPr sz="1500" spc="-90" dirty="0">
                <a:latin typeface="Arial"/>
                <a:cs typeface="Arial"/>
              </a:rPr>
              <a:t>– </a:t>
            </a:r>
            <a:r>
              <a:rPr sz="1500" spc="-60" dirty="0">
                <a:latin typeface="Arial"/>
                <a:cs typeface="Arial"/>
              </a:rPr>
              <a:t>cat </a:t>
            </a:r>
            <a:r>
              <a:rPr sz="1500" spc="-225" dirty="0">
                <a:latin typeface="Arial"/>
                <a:cs typeface="Arial"/>
              </a:rPr>
              <a:t>X  </a:t>
            </a:r>
            <a:r>
              <a:rPr sz="1500" spc="-135" dirty="0">
                <a:latin typeface="Arial"/>
                <a:cs typeface="Arial"/>
              </a:rPr>
              <a:t>vs</a:t>
            </a:r>
            <a:r>
              <a:rPr sz="1500" spc="-170" dirty="0">
                <a:latin typeface="Arial"/>
                <a:cs typeface="Arial"/>
              </a:rPr>
              <a:t> </a:t>
            </a:r>
            <a:r>
              <a:rPr sz="1500" spc="-270" dirty="0">
                <a:latin typeface="Arial"/>
                <a:cs typeface="Arial"/>
              </a:rPr>
              <a:t>Y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62825" y="3796315"/>
            <a:ext cx="504694" cy="103478"/>
          </a:xfrm>
          <a:custGeom>
            <a:avLst/>
            <a:gdLst/>
            <a:ahLst/>
            <a:cxnLst/>
            <a:rect l="l" t="t" r="r" b="b"/>
            <a:pathLst>
              <a:path w="504825" h="103504">
                <a:moveTo>
                  <a:pt x="479207" y="51688"/>
                </a:moveTo>
                <a:lnTo>
                  <a:pt x="409321" y="92456"/>
                </a:lnTo>
                <a:lnTo>
                  <a:pt x="408305" y="96265"/>
                </a:lnTo>
                <a:lnTo>
                  <a:pt x="411861" y="102362"/>
                </a:lnTo>
                <a:lnTo>
                  <a:pt x="415671" y="103377"/>
                </a:lnTo>
                <a:lnTo>
                  <a:pt x="493426" y="58038"/>
                </a:lnTo>
                <a:lnTo>
                  <a:pt x="491744" y="58038"/>
                </a:lnTo>
                <a:lnTo>
                  <a:pt x="491744" y="57150"/>
                </a:lnTo>
                <a:lnTo>
                  <a:pt x="488569" y="57150"/>
                </a:lnTo>
                <a:lnTo>
                  <a:pt x="479207" y="51688"/>
                </a:lnTo>
                <a:close/>
              </a:path>
              <a:path w="504825" h="103504">
                <a:moveTo>
                  <a:pt x="468321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8321" y="58038"/>
                </a:lnTo>
                <a:lnTo>
                  <a:pt x="479207" y="51688"/>
                </a:lnTo>
                <a:lnTo>
                  <a:pt x="468321" y="45338"/>
                </a:lnTo>
                <a:close/>
              </a:path>
              <a:path w="504825" h="103504">
                <a:moveTo>
                  <a:pt x="493426" y="45338"/>
                </a:moveTo>
                <a:lnTo>
                  <a:pt x="491744" y="45338"/>
                </a:lnTo>
                <a:lnTo>
                  <a:pt x="491744" y="58038"/>
                </a:lnTo>
                <a:lnTo>
                  <a:pt x="493426" y="58038"/>
                </a:lnTo>
                <a:lnTo>
                  <a:pt x="504317" y="51688"/>
                </a:lnTo>
                <a:lnTo>
                  <a:pt x="493426" y="45338"/>
                </a:lnTo>
                <a:close/>
              </a:path>
              <a:path w="504825" h="103504">
                <a:moveTo>
                  <a:pt x="488569" y="46227"/>
                </a:moveTo>
                <a:lnTo>
                  <a:pt x="479207" y="51688"/>
                </a:lnTo>
                <a:lnTo>
                  <a:pt x="488569" y="57150"/>
                </a:lnTo>
                <a:lnTo>
                  <a:pt x="488569" y="46227"/>
                </a:lnTo>
                <a:close/>
              </a:path>
              <a:path w="504825" h="103504">
                <a:moveTo>
                  <a:pt x="491744" y="46227"/>
                </a:moveTo>
                <a:lnTo>
                  <a:pt x="488569" y="46227"/>
                </a:lnTo>
                <a:lnTo>
                  <a:pt x="488569" y="57150"/>
                </a:lnTo>
                <a:lnTo>
                  <a:pt x="491744" y="57150"/>
                </a:lnTo>
                <a:lnTo>
                  <a:pt x="491744" y="46227"/>
                </a:lnTo>
                <a:close/>
              </a:path>
              <a:path w="504825" h="103504">
                <a:moveTo>
                  <a:pt x="415671" y="0"/>
                </a:moveTo>
                <a:lnTo>
                  <a:pt x="411861" y="1015"/>
                </a:lnTo>
                <a:lnTo>
                  <a:pt x="408305" y="7112"/>
                </a:lnTo>
                <a:lnTo>
                  <a:pt x="409321" y="10921"/>
                </a:lnTo>
                <a:lnTo>
                  <a:pt x="479207" y="51688"/>
                </a:lnTo>
                <a:lnTo>
                  <a:pt x="488569" y="46227"/>
                </a:lnTo>
                <a:lnTo>
                  <a:pt x="491744" y="46227"/>
                </a:lnTo>
                <a:lnTo>
                  <a:pt x="491744" y="45338"/>
                </a:lnTo>
                <a:lnTo>
                  <a:pt x="493426" y="45338"/>
                </a:lnTo>
                <a:lnTo>
                  <a:pt x="415671" y="0"/>
                </a:lnTo>
                <a:close/>
              </a:path>
            </a:pathLst>
          </a:custGeom>
          <a:solidFill>
            <a:srgbClr val="619DD1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9" name="object 19"/>
          <p:cNvSpPr/>
          <p:nvPr/>
        </p:nvSpPr>
        <p:spPr>
          <a:xfrm>
            <a:off x="3495144" y="3125802"/>
            <a:ext cx="2412626" cy="14817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799">
              <a:solidFill>
                <a:schemeClr val="lt1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53573" y="3529939"/>
            <a:ext cx="1700087" cy="579604"/>
          </a:xfrm>
          <a:prstGeom prst="rect">
            <a:avLst/>
          </a:prstGeom>
        </p:spPr>
        <p:txBody>
          <a:bodyPr vert="horz" wrap="square" lIns="0" tIns="40629" rIns="0" bIns="0" rtlCol="0">
            <a:spAutoFit/>
          </a:bodyPr>
          <a:lstStyle/>
          <a:p>
            <a:pPr marL="230435" marR="5078" indent="-218374">
              <a:lnSpc>
                <a:spcPts val="2089"/>
              </a:lnSpc>
              <a:spcBef>
                <a:spcPts val="320"/>
              </a:spcBef>
            </a:pPr>
            <a:r>
              <a:rPr sz="1899" spc="-70" dirty="0">
                <a:latin typeface="Arial"/>
                <a:cs typeface="Arial"/>
              </a:rPr>
              <a:t>Split </a:t>
            </a:r>
            <a:r>
              <a:rPr sz="1899" spc="-10" dirty="0">
                <a:latin typeface="Arial"/>
                <a:cs typeface="Arial"/>
              </a:rPr>
              <a:t>into</a:t>
            </a:r>
            <a:r>
              <a:rPr sz="1899" spc="-204" dirty="0">
                <a:latin typeface="Arial"/>
                <a:cs typeface="Arial"/>
              </a:rPr>
              <a:t> </a:t>
            </a:r>
            <a:r>
              <a:rPr sz="1899" spc="-40" dirty="0">
                <a:latin typeface="Arial"/>
                <a:cs typeface="Arial"/>
              </a:rPr>
              <a:t>training  </a:t>
            </a:r>
            <a:r>
              <a:rPr sz="1899" spc="-90" dirty="0">
                <a:latin typeface="Arial"/>
                <a:cs typeface="Arial"/>
              </a:rPr>
              <a:t>and </a:t>
            </a:r>
            <a:r>
              <a:rPr sz="1899" spc="-40" dirty="0">
                <a:latin typeface="Arial"/>
                <a:cs typeface="Arial"/>
              </a:rPr>
              <a:t>test</a:t>
            </a:r>
            <a:r>
              <a:rPr sz="1899" spc="-135" dirty="0">
                <a:latin typeface="Arial"/>
                <a:cs typeface="Arial"/>
              </a:rPr>
              <a:t> </a:t>
            </a:r>
            <a:r>
              <a:rPr sz="1899" spc="-110" dirty="0">
                <a:latin typeface="Arial"/>
                <a:cs typeface="Arial"/>
              </a:rPr>
              <a:t>sets</a:t>
            </a:r>
            <a:endParaRPr sz="1899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22628" y="3796315"/>
            <a:ext cx="504694" cy="103478"/>
          </a:xfrm>
          <a:custGeom>
            <a:avLst/>
            <a:gdLst/>
            <a:ahLst/>
            <a:cxnLst/>
            <a:rect l="l" t="t" r="r" b="b"/>
            <a:pathLst>
              <a:path w="504825" h="103504">
                <a:moveTo>
                  <a:pt x="479207" y="51688"/>
                </a:moveTo>
                <a:lnTo>
                  <a:pt x="409321" y="92456"/>
                </a:lnTo>
                <a:lnTo>
                  <a:pt x="408304" y="96265"/>
                </a:lnTo>
                <a:lnTo>
                  <a:pt x="411860" y="102362"/>
                </a:lnTo>
                <a:lnTo>
                  <a:pt x="415671" y="103377"/>
                </a:lnTo>
                <a:lnTo>
                  <a:pt x="493426" y="58038"/>
                </a:lnTo>
                <a:lnTo>
                  <a:pt x="491744" y="58038"/>
                </a:lnTo>
                <a:lnTo>
                  <a:pt x="491744" y="57150"/>
                </a:lnTo>
                <a:lnTo>
                  <a:pt x="488569" y="57150"/>
                </a:lnTo>
                <a:lnTo>
                  <a:pt x="479207" y="51688"/>
                </a:lnTo>
                <a:close/>
              </a:path>
              <a:path w="504825" h="103504">
                <a:moveTo>
                  <a:pt x="468321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8321" y="58038"/>
                </a:lnTo>
                <a:lnTo>
                  <a:pt x="479207" y="51688"/>
                </a:lnTo>
                <a:lnTo>
                  <a:pt x="468321" y="45338"/>
                </a:lnTo>
                <a:close/>
              </a:path>
              <a:path w="504825" h="103504">
                <a:moveTo>
                  <a:pt x="493426" y="45338"/>
                </a:moveTo>
                <a:lnTo>
                  <a:pt x="491744" y="45338"/>
                </a:lnTo>
                <a:lnTo>
                  <a:pt x="491744" y="58038"/>
                </a:lnTo>
                <a:lnTo>
                  <a:pt x="493426" y="58038"/>
                </a:lnTo>
                <a:lnTo>
                  <a:pt x="504317" y="51688"/>
                </a:lnTo>
                <a:lnTo>
                  <a:pt x="493426" y="45338"/>
                </a:lnTo>
                <a:close/>
              </a:path>
              <a:path w="504825" h="103504">
                <a:moveTo>
                  <a:pt x="488569" y="46227"/>
                </a:moveTo>
                <a:lnTo>
                  <a:pt x="479207" y="51688"/>
                </a:lnTo>
                <a:lnTo>
                  <a:pt x="488569" y="57150"/>
                </a:lnTo>
                <a:lnTo>
                  <a:pt x="488569" y="46227"/>
                </a:lnTo>
                <a:close/>
              </a:path>
              <a:path w="504825" h="103504">
                <a:moveTo>
                  <a:pt x="491744" y="46227"/>
                </a:moveTo>
                <a:lnTo>
                  <a:pt x="488569" y="46227"/>
                </a:lnTo>
                <a:lnTo>
                  <a:pt x="488569" y="57150"/>
                </a:lnTo>
                <a:lnTo>
                  <a:pt x="491744" y="57150"/>
                </a:lnTo>
                <a:lnTo>
                  <a:pt x="491744" y="46227"/>
                </a:lnTo>
                <a:close/>
              </a:path>
              <a:path w="504825" h="103504">
                <a:moveTo>
                  <a:pt x="415671" y="0"/>
                </a:moveTo>
                <a:lnTo>
                  <a:pt x="411860" y="1015"/>
                </a:lnTo>
                <a:lnTo>
                  <a:pt x="408304" y="7112"/>
                </a:lnTo>
                <a:lnTo>
                  <a:pt x="409321" y="10921"/>
                </a:lnTo>
                <a:lnTo>
                  <a:pt x="479207" y="51688"/>
                </a:lnTo>
                <a:lnTo>
                  <a:pt x="488569" y="46227"/>
                </a:lnTo>
                <a:lnTo>
                  <a:pt x="491744" y="46227"/>
                </a:lnTo>
                <a:lnTo>
                  <a:pt x="491744" y="45338"/>
                </a:lnTo>
                <a:lnTo>
                  <a:pt x="493426" y="45338"/>
                </a:lnTo>
                <a:lnTo>
                  <a:pt x="415671" y="0"/>
                </a:lnTo>
                <a:close/>
              </a:path>
            </a:pathLst>
          </a:custGeom>
          <a:solidFill>
            <a:srgbClr val="297ED4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2" name="object 22"/>
          <p:cNvSpPr/>
          <p:nvPr/>
        </p:nvSpPr>
        <p:spPr>
          <a:xfrm>
            <a:off x="6354947" y="3125802"/>
            <a:ext cx="2412626" cy="14817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799">
              <a:solidFill>
                <a:schemeClr val="lt1"/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06696" y="3529939"/>
            <a:ext cx="1512176" cy="579604"/>
          </a:xfrm>
          <a:prstGeom prst="rect">
            <a:avLst/>
          </a:prstGeom>
        </p:spPr>
        <p:txBody>
          <a:bodyPr vert="horz" wrap="square" lIns="0" tIns="40629" rIns="0" bIns="0" rtlCol="0">
            <a:spAutoFit/>
          </a:bodyPr>
          <a:lstStyle/>
          <a:p>
            <a:pPr marL="134580" marR="5078" indent="-121883">
              <a:lnSpc>
                <a:spcPts val="2089"/>
              </a:lnSpc>
              <a:spcBef>
                <a:spcPts val="320"/>
              </a:spcBef>
            </a:pPr>
            <a:r>
              <a:rPr sz="1899" spc="-70" dirty="0">
                <a:latin typeface="Arial"/>
                <a:cs typeface="Arial"/>
              </a:rPr>
              <a:t>Build </a:t>
            </a:r>
            <a:r>
              <a:rPr sz="1899" spc="-150" dirty="0">
                <a:latin typeface="Arial"/>
                <a:cs typeface="Arial"/>
              </a:rPr>
              <a:t>a</a:t>
            </a:r>
            <a:r>
              <a:rPr sz="1899" spc="-190" dirty="0">
                <a:latin typeface="Arial"/>
                <a:cs typeface="Arial"/>
              </a:rPr>
              <a:t> </a:t>
            </a:r>
            <a:r>
              <a:rPr sz="1899" spc="-70" dirty="0">
                <a:latin typeface="Arial"/>
                <a:cs typeface="Arial"/>
              </a:rPr>
              <a:t>random  </a:t>
            </a:r>
            <a:r>
              <a:rPr sz="1899" spc="-50" dirty="0">
                <a:latin typeface="Arial"/>
                <a:cs typeface="Arial"/>
              </a:rPr>
              <a:t>forest</a:t>
            </a:r>
            <a:r>
              <a:rPr sz="1899" spc="-125" dirty="0">
                <a:latin typeface="Arial"/>
                <a:cs typeface="Arial"/>
              </a:rPr>
              <a:t> </a:t>
            </a:r>
            <a:r>
              <a:rPr sz="1899" spc="-60" dirty="0">
                <a:latin typeface="Arial"/>
                <a:cs typeface="Arial"/>
              </a:rPr>
              <a:t>model</a:t>
            </a:r>
            <a:endParaRPr sz="1899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91884" y="4544277"/>
            <a:ext cx="8637560" cy="504694"/>
          </a:xfrm>
          <a:custGeom>
            <a:avLst/>
            <a:gdLst/>
            <a:ahLst/>
            <a:cxnLst/>
            <a:rect l="l" t="t" r="r" b="b"/>
            <a:pathLst>
              <a:path w="8639810" h="504825">
                <a:moveTo>
                  <a:pt x="7112" y="408304"/>
                </a:moveTo>
                <a:lnTo>
                  <a:pt x="1016" y="411860"/>
                </a:lnTo>
                <a:lnTo>
                  <a:pt x="0" y="415670"/>
                </a:lnTo>
                <a:lnTo>
                  <a:pt x="51688" y="504316"/>
                </a:lnTo>
                <a:lnTo>
                  <a:pt x="59020" y="491743"/>
                </a:lnTo>
                <a:lnTo>
                  <a:pt x="45338" y="491743"/>
                </a:lnTo>
                <a:lnTo>
                  <a:pt x="45338" y="468321"/>
                </a:lnTo>
                <a:lnTo>
                  <a:pt x="10922" y="409320"/>
                </a:lnTo>
                <a:lnTo>
                  <a:pt x="7112" y="408304"/>
                </a:lnTo>
                <a:close/>
              </a:path>
              <a:path w="8639810" h="504825">
                <a:moveTo>
                  <a:pt x="45339" y="468321"/>
                </a:moveTo>
                <a:lnTo>
                  <a:pt x="45338" y="491743"/>
                </a:lnTo>
                <a:lnTo>
                  <a:pt x="58038" y="491743"/>
                </a:lnTo>
                <a:lnTo>
                  <a:pt x="58038" y="488568"/>
                </a:lnTo>
                <a:lnTo>
                  <a:pt x="46228" y="488568"/>
                </a:lnTo>
                <a:lnTo>
                  <a:pt x="51688" y="479207"/>
                </a:lnTo>
                <a:lnTo>
                  <a:pt x="45339" y="468321"/>
                </a:lnTo>
                <a:close/>
              </a:path>
              <a:path w="8639810" h="504825">
                <a:moveTo>
                  <a:pt x="96266" y="408304"/>
                </a:moveTo>
                <a:lnTo>
                  <a:pt x="92456" y="409320"/>
                </a:lnTo>
                <a:lnTo>
                  <a:pt x="58038" y="468321"/>
                </a:lnTo>
                <a:lnTo>
                  <a:pt x="58038" y="491743"/>
                </a:lnTo>
                <a:lnTo>
                  <a:pt x="59020" y="491743"/>
                </a:lnTo>
                <a:lnTo>
                  <a:pt x="103378" y="415670"/>
                </a:lnTo>
                <a:lnTo>
                  <a:pt x="102362" y="411860"/>
                </a:lnTo>
                <a:lnTo>
                  <a:pt x="96266" y="408304"/>
                </a:lnTo>
                <a:close/>
              </a:path>
              <a:path w="8639810" h="504825">
                <a:moveTo>
                  <a:pt x="51688" y="479207"/>
                </a:moveTo>
                <a:lnTo>
                  <a:pt x="46228" y="488568"/>
                </a:lnTo>
                <a:lnTo>
                  <a:pt x="57150" y="488568"/>
                </a:lnTo>
                <a:lnTo>
                  <a:pt x="51688" y="479207"/>
                </a:lnTo>
                <a:close/>
              </a:path>
              <a:path w="8639810" h="504825">
                <a:moveTo>
                  <a:pt x="58038" y="468321"/>
                </a:moveTo>
                <a:lnTo>
                  <a:pt x="51688" y="479207"/>
                </a:lnTo>
                <a:lnTo>
                  <a:pt x="57150" y="488568"/>
                </a:lnTo>
                <a:lnTo>
                  <a:pt x="58038" y="488568"/>
                </a:lnTo>
                <a:lnTo>
                  <a:pt x="58038" y="468321"/>
                </a:lnTo>
                <a:close/>
              </a:path>
              <a:path w="8639810" h="504825">
                <a:moveTo>
                  <a:pt x="8626983" y="262889"/>
                </a:moveTo>
                <a:lnTo>
                  <a:pt x="48132" y="262889"/>
                </a:lnTo>
                <a:lnTo>
                  <a:pt x="45338" y="265683"/>
                </a:lnTo>
                <a:lnTo>
                  <a:pt x="45339" y="468321"/>
                </a:lnTo>
                <a:lnTo>
                  <a:pt x="51688" y="479207"/>
                </a:lnTo>
                <a:lnTo>
                  <a:pt x="58038" y="468321"/>
                </a:lnTo>
                <a:lnTo>
                  <a:pt x="58038" y="275589"/>
                </a:lnTo>
                <a:lnTo>
                  <a:pt x="51688" y="275589"/>
                </a:lnTo>
                <a:lnTo>
                  <a:pt x="58038" y="269239"/>
                </a:lnTo>
                <a:lnTo>
                  <a:pt x="8626983" y="269239"/>
                </a:lnTo>
                <a:lnTo>
                  <a:pt x="8626983" y="262889"/>
                </a:lnTo>
                <a:close/>
              </a:path>
              <a:path w="8639810" h="504825">
                <a:moveTo>
                  <a:pt x="58038" y="269239"/>
                </a:moveTo>
                <a:lnTo>
                  <a:pt x="51688" y="275589"/>
                </a:lnTo>
                <a:lnTo>
                  <a:pt x="58038" y="275589"/>
                </a:lnTo>
                <a:lnTo>
                  <a:pt x="58038" y="269239"/>
                </a:lnTo>
                <a:close/>
              </a:path>
              <a:path w="8639810" h="504825">
                <a:moveTo>
                  <a:pt x="8639683" y="262889"/>
                </a:moveTo>
                <a:lnTo>
                  <a:pt x="8633333" y="262889"/>
                </a:lnTo>
                <a:lnTo>
                  <a:pt x="8626983" y="269239"/>
                </a:lnTo>
                <a:lnTo>
                  <a:pt x="58038" y="269239"/>
                </a:lnTo>
                <a:lnTo>
                  <a:pt x="58038" y="275589"/>
                </a:lnTo>
                <a:lnTo>
                  <a:pt x="8636762" y="275589"/>
                </a:lnTo>
                <a:lnTo>
                  <a:pt x="8639683" y="272795"/>
                </a:lnTo>
                <a:lnTo>
                  <a:pt x="8639683" y="262889"/>
                </a:lnTo>
                <a:close/>
              </a:path>
              <a:path w="8639810" h="504825">
                <a:moveTo>
                  <a:pt x="8639683" y="0"/>
                </a:moveTo>
                <a:lnTo>
                  <a:pt x="8626983" y="0"/>
                </a:lnTo>
                <a:lnTo>
                  <a:pt x="8626983" y="269239"/>
                </a:lnTo>
                <a:lnTo>
                  <a:pt x="8633333" y="262889"/>
                </a:lnTo>
                <a:lnTo>
                  <a:pt x="8639683" y="262889"/>
                </a:lnTo>
                <a:lnTo>
                  <a:pt x="8639683" y="0"/>
                </a:lnTo>
                <a:close/>
              </a:path>
            </a:pathLst>
          </a:custGeom>
          <a:solidFill>
            <a:srgbClr val="7E8FA9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5" name="object 25"/>
          <p:cNvSpPr/>
          <p:nvPr/>
        </p:nvSpPr>
        <p:spPr>
          <a:xfrm>
            <a:off x="9214751" y="3125802"/>
            <a:ext cx="2412626" cy="14817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799">
              <a:solidFill>
                <a:schemeClr val="lt1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12868" y="3662492"/>
            <a:ext cx="1821340" cy="314878"/>
          </a:xfrm>
          <a:prstGeom prst="rect">
            <a:avLst/>
          </a:prstGeom>
        </p:spPr>
        <p:txBody>
          <a:bodyPr vert="horz" wrap="square" lIns="0" tIns="12062" rIns="0" bIns="0" rtlCol="0">
            <a:spAutoFit/>
          </a:bodyPr>
          <a:lstStyle/>
          <a:p>
            <a:pPr marL="12696">
              <a:spcBef>
                <a:spcPts val="95"/>
              </a:spcBef>
            </a:pPr>
            <a:r>
              <a:rPr sz="1899" spc="-155" dirty="0">
                <a:latin typeface="Arial"/>
                <a:cs typeface="Arial"/>
              </a:rPr>
              <a:t>Tune </a:t>
            </a:r>
            <a:r>
              <a:rPr sz="1899" spc="-40" dirty="0">
                <a:latin typeface="Arial"/>
                <a:cs typeface="Arial"/>
              </a:rPr>
              <a:t>ntree </a:t>
            </a:r>
            <a:r>
              <a:rPr sz="1899" spc="25" dirty="0">
                <a:latin typeface="Arial"/>
                <a:cs typeface="Arial"/>
              </a:rPr>
              <a:t>&amp;</a:t>
            </a:r>
            <a:r>
              <a:rPr sz="1899" spc="-155" dirty="0">
                <a:latin typeface="Arial"/>
                <a:cs typeface="Arial"/>
              </a:rPr>
              <a:t> </a:t>
            </a:r>
            <a:r>
              <a:rPr sz="1899" spc="-10" dirty="0">
                <a:latin typeface="Arial"/>
                <a:cs typeface="Arial"/>
              </a:rPr>
              <a:t>mtry</a:t>
            </a:r>
            <a:endParaRPr sz="1899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03022" y="5726708"/>
            <a:ext cx="504694" cy="103478"/>
          </a:xfrm>
          <a:custGeom>
            <a:avLst/>
            <a:gdLst/>
            <a:ahLst/>
            <a:cxnLst/>
            <a:rect l="l" t="t" r="r" b="b"/>
            <a:pathLst>
              <a:path w="504825" h="103504">
                <a:moveTo>
                  <a:pt x="479161" y="51701"/>
                </a:moveTo>
                <a:lnTo>
                  <a:pt x="409320" y="92430"/>
                </a:lnTo>
                <a:lnTo>
                  <a:pt x="408305" y="96316"/>
                </a:lnTo>
                <a:lnTo>
                  <a:pt x="411860" y="102374"/>
                </a:lnTo>
                <a:lnTo>
                  <a:pt x="415670" y="103403"/>
                </a:lnTo>
                <a:lnTo>
                  <a:pt x="493429" y="58051"/>
                </a:lnTo>
                <a:lnTo>
                  <a:pt x="491744" y="58051"/>
                </a:lnTo>
                <a:lnTo>
                  <a:pt x="491744" y="57188"/>
                </a:lnTo>
                <a:lnTo>
                  <a:pt x="488569" y="57188"/>
                </a:lnTo>
                <a:lnTo>
                  <a:pt x="479161" y="51701"/>
                </a:lnTo>
                <a:close/>
              </a:path>
              <a:path w="504825" h="103504">
                <a:moveTo>
                  <a:pt x="468272" y="45351"/>
                </a:moveTo>
                <a:lnTo>
                  <a:pt x="0" y="45351"/>
                </a:lnTo>
                <a:lnTo>
                  <a:pt x="0" y="58051"/>
                </a:lnTo>
                <a:lnTo>
                  <a:pt x="468272" y="58051"/>
                </a:lnTo>
                <a:lnTo>
                  <a:pt x="479161" y="51701"/>
                </a:lnTo>
                <a:lnTo>
                  <a:pt x="468272" y="45351"/>
                </a:lnTo>
                <a:close/>
              </a:path>
              <a:path w="504825" h="103504">
                <a:moveTo>
                  <a:pt x="493432" y="45351"/>
                </a:moveTo>
                <a:lnTo>
                  <a:pt x="491744" y="45351"/>
                </a:lnTo>
                <a:lnTo>
                  <a:pt x="491744" y="58051"/>
                </a:lnTo>
                <a:lnTo>
                  <a:pt x="493429" y="58051"/>
                </a:lnTo>
                <a:lnTo>
                  <a:pt x="504317" y="51701"/>
                </a:lnTo>
                <a:lnTo>
                  <a:pt x="493432" y="45351"/>
                </a:lnTo>
                <a:close/>
              </a:path>
              <a:path w="504825" h="103504">
                <a:moveTo>
                  <a:pt x="488569" y="46215"/>
                </a:moveTo>
                <a:lnTo>
                  <a:pt x="479161" y="51701"/>
                </a:lnTo>
                <a:lnTo>
                  <a:pt x="488569" y="57188"/>
                </a:lnTo>
                <a:lnTo>
                  <a:pt x="488569" y="46215"/>
                </a:lnTo>
                <a:close/>
              </a:path>
              <a:path w="504825" h="103504">
                <a:moveTo>
                  <a:pt x="491744" y="46215"/>
                </a:moveTo>
                <a:lnTo>
                  <a:pt x="488569" y="46215"/>
                </a:lnTo>
                <a:lnTo>
                  <a:pt x="488569" y="57188"/>
                </a:lnTo>
                <a:lnTo>
                  <a:pt x="491744" y="57188"/>
                </a:lnTo>
                <a:lnTo>
                  <a:pt x="491744" y="46215"/>
                </a:lnTo>
                <a:close/>
              </a:path>
              <a:path w="504825" h="103504">
                <a:moveTo>
                  <a:pt x="415670" y="0"/>
                </a:moveTo>
                <a:lnTo>
                  <a:pt x="411860" y="1016"/>
                </a:lnTo>
                <a:lnTo>
                  <a:pt x="408305" y="7073"/>
                </a:lnTo>
                <a:lnTo>
                  <a:pt x="409320" y="10972"/>
                </a:lnTo>
                <a:lnTo>
                  <a:pt x="479161" y="51701"/>
                </a:lnTo>
                <a:lnTo>
                  <a:pt x="488569" y="46215"/>
                </a:lnTo>
                <a:lnTo>
                  <a:pt x="491744" y="46215"/>
                </a:lnTo>
                <a:lnTo>
                  <a:pt x="491744" y="45351"/>
                </a:lnTo>
                <a:lnTo>
                  <a:pt x="493432" y="45351"/>
                </a:lnTo>
                <a:lnTo>
                  <a:pt x="415670" y="0"/>
                </a:lnTo>
                <a:close/>
              </a:path>
            </a:pathLst>
          </a:custGeom>
          <a:solidFill>
            <a:srgbClr val="5AA1AD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8" name="object 28"/>
          <p:cNvSpPr/>
          <p:nvPr/>
        </p:nvSpPr>
        <p:spPr>
          <a:xfrm>
            <a:off x="635342" y="5056208"/>
            <a:ext cx="2412626" cy="14801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799">
              <a:solidFill>
                <a:schemeClr val="lt1"/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2048" y="5460064"/>
            <a:ext cx="1781981" cy="579604"/>
          </a:xfrm>
          <a:prstGeom prst="rect">
            <a:avLst/>
          </a:prstGeom>
        </p:spPr>
        <p:txBody>
          <a:bodyPr vert="horz" wrap="square" lIns="0" tIns="41264" rIns="0" bIns="0" rtlCol="0">
            <a:spAutoFit/>
          </a:bodyPr>
          <a:lstStyle/>
          <a:p>
            <a:pPr marL="705908" marR="5078" indent="-693847">
              <a:lnSpc>
                <a:spcPts val="2089"/>
              </a:lnSpc>
              <a:spcBef>
                <a:spcPts val="325"/>
              </a:spcBef>
            </a:pPr>
            <a:r>
              <a:rPr sz="1899" spc="-70" dirty="0">
                <a:latin typeface="Arial"/>
                <a:cs typeface="Arial"/>
              </a:rPr>
              <a:t>Predict </a:t>
            </a:r>
            <a:r>
              <a:rPr sz="1899" spc="-10" dirty="0">
                <a:latin typeface="Arial"/>
                <a:cs typeface="Arial"/>
              </a:rPr>
              <a:t>for </a:t>
            </a:r>
            <a:r>
              <a:rPr sz="1899" spc="-25" dirty="0">
                <a:latin typeface="Arial"/>
                <a:cs typeface="Arial"/>
              </a:rPr>
              <a:t>train</a:t>
            </a:r>
            <a:r>
              <a:rPr sz="1899" spc="-275" dirty="0">
                <a:latin typeface="Arial"/>
                <a:cs typeface="Arial"/>
              </a:rPr>
              <a:t> </a:t>
            </a:r>
            <a:r>
              <a:rPr sz="1899" spc="25" dirty="0">
                <a:latin typeface="Arial"/>
                <a:cs typeface="Arial"/>
              </a:rPr>
              <a:t>&amp;  </a:t>
            </a:r>
            <a:r>
              <a:rPr sz="1899" spc="-40" dirty="0">
                <a:latin typeface="Arial"/>
                <a:cs typeface="Arial"/>
              </a:rPr>
              <a:t>test</a:t>
            </a:r>
            <a:endParaRPr sz="1899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862825" y="5726708"/>
            <a:ext cx="504694" cy="103478"/>
          </a:xfrm>
          <a:custGeom>
            <a:avLst/>
            <a:gdLst/>
            <a:ahLst/>
            <a:cxnLst/>
            <a:rect l="l" t="t" r="r" b="b"/>
            <a:pathLst>
              <a:path w="504825" h="103504">
                <a:moveTo>
                  <a:pt x="479161" y="51701"/>
                </a:moveTo>
                <a:lnTo>
                  <a:pt x="409321" y="92430"/>
                </a:lnTo>
                <a:lnTo>
                  <a:pt x="408305" y="96316"/>
                </a:lnTo>
                <a:lnTo>
                  <a:pt x="411861" y="102374"/>
                </a:lnTo>
                <a:lnTo>
                  <a:pt x="415671" y="103403"/>
                </a:lnTo>
                <a:lnTo>
                  <a:pt x="493429" y="58051"/>
                </a:lnTo>
                <a:lnTo>
                  <a:pt x="491744" y="58051"/>
                </a:lnTo>
                <a:lnTo>
                  <a:pt x="491744" y="57188"/>
                </a:lnTo>
                <a:lnTo>
                  <a:pt x="488569" y="57188"/>
                </a:lnTo>
                <a:lnTo>
                  <a:pt x="479161" y="51701"/>
                </a:lnTo>
                <a:close/>
              </a:path>
              <a:path w="504825" h="103504">
                <a:moveTo>
                  <a:pt x="468272" y="45351"/>
                </a:moveTo>
                <a:lnTo>
                  <a:pt x="0" y="45351"/>
                </a:lnTo>
                <a:lnTo>
                  <a:pt x="0" y="58051"/>
                </a:lnTo>
                <a:lnTo>
                  <a:pt x="468272" y="58051"/>
                </a:lnTo>
                <a:lnTo>
                  <a:pt x="479161" y="51701"/>
                </a:lnTo>
                <a:lnTo>
                  <a:pt x="468272" y="45351"/>
                </a:lnTo>
                <a:close/>
              </a:path>
              <a:path w="504825" h="103504">
                <a:moveTo>
                  <a:pt x="493432" y="45351"/>
                </a:moveTo>
                <a:lnTo>
                  <a:pt x="491744" y="45351"/>
                </a:lnTo>
                <a:lnTo>
                  <a:pt x="491744" y="58051"/>
                </a:lnTo>
                <a:lnTo>
                  <a:pt x="493429" y="58051"/>
                </a:lnTo>
                <a:lnTo>
                  <a:pt x="504317" y="51701"/>
                </a:lnTo>
                <a:lnTo>
                  <a:pt x="493432" y="45351"/>
                </a:lnTo>
                <a:close/>
              </a:path>
              <a:path w="504825" h="103504">
                <a:moveTo>
                  <a:pt x="488569" y="46215"/>
                </a:moveTo>
                <a:lnTo>
                  <a:pt x="479161" y="51701"/>
                </a:lnTo>
                <a:lnTo>
                  <a:pt x="488569" y="57188"/>
                </a:lnTo>
                <a:lnTo>
                  <a:pt x="488569" y="46215"/>
                </a:lnTo>
                <a:close/>
              </a:path>
              <a:path w="504825" h="103504">
                <a:moveTo>
                  <a:pt x="491744" y="46215"/>
                </a:moveTo>
                <a:lnTo>
                  <a:pt x="488569" y="46215"/>
                </a:lnTo>
                <a:lnTo>
                  <a:pt x="488569" y="57188"/>
                </a:lnTo>
                <a:lnTo>
                  <a:pt x="491744" y="57188"/>
                </a:lnTo>
                <a:lnTo>
                  <a:pt x="491744" y="46215"/>
                </a:lnTo>
                <a:close/>
              </a:path>
              <a:path w="504825" h="103504">
                <a:moveTo>
                  <a:pt x="415671" y="0"/>
                </a:moveTo>
                <a:lnTo>
                  <a:pt x="411861" y="1016"/>
                </a:lnTo>
                <a:lnTo>
                  <a:pt x="408305" y="7073"/>
                </a:lnTo>
                <a:lnTo>
                  <a:pt x="409321" y="10972"/>
                </a:lnTo>
                <a:lnTo>
                  <a:pt x="479161" y="51701"/>
                </a:lnTo>
                <a:lnTo>
                  <a:pt x="488569" y="46215"/>
                </a:lnTo>
                <a:lnTo>
                  <a:pt x="491744" y="46215"/>
                </a:lnTo>
                <a:lnTo>
                  <a:pt x="491744" y="45351"/>
                </a:lnTo>
                <a:lnTo>
                  <a:pt x="493432" y="45351"/>
                </a:lnTo>
                <a:lnTo>
                  <a:pt x="415671" y="0"/>
                </a:lnTo>
                <a:close/>
              </a:path>
            </a:pathLst>
          </a:custGeom>
          <a:solidFill>
            <a:srgbClr val="9D909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1" name="object 31"/>
          <p:cNvSpPr/>
          <p:nvPr/>
        </p:nvSpPr>
        <p:spPr>
          <a:xfrm>
            <a:off x="3484480" y="5056208"/>
            <a:ext cx="2423291" cy="14801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799">
              <a:solidFill>
                <a:schemeClr val="lt1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62868" y="5051999"/>
            <a:ext cx="1983858" cy="986533"/>
          </a:xfrm>
          <a:prstGeom prst="rect">
            <a:avLst/>
          </a:prstGeom>
        </p:spPr>
        <p:txBody>
          <a:bodyPr vert="horz" wrap="square" lIns="0" tIns="122523" rIns="0" bIns="0" rtlCol="0">
            <a:spAutoFit/>
          </a:bodyPr>
          <a:lstStyle/>
          <a:p>
            <a:pPr marL="12696">
              <a:spcBef>
                <a:spcPts val="965"/>
              </a:spcBef>
            </a:pPr>
            <a:r>
              <a:rPr sz="1899" spc="-35" dirty="0">
                <a:latin typeface="Arial"/>
                <a:cs typeface="Arial"/>
              </a:rPr>
              <a:t>Model</a:t>
            </a:r>
            <a:r>
              <a:rPr sz="1899" spc="-130" dirty="0">
                <a:latin typeface="Arial"/>
                <a:cs typeface="Arial"/>
              </a:rPr>
              <a:t> </a:t>
            </a:r>
            <a:r>
              <a:rPr sz="1899" spc="-70" dirty="0">
                <a:latin typeface="Arial"/>
                <a:cs typeface="Arial"/>
              </a:rPr>
              <a:t>performance</a:t>
            </a:r>
            <a:endParaRPr sz="1899" dirty="0">
              <a:latin typeface="Arial"/>
              <a:cs typeface="Arial"/>
            </a:endParaRPr>
          </a:p>
          <a:p>
            <a:pPr marL="126962" indent="-114266">
              <a:spcBef>
                <a:spcPts val="690"/>
              </a:spcBef>
              <a:buChar char="•"/>
              <a:tabLst>
                <a:tab pos="127597" algn="l"/>
              </a:tabLst>
            </a:pPr>
            <a:r>
              <a:rPr sz="1500" spc="-105" dirty="0">
                <a:latin typeface="Arial"/>
                <a:cs typeface="Arial"/>
              </a:rPr>
              <a:t>Acc, sens,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-105" dirty="0">
                <a:latin typeface="Arial"/>
                <a:cs typeface="Arial"/>
              </a:rPr>
              <a:t>spec</a:t>
            </a:r>
            <a:endParaRPr sz="1500" dirty="0">
              <a:latin typeface="Arial"/>
              <a:cs typeface="Arial"/>
            </a:endParaRPr>
          </a:p>
          <a:p>
            <a:pPr marL="126962" indent="-114266">
              <a:spcBef>
                <a:spcPts val="130"/>
              </a:spcBef>
              <a:buChar char="•"/>
              <a:tabLst>
                <a:tab pos="127597" algn="l"/>
              </a:tabLst>
            </a:pPr>
            <a:r>
              <a:rPr sz="1500" spc="-190" dirty="0">
                <a:latin typeface="Arial"/>
                <a:cs typeface="Arial"/>
              </a:rPr>
              <a:t>AUC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54947" y="5056208"/>
            <a:ext cx="2412626" cy="14801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799">
              <a:solidFill>
                <a:schemeClr val="lt1"/>
              </a:solidFill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62920" y="5592617"/>
            <a:ext cx="2001634" cy="314878"/>
          </a:xfrm>
          <a:prstGeom prst="rect">
            <a:avLst/>
          </a:prstGeom>
        </p:spPr>
        <p:txBody>
          <a:bodyPr vert="horz" wrap="square" lIns="0" tIns="12062" rIns="0" bIns="0" rtlCol="0">
            <a:spAutoFit/>
          </a:bodyPr>
          <a:lstStyle/>
          <a:p>
            <a:pPr marL="12696">
              <a:spcBef>
                <a:spcPts val="95"/>
              </a:spcBef>
            </a:pPr>
            <a:r>
              <a:rPr sz="1899" spc="-90" dirty="0">
                <a:latin typeface="Arial"/>
                <a:cs typeface="Arial"/>
              </a:rPr>
              <a:t>Variable</a:t>
            </a:r>
            <a:r>
              <a:rPr sz="1899" spc="-165" dirty="0">
                <a:latin typeface="Arial"/>
                <a:cs typeface="Arial"/>
              </a:rPr>
              <a:t> </a:t>
            </a:r>
            <a:r>
              <a:rPr sz="1899" spc="-55" dirty="0">
                <a:latin typeface="Arial"/>
                <a:cs typeface="Arial"/>
              </a:rPr>
              <a:t>importance</a:t>
            </a:r>
            <a:endParaRPr sz="1899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040416" y="6457142"/>
            <a:ext cx="236792" cy="300645"/>
          </a:xfrm>
          <a:prstGeom prst="rect">
            <a:avLst/>
          </a:prstGeom>
        </p:spPr>
        <p:txBody>
          <a:bodyPr vert="horz" wrap="square" lIns="0" tIns="84433" rIns="0" bIns="0" rtlCol="0">
            <a:spAutoFit/>
          </a:bodyPr>
          <a:lstStyle/>
          <a:p>
            <a:pPr marL="25392">
              <a:spcBef>
                <a:spcPts val="665"/>
              </a:spcBef>
            </a:pPr>
            <a:fld id="{81D60167-4931-47E6-BA6A-407CBD079E47}" type="slidenum">
              <a:rPr sz="1400" spc="-55" dirty="0">
                <a:solidFill>
                  <a:srgbClr val="585858"/>
                </a:solidFill>
                <a:latin typeface="Arial"/>
                <a:cs typeface="Arial"/>
              </a:rPr>
              <a:pPr marL="25392">
                <a:spcBef>
                  <a:spcPts val="665"/>
                </a:spcBef>
              </a:p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A7CD8CA2-A954-401B-9671-FF98CAA2A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9916" y="942928"/>
            <a:ext cx="8794047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54075" indent="-342900" defTabSz="4572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AutoNum type="alphaLcPeriod"/>
            </a:pPr>
            <a:r>
              <a:rPr lang="en-IN" altLang="en-US" sz="1600" dirty="0">
                <a:solidFill>
                  <a:srgbClr val="FF0000"/>
                </a:solidFill>
              </a:rPr>
              <a:t>Confusion Matrix </a:t>
            </a:r>
            <a:r>
              <a:rPr lang="en-IN" altLang="en-US" sz="1600" dirty="0"/>
              <a:t>– </a:t>
            </a:r>
            <a:r>
              <a:rPr lang="en-IN" altLang="en-US" sz="1600" dirty="0">
                <a:solidFill>
                  <a:srgbClr val="FF0000"/>
                </a:solidFill>
              </a:rPr>
              <a:t>A 2X2 tabular structure reflecting the performance of the model </a:t>
            </a:r>
            <a:r>
              <a:rPr lang="en-IN" altLang="en-US" sz="1400" dirty="0"/>
              <a:t>in four blocks </a:t>
            </a:r>
          </a:p>
          <a:p>
            <a:pPr lvl="1" eaLnBrk="1" hangingPunct="1">
              <a:buFont typeface="Arial" panose="020B0604020202020204" pitchFamily="34" charset="0"/>
              <a:buAutoNum type="alphaLcPeriod"/>
            </a:pPr>
            <a:endParaRPr lang="en-IN" altLang="en-US" sz="1400" dirty="0"/>
          </a:p>
          <a:p>
            <a:pPr lvl="1" eaLnBrk="1" hangingPunct="1">
              <a:buFont typeface="Arial" panose="020B0604020202020204" pitchFamily="34" charset="0"/>
              <a:buAutoNum type="alphaLcPeriod"/>
            </a:pPr>
            <a:endParaRPr lang="en-IN" altLang="en-US" sz="1400" dirty="0"/>
          </a:p>
          <a:p>
            <a:pPr lvl="1" eaLnBrk="1" hangingPunct="1">
              <a:buFont typeface="Arial" panose="020B0604020202020204" pitchFamily="34" charset="0"/>
              <a:buAutoNum type="alphaLcPeriod"/>
            </a:pPr>
            <a:endParaRPr lang="en-IN" altLang="en-US" sz="1400" dirty="0"/>
          </a:p>
          <a:p>
            <a:pPr lvl="1" eaLnBrk="1" hangingPunct="1">
              <a:buFont typeface="Arial" panose="020B0604020202020204" pitchFamily="34" charset="0"/>
              <a:buAutoNum type="alphaLcPeriod"/>
            </a:pPr>
            <a:endParaRPr lang="en-IN" altLang="en-US" sz="1400" dirty="0"/>
          </a:p>
          <a:p>
            <a:pPr lvl="1" eaLnBrk="1" hangingPunct="1">
              <a:buFont typeface="Arial" panose="020B0604020202020204" pitchFamily="34" charset="0"/>
              <a:buAutoNum type="alphaLcPeriod"/>
            </a:pPr>
            <a:endParaRPr lang="en-IN" altLang="en-US" sz="1400" dirty="0"/>
          </a:p>
          <a:p>
            <a:pPr lvl="1" eaLnBrk="1" hangingPunct="1">
              <a:buFont typeface="Arial" panose="020B0604020202020204" pitchFamily="34" charset="0"/>
              <a:buAutoNum type="alphaLcPeriod"/>
            </a:pPr>
            <a:r>
              <a:rPr lang="en-IN" altLang="en-US" sz="1400" dirty="0">
                <a:solidFill>
                  <a:srgbClr val="FF0000"/>
                </a:solidFill>
              </a:rPr>
              <a:t>Accuracy</a:t>
            </a:r>
            <a:r>
              <a:rPr lang="en-IN" altLang="en-US" sz="1400" dirty="0"/>
              <a:t> – </a:t>
            </a:r>
            <a:r>
              <a:rPr lang="en-IN" altLang="en-US" sz="1400" dirty="0">
                <a:solidFill>
                  <a:srgbClr val="FF0000"/>
                </a:solidFill>
              </a:rPr>
              <a:t>How accurately / cleanly does the model classify the data points. Lesser the false predictions, more the accuracy </a:t>
            </a:r>
          </a:p>
          <a:p>
            <a:pPr lvl="1" eaLnBrk="1" hangingPunct="1">
              <a:buFont typeface="Arial" panose="020B0604020202020204" pitchFamily="34" charset="0"/>
              <a:buAutoNum type="alphaLcPeriod"/>
            </a:pPr>
            <a:endParaRPr lang="en-IN" altLang="en-US" sz="1400" dirty="0"/>
          </a:p>
          <a:p>
            <a:pPr lvl="1" eaLnBrk="1" hangingPunct="1">
              <a:buFont typeface="Arial" panose="020B0604020202020204" pitchFamily="34" charset="0"/>
              <a:buAutoNum type="alphaLcPeriod"/>
            </a:pPr>
            <a:endParaRPr lang="en-IN" altLang="en-US" sz="1400" dirty="0"/>
          </a:p>
          <a:p>
            <a:pPr lvl="1" eaLnBrk="1" hangingPunct="1">
              <a:buFont typeface="Arial" panose="020B0604020202020204" pitchFamily="34" charset="0"/>
              <a:buAutoNum type="alphaLcPeriod"/>
            </a:pPr>
            <a:r>
              <a:rPr lang="en-IN" altLang="en-US" sz="1400" dirty="0">
                <a:solidFill>
                  <a:srgbClr val="FF0000"/>
                </a:solidFill>
              </a:rPr>
              <a:t>Sensitivity  / Recall </a:t>
            </a:r>
            <a:r>
              <a:rPr lang="en-IN" altLang="en-US" sz="1400" dirty="0"/>
              <a:t>– </a:t>
            </a:r>
            <a:r>
              <a:rPr lang="en-IN" altLang="en-US" sz="1400" dirty="0">
                <a:solidFill>
                  <a:srgbClr val="FF0000"/>
                </a:solidFill>
              </a:rPr>
              <a:t>How many of the actual True data points are identified as True data points by the model . Remember, False Negatives are those data points which should have b</a:t>
            </a:r>
            <a:r>
              <a:rPr lang="en-IN" altLang="en-US" sz="1400" dirty="0"/>
              <a:t>een identified as True. </a:t>
            </a:r>
          </a:p>
          <a:p>
            <a:pPr lvl="1" eaLnBrk="1" hangingPunct="1">
              <a:buFont typeface="Arial" panose="020B0604020202020204" pitchFamily="34" charset="0"/>
              <a:buAutoNum type="alphaLcPeriod"/>
            </a:pPr>
            <a:endParaRPr lang="en-IN" altLang="en-US" sz="1400" dirty="0"/>
          </a:p>
          <a:p>
            <a:pPr lvl="1" eaLnBrk="1" hangingPunct="1">
              <a:buFont typeface="Arial" panose="020B0604020202020204" pitchFamily="34" charset="0"/>
              <a:buAutoNum type="alphaLcPeriod"/>
            </a:pPr>
            <a:r>
              <a:rPr lang="en-IN" altLang="en-US" sz="1400" dirty="0">
                <a:solidFill>
                  <a:srgbClr val="FF0000"/>
                </a:solidFill>
              </a:rPr>
              <a:t>Specificity</a:t>
            </a:r>
            <a:r>
              <a:rPr lang="en-IN" altLang="en-US" sz="1400" dirty="0"/>
              <a:t> – </a:t>
            </a:r>
            <a:r>
              <a:rPr lang="en-IN" altLang="en-US" sz="1400" dirty="0">
                <a:solidFill>
                  <a:srgbClr val="FF0000"/>
                </a:solidFill>
              </a:rPr>
              <a:t>How many of the actual Negative data points are identified as negative by the </a:t>
            </a:r>
            <a:r>
              <a:rPr lang="en-IN" altLang="en-US" sz="1400" dirty="0"/>
              <a:t>model</a:t>
            </a:r>
          </a:p>
          <a:p>
            <a:pPr lvl="1" eaLnBrk="1" hangingPunct="1">
              <a:buFont typeface="Arial" panose="020B0604020202020204" pitchFamily="34" charset="0"/>
              <a:buAutoNum type="alphaLcPeriod"/>
            </a:pPr>
            <a:endParaRPr lang="en-IN" altLang="en-US" sz="1400" dirty="0"/>
          </a:p>
          <a:p>
            <a:pPr lvl="1" eaLnBrk="1" hangingPunct="1">
              <a:buFont typeface="Arial" panose="020B0604020202020204" pitchFamily="34" charset="0"/>
              <a:buAutoNum type="alphaLcPeriod"/>
            </a:pPr>
            <a:endParaRPr lang="en-IN" altLang="en-US" sz="1400" dirty="0"/>
          </a:p>
          <a:p>
            <a:pPr lvl="1" eaLnBrk="1" hangingPunct="1">
              <a:buFont typeface="Arial" panose="020B0604020202020204" pitchFamily="34" charset="0"/>
              <a:buAutoNum type="alphaLcPeriod"/>
            </a:pPr>
            <a:r>
              <a:rPr lang="en-IN" altLang="en-US" sz="1400" dirty="0">
                <a:solidFill>
                  <a:srgbClr val="FF0000"/>
                </a:solidFill>
              </a:rPr>
              <a:t>Precision</a:t>
            </a:r>
            <a:r>
              <a:rPr lang="en-IN" altLang="en-US" sz="1400" dirty="0"/>
              <a:t> – </a:t>
            </a:r>
            <a:r>
              <a:rPr lang="en-IN" altLang="en-US" sz="1400" dirty="0">
                <a:solidFill>
                  <a:srgbClr val="FF0000"/>
                </a:solidFill>
              </a:rPr>
              <a:t>Among the points identified as Positive by the model, how many are really Positive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B06180-26E7-4B76-8F1F-AFED31D75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3197"/>
              </p:ext>
            </p:extLst>
          </p:nvPr>
        </p:nvGraphicFramePr>
        <p:xfrm>
          <a:off x="3047206" y="1372136"/>
          <a:ext cx="6094413" cy="1112547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31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9">
                <a:tc>
                  <a:txBody>
                    <a:bodyPr/>
                    <a:lstStyle/>
                    <a:p>
                      <a:r>
                        <a:rPr lang="en-IN" sz="1400" dirty="0"/>
                        <a:t>Confusion</a:t>
                      </a:r>
                      <a:r>
                        <a:rPr lang="en-IN" sz="1400" baseline="0" dirty="0"/>
                        <a:t> Matrix</a:t>
                      </a:r>
                      <a:endParaRPr lang="en-IN" sz="1400" dirty="0"/>
                    </a:p>
                  </a:txBody>
                  <a:tcPr marL="91416" marR="91416" marT="45721" marB="45721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Predicted Positive</a:t>
                      </a:r>
                    </a:p>
                  </a:txBody>
                  <a:tcPr marL="91416" marR="91416" marT="45721" marB="45721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Predicted Negative</a:t>
                      </a:r>
                    </a:p>
                  </a:txBody>
                  <a:tcPr marL="91416" marR="91416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Actual Positive</a:t>
                      </a:r>
                    </a:p>
                  </a:txBody>
                  <a:tcPr marL="91416" marR="91416" marT="45721" marB="45721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True Positive</a:t>
                      </a:r>
                    </a:p>
                  </a:txBody>
                  <a:tcPr marL="91416" marR="91416" marT="45721" marB="45721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False Negative</a:t>
                      </a:r>
                    </a:p>
                  </a:txBody>
                  <a:tcPr marL="91416" marR="91416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Actual Negative</a:t>
                      </a:r>
                    </a:p>
                  </a:txBody>
                  <a:tcPr marL="91416" marR="91416" marT="45721" marB="45721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False Positive</a:t>
                      </a:r>
                      <a:endParaRPr lang="en-IN" sz="1400" dirty="0"/>
                    </a:p>
                  </a:txBody>
                  <a:tcPr marL="91416" marR="91416" marT="45721" marB="45721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True Negative</a:t>
                      </a:r>
                    </a:p>
                  </a:txBody>
                  <a:tcPr marL="91416" marR="91416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478" name="Picture 2">
            <a:extLst>
              <a:ext uri="{FF2B5EF4-FFF2-40B4-BE49-F238E27FC236}">
                <a16:creationId xmlns:a16="http://schemas.microsoft.com/office/drawing/2014/main" id="{9E3787F6-52E8-464F-AB71-CA4F09774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655" y="3291936"/>
            <a:ext cx="4580332" cy="30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9" name="Picture 3">
            <a:extLst>
              <a:ext uri="{FF2B5EF4-FFF2-40B4-BE49-F238E27FC236}">
                <a16:creationId xmlns:a16="http://schemas.microsoft.com/office/drawing/2014/main" id="{5A4BD393-CAEC-472E-AFBE-68B7F1561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187" y="4308304"/>
            <a:ext cx="2342540" cy="24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0" name="Picture 4">
            <a:extLst>
              <a:ext uri="{FF2B5EF4-FFF2-40B4-BE49-F238E27FC236}">
                <a16:creationId xmlns:a16="http://schemas.microsoft.com/office/drawing/2014/main" id="{22AC9C17-ADD2-4F2C-9675-A0AB8F6AB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815" y="5794956"/>
            <a:ext cx="2561558" cy="24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1" name="Picture 6">
            <a:extLst>
              <a:ext uri="{FF2B5EF4-FFF2-40B4-BE49-F238E27FC236}">
                <a16:creationId xmlns:a16="http://schemas.microsoft.com/office/drawing/2014/main" id="{C49C8160-EE69-48CB-BD7A-AB7F604A4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162" y="4917172"/>
            <a:ext cx="1523603" cy="50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9A630E-94DF-42BE-82F0-64BABE67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59361"/>
            <a:ext cx="10512862" cy="1325563"/>
          </a:xfrm>
        </p:spPr>
        <p:txBody>
          <a:bodyPr/>
          <a:lstStyle/>
          <a:p>
            <a:r>
              <a:rPr lang="en-US" dirty="0"/>
              <a:t>Confusion Matrix</a:t>
            </a:r>
            <a:endParaRPr lang="en-I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AD50AB4-9096-4A9E-81AF-537CA92C17DF}"/>
                  </a:ext>
                </a:extLst>
              </p14:cNvPr>
              <p14:cNvContentPartPr/>
              <p14:nvPr/>
            </p14:nvContentPartPr>
            <p14:xfrm>
              <a:off x="7669800" y="1943640"/>
              <a:ext cx="1080" cy="13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AD50AB4-9096-4A9E-81AF-537CA92C17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0440" y="1934280"/>
                <a:ext cx="19800" cy="320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BE68FC93-122A-4FDE-B8DD-4C3F31D6E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34"/>
          <a:stretch/>
        </p:blipFill>
        <p:spPr bwMode="auto">
          <a:xfrm>
            <a:off x="1784350" y="1928814"/>
            <a:ext cx="8620125" cy="239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518F19C-B821-4B74-94E5-C0D3258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6813A-718F-45D5-B144-214940CAE1CF}"/>
              </a:ext>
            </a:extLst>
          </p:cNvPr>
          <p:cNvSpPr txBox="1"/>
          <p:nvPr/>
        </p:nvSpPr>
        <p:spPr>
          <a:xfrm>
            <a:off x="1845940" y="5013176"/>
            <a:ext cx="8558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Source : 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hlinkClick r:id="rId5"/>
              </a:rPr>
              <a:t>towardsdatascience.com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IN" sz="8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3904174-78F3-4127-9713-7E4F7B0E82E2}"/>
                  </a:ext>
                </a:extLst>
              </p14:cNvPr>
              <p14:cNvContentPartPr/>
              <p14:nvPr/>
            </p14:nvContentPartPr>
            <p14:xfrm>
              <a:off x="316080" y="1822320"/>
              <a:ext cx="4414320" cy="4324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3904174-78F3-4127-9713-7E4F7B0E82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720" y="1812960"/>
                <a:ext cx="4433040" cy="434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14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41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160" y="462672"/>
            <a:ext cx="7920197" cy="690394"/>
          </a:xfrm>
          <a:prstGeom prst="rect">
            <a:avLst/>
          </a:prstGeom>
        </p:spPr>
        <p:txBody>
          <a:bodyPr vert="horz" wrap="square" lIns="0" tIns="13332" rIns="0" bIns="0" rtlCol="0" anchor="b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 sz="4399" spc="-210" dirty="0">
                <a:latin typeface="Arial"/>
                <a:cs typeface="Arial"/>
              </a:rPr>
              <a:t>Ensemble</a:t>
            </a:r>
            <a:r>
              <a:rPr sz="4399" spc="-385" dirty="0">
                <a:latin typeface="Arial"/>
                <a:cs typeface="Arial"/>
              </a:rPr>
              <a:t> </a:t>
            </a:r>
            <a:r>
              <a:rPr sz="4399" spc="-105" dirty="0">
                <a:latin typeface="Arial"/>
                <a:cs typeface="Arial"/>
              </a:rPr>
              <a:t>learning</a:t>
            </a:r>
            <a:r>
              <a:rPr lang="en-US" sz="4399" spc="-105" dirty="0">
                <a:latin typeface="Arial"/>
                <a:cs typeface="Arial"/>
              </a:rPr>
              <a:t> (</a:t>
            </a:r>
            <a:r>
              <a:rPr lang="en-US" sz="4399" spc="-105" dirty="0" err="1">
                <a:latin typeface="Arial"/>
                <a:cs typeface="Arial"/>
              </a:rPr>
              <a:t>Ensembling</a:t>
            </a:r>
            <a:r>
              <a:rPr lang="en-US" sz="4399" spc="-105" dirty="0">
                <a:latin typeface="Arial"/>
                <a:cs typeface="Arial"/>
              </a:rPr>
              <a:t>)</a:t>
            </a:r>
            <a:endParaRPr sz="4399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1080750" y="6578600"/>
            <a:ext cx="11080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6">
              <a:lnSpc>
                <a:spcPts val="1395"/>
              </a:lnSpc>
            </a:pPr>
            <a:r>
              <a:rPr lang="en-IN" spc="-55"/>
              <a:t> </a:t>
            </a:r>
            <a:endParaRPr spc="-6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952288" y="6457950"/>
            <a:ext cx="236537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665"/>
              </a:spcBef>
            </a:pPr>
            <a:fld id="{81D60167-4931-47E6-BA6A-407CBD079E47}" type="slidenum">
              <a:rPr lang="en-IN" spc="-55" smtClean="0"/>
              <a:pPr marL="25400">
                <a:spcBef>
                  <a:spcPts val="665"/>
                </a:spcBef>
              </a:pPr>
              <a:t>2</a:t>
            </a:fld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688161" y="1607735"/>
            <a:ext cx="10281147" cy="2187850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355493" marR="5078" indent="-342797">
              <a:spcBef>
                <a:spcPts val="105"/>
              </a:spcBef>
              <a:buChar char="•"/>
              <a:tabLst>
                <a:tab pos="354859" algn="l"/>
                <a:tab pos="355493" algn="l"/>
              </a:tabLst>
            </a:pPr>
            <a:r>
              <a:rPr sz="3199" spc="-75" dirty="0">
                <a:solidFill>
                  <a:srgbClr val="FF0000"/>
                </a:solidFill>
                <a:latin typeface="Arial"/>
                <a:cs typeface="Arial"/>
              </a:rPr>
              <a:t>Machine </a:t>
            </a:r>
            <a:r>
              <a:rPr sz="3199" spc="-50" dirty="0">
                <a:solidFill>
                  <a:srgbClr val="FF0000"/>
                </a:solidFill>
                <a:latin typeface="Arial"/>
                <a:cs typeface="Arial"/>
              </a:rPr>
              <a:t>learning </a:t>
            </a:r>
            <a:r>
              <a:rPr sz="3199" spc="-35" dirty="0">
                <a:solidFill>
                  <a:srgbClr val="FF0000"/>
                </a:solidFill>
                <a:latin typeface="Arial"/>
                <a:cs typeface="Arial"/>
              </a:rPr>
              <a:t>technique </a:t>
            </a:r>
            <a:r>
              <a:rPr sz="3199" spc="65" dirty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sz="3199" spc="-80" dirty="0">
                <a:solidFill>
                  <a:srgbClr val="FF0000"/>
                </a:solidFill>
                <a:latin typeface="Arial"/>
                <a:cs typeface="Arial"/>
              </a:rPr>
              <a:t>combines </a:t>
            </a:r>
            <a:r>
              <a:rPr sz="3199" spc="-100" dirty="0">
                <a:solidFill>
                  <a:srgbClr val="FF0000"/>
                </a:solidFill>
                <a:latin typeface="Arial"/>
                <a:cs typeface="Arial"/>
              </a:rPr>
              <a:t>several </a:t>
            </a:r>
            <a:r>
              <a:rPr sz="3199" spc="-150" dirty="0">
                <a:solidFill>
                  <a:srgbClr val="FF0000"/>
                </a:solidFill>
                <a:latin typeface="Arial"/>
                <a:cs typeface="Arial"/>
              </a:rPr>
              <a:t>base  </a:t>
            </a:r>
            <a:r>
              <a:rPr sz="3199" spc="-75" dirty="0">
                <a:solidFill>
                  <a:srgbClr val="FF0000"/>
                </a:solidFill>
                <a:latin typeface="Arial"/>
                <a:cs typeface="Arial"/>
              </a:rPr>
              <a:t>models</a:t>
            </a:r>
            <a:r>
              <a:rPr sz="3199" spc="-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3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3199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dirty="0">
                <a:solidFill>
                  <a:srgbClr val="FF0000"/>
                </a:solidFill>
                <a:latin typeface="Arial"/>
                <a:cs typeface="Arial"/>
              </a:rPr>
              <a:t>order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13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3199" spc="-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40" dirty="0">
                <a:solidFill>
                  <a:srgbClr val="FF0000"/>
                </a:solidFill>
                <a:latin typeface="Arial"/>
                <a:cs typeface="Arial"/>
              </a:rPr>
              <a:t>produce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60" dirty="0">
                <a:solidFill>
                  <a:srgbClr val="FF0000"/>
                </a:solidFill>
                <a:latin typeface="Arial"/>
                <a:cs typeface="Arial"/>
              </a:rPr>
              <a:t>one</a:t>
            </a:r>
            <a:r>
              <a:rPr sz="3199" spc="-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5" dirty="0">
                <a:solidFill>
                  <a:srgbClr val="FF0000"/>
                </a:solidFill>
                <a:latin typeface="Arial"/>
                <a:cs typeface="Arial"/>
              </a:rPr>
              <a:t>optimal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20" dirty="0">
                <a:solidFill>
                  <a:srgbClr val="FF0000"/>
                </a:solidFill>
                <a:latin typeface="Arial"/>
                <a:cs typeface="Arial"/>
              </a:rPr>
              <a:t>predictive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45" dirty="0">
                <a:solidFill>
                  <a:srgbClr val="FF0000"/>
                </a:solidFill>
                <a:latin typeface="Arial"/>
                <a:cs typeface="Arial"/>
              </a:rPr>
              <a:t>model.</a:t>
            </a:r>
            <a:endParaRPr sz="3199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5493" indent="-342797">
              <a:spcBef>
                <a:spcPts val="770"/>
              </a:spcBef>
              <a:buChar char="•"/>
              <a:tabLst>
                <a:tab pos="354859" algn="l"/>
                <a:tab pos="355493" algn="l"/>
              </a:tabLst>
            </a:pPr>
            <a:r>
              <a:rPr sz="3199" spc="-170" dirty="0">
                <a:solidFill>
                  <a:srgbClr val="FF0000"/>
                </a:solidFill>
                <a:latin typeface="Arial"/>
                <a:cs typeface="Arial"/>
              </a:rPr>
              <a:t>Weak</a:t>
            </a:r>
            <a:r>
              <a:rPr sz="3199" spc="-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95" dirty="0">
                <a:solidFill>
                  <a:srgbClr val="FF0000"/>
                </a:solidFill>
                <a:latin typeface="Arial"/>
                <a:cs typeface="Arial"/>
              </a:rPr>
              <a:t>classifiers</a:t>
            </a:r>
            <a:endParaRPr sz="3199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5493" indent="-342797">
              <a:spcBef>
                <a:spcPts val="770"/>
              </a:spcBef>
              <a:buChar char="•"/>
              <a:tabLst>
                <a:tab pos="354859" algn="l"/>
                <a:tab pos="355493" algn="l"/>
              </a:tabLst>
            </a:pPr>
            <a:r>
              <a:rPr sz="3199" spc="-114" dirty="0">
                <a:solidFill>
                  <a:srgbClr val="FF0000"/>
                </a:solidFill>
                <a:latin typeface="Arial"/>
                <a:cs typeface="Arial"/>
              </a:rPr>
              <a:t>Combine </a:t>
            </a:r>
            <a:r>
              <a:rPr sz="3199" spc="50" dirty="0">
                <a:solidFill>
                  <a:srgbClr val="FF0000"/>
                </a:solidFill>
                <a:latin typeface="Arial"/>
                <a:cs typeface="Arial"/>
              </a:rPr>
              <a:t>into </a:t>
            </a:r>
            <a:r>
              <a:rPr sz="3199" spc="-80" dirty="0">
                <a:solidFill>
                  <a:srgbClr val="FF0000"/>
                </a:solidFill>
                <a:latin typeface="Arial"/>
                <a:cs typeface="Arial"/>
              </a:rPr>
              <a:t>single</a:t>
            </a:r>
            <a:r>
              <a:rPr sz="3199" spc="-5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5" dirty="0">
                <a:solidFill>
                  <a:srgbClr val="FF0000"/>
                </a:solidFill>
                <a:latin typeface="Arial"/>
                <a:cs typeface="Arial"/>
              </a:rPr>
              <a:t>prediction</a:t>
            </a:r>
            <a:endParaRPr sz="3199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160" y="462672"/>
            <a:ext cx="9443800" cy="690394"/>
          </a:xfrm>
          <a:prstGeom prst="rect">
            <a:avLst/>
          </a:prstGeom>
        </p:spPr>
        <p:txBody>
          <a:bodyPr vert="horz" wrap="square" lIns="0" tIns="13332" rIns="0" bIns="0" rtlCol="0" anchor="b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 lang="en-US" sz="4399" spc="-90" dirty="0" err="1">
                <a:solidFill>
                  <a:srgbClr val="FFC000"/>
                </a:solidFill>
                <a:latin typeface="Arial"/>
                <a:cs typeface="Arial"/>
              </a:rPr>
              <a:t>BAGG</a:t>
            </a:r>
            <a:r>
              <a:rPr lang="en-US" sz="4399" spc="-90" dirty="0" err="1">
                <a:latin typeface="Arial"/>
                <a:cs typeface="Arial"/>
              </a:rPr>
              <a:t>ing</a:t>
            </a:r>
            <a:r>
              <a:rPr lang="en-US" sz="4399" spc="-90" dirty="0">
                <a:latin typeface="Arial"/>
                <a:cs typeface="Arial"/>
              </a:rPr>
              <a:t> – </a:t>
            </a:r>
            <a:r>
              <a:rPr lang="en-US" sz="4399" spc="-90" dirty="0">
                <a:solidFill>
                  <a:srgbClr val="FFC000"/>
                </a:solidFill>
                <a:latin typeface="Arial"/>
                <a:cs typeface="Arial"/>
              </a:rPr>
              <a:t>B</a:t>
            </a:r>
            <a:r>
              <a:rPr lang="en-US" sz="4399" spc="-90" dirty="0">
                <a:latin typeface="Arial"/>
                <a:cs typeface="Arial"/>
              </a:rPr>
              <a:t>ootstrapped </a:t>
            </a:r>
            <a:r>
              <a:rPr lang="en-US" sz="4399" spc="-90" dirty="0" err="1">
                <a:solidFill>
                  <a:srgbClr val="FFC000"/>
                </a:solidFill>
                <a:latin typeface="Arial"/>
                <a:cs typeface="Arial"/>
              </a:rPr>
              <a:t>AGG</a:t>
            </a:r>
            <a:r>
              <a:rPr lang="en-US" sz="4399" spc="-90" dirty="0" err="1">
                <a:latin typeface="Arial"/>
                <a:cs typeface="Arial"/>
              </a:rPr>
              <a:t>regating</a:t>
            </a:r>
            <a:endParaRPr sz="4399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1080750" y="6578600"/>
            <a:ext cx="11080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6">
              <a:lnSpc>
                <a:spcPts val="1395"/>
              </a:lnSpc>
            </a:pPr>
            <a:r>
              <a:rPr lang="en-IN" spc="-55"/>
              <a:t> </a:t>
            </a:r>
            <a:endParaRPr spc="-6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11952288" y="6457950"/>
            <a:ext cx="236537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665"/>
              </a:spcBef>
            </a:pPr>
            <a:fld id="{81D60167-4931-47E6-BA6A-407CBD079E47}" type="slidenum">
              <a:rPr lang="en-IN" spc="-55" smtClean="0"/>
              <a:pPr marL="25400">
                <a:spcBef>
                  <a:spcPts val="665"/>
                </a:spcBef>
              </a:pPr>
              <a:t>3</a:t>
            </a:fld>
            <a:endParaRPr spc="-5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1301"/>
              </p:ext>
            </p:extLst>
          </p:nvPr>
        </p:nvGraphicFramePr>
        <p:xfrm>
          <a:off x="396135" y="2819577"/>
          <a:ext cx="3276378" cy="14347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2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94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spc="-70" dirty="0"/>
                        <a:t>Sno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6983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spc="-114" dirty="0"/>
                        <a:t>X1</a:t>
                      </a:r>
                      <a:endParaRPr sz="1700" dirty="0">
                        <a:latin typeface="Trebuchet MS"/>
                        <a:cs typeface="Trebuchet MS"/>
                      </a:endParaRPr>
                    </a:p>
                  </a:txBody>
                  <a:tcPr marL="0" marR="0" marT="6983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spc="-114" dirty="0"/>
                        <a:t>X2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6983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dirty="0"/>
                        <a:t>Y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6983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45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dirty="0"/>
                        <a:t>1</a:t>
                      </a:r>
                      <a:endParaRPr sz="17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6983" marB="0"/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spc="-15" dirty="0"/>
                        <a:t>432</a:t>
                      </a:r>
                      <a:endParaRPr sz="1700" b="1" dirty="0">
                        <a:latin typeface="Arial"/>
                        <a:cs typeface="Arial"/>
                      </a:endParaRPr>
                    </a:p>
                  </a:txBody>
                  <a:tcPr marL="0" marR="0" marT="6983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spc="-15" dirty="0"/>
                        <a:t>29</a:t>
                      </a:r>
                      <a:endParaRPr sz="1700" b="1">
                        <a:latin typeface="Arial"/>
                        <a:cs typeface="Arial"/>
                      </a:endParaRPr>
                    </a:p>
                  </a:txBody>
                  <a:tcPr marL="0" marR="0" marT="6983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spc="-185" dirty="0"/>
                        <a:t>Yes</a:t>
                      </a:r>
                      <a:endParaRPr sz="1700" b="1">
                        <a:latin typeface="Arial"/>
                        <a:cs typeface="Arial"/>
                      </a:endParaRPr>
                    </a:p>
                  </a:txBody>
                  <a:tcPr marL="0" marR="0" marT="6983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945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dirty="0"/>
                        <a:t>2</a:t>
                      </a:r>
                      <a:endParaRPr sz="1700" b="1">
                        <a:latin typeface="Trebuchet MS"/>
                        <a:cs typeface="Trebuchet MS"/>
                      </a:endParaRPr>
                    </a:p>
                  </a:txBody>
                  <a:tcPr marL="0" marR="0" marT="6983" marB="0"/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spc="-15" dirty="0"/>
                        <a:t>529</a:t>
                      </a:r>
                      <a:endParaRPr sz="1700" b="1" dirty="0">
                        <a:latin typeface="Arial"/>
                        <a:cs typeface="Arial"/>
                      </a:endParaRPr>
                    </a:p>
                  </a:txBody>
                  <a:tcPr marL="0" marR="0" marT="6983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spc="-15" dirty="0"/>
                        <a:t>34</a:t>
                      </a:r>
                      <a:endParaRPr sz="1700" b="1" dirty="0">
                        <a:latin typeface="Arial"/>
                        <a:cs typeface="Arial"/>
                      </a:endParaRPr>
                    </a:p>
                  </a:txBody>
                  <a:tcPr marL="0" marR="0" marT="6983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spc="-185" dirty="0"/>
                        <a:t>Yes</a:t>
                      </a:r>
                      <a:endParaRPr sz="1700" b="1">
                        <a:latin typeface="Arial"/>
                        <a:cs typeface="Arial"/>
                      </a:endParaRPr>
                    </a:p>
                  </a:txBody>
                  <a:tcPr marL="0" marR="0" marT="6983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945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dirty="0"/>
                        <a:t>3</a:t>
                      </a:r>
                      <a:endParaRPr sz="1700" b="1">
                        <a:latin typeface="Trebuchet MS"/>
                        <a:cs typeface="Trebuchet MS"/>
                      </a:endParaRPr>
                    </a:p>
                  </a:txBody>
                  <a:tcPr marL="0" marR="0" marT="6983" marB="0"/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spc="-15" dirty="0"/>
                        <a:t>125</a:t>
                      </a:r>
                      <a:endParaRPr sz="1700" b="1">
                        <a:latin typeface="Arial"/>
                        <a:cs typeface="Arial"/>
                      </a:endParaRPr>
                    </a:p>
                  </a:txBody>
                  <a:tcPr marL="0" marR="0" marT="6983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spc="-15" dirty="0"/>
                        <a:t>67</a:t>
                      </a:r>
                      <a:endParaRPr sz="1700" b="1" dirty="0">
                        <a:latin typeface="Arial"/>
                        <a:cs typeface="Arial"/>
                      </a:endParaRPr>
                    </a:p>
                  </a:txBody>
                  <a:tcPr marL="0" marR="0" marT="6983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spc="-100" dirty="0"/>
                        <a:t>No</a:t>
                      </a:r>
                      <a:endParaRPr sz="1700" b="1" dirty="0">
                        <a:latin typeface="Arial"/>
                        <a:cs typeface="Arial"/>
                      </a:endParaRPr>
                    </a:p>
                  </a:txBody>
                  <a:tcPr marL="0" marR="0" marT="6983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945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dirty="0"/>
                        <a:t>4</a:t>
                      </a:r>
                      <a:endParaRPr sz="1700" b="1">
                        <a:latin typeface="Trebuchet MS"/>
                        <a:cs typeface="Trebuchet MS"/>
                      </a:endParaRPr>
                    </a:p>
                  </a:txBody>
                  <a:tcPr marL="0" marR="0" marT="6983" marB="0"/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spc="-15" dirty="0"/>
                        <a:t>144</a:t>
                      </a:r>
                      <a:endParaRPr sz="1700" b="1">
                        <a:latin typeface="Arial"/>
                        <a:cs typeface="Arial"/>
                      </a:endParaRPr>
                    </a:p>
                  </a:txBody>
                  <a:tcPr marL="0" marR="0" marT="6983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spc="-15" dirty="0"/>
                        <a:t>29</a:t>
                      </a:r>
                      <a:endParaRPr sz="1700" b="1">
                        <a:latin typeface="Arial"/>
                        <a:cs typeface="Arial"/>
                      </a:endParaRPr>
                    </a:p>
                  </a:txBody>
                  <a:tcPr marL="0" marR="0" marT="6983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spc="-100" dirty="0"/>
                        <a:t>No</a:t>
                      </a:r>
                      <a:endParaRPr sz="1700" b="1" dirty="0">
                        <a:latin typeface="Arial"/>
                        <a:cs typeface="Arial"/>
                      </a:endParaRPr>
                    </a:p>
                  </a:txBody>
                  <a:tcPr marL="0" marR="0" marT="6983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58058"/>
              </p:ext>
            </p:extLst>
          </p:nvPr>
        </p:nvGraphicFramePr>
        <p:xfrm>
          <a:off x="8014151" y="1497076"/>
          <a:ext cx="2871991" cy="108556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17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13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60" dirty="0"/>
                        <a:t>Sno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/>
                        <a:t>X1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/>
                        <a:t>X2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/>
                        <a:t>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/>
                        <a:t>4</a:t>
                      </a:r>
                      <a:endParaRPr sz="13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5" dirty="0"/>
                        <a:t>144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5" dirty="0"/>
                        <a:t>29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90" dirty="0"/>
                        <a:t>No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/>
                        <a:t>2</a:t>
                      </a:r>
                      <a:endParaRPr sz="1300" b="1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" dirty="0"/>
                        <a:t>529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" dirty="0"/>
                        <a:t>34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0" dirty="0"/>
                        <a:t>Yes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4</a:t>
                      </a:r>
                      <a:endParaRPr sz="13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144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29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No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1046616784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/>
                        <a:t>3</a:t>
                      </a:r>
                      <a:endParaRPr sz="1300" b="1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" dirty="0"/>
                        <a:t>125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" dirty="0"/>
                        <a:t>67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90" dirty="0"/>
                        <a:t>No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96219"/>
              </p:ext>
            </p:extLst>
          </p:nvPr>
        </p:nvGraphicFramePr>
        <p:xfrm>
          <a:off x="8014151" y="2971924"/>
          <a:ext cx="2871991" cy="108556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17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13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60" dirty="0"/>
                        <a:t>Sno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/>
                        <a:t>X1</a:t>
                      </a:r>
                      <a:endParaRPr sz="1300" dirty="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/>
                        <a:t>X2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/>
                        <a:t>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/>
                        <a:t>3</a:t>
                      </a:r>
                      <a:endParaRPr sz="13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5" dirty="0"/>
                        <a:t>125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5" dirty="0"/>
                        <a:t>67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90" dirty="0"/>
                        <a:t>No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/>
                        <a:t>4</a:t>
                      </a:r>
                      <a:endParaRPr sz="13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" dirty="0"/>
                        <a:t>144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" dirty="0"/>
                        <a:t>29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90" dirty="0"/>
                        <a:t>No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/>
                        <a:t>4</a:t>
                      </a:r>
                      <a:endParaRPr sz="1300" b="1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" dirty="0"/>
                        <a:t>144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" dirty="0"/>
                        <a:t>29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90" dirty="0"/>
                        <a:t>No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1</a:t>
                      </a:r>
                      <a:endParaRPr sz="13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432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29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Yes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2647311206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23184"/>
              </p:ext>
            </p:extLst>
          </p:nvPr>
        </p:nvGraphicFramePr>
        <p:xfrm>
          <a:off x="8014151" y="4562566"/>
          <a:ext cx="2871991" cy="108556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17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13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60" dirty="0"/>
                        <a:t>Sno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/>
                        <a:t>X1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/>
                        <a:t>X2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/>
                        <a:t>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/>
                        <a:t>3</a:t>
                      </a:r>
                      <a:endParaRPr sz="13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5" dirty="0"/>
                        <a:t>125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5" dirty="0"/>
                        <a:t>67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90" dirty="0"/>
                        <a:t>No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/>
                        <a:t>2</a:t>
                      </a:r>
                      <a:endParaRPr sz="13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" dirty="0"/>
                        <a:t>529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" dirty="0"/>
                        <a:t>34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0" dirty="0"/>
                        <a:t>Yes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/>
                        <a:t>3</a:t>
                      </a:r>
                      <a:endParaRPr sz="1300" b="1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" dirty="0"/>
                        <a:t>125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" dirty="0"/>
                        <a:t>67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90" dirty="0"/>
                        <a:t>No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4</a:t>
                      </a:r>
                      <a:endParaRPr sz="13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144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29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No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357565078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680389" y="1926600"/>
            <a:ext cx="4334016" cy="1622637"/>
          </a:xfrm>
          <a:custGeom>
            <a:avLst/>
            <a:gdLst/>
            <a:ahLst/>
            <a:cxnLst/>
            <a:rect l="l" t="t" r="r" b="b"/>
            <a:pathLst>
              <a:path w="4335145" h="1623060">
                <a:moveTo>
                  <a:pt x="4261379" y="29821"/>
                </a:moveTo>
                <a:lnTo>
                  <a:pt x="0" y="1611121"/>
                </a:lnTo>
                <a:lnTo>
                  <a:pt x="4317" y="1622932"/>
                </a:lnTo>
                <a:lnTo>
                  <a:pt x="4265797" y="41722"/>
                </a:lnTo>
                <a:lnTo>
                  <a:pt x="4261379" y="29821"/>
                </a:lnTo>
                <a:close/>
              </a:path>
              <a:path w="4335145" h="1623060">
                <a:moveTo>
                  <a:pt x="4319942" y="25400"/>
                </a:moveTo>
                <a:lnTo>
                  <a:pt x="4273296" y="25400"/>
                </a:lnTo>
                <a:lnTo>
                  <a:pt x="4277614" y="37337"/>
                </a:lnTo>
                <a:lnTo>
                  <a:pt x="4265797" y="41722"/>
                </a:lnTo>
                <a:lnTo>
                  <a:pt x="4276852" y="71500"/>
                </a:lnTo>
                <a:lnTo>
                  <a:pt x="4319942" y="25400"/>
                </a:lnTo>
                <a:close/>
              </a:path>
              <a:path w="4335145" h="1623060">
                <a:moveTo>
                  <a:pt x="4273296" y="25400"/>
                </a:moveTo>
                <a:lnTo>
                  <a:pt x="4261379" y="29821"/>
                </a:lnTo>
                <a:lnTo>
                  <a:pt x="4265797" y="41722"/>
                </a:lnTo>
                <a:lnTo>
                  <a:pt x="4277614" y="37337"/>
                </a:lnTo>
                <a:lnTo>
                  <a:pt x="4273296" y="25400"/>
                </a:lnTo>
                <a:close/>
              </a:path>
              <a:path w="4335145" h="1623060">
                <a:moveTo>
                  <a:pt x="4250308" y="0"/>
                </a:moveTo>
                <a:lnTo>
                  <a:pt x="4261379" y="29821"/>
                </a:lnTo>
                <a:lnTo>
                  <a:pt x="4273296" y="25400"/>
                </a:lnTo>
                <a:lnTo>
                  <a:pt x="4319942" y="25400"/>
                </a:lnTo>
                <a:lnTo>
                  <a:pt x="4335018" y="9270"/>
                </a:lnTo>
                <a:lnTo>
                  <a:pt x="4250308" y="0"/>
                </a:lnTo>
                <a:close/>
              </a:path>
            </a:pathLst>
          </a:custGeom>
          <a:solidFill>
            <a:srgbClr val="4662AA"/>
          </a:solidFill>
          <a:ln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8" name="object 8"/>
          <p:cNvSpPr/>
          <p:nvPr/>
        </p:nvSpPr>
        <p:spPr>
          <a:xfrm>
            <a:off x="3682293" y="3375039"/>
            <a:ext cx="4332112" cy="175214"/>
          </a:xfrm>
          <a:custGeom>
            <a:avLst/>
            <a:gdLst/>
            <a:ahLst/>
            <a:cxnLst/>
            <a:rect l="l" t="t" r="r" b="b"/>
            <a:pathLst>
              <a:path w="4333240" h="175260">
                <a:moveTo>
                  <a:pt x="4256720" y="31629"/>
                </a:moveTo>
                <a:lnTo>
                  <a:pt x="0" y="162051"/>
                </a:lnTo>
                <a:lnTo>
                  <a:pt x="508" y="174751"/>
                </a:lnTo>
                <a:lnTo>
                  <a:pt x="4257102" y="44333"/>
                </a:lnTo>
                <a:lnTo>
                  <a:pt x="4256720" y="31629"/>
                </a:lnTo>
                <a:close/>
              </a:path>
              <a:path w="4333240" h="175260">
                <a:moveTo>
                  <a:pt x="4323479" y="31241"/>
                </a:moveTo>
                <a:lnTo>
                  <a:pt x="4269359" y="31241"/>
                </a:lnTo>
                <a:lnTo>
                  <a:pt x="4269867" y="43941"/>
                </a:lnTo>
                <a:lnTo>
                  <a:pt x="4257102" y="44333"/>
                </a:lnTo>
                <a:lnTo>
                  <a:pt x="4258056" y="76073"/>
                </a:lnTo>
                <a:lnTo>
                  <a:pt x="4333113" y="35687"/>
                </a:lnTo>
                <a:lnTo>
                  <a:pt x="4323479" y="31241"/>
                </a:lnTo>
                <a:close/>
              </a:path>
              <a:path w="4333240" h="175260">
                <a:moveTo>
                  <a:pt x="4269359" y="31241"/>
                </a:moveTo>
                <a:lnTo>
                  <a:pt x="4256720" y="31629"/>
                </a:lnTo>
                <a:lnTo>
                  <a:pt x="4257102" y="44333"/>
                </a:lnTo>
                <a:lnTo>
                  <a:pt x="4269867" y="43941"/>
                </a:lnTo>
                <a:lnTo>
                  <a:pt x="4269359" y="31241"/>
                </a:lnTo>
                <a:close/>
              </a:path>
              <a:path w="4333240" h="175260">
                <a:moveTo>
                  <a:pt x="4255770" y="0"/>
                </a:moveTo>
                <a:lnTo>
                  <a:pt x="4256720" y="31629"/>
                </a:lnTo>
                <a:lnTo>
                  <a:pt x="4269359" y="31241"/>
                </a:lnTo>
                <a:lnTo>
                  <a:pt x="4323479" y="31241"/>
                </a:lnTo>
                <a:lnTo>
                  <a:pt x="4255770" y="0"/>
                </a:lnTo>
                <a:close/>
              </a:path>
            </a:pathLst>
          </a:custGeom>
          <a:solidFill>
            <a:srgbClr val="4662AA"/>
          </a:solidFill>
          <a:ln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9" name="object 9"/>
          <p:cNvSpPr/>
          <p:nvPr/>
        </p:nvSpPr>
        <p:spPr>
          <a:xfrm>
            <a:off x="3680517" y="3537302"/>
            <a:ext cx="4334016" cy="1475991"/>
          </a:xfrm>
          <a:custGeom>
            <a:avLst/>
            <a:gdLst/>
            <a:ahLst/>
            <a:cxnLst/>
            <a:rect l="l" t="t" r="r" b="b"/>
            <a:pathLst>
              <a:path w="4335145" h="1476375">
                <a:moveTo>
                  <a:pt x="4260608" y="1446282"/>
                </a:moveTo>
                <a:lnTo>
                  <a:pt x="4250435" y="1476375"/>
                </a:lnTo>
                <a:lnTo>
                  <a:pt x="4334891" y="1464691"/>
                </a:lnTo>
                <a:lnTo>
                  <a:pt x="4320630" y="1450340"/>
                </a:lnTo>
                <a:lnTo>
                  <a:pt x="4272660" y="1450340"/>
                </a:lnTo>
                <a:lnTo>
                  <a:pt x="4260608" y="1446282"/>
                </a:lnTo>
                <a:close/>
              </a:path>
              <a:path w="4335145" h="1476375">
                <a:moveTo>
                  <a:pt x="4264646" y="1434335"/>
                </a:moveTo>
                <a:lnTo>
                  <a:pt x="4260608" y="1446282"/>
                </a:lnTo>
                <a:lnTo>
                  <a:pt x="4272660" y="1450340"/>
                </a:lnTo>
                <a:lnTo>
                  <a:pt x="4276725" y="1438402"/>
                </a:lnTo>
                <a:lnTo>
                  <a:pt x="4264646" y="1434335"/>
                </a:lnTo>
                <a:close/>
              </a:path>
              <a:path w="4335145" h="1476375">
                <a:moveTo>
                  <a:pt x="4274820" y="1404239"/>
                </a:moveTo>
                <a:lnTo>
                  <a:pt x="4264646" y="1434335"/>
                </a:lnTo>
                <a:lnTo>
                  <a:pt x="4276725" y="1438402"/>
                </a:lnTo>
                <a:lnTo>
                  <a:pt x="4272660" y="1450340"/>
                </a:lnTo>
                <a:lnTo>
                  <a:pt x="4320630" y="1450340"/>
                </a:lnTo>
                <a:lnTo>
                  <a:pt x="4274820" y="1404239"/>
                </a:lnTo>
                <a:close/>
              </a:path>
              <a:path w="4335145" h="1476375">
                <a:moveTo>
                  <a:pt x="4063" y="0"/>
                </a:moveTo>
                <a:lnTo>
                  <a:pt x="0" y="11938"/>
                </a:lnTo>
                <a:lnTo>
                  <a:pt x="4260608" y="1446282"/>
                </a:lnTo>
                <a:lnTo>
                  <a:pt x="4264646" y="1434335"/>
                </a:lnTo>
                <a:lnTo>
                  <a:pt x="4063" y="0"/>
                </a:lnTo>
                <a:close/>
              </a:path>
            </a:pathLst>
          </a:custGeom>
          <a:solidFill>
            <a:srgbClr val="4662AA"/>
          </a:solidFill>
          <a:ln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1" name="object 11"/>
          <p:cNvSpPr txBox="1"/>
          <p:nvPr/>
        </p:nvSpPr>
        <p:spPr>
          <a:xfrm>
            <a:off x="4726260" y="3150203"/>
            <a:ext cx="2652974" cy="584367"/>
          </a:xfrm>
          <a:prstGeom prst="rect">
            <a:avLst/>
          </a:prstGeom>
          <a:solidFill>
            <a:srgbClr val="FFFF00"/>
          </a:solidFill>
          <a:ln w="25907">
            <a:solidFill>
              <a:srgbClr val="000000"/>
            </a:solidFill>
          </a:ln>
        </p:spPr>
        <p:txBody>
          <a:bodyPr vert="horz" wrap="square" lIns="0" tIns="30472" rIns="0" bIns="0" rtlCol="0">
            <a:spAutoFit/>
          </a:bodyPr>
          <a:lstStyle/>
          <a:p>
            <a:pPr algn="ctr">
              <a:spcBef>
                <a:spcPts val="240"/>
              </a:spcBef>
            </a:pPr>
            <a:r>
              <a:rPr sz="1799" spc="-114" dirty="0">
                <a:solidFill>
                  <a:srgbClr val="FF0000"/>
                </a:solidFill>
                <a:latin typeface="Arial"/>
                <a:cs typeface="Arial"/>
              </a:rPr>
              <a:t>Random </a:t>
            </a:r>
            <a:r>
              <a:rPr sz="1799" spc="-95" dirty="0">
                <a:solidFill>
                  <a:srgbClr val="FF0000"/>
                </a:solidFill>
                <a:latin typeface="Arial"/>
                <a:cs typeface="Arial"/>
              </a:rPr>
              <a:t>sample</a:t>
            </a:r>
            <a:r>
              <a:rPr sz="1799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99" spc="-75" dirty="0">
                <a:solidFill>
                  <a:srgbClr val="FF0000"/>
                </a:solidFill>
                <a:latin typeface="Arial"/>
                <a:cs typeface="Arial"/>
              </a:rPr>
              <a:t>rows</a:t>
            </a:r>
            <a:endParaRPr sz="1799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799" b="1" spc="-95" dirty="0">
                <a:solidFill>
                  <a:srgbClr val="FF0000"/>
                </a:solidFill>
                <a:latin typeface="Trebuchet MS"/>
                <a:cs typeface="Trebuchet MS"/>
              </a:rPr>
              <a:t>with</a:t>
            </a:r>
            <a:r>
              <a:rPr sz="1799" b="1" spc="-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99" b="1" spc="-114" dirty="0">
                <a:solidFill>
                  <a:srgbClr val="FF0000"/>
                </a:solidFill>
                <a:latin typeface="Trebuchet MS"/>
                <a:cs typeface="Trebuchet MS"/>
              </a:rPr>
              <a:t>replacement</a:t>
            </a:r>
            <a:endParaRPr sz="1799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160" y="462672"/>
            <a:ext cx="9773914" cy="696414"/>
          </a:xfrm>
          <a:prstGeom prst="rect">
            <a:avLst/>
          </a:prstGeom>
        </p:spPr>
        <p:txBody>
          <a:bodyPr vert="horz" wrap="square" lIns="0" tIns="13332" rIns="0" bIns="0" rtlCol="0" anchor="b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 sz="4399" spc="-170" dirty="0">
                <a:latin typeface="Arial"/>
                <a:cs typeface="Arial"/>
              </a:rPr>
              <a:t>Using</a:t>
            </a:r>
            <a:r>
              <a:rPr sz="4399" spc="-345" dirty="0">
                <a:latin typeface="Arial"/>
                <a:cs typeface="Arial"/>
              </a:rPr>
              <a:t> </a:t>
            </a:r>
            <a:r>
              <a:rPr sz="4399" spc="-295" dirty="0">
                <a:latin typeface="Arial"/>
                <a:cs typeface="Arial"/>
              </a:rPr>
              <a:t>a</a:t>
            </a:r>
            <a:r>
              <a:rPr sz="4399" spc="-355" dirty="0">
                <a:latin typeface="Arial"/>
                <a:cs typeface="Arial"/>
              </a:rPr>
              <a:t> </a:t>
            </a:r>
            <a:r>
              <a:rPr sz="4399" spc="-105" dirty="0">
                <a:latin typeface="Arial"/>
                <a:cs typeface="Arial"/>
              </a:rPr>
              <a:t>random</a:t>
            </a:r>
            <a:r>
              <a:rPr sz="4399" spc="-365" dirty="0">
                <a:latin typeface="Arial"/>
                <a:cs typeface="Arial"/>
              </a:rPr>
              <a:t> </a:t>
            </a:r>
            <a:r>
              <a:rPr sz="4399" spc="-130" dirty="0">
                <a:latin typeface="Arial"/>
                <a:cs typeface="Arial"/>
              </a:rPr>
              <a:t>set</a:t>
            </a:r>
            <a:r>
              <a:rPr sz="4399" spc="-345" dirty="0">
                <a:latin typeface="Arial"/>
                <a:cs typeface="Arial"/>
              </a:rPr>
              <a:t> </a:t>
            </a:r>
            <a:r>
              <a:rPr sz="4399" spc="35" dirty="0">
                <a:latin typeface="Arial"/>
                <a:cs typeface="Arial"/>
              </a:rPr>
              <a:t>of</a:t>
            </a:r>
            <a:r>
              <a:rPr sz="4399" spc="-360" dirty="0">
                <a:latin typeface="Arial"/>
                <a:cs typeface="Arial"/>
              </a:rPr>
              <a:t> </a:t>
            </a:r>
            <a:r>
              <a:rPr sz="4399" spc="-160" dirty="0">
                <a:latin typeface="Arial"/>
                <a:cs typeface="Arial"/>
              </a:rPr>
              <a:t>variables</a:t>
            </a:r>
            <a:r>
              <a:rPr sz="4399" spc="-355" dirty="0">
                <a:latin typeface="Arial"/>
                <a:cs typeface="Arial"/>
              </a:rPr>
              <a:t> </a:t>
            </a:r>
            <a:r>
              <a:rPr sz="4399" spc="-160" dirty="0">
                <a:latin typeface="Arial"/>
                <a:cs typeface="Arial"/>
              </a:rPr>
              <a:t>every</a:t>
            </a:r>
            <a:r>
              <a:rPr sz="4399" spc="-365" dirty="0">
                <a:latin typeface="Arial"/>
                <a:cs typeface="Arial"/>
              </a:rPr>
              <a:t> </a:t>
            </a:r>
            <a:r>
              <a:rPr sz="4399" spc="10" dirty="0">
                <a:latin typeface="Arial"/>
                <a:cs typeface="Arial"/>
              </a:rPr>
              <a:t>time</a:t>
            </a:r>
            <a:endParaRPr sz="4399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1080750" y="6578600"/>
            <a:ext cx="11080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6">
              <a:lnSpc>
                <a:spcPts val="1395"/>
              </a:lnSpc>
            </a:pPr>
            <a:r>
              <a:rPr lang="en-IN" spc="-55"/>
              <a:t> </a:t>
            </a:r>
            <a:endParaRPr spc="-6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11952288" y="6457950"/>
            <a:ext cx="236537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665"/>
              </a:spcBef>
            </a:pPr>
            <a:fld id="{81D60167-4931-47E6-BA6A-407CBD079E47}" type="slidenum">
              <a:rPr lang="en-IN" spc="-55" smtClean="0"/>
              <a:pPr marL="25400">
                <a:spcBef>
                  <a:spcPts val="665"/>
                </a:spcBef>
              </a:pPr>
              <a:t>4</a:t>
            </a:fld>
            <a:endParaRPr spc="-5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43608"/>
              </p:ext>
            </p:extLst>
          </p:nvPr>
        </p:nvGraphicFramePr>
        <p:xfrm>
          <a:off x="533260" y="3282756"/>
          <a:ext cx="3956285" cy="9954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5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9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338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60" dirty="0"/>
                        <a:t>Sno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95" dirty="0"/>
                        <a:t>X1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95" dirty="0"/>
                        <a:t>X2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95" dirty="0"/>
                        <a:t>X3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95" dirty="0"/>
                        <a:t>X4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dirty="0"/>
                        <a:t>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38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dirty="0"/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/>
                        <a:t>432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/>
                        <a:t>29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/>
                        <a:t>313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dirty="0"/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40" dirty="0"/>
                        <a:t>Yes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38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dirty="0"/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/>
                        <a:t>529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/>
                        <a:t>34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/>
                        <a:t>379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dirty="0"/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40" dirty="0"/>
                        <a:t>Yes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703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dirty="0"/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/>
                        <a:t>125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/>
                        <a:t>67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/>
                        <a:t>317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dirty="0"/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85" dirty="0"/>
                        <a:t>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03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dirty="0"/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539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15" dirty="0"/>
                        <a:t>144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39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15" dirty="0"/>
                        <a:t>29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39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15" dirty="0"/>
                        <a:t>103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39" marB="0"/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/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39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85" dirty="0"/>
                        <a:t>No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53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491201" y="2277155"/>
            <a:ext cx="2380630" cy="1513446"/>
          </a:xfrm>
          <a:custGeom>
            <a:avLst/>
            <a:gdLst/>
            <a:ahLst/>
            <a:cxnLst/>
            <a:rect l="l" t="t" r="r" b="b"/>
            <a:pathLst>
              <a:path w="2381250" h="1513839">
                <a:moveTo>
                  <a:pt x="2313485" y="35515"/>
                </a:moveTo>
                <a:lnTo>
                  <a:pt x="0" y="1502918"/>
                </a:lnTo>
                <a:lnTo>
                  <a:pt x="6857" y="1513586"/>
                </a:lnTo>
                <a:lnTo>
                  <a:pt x="2320248" y="46163"/>
                </a:lnTo>
                <a:lnTo>
                  <a:pt x="2313485" y="35515"/>
                </a:lnTo>
                <a:close/>
              </a:path>
              <a:path w="2381250" h="1513839">
                <a:moveTo>
                  <a:pt x="2363978" y="28702"/>
                </a:moveTo>
                <a:lnTo>
                  <a:pt x="2324227" y="28702"/>
                </a:lnTo>
                <a:lnTo>
                  <a:pt x="2330957" y="39370"/>
                </a:lnTo>
                <a:lnTo>
                  <a:pt x="2320248" y="46163"/>
                </a:lnTo>
                <a:lnTo>
                  <a:pt x="2337307" y="73025"/>
                </a:lnTo>
                <a:lnTo>
                  <a:pt x="2363978" y="28702"/>
                </a:lnTo>
                <a:close/>
              </a:path>
              <a:path w="2381250" h="1513839">
                <a:moveTo>
                  <a:pt x="2324227" y="28702"/>
                </a:moveTo>
                <a:lnTo>
                  <a:pt x="2313485" y="35515"/>
                </a:lnTo>
                <a:lnTo>
                  <a:pt x="2320248" y="46163"/>
                </a:lnTo>
                <a:lnTo>
                  <a:pt x="2330957" y="39370"/>
                </a:lnTo>
                <a:lnTo>
                  <a:pt x="2324227" y="28702"/>
                </a:lnTo>
                <a:close/>
              </a:path>
              <a:path w="2381250" h="1513839">
                <a:moveTo>
                  <a:pt x="2381250" y="0"/>
                </a:moveTo>
                <a:lnTo>
                  <a:pt x="2296413" y="8636"/>
                </a:lnTo>
                <a:lnTo>
                  <a:pt x="2313485" y="35515"/>
                </a:lnTo>
                <a:lnTo>
                  <a:pt x="2324227" y="28702"/>
                </a:lnTo>
                <a:lnTo>
                  <a:pt x="2363978" y="28702"/>
                </a:lnTo>
                <a:lnTo>
                  <a:pt x="2381250" y="0"/>
                </a:lnTo>
                <a:close/>
              </a:path>
            </a:pathLst>
          </a:custGeom>
          <a:solidFill>
            <a:srgbClr val="4662AA"/>
          </a:solidFill>
          <a:ln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8" name="object 8"/>
          <p:cNvSpPr/>
          <p:nvPr/>
        </p:nvSpPr>
        <p:spPr>
          <a:xfrm>
            <a:off x="4494501" y="3777651"/>
            <a:ext cx="2377456" cy="111096"/>
          </a:xfrm>
          <a:custGeom>
            <a:avLst/>
            <a:gdLst/>
            <a:ahLst/>
            <a:cxnLst/>
            <a:rect l="l" t="t" r="r" b="b"/>
            <a:pathLst>
              <a:path w="2378075" h="111125">
                <a:moveTo>
                  <a:pt x="2302891" y="34797"/>
                </a:moveTo>
                <a:lnTo>
                  <a:pt x="2301938" y="66563"/>
                </a:lnTo>
                <a:lnTo>
                  <a:pt x="2314575" y="66928"/>
                </a:lnTo>
                <a:lnTo>
                  <a:pt x="2314321" y="79628"/>
                </a:lnTo>
                <a:lnTo>
                  <a:pt x="2301546" y="79628"/>
                </a:lnTo>
                <a:lnTo>
                  <a:pt x="2300604" y="110997"/>
                </a:lnTo>
                <a:lnTo>
                  <a:pt x="2368348" y="79628"/>
                </a:lnTo>
                <a:lnTo>
                  <a:pt x="2314321" y="79628"/>
                </a:lnTo>
                <a:lnTo>
                  <a:pt x="2301557" y="79259"/>
                </a:lnTo>
                <a:lnTo>
                  <a:pt x="2369145" y="79259"/>
                </a:lnTo>
                <a:lnTo>
                  <a:pt x="2377948" y="75183"/>
                </a:lnTo>
                <a:lnTo>
                  <a:pt x="2302891" y="34797"/>
                </a:lnTo>
                <a:close/>
              </a:path>
              <a:path w="2378075" h="111125">
                <a:moveTo>
                  <a:pt x="2301938" y="66563"/>
                </a:moveTo>
                <a:lnTo>
                  <a:pt x="2301557" y="79259"/>
                </a:lnTo>
                <a:lnTo>
                  <a:pt x="2314321" y="79628"/>
                </a:lnTo>
                <a:lnTo>
                  <a:pt x="2314575" y="66928"/>
                </a:lnTo>
                <a:lnTo>
                  <a:pt x="2301938" y="66563"/>
                </a:lnTo>
                <a:close/>
              </a:path>
              <a:path w="2378075" h="111125">
                <a:moveTo>
                  <a:pt x="253" y="0"/>
                </a:moveTo>
                <a:lnTo>
                  <a:pt x="0" y="12699"/>
                </a:lnTo>
                <a:lnTo>
                  <a:pt x="2301557" y="79259"/>
                </a:lnTo>
                <a:lnTo>
                  <a:pt x="2301938" y="66563"/>
                </a:lnTo>
                <a:lnTo>
                  <a:pt x="253" y="0"/>
                </a:lnTo>
                <a:close/>
              </a:path>
            </a:pathLst>
          </a:custGeom>
          <a:solidFill>
            <a:srgbClr val="4662AA"/>
          </a:solidFill>
          <a:ln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9" name="object 9"/>
          <p:cNvSpPr/>
          <p:nvPr/>
        </p:nvSpPr>
        <p:spPr>
          <a:xfrm>
            <a:off x="4490946" y="3778794"/>
            <a:ext cx="2381265" cy="1680407"/>
          </a:xfrm>
          <a:custGeom>
            <a:avLst/>
            <a:gdLst/>
            <a:ahLst/>
            <a:cxnLst/>
            <a:rect l="l" t="t" r="r" b="b"/>
            <a:pathLst>
              <a:path w="2381884" h="1680845">
                <a:moveTo>
                  <a:pt x="2315563" y="1641828"/>
                </a:moveTo>
                <a:lnTo>
                  <a:pt x="2297303" y="1667764"/>
                </a:lnTo>
                <a:lnTo>
                  <a:pt x="2381504" y="1680464"/>
                </a:lnTo>
                <a:lnTo>
                  <a:pt x="2364596" y="1649095"/>
                </a:lnTo>
                <a:lnTo>
                  <a:pt x="2325878" y="1649095"/>
                </a:lnTo>
                <a:lnTo>
                  <a:pt x="2315563" y="1641828"/>
                </a:lnTo>
                <a:close/>
              </a:path>
              <a:path w="2381884" h="1680845">
                <a:moveTo>
                  <a:pt x="2322907" y="1631398"/>
                </a:moveTo>
                <a:lnTo>
                  <a:pt x="2315563" y="1641828"/>
                </a:lnTo>
                <a:lnTo>
                  <a:pt x="2325878" y="1649095"/>
                </a:lnTo>
                <a:lnTo>
                  <a:pt x="2333243" y="1638680"/>
                </a:lnTo>
                <a:lnTo>
                  <a:pt x="2322907" y="1631398"/>
                </a:lnTo>
                <a:close/>
              </a:path>
              <a:path w="2381884" h="1680845">
                <a:moveTo>
                  <a:pt x="2341117" y="1605533"/>
                </a:moveTo>
                <a:lnTo>
                  <a:pt x="2322907" y="1631398"/>
                </a:lnTo>
                <a:lnTo>
                  <a:pt x="2333243" y="1638680"/>
                </a:lnTo>
                <a:lnTo>
                  <a:pt x="2325878" y="1649095"/>
                </a:lnTo>
                <a:lnTo>
                  <a:pt x="2364596" y="1649095"/>
                </a:lnTo>
                <a:lnTo>
                  <a:pt x="2341117" y="1605533"/>
                </a:lnTo>
                <a:close/>
              </a:path>
              <a:path w="2381884" h="1680845">
                <a:moveTo>
                  <a:pt x="7366" y="0"/>
                </a:moveTo>
                <a:lnTo>
                  <a:pt x="0" y="10413"/>
                </a:lnTo>
                <a:lnTo>
                  <a:pt x="2315563" y="1641828"/>
                </a:lnTo>
                <a:lnTo>
                  <a:pt x="2322907" y="1631398"/>
                </a:lnTo>
                <a:lnTo>
                  <a:pt x="7366" y="0"/>
                </a:lnTo>
                <a:close/>
              </a:path>
            </a:pathLst>
          </a:custGeom>
          <a:solidFill>
            <a:srgbClr val="4662AA"/>
          </a:solidFill>
          <a:ln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0" name="object 10"/>
          <p:cNvSpPr txBox="1"/>
          <p:nvPr/>
        </p:nvSpPr>
        <p:spPr>
          <a:xfrm>
            <a:off x="4800110" y="2399806"/>
            <a:ext cx="1599783" cy="1137964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30472" rIns="0" bIns="0" rtlCol="0">
            <a:spAutoFit/>
          </a:bodyPr>
          <a:lstStyle/>
          <a:p>
            <a:pPr marL="201235" marR="194252" indent="-1270" algn="ctr">
              <a:spcBef>
                <a:spcPts val="240"/>
              </a:spcBef>
            </a:pPr>
            <a:r>
              <a:rPr sz="1799" spc="-114" dirty="0">
                <a:solidFill>
                  <a:srgbClr val="FF0000"/>
                </a:solidFill>
                <a:latin typeface="Arial"/>
                <a:cs typeface="Arial"/>
              </a:rPr>
              <a:t>Random  </a:t>
            </a:r>
            <a:r>
              <a:rPr sz="1799" spc="-90" dirty="0">
                <a:solidFill>
                  <a:srgbClr val="FF0000"/>
                </a:solidFill>
                <a:latin typeface="Arial"/>
                <a:cs typeface="Arial"/>
              </a:rPr>
              <a:t>sample </a:t>
            </a:r>
            <a:r>
              <a:rPr sz="1799" spc="-75" dirty="0">
                <a:solidFill>
                  <a:srgbClr val="FF0000"/>
                </a:solidFill>
                <a:latin typeface="Arial"/>
                <a:cs typeface="Arial"/>
              </a:rPr>
              <a:t>rows  </a:t>
            </a:r>
            <a:r>
              <a:rPr sz="1799" b="1" spc="-95" dirty="0">
                <a:solidFill>
                  <a:srgbClr val="FF0000"/>
                </a:solidFill>
                <a:latin typeface="Trebuchet MS"/>
                <a:cs typeface="Trebuchet MS"/>
              </a:rPr>
              <a:t>with  </a:t>
            </a:r>
            <a:r>
              <a:rPr sz="1799" b="1" spc="-16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799" b="1" spc="-13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799" b="1" spc="-85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1799" b="1" spc="-110" dirty="0">
                <a:solidFill>
                  <a:srgbClr val="FF0000"/>
                </a:solidFill>
                <a:latin typeface="Trebuchet MS"/>
                <a:cs typeface="Trebuchet MS"/>
              </a:rPr>
              <a:t>lac</a:t>
            </a:r>
            <a:r>
              <a:rPr sz="1799" b="1" spc="-13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799" b="1" spc="-100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1799" b="1" spc="-14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799" b="1" spc="-12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1799" b="1" spc="-90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endParaRPr sz="1799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0110" y="3799997"/>
            <a:ext cx="1599783" cy="861806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31106" rIns="0" bIns="0" rtlCol="0">
            <a:spAutoFit/>
          </a:bodyPr>
          <a:lstStyle/>
          <a:p>
            <a:pPr marL="288204" marR="283760" indent="635" algn="ctr">
              <a:spcBef>
                <a:spcPts val="244"/>
              </a:spcBef>
            </a:pPr>
            <a:r>
              <a:rPr sz="1799" spc="-114" dirty="0">
                <a:solidFill>
                  <a:srgbClr val="FF0000"/>
                </a:solidFill>
                <a:latin typeface="Arial"/>
                <a:cs typeface="Arial"/>
              </a:rPr>
              <a:t>Random  </a:t>
            </a:r>
            <a:r>
              <a:rPr sz="1799" spc="-90" dirty="0">
                <a:solidFill>
                  <a:srgbClr val="FF0000"/>
                </a:solidFill>
                <a:latin typeface="Arial"/>
                <a:cs typeface="Arial"/>
              </a:rPr>
              <a:t>subset </a:t>
            </a:r>
            <a:r>
              <a:rPr sz="1799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799" spc="-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99" spc="-270" dirty="0">
                <a:solidFill>
                  <a:srgbClr val="FF0000"/>
                </a:solidFill>
                <a:latin typeface="Arial"/>
                <a:cs typeface="Arial"/>
              </a:rPr>
              <a:t>X  </a:t>
            </a:r>
            <a:r>
              <a:rPr sz="1799" spc="-80" dirty="0">
                <a:solidFill>
                  <a:srgbClr val="FF0000"/>
                </a:solidFill>
                <a:latin typeface="Arial"/>
                <a:cs typeface="Arial"/>
              </a:rPr>
              <a:t>variables</a:t>
            </a:r>
            <a:endParaRPr sz="1799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133978" y="1760655"/>
            <a:ext cx="1416456" cy="1023664"/>
          </a:xfrm>
          <a:prstGeom prst="rect">
            <a:avLst/>
          </a:prstGeom>
          <a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3" name="object 13"/>
          <p:cNvSpPr/>
          <p:nvPr/>
        </p:nvSpPr>
        <p:spPr>
          <a:xfrm>
            <a:off x="10121294" y="3270545"/>
            <a:ext cx="1422090" cy="1034382"/>
          </a:xfrm>
          <a:prstGeom prst="rect">
            <a:avLst/>
          </a:prstGeom>
          <a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4" name="object 14"/>
          <p:cNvSpPr/>
          <p:nvPr/>
        </p:nvSpPr>
        <p:spPr>
          <a:xfrm>
            <a:off x="10121295" y="4868804"/>
            <a:ext cx="1439804" cy="1055857"/>
          </a:xfrm>
          <a:prstGeom prst="rect">
            <a:avLst/>
          </a:prstGeom>
          <a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9"/>
          </a:p>
        </p:txBody>
      </p:sp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BCD1B765-7197-4A29-929C-D004C4716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3527"/>
              </p:ext>
            </p:extLst>
          </p:nvPr>
        </p:nvGraphicFramePr>
        <p:xfrm>
          <a:off x="6871449" y="1752372"/>
          <a:ext cx="2871991" cy="108556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17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13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60" dirty="0"/>
                        <a:t>Sno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/>
                        <a:t>X1</a:t>
                      </a:r>
                      <a:endParaRPr sz="1300" dirty="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/>
                        <a:t>X</a:t>
                      </a:r>
                      <a:r>
                        <a:rPr lang="en-US" sz="1300" b="1" spc="-100" dirty="0"/>
                        <a:t>3</a:t>
                      </a:r>
                      <a:endParaRPr sz="1300" dirty="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/>
                        <a:t>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/>
                        <a:t>4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15" dirty="0"/>
                        <a:t>144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300" dirty="0"/>
                        <a:t>103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90" dirty="0"/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/>
                        <a:t>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/>
                        <a:t>529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spc="-15" dirty="0"/>
                        <a:t>379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0" dirty="0"/>
                        <a:t>Yes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dirty="0"/>
                        <a:t>4</a:t>
                      </a:r>
                      <a:endParaRPr sz="1300" dirty="0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dirty="0"/>
                        <a:t>144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dirty="0"/>
                        <a:t>103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dirty="0"/>
                        <a:t>No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1046616784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/>
                        <a:t>3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/>
                        <a:t>125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spc="-15" dirty="0"/>
                        <a:t>317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90" dirty="0"/>
                        <a:t>No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584D12CE-FC59-4ED9-A8BA-8EC9C2DEB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75472"/>
              </p:ext>
            </p:extLst>
          </p:nvPr>
        </p:nvGraphicFramePr>
        <p:xfrm>
          <a:off x="6871448" y="3282756"/>
          <a:ext cx="2871991" cy="108556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17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13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60" dirty="0"/>
                        <a:t>Sno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/>
                        <a:t>X1</a:t>
                      </a:r>
                      <a:endParaRPr sz="1300" dirty="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/>
                        <a:t>X2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/>
                        <a:t>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/>
                        <a:t>3</a:t>
                      </a:r>
                      <a:endParaRPr sz="1300" dirty="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15" dirty="0"/>
                        <a:t>125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15" dirty="0"/>
                        <a:t>67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90" dirty="0"/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/>
                        <a:t>4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/>
                        <a:t>144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/>
                        <a:t>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90" dirty="0"/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/>
                        <a:t>4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/>
                        <a:t>144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/>
                        <a:t>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90" dirty="0"/>
                        <a:t>No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dirty="0"/>
                        <a:t>1</a:t>
                      </a:r>
                      <a:endParaRPr sz="1300" dirty="0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dirty="0"/>
                        <a:t>432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dirty="0"/>
                        <a:t>29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dirty="0"/>
                        <a:t>Yes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2647311206"/>
                  </a:ext>
                </a:extLst>
              </a:tr>
            </a:tbl>
          </a:graphicData>
        </a:graphic>
      </p:graphicFrame>
      <p:graphicFrame>
        <p:nvGraphicFramePr>
          <p:cNvPr id="19" name="object 6">
            <a:extLst>
              <a:ext uri="{FF2B5EF4-FFF2-40B4-BE49-F238E27FC236}">
                <a16:creationId xmlns:a16="http://schemas.microsoft.com/office/drawing/2014/main" id="{DC8D94AB-5132-4227-85F9-3E8728C4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70242"/>
              </p:ext>
            </p:extLst>
          </p:nvPr>
        </p:nvGraphicFramePr>
        <p:xfrm>
          <a:off x="6871448" y="4759184"/>
          <a:ext cx="2871991" cy="108556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17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13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60" dirty="0"/>
                        <a:t>Sno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/>
                        <a:t>X</a:t>
                      </a:r>
                      <a:r>
                        <a:rPr lang="en-US" sz="1300" b="1" spc="-100" dirty="0"/>
                        <a:t>4</a:t>
                      </a:r>
                      <a:endParaRPr sz="1300" dirty="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/>
                        <a:t>X2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/>
                        <a:t>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/>
                        <a:t>3</a:t>
                      </a:r>
                      <a:endParaRPr sz="1300" dirty="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300" spc="-15" dirty="0"/>
                        <a:t>4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15" dirty="0"/>
                        <a:t>67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90" dirty="0"/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/>
                        <a:t>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spc="-15" dirty="0"/>
                        <a:t>2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/>
                        <a:t>34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0" dirty="0"/>
                        <a:t>Yes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/>
                        <a:t>3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spc="-15" dirty="0"/>
                        <a:t>4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/>
                        <a:t>67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90" dirty="0"/>
                        <a:t>No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dirty="0"/>
                        <a:t>4</a:t>
                      </a:r>
                      <a:endParaRPr sz="1300" dirty="0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dirty="0"/>
                        <a:t>8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dirty="0"/>
                        <a:t>29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dirty="0"/>
                        <a:t>No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357565078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160" y="468644"/>
            <a:ext cx="7278459" cy="690442"/>
          </a:xfrm>
          <a:prstGeom prst="rect">
            <a:avLst/>
          </a:prstGeom>
        </p:spPr>
        <p:txBody>
          <a:bodyPr vert="horz" wrap="square" lIns="0" tIns="13332" rIns="0" bIns="0" rtlCol="0" anchor="b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 sz="4399" spc="-260" dirty="0">
                <a:latin typeface="Arial"/>
                <a:cs typeface="Arial"/>
              </a:rPr>
              <a:t>Basic </a:t>
            </a:r>
            <a:r>
              <a:rPr lang="en-US" sz="4399" spc="-155" dirty="0">
                <a:latin typeface="Arial"/>
                <a:cs typeface="Arial"/>
              </a:rPr>
              <a:t>Flow</a:t>
            </a:r>
            <a:r>
              <a:rPr sz="4399" spc="-155" dirty="0">
                <a:latin typeface="Arial"/>
                <a:cs typeface="Arial"/>
              </a:rPr>
              <a:t> </a:t>
            </a:r>
            <a:r>
              <a:rPr sz="4399" spc="35" dirty="0">
                <a:latin typeface="Arial"/>
                <a:cs typeface="Arial"/>
              </a:rPr>
              <a:t>of</a:t>
            </a:r>
            <a:r>
              <a:rPr sz="4399" spc="-919" dirty="0">
                <a:latin typeface="Arial"/>
                <a:cs typeface="Arial"/>
              </a:rPr>
              <a:t> </a:t>
            </a:r>
            <a:r>
              <a:rPr sz="4399" spc="-105" dirty="0">
                <a:latin typeface="Arial"/>
                <a:cs typeface="Arial"/>
              </a:rPr>
              <a:t>random </a:t>
            </a:r>
            <a:r>
              <a:rPr sz="4399" spc="-50" dirty="0">
                <a:latin typeface="Arial"/>
                <a:cs typeface="Arial"/>
              </a:rPr>
              <a:t>forest</a:t>
            </a:r>
            <a:endParaRPr sz="4399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1080750" y="6578600"/>
            <a:ext cx="11080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6">
              <a:lnSpc>
                <a:spcPts val="1395"/>
              </a:lnSpc>
            </a:pPr>
            <a:r>
              <a:rPr lang="en-IN" spc="-55"/>
              <a:t> </a:t>
            </a:r>
            <a:endParaRPr spc="-6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11952288" y="6457950"/>
            <a:ext cx="236537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665"/>
              </a:spcBef>
            </a:pPr>
            <a:fld id="{81D60167-4931-47E6-BA6A-407CBD079E47}" type="slidenum">
              <a:rPr lang="en-IN" spc="-55" smtClean="0"/>
              <a:pPr marL="25400">
                <a:spcBef>
                  <a:spcPts val="665"/>
                </a:spcBef>
              </a:pPr>
              <a:t>5</a:t>
            </a:fld>
            <a:endParaRPr spc="-55" dirty="0"/>
          </a:p>
        </p:txBody>
      </p:sp>
      <p:sp>
        <p:nvSpPr>
          <p:cNvPr id="3" name="object 3"/>
          <p:cNvSpPr/>
          <p:nvPr/>
        </p:nvSpPr>
        <p:spPr>
          <a:xfrm>
            <a:off x="1060427" y="1349282"/>
            <a:ext cx="9987217" cy="5032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" name="object 4"/>
          <p:cNvSpPr/>
          <p:nvPr/>
        </p:nvSpPr>
        <p:spPr>
          <a:xfrm>
            <a:off x="1103088" y="1372136"/>
            <a:ext cx="9906594" cy="4951710"/>
          </a:xfrm>
          <a:custGeom>
            <a:avLst/>
            <a:gdLst/>
            <a:ahLst/>
            <a:cxnLst/>
            <a:rect l="l" t="t" r="r" b="b"/>
            <a:pathLst>
              <a:path w="9909175" h="4953000">
                <a:moveTo>
                  <a:pt x="7432548" y="0"/>
                </a:moveTo>
                <a:lnTo>
                  <a:pt x="7432548" y="1238250"/>
                </a:lnTo>
                <a:lnTo>
                  <a:pt x="0" y="1238250"/>
                </a:lnTo>
                <a:lnTo>
                  <a:pt x="0" y="3714750"/>
                </a:lnTo>
                <a:lnTo>
                  <a:pt x="7432548" y="3714750"/>
                </a:lnTo>
                <a:lnTo>
                  <a:pt x="7432548" y="4953000"/>
                </a:lnTo>
                <a:lnTo>
                  <a:pt x="9909048" y="2476500"/>
                </a:lnTo>
                <a:lnTo>
                  <a:pt x="7432548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" name="object 5"/>
          <p:cNvSpPr/>
          <p:nvPr/>
        </p:nvSpPr>
        <p:spPr>
          <a:xfrm>
            <a:off x="190450" y="2833271"/>
            <a:ext cx="2891037" cy="206676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" name="object 6"/>
          <p:cNvSpPr txBox="1"/>
          <p:nvPr/>
        </p:nvSpPr>
        <p:spPr>
          <a:xfrm>
            <a:off x="387096" y="2972376"/>
            <a:ext cx="2478394" cy="1544553"/>
          </a:xfrm>
          <a:prstGeom prst="rect">
            <a:avLst/>
          </a:prstGeom>
        </p:spPr>
        <p:txBody>
          <a:bodyPr vert="horz" wrap="square" lIns="0" tIns="36186" rIns="0" bIns="0" rtlCol="0">
            <a:spAutoFit/>
          </a:bodyPr>
          <a:lstStyle/>
          <a:p>
            <a:pPr marL="12696" marR="365650">
              <a:lnSpc>
                <a:spcPct val="91500"/>
              </a:lnSpc>
              <a:spcBef>
                <a:spcPts val="285"/>
              </a:spcBef>
            </a:pPr>
            <a:r>
              <a:rPr sz="1799" spc="-100" dirty="0">
                <a:latin typeface="Arial"/>
                <a:cs typeface="Arial"/>
              </a:rPr>
              <a:t>Draw </a:t>
            </a:r>
            <a:r>
              <a:rPr sz="1799" spc="-25" dirty="0">
                <a:latin typeface="Arial"/>
                <a:cs typeface="Arial"/>
              </a:rPr>
              <a:t>multiple</a:t>
            </a:r>
            <a:r>
              <a:rPr sz="1799" spc="-110" dirty="0">
                <a:latin typeface="Arial"/>
                <a:cs typeface="Arial"/>
              </a:rPr>
              <a:t> </a:t>
            </a:r>
            <a:r>
              <a:rPr sz="1799" spc="-65" dirty="0">
                <a:latin typeface="Arial"/>
                <a:cs typeface="Arial"/>
              </a:rPr>
              <a:t>random  </a:t>
            </a:r>
            <a:r>
              <a:rPr sz="1799" spc="-100" dirty="0">
                <a:latin typeface="Arial"/>
                <a:cs typeface="Arial"/>
              </a:rPr>
              <a:t>samples, </a:t>
            </a:r>
            <a:r>
              <a:rPr sz="1799" spc="5" dirty="0">
                <a:latin typeface="Arial"/>
                <a:cs typeface="Arial"/>
              </a:rPr>
              <a:t>with  </a:t>
            </a:r>
            <a:r>
              <a:rPr sz="1799" spc="-60" dirty="0">
                <a:latin typeface="Arial"/>
                <a:cs typeface="Arial"/>
              </a:rPr>
              <a:t>replacement, </a:t>
            </a:r>
            <a:r>
              <a:rPr sz="1799" spc="-20" dirty="0">
                <a:latin typeface="Arial"/>
                <a:cs typeface="Arial"/>
              </a:rPr>
              <a:t>from</a:t>
            </a:r>
            <a:r>
              <a:rPr sz="1799" spc="-235" dirty="0">
                <a:latin typeface="Arial"/>
                <a:cs typeface="Arial"/>
              </a:rPr>
              <a:t> </a:t>
            </a:r>
            <a:r>
              <a:rPr sz="1799" spc="-20" dirty="0">
                <a:latin typeface="Arial"/>
                <a:cs typeface="Arial"/>
              </a:rPr>
              <a:t>the  </a:t>
            </a:r>
            <a:r>
              <a:rPr sz="1799" spc="-70" dirty="0">
                <a:latin typeface="Arial"/>
                <a:cs typeface="Arial"/>
              </a:rPr>
              <a:t>data</a:t>
            </a:r>
            <a:endParaRPr sz="1799" dirty="0">
              <a:latin typeface="Arial"/>
              <a:cs typeface="Arial"/>
            </a:endParaRPr>
          </a:p>
          <a:p>
            <a:pPr marL="126962" marR="5078" indent="-114266">
              <a:lnSpc>
                <a:spcPts val="1540"/>
              </a:lnSpc>
              <a:spcBef>
                <a:spcPts val="819"/>
              </a:spcBef>
              <a:buChar char="•"/>
              <a:tabLst>
                <a:tab pos="126962" algn="l"/>
              </a:tabLst>
            </a:pPr>
            <a:r>
              <a:rPr sz="1400" spc="-35" dirty="0">
                <a:latin typeface="Arial"/>
                <a:cs typeface="Arial"/>
              </a:rPr>
              <a:t>(this </a:t>
            </a:r>
            <a:r>
              <a:rPr sz="1400" spc="-65" dirty="0">
                <a:latin typeface="Arial"/>
                <a:cs typeface="Arial"/>
              </a:rPr>
              <a:t>sampling approach </a:t>
            </a:r>
            <a:r>
              <a:rPr sz="1400" spc="-70" dirty="0">
                <a:latin typeface="Arial"/>
                <a:cs typeface="Arial"/>
              </a:rPr>
              <a:t>is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called 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i="1" spc="-65" dirty="0">
                <a:latin typeface="Trebuchet MS"/>
                <a:cs typeface="Trebuchet MS"/>
              </a:rPr>
              <a:t>bootstrap</a:t>
            </a:r>
            <a:r>
              <a:rPr sz="1400" spc="-65" dirty="0">
                <a:latin typeface="Arial"/>
                <a:cs typeface="Arial"/>
              </a:rPr>
              <a:t>).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35575" y="2833271"/>
            <a:ext cx="2892560" cy="206676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8" name="object 8"/>
          <p:cNvSpPr txBox="1"/>
          <p:nvPr/>
        </p:nvSpPr>
        <p:spPr>
          <a:xfrm>
            <a:off x="3368432" y="3044544"/>
            <a:ext cx="2429512" cy="1555345"/>
          </a:xfrm>
          <a:prstGeom prst="rect">
            <a:avLst/>
          </a:prstGeom>
        </p:spPr>
        <p:txBody>
          <a:bodyPr vert="horz" wrap="square" lIns="0" tIns="35551" rIns="0" bIns="0" rtlCol="0">
            <a:spAutoFit/>
          </a:bodyPr>
          <a:lstStyle/>
          <a:p>
            <a:pPr marL="12696" marR="5078" indent="635" algn="ctr">
              <a:lnSpc>
                <a:spcPct val="91600"/>
              </a:lnSpc>
              <a:spcBef>
                <a:spcPts val="280"/>
              </a:spcBef>
            </a:pPr>
            <a:r>
              <a:rPr sz="1799" spc="-110" dirty="0">
                <a:latin typeface="Arial"/>
                <a:cs typeface="Arial"/>
              </a:rPr>
              <a:t>Using </a:t>
            </a:r>
            <a:r>
              <a:rPr sz="1799" spc="-140" dirty="0">
                <a:latin typeface="Arial"/>
                <a:cs typeface="Arial"/>
              </a:rPr>
              <a:t>a </a:t>
            </a:r>
            <a:r>
              <a:rPr sz="1799" spc="-65" dirty="0">
                <a:latin typeface="Arial"/>
                <a:cs typeface="Arial"/>
              </a:rPr>
              <a:t>random </a:t>
            </a:r>
            <a:r>
              <a:rPr sz="1799" spc="-90" dirty="0">
                <a:latin typeface="Arial"/>
                <a:cs typeface="Arial"/>
              </a:rPr>
              <a:t>subset </a:t>
            </a:r>
            <a:r>
              <a:rPr sz="1799" spc="-10" dirty="0">
                <a:latin typeface="Arial"/>
                <a:cs typeface="Arial"/>
              </a:rPr>
              <a:t>of  </a:t>
            </a:r>
            <a:r>
              <a:rPr sz="1799" spc="-55" dirty="0">
                <a:latin typeface="Arial"/>
                <a:cs typeface="Arial"/>
              </a:rPr>
              <a:t>predictors </a:t>
            </a:r>
            <a:r>
              <a:rPr sz="1799" spc="-30" dirty="0">
                <a:latin typeface="Arial"/>
                <a:cs typeface="Arial"/>
              </a:rPr>
              <a:t>at </a:t>
            </a:r>
            <a:r>
              <a:rPr sz="1799" spc="-110" dirty="0">
                <a:latin typeface="Arial"/>
                <a:cs typeface="Arial"/>
              </a:rPr>
              <a:t>each </a:t>
            </a:r>
            <a:r>
              <a:rPr sz="1799" spc="-105" dirty="0">
                <a:latin typeface="Arial"/>
                <a:cs typeface="Arial"/>
              </a:rPr>
              <a:t>stage,  </a:t>
            </a:r>
            <a:r>
              <a:rPr sz="1799" spc="50" dirty="0">
                <a:latin typeface="Arial"/>
                <a:cs typeface="Arial"/>
              </a:rPr>
              <a:t>fit </a:t>
            </a:r>
            <a:r>
              <a:rPr sz="1799" spc="-140" dirty="0">
                <a:latin typeface="Arial"/>
                <a:cs typeface="Arial"/>
              </a:rPr>
              <a:t>a </a:t>
            </a:r>
            <a:r>
              <a:rPr sz="1799" spc="-70" dirty="0">
                <a:latin typeface="Arial"/>
                <a:cs typeface="Arial"/>
              </a:rPr>
              <a:t>classification </a:t>
            </a:r>
            <a:r>
              <a:rPr sz="1799" spc="-35" dirty="0">
                <a:latin typeface="Arial"/>
                <a:cs typeface="Arial"/>
              </a:rPr>
              <a:t>(or  </a:t>
            </a:r>
            <a:r>
              <a:rPr sz="1799" spc="-85" dirty="0">
                <a:latin typeface="Arial"/>
                <a:cs typeface="Arial"/>
              </a:rPr>
              <a:t>regression) </a:t>
            </a:r>
            <a:r>
              <a:rPr sz="1799" spc="-30" dirty="0">
                <a:latin typeface="Arial"/>
                <a:cs typeface="Arial"/>
              </a:rPr>
              <a:t>tree </a:t>
            </a:r>
            <a:r>
              <a:rPr sz="1799" spc="15" dirty="0">
                <a:latin typeface="Arial"/>
                <a:cs typeface="Arial"/>
              </a:rPr>
              <a:t>to </a:t>
            </a:r>
            <a:r>
              <a:rPr sz="1799" spc="-114" dirty="0">
                <a:latin typeface="Arial"/>
                <a:cs typeface="Arial"/>
              </a:rPr>
              <a:t>each  </a:t>
            </a:r>
            <a:r>
              <a:rPr sz="1799" spc="-95" dirty="0">
                <a:latin typeface="Arial"/>
                <a:cs typeface="Arial"/>
              </a:rPr>
              <a:t>sample </a:t>
            </a:r>
            <a:r>
              <a:rPr sz="1799" spc="-80" dirty="0">
                <a:latin typeface="Arial"/>
                <a:cs typeface="Arial"/>
              </a:rPr>
              <a:t>(and </a:t>
            </a:r>
            <a:r>
              <a:rPr sz="1799" spc="-50" dirty="0">
                <a:latin typeface="Arial"/>
                <a:cs typeface="Arial"/>
              </a:rPr>
              <a:t>thus </a:t>
            </a:r>
            <a:r>
              <a:rPr sz="1799" spc="-40" dirty="0">
                <a:latin typeface="Arial"/>
                <a:cs typeface="Arial"/>
              </a:rPr>
              <a:t>obtain</a:t>
            </a:r>
            <a:r>
              <a:rPr sz="1799" spc="-240" dirty="0">
                <a:latin typeface="Arial"/>
                <a:cs typeface="Arial"/>
              </a:rPr>
              <a:t> </a:t>
            </a:r>
            <a:r>
              <a:rPr sz="1799" spc="-140" dirty="0">
                <a:latin typeface="Arial"/>
                <a:cs typeface="Arial"/>
              </a:rPr>
              <a:t>a  </a:t>
            </a:r>
            <a:r>
              <a:rPr sz="1799" spc="-5" dirty="0">
                <a:latin typeface="Arial"/>
                <a:cs typeface="Arial"/>
              </a:rPr>
              <a:t>“forest”).</a:t>
            </a:r>
            <a:endParaRPr sz="1799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82223" y="2833271"/>
            <a:ext cx="2892561" cy="206676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0" name="object 10"/>
          <p:cNvSpPr txBox="1"/>
          <p:nvPr/>
        </p:nvSpPr>
        <p:spPr>
          <a:xfrm>
            <a:off x="6320920" y="3170114"/>
            <a:ext cx="2417450" cy="1303950"/>
          </a:xfrm>
          <a:prstGeom prst="rect">
            <a:avLst/>
          </a:prstGeom>
        </p:spPr>
        <p:txBody>
          <a:bodyPr vert="horz" wrap="square" lIns="0" tIns="35551" rIns="0" bIns="0" rtlCol="0">
            <a:spAutoFit/>
          </a:bodyPr>
          <a:lstStyle/>
          <a:p>
            <a:pPr marL="12696" marR="5078" indent="1270" algn="ctr">
              <a:lnSpc>
                <a:spcPct val="91600"/>
              </a:lnSpc>
              <a:spcBef>
                <a:spcPts val="280"/>
              </a:spcBef>
            </a:pPr>
            <a:r>
              <a:rPr sz="1799" spc="-100" dirty="0">
                <a:latin typeface="Arial"/>
                <a:cs typeface="Arial"/>
              </a:rPr>
              <a:t>Combine </a:t>
            </a:r>
            <a:r>
              <a:rPr sz="1799" spc="-20" dirty="0">
                <a:latin typeface="Arial"/>
                <a:cs typeface="Arial"/>
              </a:rPr>
              <a:t>the  </a:t>
            </a:r>
            <a:r>
              <a:rPr sz="1799" spc="-25" dirty="0">
                <a:latin typeface="Arial"/>
                <a:cs typeface="Arial"/>
              </a:rPr>
              <a:t>p</a:t>
            </a:r>
            <a:r>
              <a:rPr sz="1799" spc="-45" dirty="0">
                <a:latin typeface="Arial"/>
                <a:cs typeface="Arial"/>
              </a:rPr>
              <a:t>r</a:t>
            </a:r>
            <a:r>
              <a:rPr sz="1799" spc="-85" dirty="0">
                <a:latin typeface="Arial"/>
                <a:cs typeface="Arial"/>
              </a:rPr>
              <a:t>e</a:t>
            </a:r>
            <a:r>
              <a:rPr sz="1799" spc="-80" dirty="0">
                <a:latin typeface="Arial"/>
                <a:cs typeface="Arial"/>
              </a:rPr>
              <a:t>d</a:t>
            </a:r>
            <a:r>
              <a:rPr sz="1799" spc="5" dirty="0">
                <a:latin typeface="Arial"/>
                <a:cs typeface="Arial"/>
              </a:rPr>
              <a:t>i</a:t>
            </a:r>
            <a:r>
              <a:rPr sz="1799" spc="-150" dirty="0">
                <a:latin typeface="Arial"/>
                <a:cs typeface="Arial"/>
              </a:rPr>
              <a:t>c</a:t>
            </a:r>
            <a:r>
              <a:rPr sz="1799" spc="60" dirty="0">
                <a:latin typeface="Arial"/>
                <a:cs typeface="Arial"/>
              </a:rPr>
              <a:t>t</a:t>
            </a:r>
            <a:r>
              <a:rPr sz="1799" spc="40" dirty="0">
                <a:latin typeface="Arial"/>
                <a:cs typeface="Arial"/>
              </a:rPr>
              <a:t>i</a:t>
            </a:r>
            <a:r>
              <a:rPr sz="1799" spc="-110" dirty="0">
                <a:latin typeface="Arial"/>
                <a:cs typeface="Arial"/>
              </a:rPr>
              <a:t>on</a:t>
            </a:r>
            <a:r>
              <a:rPr sz="1799" spc="-95" dirty="0">
                <a:latin typeface="Arial"/>
                <a:cs typeface="Arial"/>
              </a:rPr>
              <a:t>s</a:t>
            </a:r>
            <a:r>
              <a:rPr sz="1799" spc="160" dirty="0">
                <a:latin typeface="Arial"/>
                <a:cs typeface="Arial"/>
              </a:rPr>
              <a:t>/</a:t>
            </a:r>
            <a:r>
              <a:rPr sz="1799" spc="-150" dirty="0">
                <a:latin typeface="Arial"/>
                <a:cs typeface="Arial"/>
              </a:rPr>
              <a:t>c</a:t>
            </a:r>
            <a:r>
              <a:rPr sz="1799" spc="5" dirty="0">
                <a:latin typeface="Arial"/>
                <a:cs typeface="Arial"/>
              </a:rPr>
              <a:t>l</a:t>
            </a:r>
            <a:r>
              <a:rPr sz="1799" spc="-170" dirty="0">
                <a:latin typeface="Arial"/>
                <a:cs typeface="Arial"/>
              </a:rPr>
              <a:t>as</a:t>
            </a:r>
            <a:r>
              <a:rPr sz="1799" spc="-55" dirty="0">
                <a:latin typeface="Arial"/>
                <a:cs typeface="Arial"/>
              </a:rPr>
              <a:t>sifi</a:t>
            </a:r>
            <a:r>
              <a:rPr sz="1799" spc="-105" dirty="0">
                <a:latin typeface="Arial"/>
                <a:cs typeface="Arial"/>
              </a:rPr>
              <a:t>c</a:t>
            </a:r>
            <a:r>
              <a:rPr sz="1799" spc="-155" dirty="0">
                <a:latin typeface="Arial"/>
                <a:cs typeface="Arial"/>
              </a:rPr>
              <a:t>a</a:t>
            </a:r>
            <a:r>
              <a:rPr sz="1799" spc="60" dirty="0">
                <a:latin typeface="Arial"/>
                <a:cs typeface="Arial"/>
              </a:rPr>
              <a:t>t</a:t>
            </a:r>
            <a:r>
              <a:rPr sz="1799" spc="40" dirty="0">
                <a:latin typeface="Arial"/>
                <a:cs typeface="Arial"/>
              </a:rPr>
              <a:t>i</a:t>
            </a:r>
            <a:r>
              <a:rPr sz="1799" spc="-90" dirty="0">
                <a:latin typeface="Arial"/>
                <a:cs typeface="Arial"/>
              </a:rPr>
              <a:t>ons  </a:t>
            </a:r>
            <a:r>
              <a:rPr sz="1799" spc="-20" dirty="0">
                <a:latin typeface="Arial"/>
                <a:cs typeface="Arial"/>
              </a:rPr>
              <a:t>from the </a:t>
            </a:r>
            <a:r>
              <a:rPr sz="1799" spc="-40" dirty="0">
                <a:latin typeface="Arial"/>
                <a:cs typeface="Arial"/>
              </a:rPr>
              <a:t>individual </a:t>
            </a:r>
            <a:r>
              <a:rPr sz="1799" spc="-65" dirty="0">
                <a:latin typeface="Arial"/>
                <a:cs typeface="Arial"/>
              </a:rPr>
              <a:t>trees  </a:t>
            </a:r>
            <a:r>
              <a:rPr sz="1799" spc="15" dirty="0">
                <a:latin typeface="Arial"/>
                <a:cs typeface="Arial"/>
              </a:rPr>
              <a:t>to </a:t>
            </a:r>
            <a:r>
              <a:rPr sz="1799" spc="-40" dirty="0">
                <a:latin typeface="Arial"/>
                <a:cs typeface="Arial"/>
              </a:rPr>
              <a:t>obtain </a:t>
            </a:r>
            <a:r>
              <a:rPr sz="1799" spc="-55" dirty="0">
                <a:latin typeface="Arial"/>
                <a:cs typeface="Arial"/>
              </a:rPr>
              <a:t>improved  predictions.</a:t>
            </a:r>
            <a:endParaRPr sz="1799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28871" y="2833271"/>
            <a:ext cx="2891036" cy="206676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2" name="object 12"/>
          <p:cNvSpPr txBox="1"/>
          <p:nvPr/>
        </p:nvSpPr>
        <p:spPr>
          <a:xfrm>
            <a:off x="9330038" y="3421129"/>
            <a:ext cx="2291118" cy="801796"/>
          </a:xfrm>
          <a:prstGeom prst="rect">
            <a:avLst/>
          </a:prstGeom>
        </p:spPr>
        <p:txBody>
          <a:bodyPr vert="horz" wrap="square" lIns="0" tIns="35551" rIns="0" bIns="0" rtlCol="0">
            <a:spAutoFit/>
          </a:bodyPr>
          <a:lstStyle/>
          <a:p>
            <a:pPr marL="12696" marR="5078" indent="2539" algn="ctr">
              <a:lnSpc>
                <a:spcPct val="91500"/>
              </a:lnSpc>
              <a:spcBef>
                <a:spcPts val="280"/>
              </a:spcBef>
            </a:pPr>
            <a:r>
              <a:rPr sz="1799" spc="-150" dirty="0">
                <a:latin typeface="Arial"/>
                <a:cs typeface="Arial"/>
              </a:rPr>
              <a:t>Use </a:t>
            </a:r>
            <a:r>
              <a:rPr sz="1799" spc="-45" dirty="0">
                <a:latin typeface="Arial"/>
                <a:cs typeface="Arial"/>
              </a:rPr>
              <a:t>voting </a:t>
            </a:r>
            <a:r>
              <a:rPr sz="1799" spc="-10" dirty="0">
                <a:latin typeface="Arial"/>
                <a:cs typeface="Arial"/>
              </a:rPr>
              <a:t>for  </a:t>
            </a:r>
            <a:r>
              <a:rPr sz="1799" spc="-70" dirty="0">
                <a:latin typeface="Arial"/>
                <a:cs typeface="Arial"/>
              </a:rPr>
              <a:t>classification </a:t>
            </a:r>
            <a:r>
              <a:rPr sz="1799" spc="-85" dirty="0">
                <a:latin typeface="Arial"/>
                <a:cs typeface="Arial"/>
              </a:rPr>
              <a:t>and  </a:t>
            </a:r>
            <a:r>
              <a:rPr sz="1799" spc="-100" dirty="0">
                <a:latin typeface="Arial"/>
                <a:cs typeface="Arial"/>
              </a:rPr>
              <a:t>averaging </a:t>
            </a:r>
            <a:r>
              <a:rPr sz="1799" spc="-5" dirty="0">
                <a:latin typeface="Arial"/>
                <a:cs typeface="Arial"/>
              </a:rPr>
              <a:t>for</a:t>
            </a:r>
            <a:r>
              <a:rPr sz="1799" spc="-165" dirty="0">
                <a:latin typeface="Arial"/>
                <a:cs typeface="Arial"/>
              </a:rPr>
              <a:t> </a:t>
            </a:r>
            <a:r>
              <a:rPr sz="1799" spc="-40" dirty="0">
                <a:latin typeface="Arial"/>
                <a:cs typeface="Arial"/>
              </a:rPr>
              <a:t>prediction.</a:t>
            </a:r>
            <a:endParaRPr sz="1799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04" y="475063"/>
            <a:ext cx="10612403" cy="690442"/>
          </a:xfrm>
          <a:prstGeom prst="rect">
            <a:avLst/>
          </a:prstGeom>
        </p:spPr>
        <p:txBody>
          <a:bodyPr vert="horz" wrap="square" lIns="0" tIns="13332" rIns="0" bIns="0" rtlCol="0" anchor="b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 sz="4399" spc="-30" dirty="0">
                <a:latin typeface="Arial"/>
                <a:cs typeface="Arial"/>
              </a:rPr>
              <a:t>Out</a:t>
            </a:r>
            <a:r>
              <a:rPr sz="4399" spc="-375" dirty="0">
                <a:latin typeface="Arial"/>
                <a:cs typeface="Arial"/>
              </a:rPr>
              <a:t> </a:t>
            </a:r>
            <a:r>
              <a:rPr sz="4399" spc="35" dirty="0">
                <a:latin typeface="Arial"/>
                <a:cs typeface="Arial"/>
              </a:rPr>
              <a:t>of</a:t>
            </a:r>
            <a:r>
              <a:rPr sz="4399" spc="-355" dirty="0">
                <a:latin typeface="Arial"/>
                <a:cs typeface="Arial"/>
              </a:rPr>
              <a:t> </a:t>
            </a:r>
            <a:r>
              <a:rPr lang="en-US" sz="4399" spc="-165" dirty="0">
                <a:latin typeface="Arial"/>
                <a:cs typeface="Arial"/>
              </a:rPr>
              <a:t>B</a:t>
            </a:r>
            <a:r>
              <a:rPr sz="4399" spc="-165" dirty="0">
                <a:latin typeface="Arial"/>
                <a:cs typeface="Arial"/>
              </a:rPr>
              <a:t>ag</a:t>
            </a:r>
            <a:r>
              <a:rPr lang="en-US" sz="4399" spc="-165" dirty="0">
                <a:latin typeface="Arial"/>
                <a:cs typeface="Arial"/>
              </a:rPr>
              <a:t> (OOB)</a:t>
            </a:r>
            <a:r>
              <a:rPr sz="4399" spc="-370" dirty="0">
                <a:latin typeface="Arial"/>
                <a:cs typeface="Arial"/>
              </a:rPr>
              <a:t> </a:t>
            </a:r>
            <a:r>
              <a:rPr sz="4399" spc="-95" dirty="0">
                <a:latin typeface="Arial"/>
                <a:cs typeface="Arial"/>
              </a:rPr>
              <a:t>data</a:t>
            </a:r>
            <a:r>
              <a:rPr sz="4399" spc="-365" dirty="0">
                <a:latin typeface="Arial"/>
                <a:cs typeface="Arial"/>
              </a:rPr>
              <a:t> </a:t>
            </a:r>
            <a:r>
              <a:rPr sz="4399" spc="-70" dirty="0">
                <a:latin typeface="Arial"/>
                <a:cs typeface="Arial"/>
              </a:rPr>
              <a:t>points</a:t>
            </a:r>
            <a:r>
              <a:rPr lang="en-US" sz="4399" spc="-70" dirty="0">
                <a:latin typeface="Arial"/>
                <a:cs typeface="Arial"/>
              </a:rPr>
              <a:t> &amp; OOB Error</a:t>
            </a:r>
            <a:endParaRPr sz="4399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327581" y="1629746"/>
            <a:ext cx="9748307" cy="2701378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5740582" marR="5078" indent="-342797">
              <a:lnSpc>
                <a:spcPct val="100000"/>
              </a:lnSpc>
              <a:spcBef>
                <a:spcPts val="105"/>
              </a:spcBef>
              <a:tabLst>
                <a:tab pos="5740582" algn="l"/>
                <a:tab pos="5741217" algn="l"/>
              </a:tabLst>
            </a:pPr>
            <a:r>
              <a:rPr spc="-105" dirty="0"/>
              <a:t>When </a:t>
            </a:r>
            <a:r>
              <a:rPr dirty="0"/>
              <a:t>we </a:t>
            </a:r>
            <a:r>
              <a:rPr spc="-50" dirty="0"/>
              <a:t>create </a:t>
            </a:r>
            <a:r>
              <a:rPr spc="-210" dirty="0"/>
              <a:t>a  </a:t>
            </a:r>
            <a:r>
              <a:rPr spc="-5" dirty="0"/>
              <a:t>bootstrapped </a:t>
            </a:r>
            <a:r>
              <a:rPr spc="-55" dirty="0"/>
              <a:t>dataset, </a:t>
            </a:r>
            <a:r>
              <a:rPr spc="-300" dirty="0"/>
              <a:t>~1/3  </a:t>
            </a:r>
            <a:r>
              <a:rPr spc="100" dirty="0"/>
              <a:t>of</a:t>
            </a:r>
            <a:r>
              <a:rPr spc="-210" dirty="0"/>
              <a:t> </a:t>
            </a:r>
            <a:r>
              <a:rPr spc="25" dirty="0"/>
              <a:t>the</a:t>
            </a:r>
            <a:r>
              <a:rPr spc="-204" dirty="0"/>
              <a:t> </a:t>
            </a:r>
            <a:r>
              <a:rPr spc="-30" dirty="0"/>
              <a:t>original</a:t>
            </a:r>
            <a:r>
              <a:rPr spc="-200" dirty="0"/>
              <a:t> </a:t>
            </a:r>
            <a:r>
              <a:rPr spc="-50" dirty="0"/>
              <a:t>data</a:t>
            </a:r>
            <a:r>
              <a:rPr spc="-200" dirty="0"/>
              <a:t> </a:t>
            </a:r>
            <a:r>
              <a:rPr spc="-105" dirty="0"/>
              <a:t>does</a:t>
            </a:r>
            <a:r>
              <a:rPr spc="-225" dirty="0"/>
              <a:t> </a:t>
            </a:r>
            <a:r>
              <a:rPr spc="75" dirty="0"/>
              <a:t>not  </a:t>
            </a:r>
            <a:r>
              <a:rPr spc="-70" dirty="0"/>
              <a:t>end</a:t>
            </a:r>
            <a:r>
              <a:rPr spc="-215" dirty="0"/>
              <a:t> </a:t>
            </a:r>
            <a:r>
              <a:rPr spc="-35" dirty="0"/>
              <a:t>up</a:t>
            </a:r>
            <a:r>
              <a:rPr spc="-200" dirty="0"/>
              <a:t> </a:t>
            </a:r>
            <a:r>
              <a:rPr spc="-40" dirty="0"/>
              <a:t>in</a:t>
            </a:r>
            <a:r>
              <a:rPr spc="-190" dirty="0"/>
              <a:t> </a:t>
            </a:r>
            <a:r>
              <a:rPr spc="25" dirty="0"/>
              <a:t>the</a:t>
            </a:r>
            <a:r>
              <a:rPr spc="-210" dirty="0"/>
              <a:t> </a:t>
            </a:r>
            <a:r>
              <a:rPr spc="65" dirty="0"/>
              <a:t>boot</a:t>
            </a:r>
            <a:r>
              <a:rPr spc="-200" dirty="0"/>
              <a:t> </a:t>
            </a:r>
            <a:r>
              <a:rPr spc="-40" dirty="0"/>
              <a:t>strapped  </a:t>
            </a:r>
            <a:r>
              <a:rPr spc="-50" dirty="0"/>
              <a:t>dataset</a:t>
            </a:r>
          </a:p>
          <a:p>
            <a:pPr marL="5740582" marR="843027" indent="-342797">
              <a:lnSpc>
                <a:spcPct val="100000"/>
              </a:lnSpc>
              <a:spcBef>
                <a:spcPts val="775"/>
              </a:spcBef>
              <a:tabLst>
                <a:tab pos="5740582" algn="l"/>
                <a:tab pos="5741217" algn="l"/>
              </a:tabLst>
            </a:pPr>
            <a:r>
              <a:rPr spc="-165" dirty="0"/>
              <a:t>This </a:t>
            </a:r>
            <a:r>
              <a:rPr spc="-145" dirty="0"/>
              <a:t>is </a:t>
            </a:r>
            <a:r>
              <a:rPr spc="-80" dirty="0"/>
              <a:t>called</a:t>
            </a:r>
            <a:r>
              <a:rPr spc="-325" dirty="0"/>
              <a:t> </a:t>
            </a:r>
            <a:r>
              <a:rPr spc="-40" dirty="0"/>
              <a:t>out-of-bag  </a:t>
            </a:r>
            <a:r>
              <a:rPr spc="-50" dirty="0"/>
              <a:t>dataset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1080750" y="6578600"/>
            <a:ext cx="11080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6">
              <a:lnSpc>
                <a:spcPts val="1395"/>
              </a:lnSpc>
            </a:pPr>
            <a:r>
              <a:rPr lang="en-IN" spc="-55"/>
              <a:t> </a:t>
            </a:r>
            <a:endParaRPr spc="-60" dirty="0"/>
          </a:p>
        </p:txBody>
      </p:sp>
      <p:sp>
        <p:nvSpPr>
          <p:cNvPr id="7" name="object 7"/>
          <p:cNvSpPr/>
          <p:nvPr/>
        </p:nvSpPr>
        <p:spPr>
          <a:xfrm rot="2677961">
            <a:off x="3354847" y="2108037"/>
            <a:ext cx="325035" cy="1496305"/>
          </a:xfrm>
          <a:custGeom>
            <a:avLst/>
            <a:gdLst/>
            <a:ahLst/>
            <a:cxnLst/>
            <a:rect l="l" t="t" r="r" b="b"/>
            <a:pathLst>
              <a:path w="325120" h="1496695">
                <a:moveTo>
                  <a:pt x="281007" y="73507"/>
                </a:moveTo>
                <a:lnTo>
                  <a:pt x="0" y="1494155"/>
                </a:lnTo>
                <a:lnTo>
                  <a:pt x="12445" y="1496568"/>
                </a:lnTo>
                <a:lnTo>
                  <a:pt x="293441" y="75977"/>
                </a:lnTo>
                <a:lnTo>
                  <a:pt x="281007" y="73507"/>
                </a:lnTo>
                <a:close/>
              </a:path>
              <a:path w="325120" h="1496695">
                <a:moveTo>
                  <a:pt x="318812" y="61087"/>
                </a:moveTo>
                <a:lnTo>
                  <a:pt x="283463" y="61087"/>
                </a:lnTo>
                <a:lnTo>
                  <a:pt x="295909" y="63500"/>
                </a:lnTo>
                <a:lnTo>
                  <a:pt x="293441" y="75977"/>
                </a:lnTo>
                <a:lnTo>
                  <a:pt x="324612" y="82169"/>
                </a:lnTo>
                <a:lnTo>
                  <a:pt x="318812" y="61087"/>
                </a:lnTo>
                <a:close/>
              </a:path>
              <a:path w="325120" h="1496695">
                <a:moveTo>
                  <a:pt x="283463" y="61087"/>
                </a:moveTo>
                <a:lnTo>
                  <a:pt x="281007" y="73507"/>
                </a:lnTo>
                <a:lnTo>
                  <a:pt x="293441" y="75977"/>
                </a:lnTo>
                <a:lnTo>
                  <a:pt x="295909" y="63500"/>
                </a:lnTo>
                <a:lnTo>
                  <a:pt x="283463" y="61087"/>
                </a:lnTo>
                <a:close/>
              </a:path>
              <a:path w="325120" h="1496695">
                <a:moveTo>
                  <a:pt x="302005" y="0"/>
                </a:moveTo>
                <a:lnTo>
                  <a:pt x="249808" y="67310"/>
                </a:lnTo>
                <a:lnTo>
                  <a:pt x="281007" y="73507"/>
                </a:lnTo>
                <a:lnTo>
                  <a:pt x="283463" y="61087"/>
                </a:lnTo>
                <a:lnTo>
                  <a:pt x="318812" y="61087"/>
                </a:lnTo>
                <a:lnTo>
                  <a:pt x="302005" y="0"/>
                </a:lnTo>
                <a:close/>
              </a:path>
            </a:pathLst>
          </a:custGeom>
          <a:solidFill>
            <a:srgbClr val="4662AA"/>
          </a:solidFill>
          <a:ln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8" name="object 8"/>
          <p:cNvSpPr/>
          <p:nvPr/>
        </p:nvSpPr>
        <p:spPr>
          <a:xfrm>
            <a:off x="3359417" y="3596597"/>
            <a:ext cx="297737" cy="104112"/>
          </a:xfrm>
          <a:custGeom>
            <a:avLst/>
            <a:gdLst/>
            <a:ahLst/>
            <a:cxnLst/>
            <a:rect l="l" t="t" r="r" b="b"/>
            <a:pathLst>
              <a:path w="297814" h="104139">
                <a:moveTo>
                  <a:pt x="222277" y="73568"/>
                </a:moveTo>
                <a:lnTo>
                  <a:pt x="213868" y="104140"/>
                </a:lnTo>
                <a:lnTo>
                  <a:pt x="297434" y="87757"/>
                </a:lnTo>
                <a:lnTo>
                  <a:pt x="285436" y="76962"/>
                </a:lnTo>
                <a:lnTo>
                  <a:pt x="234569" y="76962"/>
                </a:lnTo>
                <a:lnTo>
                  <a:pt x="222277" y="73568"/>
                </a:lnTo>
                <a:close/>
              </a:path>
              <a:path w="297814" h="104139">
                <a:moveTo>
                  <a:pt x="225628" y="61389"/>
                </a:moveTo>
                <a:lnTo>
                  <a:pt x="222277" y="73568"/>
                </a:lnTo>
                <a:lnTo>
                  <a:pt x="234569" y="76962"/>
                </a:lnTo>
                <a:lnTo>
                  <a:pt x="237871" y="64770"/>
                </a:lnTo>
                <a:lnTo>
                  <a:pt x="225628" y="61389"/>
                </a:lnTo>
                <a:close/>
              </a:path>
              <a:path w="297814" h="104139">
                <a:moveTo>
                  <a:pt x="234061" y="30734"/>
                </a:moveTo>
                <a:lnTo>
                  <a:pt x="225628" y="61389"/>
                </a:lnTo>
                <a:lnTo>
                  <a:pt x="237871" y="64770"/>
                </a:lnTo>
                <a:lnTo>
                  <a:pt x="234569" y="76962"/>
                </a:lnTo>
                <a:lnTo>
                  <a:pt x="285436" y="76962"/>
                </a:lnTo>
                <a:lnTo>
                  <a:pt x="234061" y="30734"/>
                </a:lnTo>
                <a:close/>
              </a:path>
              <a:path w="297814" h="104139">
                <a:moveTo>
                  <a:pt x="3302" y="0"/>
                </a:moveTo>
                <a:lnTo>
                  <a:pt x="0" y="12192"/>
                </a:lnTo>
                <a:lnTo>
                  <a:pt x="222277" y="73568"/>
                </a:lnTo>
                <a:lnTo>
                  <a:pt x="225628" y="61389"/>
                </a:lnTo>
                <a:lnTo>
                  <a:pt x="3302" y="0"/>
                </a:lnTo>
                <a:close/>
              </a:path>
            </a:pathLst>
          </a:custGeom>
          <a:solidFill>
            <a:srgbClr val="4662AA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9" name="object 9"/>
          <p:cNvSpPr/>
          <p:nvPr/>
        </p:nvSpPr>
        <p:spPr>
          <a:xfrm rot="18875558">
            <a:off x="3237065" y="3777895"/>
            <a:ext cx="326305" cy="1689295"/>
          </a:xfrm>
          <a:custGeom>
            <a:avLst/>
            <a:gdLst/>
            <a:ahLst/>
            <a:cxnLst/>
            <a:rect l="l" t="t" r="r" b="b"/>
            <a:pathLst>
              <a:path w="326389" h="1689735">
                <a:moveTo>
                  <a:pt x="282548" y="1615407"/>
                </a:moveTo>
                <a:lnTo>
                  <a:pt x="251332" y="1620901"/>
                </a:lnTo>
                <a:lnTo>
                  <a:pt x="302005" y="1689354"/>
                </a:lnTo>
                <a:lnTo>
                  <a:pt x="320360" y="1627886"/>
                </a:lnTo>
                <a:lnTo>
                  <a:pt x="284733" y="1627886"/>
                </a:lnTo>
                <a:lnTo>
                  <a:pt x="282548" y="1615407"/>
                </a:lnTo>
                <a:close/>
              </a:path>
              <a:path w="326389" h="1689735">
                <a:moveTo>
                  <a:pt x="295111" y="1613197"/>
                </a:moveTo>
                <a:lnTo>
                  <a:pt x="282548" y="1615407"/>
                </a:lnTo>
                <a:lnTo>
                  <a:pt x="284733" y="1627886"/>
                </a:lnTo>
                <a:lnTo>
                  <a:pt x="297306" y="1625727"/>
                </a:lnTo>
                <a:lnTo>
                  <a:pt x="295111" y="1613197"/>
                </a:lnTo>
                <a:close/>
              </a:path>
              <a:path w="326389" h="1689735">
                <a:moveTo>
                  <a:pt x="326389" y="1607693"/>
                </a:moveTo>
                <a:lnTo>
                  <a:pt x="295111" y="1613197"/>
                </a:lnTo>
                <a:lnTo>
                  <a:pt x="297306" y="1625727"/>
                </a:lnTo>
                <a:lnTo>
                  <a:pt x="284733" y="1627886"/>
                </a:lnTo>
                <a:lnTo>
                  <a:pt x="320360" y="1627886"/>
                </a:lnTo>
                <a:lnTo>
                  <a:pt x="326389" y="1607693"/>
                </a:lnTo>
                <a:close/>
              </a:path>
              <a:path w="326389" h="1689735">
                <a:moveTo>
                  <a:pt x="12445" y="0"/>
                </a:moveTo>
                <a:lnTo>
                  <a:pt x="0" y="2286"/>
                </a:lnTo>
                <a:lnTo>
                  <a:pt x="282548" y="1615407"/>
                </a:lnTo>
                <a:lnTo>
                  <a:pt x="295111" y="1613197"/>
                </a:lnTo>
                <a:lnTo>
                  <a:pt x="12445" y="0"/>
                </a:lnTo>
                <a:close/>
              </a:path>
            </a:pathLst>
          </a:custGeom>
          <a:solidFill>
            <a:srgbClr val="4662AA"/>
          </a:solidFill>
          <a:ln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2" name="object 12"/>
          <p:cNvSpPr txBox="1"/>
          <p:nvPr/>
        </p:nvSpPr>
        <p:spPr>
          <a:xfrm>
            <a:off x="10041940" y="6457142"/>
            <a:ext cx="232984" cy="300645"/>
          </a:xfrm>
          <a:prstGeom prst="rect">
            <a:avLst/>
          </a:prstGeom>
        </p:spPr>
        <p:txBody>
          <a:bodyPr vert="horz" wrap="square" lIns="0" tIns="84433" rIns="0" bIns="0" rtlCol="0">
            <a:spAutoFit/>
          </a:bodyPr>
          <a:lstStyle/>
          <a:p>
            <a:pPr marL="25392">
              <a:spcBef>
                <a:spcPts val="665"/>
              </a:spcBef>
            </a:pPr>
            <a:fld id="{81D60167-4931-47E6-BA6A-407CBD079E47}" type="slidenum">
              <a:rPr sz="1400" spc="-65" dirty="0">
                <a:solidFill>
                  <a:srgbClr val="585858"/>
                </a:solidFill>
                <a:latin typeface="Arial"/>
                <a:cs typeface="Arial"/>
              </a:rPr>
              <a:pPr marL="25392">
                <a:spcBef>
                  <a:spcPts val="665"/>
                </a:spcBef>
              </a:pPr>
              <a:t>6</a:t>
            </a:fld>
            <a:endParaRPr sz="1400">
              <a:latin typeface="Arial"/>
              <a:cs typeface="Arial"/>
            </a:endParaRP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07DB12F4-7106-4657-9557-A6E36466E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04015"/>
              </p:ext>
            </p:extLst>
          </p:nvPr>
        </p:nvGraphicFramePr>
        <p:xfrm>
          <a:off x="4411624" y="1893483"/>
          <a:ext cx="2871991" cy="108556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17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13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60" dirty="0"/>
                        <a:t>Sno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/>
                        <a:t>X1</a:t>
                      </a:r>
                      <a:endParaRPr sz="1300" dirty="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/>
                        <a:t>X</a:t>
                      </a:r>
                      <a:r>
                        <a:rPr lang="en-US" sz="1300" b="1" spc="-100" dirty="0"/>
                        <a:t>3</a:t>
                      </a:r>
                      <a:endParaRPr sz="1300" dirty="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/>
                        <a:t>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/>
                        <a:t>4</a:t>
                      </a:r>
                      <a:endParaRPr sz="13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5" dirty="0"/>
                        <a:t>144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300" b="1" dirty="0"/>
                        <a:t>103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90" dirty="0"/>
                        <a:t>No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/>
                        <a:t>2</a:t>
                      </a:r>
                      <a:endParaRPr sz="13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" dirty="0"/>
                        <a:t>529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spc="-15" dirty="0"/>
                        <a:t>379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0" dirty="0"/>
                        <a:t>Yes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4</a:t>
                      </a:r>
                      <a:endParaRPr sz="13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144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103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No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1046616784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/>
                        <a:t>3</a:t>
                      </a:r>
                      <a:endParaRPr sz="1300" b="1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" dirty="0"/>
                        <a:t>125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spc="-15" dirty="0"/>
                        <a:t>317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90" dirty="0"/>
                        <a:t>No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0CC5464D-671C-4FF4-A744-D0E3CD41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628804"/>
              </p:ext>
            </p:extLst>
          </p:nvPr>
        </p:nvGraphicFramePr>
        <p:xfrm>
          <a:off x="4430991" y="3211169"/>
          <a:ext cx="2871991" cy="108556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17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13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60" dirty="0"/>
                        <a:t>Sno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/>
                        <a:t>X1</a:t>
                      </a:r>
                      <a:endParaRPr sz="1300" dirty="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/>
                        <a:t>X2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/>
                        <a:t>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/>
                        <a:t>3</a:t>
                      </a:r>
                      <a:endParaRPr sz="13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5" dirty="0"/>
                        <a:t>125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5" dirty="0"/>
                        <a:t>67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90" dirty="0"/>
                        <a:t>No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/>
                        <a:t>4</a:t>
                      </a:r>
                      <a:endParaRPr sz="1300" b="1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" dirty="0"/>
                        <a:t>144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" dirty="0"/>
                        <a:t>29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90" dirty="0"/>
                        <a:t>No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/>
                        <a:t>4</a:t>
                      </a:r>
                      <a:endParaRPr sz="1300" b="1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" dirty="0"/>
                        <a:t>144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" dirty="0"/>
                        <a:t>29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90" dirty="0"/>
                        <a:t>No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1</a:t>
                      </a:r>
                      <a:endParaRPr sz="13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432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29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Yes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2647311206"/>
                  </a:ext>
                </a:extLst>
              </a:tr>
            </a:tbl>
          </a:graphicData>
        </a:graphic>
      </p:graphicFrame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3E05B4C7-C513-463B-B21C-F57B0B23D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64432"/>
              </p:ext>
            </p:extLst>
          </p:nvPr>
        </p:nvGraphicFramePr>
        <p:xfrm>
          <a:off x="4430991" y="4558999"/>
          <a:ext cx="2871991" cy="108556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17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13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60" dirty="0"/>
                        <a:t>Sno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/>
                        <a:t>X</a:t>
                      </a:r>
                      <a:r>
                        <a:rPr lang="en-US" sz="1300" b="1" spc="-100" dirty="0"/>
                        <a:t>4</a:t>
                      </a:r>
                      <a:endParaRPr sz="1300" dirty="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/>
                        <a:t>X2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/>
                        <a:t>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/>
                        <a:t>3</a:t>
                      </a:r>
                      <a:endParaRPr sz="13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300" b="1" spc="-15" dirty="0"/>
                        <a:t>4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5" dirty="0"/>
                        <a:t>67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90" dirty="0"/>
                        <a:t>No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80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/>
                        <a:t>2</a:t>
                      </a:r>
                      <a:endParaRPr sz="13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spc="-15" dirty="0"/>
                        <a:t>2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" dirty="0"/>
                        <a:t>34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0" dirty="0"/>
                        <a:t>Yes</a:t>
                      </a:r>
                      <a:endParaRPr sz="1300" b="1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/>
                        <a:t>3</a:t>
                      </a:r>
                      <a:endParaRPr sz="1300" b="1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spc="-15" dirty="0"/>
                        <a:t>4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15" dirty="0"/>
                        <a:t>67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spc="-90" dirty="0"/>
                        <a:t>No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4</a:t>
                      </a:r>
                      <a:endParaRPr sz="13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8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29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300" b="1" dirty="0"/>
                        <a:t>No</a:t>
                      </a:r>
                      <a:endParaRPr sz="1300" b="1" dirty="0">
                        <a:latin typeface="Arial"/>
                        <a:cs typeface="Arial"/>
                      </a:endParaRPr>
                    </a:p>
                  </a:txBody>
                  <a:tcPr marL="0" marR="0" marT="3174" marB="0"/>
                </a:tc>
                <a:extLst>
                  <a:ext uri="{0D108BD9-81ED-4DB2-BD59-A6C34878D82A}">
                    <a16:rowId xmlns:a16="http://schemas.microsoft.com/office/drawing/2014/main" val="3575650785"/>
                  </a:ext>
                </a:extLst>
              </a:tr>
            </a:tbl>
          </a:graphicData>
        </a:graphic>
      </p:graphicFrame>
      <p:sp>
        <p:nvSpPr>
          <p:cNvPr id="17" name="object 7">
            <a:extLst>
              <a:ext uri="{FF2B5EF4-FFF2-40B4-BE49-F238E27FC236}">
                <a16:creationId xmlns:a16="http://schemas.microsoft.com/office/drawing/2014/main" id="{38E374EB-41EC-49C2-8FB8-4F1A89D2B5AB}"/>
              </a:ext>
            </a:extLst>
          </p:cNvPr>
          <p:cNvSpPr/>
          <p:nvPr/>
        </p:nvSpPr>
        <p:spPr>
          <a:xfrm rot="4726594">
            <a:off x="3502646" y="3029454"/>
            <a:ext cx="325035" cy="1496305"/>
          </a:xfrm>
          <a:custGeom>
            <a:avLst/>
            <a:gdLst/>
            <a:ahLst/>
            <a:cxnLst/>
            <a:rect l="l" t="t" r="r" b="b"/>
            <a:pathLst>
              <a:path w="325120" h="1496695">
                <a:moveTo>
                  <a:pt x="281007" y="73507"/>
                </a:moveTo>
                <a:lnTo>
                  <a:pt x="0" y="1494155"/>
                </a:lnTo>
                <a:lnTo>
                  <a:pt x="12445" y="1496568"/>
                </a:lnTo>
                <a:lnTo>
                  <a:pt x="293441" y="75977"/>
                </a:lnTo>
                <a:lnTo>
                  <a:pt x="281007" y="73507"/>
                </a:lnTo>
                <a:close/>
              </a:path>
              <a:path w="325120" h="1496695">
                <a:moveTo>
                  <a:pt x="318812" y="61087"/>
                </a:moveTo>
                <a:lnTo>
                  <a:pt x="283463" y="61087"/>
                </a:lnTo>
                <a:lnTo>
                  <a:pt x="295909" y="63500"/>
                </a:lnTo>
                <a:lnTo>
                  <a:pt x="293441" y="75977"/>
                </a:lnTo>
                <a:lnTo>
                  <a:pt x="324612" y="82169"/>
                </a:lnTo>
                <a:lnTo>
                  <a:pt x="318812" y="61087"/>
                </a:lnTo>
                <a:close/>
              </a:path>
              <a:path w="325120" h="1496695">
                <a:moveTo>
                  <a:pt x="283463" y="61087"/>
                </a:moveTo>
                <a:lnTo>
                  <a:pt x="281007" y="73507"/>
                </a:lnTo>
                <a:lnTo>
                  <a:pt x="293441" y="75977"/>
                </a:lnTo>
                <a:lnTo>
                  <a:pt x="295909" y="63500"/>
                </a:lnTo>
                <a:lnTo>
                  <a:pt x="283463" y="61087"/>
                </a:lnTo>
                <a:close/>
              </a:path>
              <a:path w="325120" h="1496695">
                <a:moveTo>
                  <a:pt x="302005" y="0"/>
                </a:moveTo>
                <a:lnTo>
                  <a:pt x="249808" y="67310"/>
                </a:lnTo>
                <a:lnTo>
                  <a:pt x="281007" y="73507"/>
                </a:lnTo>
                <a:lnTo>
                  <a:pt x="283463" y="61087"/>
                </a:lnTo>
                <a:lnTo>
                  <a:pt x="318812" y="61087"/>
                </a:lnTo>
                <a:lnTo>
                  <a:pt x="302005" y="0"/>
                </a:lnTo>
                <a:close/>
              </a:path>
            </a:pathLst>
          </a:custGeom>
          <a:solidFill>
            <a:srgbClr val="4662AA"/>
          </a:solidFill>
          <a:ln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4659AB99-9222-453F-BF13-C4115A136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865977"/>
              </p:ext>
            </p:extLst>
          </p:nvPr>
        </p:nvGraphicFramePr>
        <p:xfrm>
          <a:off x="117748" y="3248372"/>
          <a:ext cx="3956285" cy="9954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5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9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338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60" dirty="0"/>
                        <a:t>Sno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95" dirty="0"/>
                        <a:t>X1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95" dirty="0"/>
                        <a:t>X2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95" dirty="0"/>
                        <a:t>X3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95" dirty="0"/>
                        <a:t>X4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dirty="0"/>
                        <a:t>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38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dirty="0"/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/>
                        <a:t>432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/>
                        <a:t>29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/>
                        <a:t>313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dirty="0"/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40" dirty="0"/>
                        <a:t>Yes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38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dirty="0"/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/>
                        <a:t>529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/>
                        <a:t>34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/>
                        <a:t>379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dirty="0"/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40" dirty="0"/>
                        <a:t>Yes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703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dirty="0"/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/>
                        <a:t>125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/>
                        <a:t>67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/>
                        <a:t>317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dirty="0"/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85" dirty="0"/>
                        <a:t>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03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dirty="0"/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539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15" dirty="0"/>
                        <a:t>144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39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15" dirty="0"/>
                        <a:t>29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39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15" dirty="0"/>
                        <a:t>103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39" marB="0"/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/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39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85" dirty="0"/>
                        <a:t>No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53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161" y="462672"/>
            <a:ext cx="5988395" cy="696414"/>
          </a:xfrm>
          <a:prstGeom prst="rect">
            <a:avLst/>
          </a:prstGeom>
        </p:spPr>
        <p:txBody>
          <a:bodyPr vert="horz" wrap="square" lIns="0" tIns="13332" rIns="0" bIns="0" rtlCol="0" anchor="b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 sz="4399" spc="-130" dirty="0">
                <a:latin typeface="Arial"/>
                <a:cs typeface="Arial"/>
              </a:rPr>
              <a:t>How </a:t>
            </a:r>
            <a:r>
              <a:rPr sz="4399" spc="100" dirty="0">
                <a:latin typeface="Arial"/>
                <a:cs typeface="Arial"/>
              </a:rPr>
              <a:t>to</a:t>
            </a:r>
            <a:r>
              <a:rPr sz="4399" spc="-860" dirty="0">
                <a:latin typeface="Arial"/>
                <a:cs typeface="Arial"/>
              </a:rPr>
              <a:t> </a:t>
            </a:r>
            <a:r>
              <a:rPr sz="4399" spc="-135" dirty="0">
                <a:latin typeface="Arial"/>
                <a:cs typeface="Arial"/>
              </a:rPr>
              <a:t>calculate </a:t>
            </a:r>
            <a:r>
              <a:rPr sz="4399" spc="-220" dirty="0">
                <a:latin typeface="Arial"/>
                <a:cs typeface="Arial"/>
              </a:rPr>
              <a:t>accuracy</a:t>
            </a:r>
            <a:endParaRPr sz="4399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1080750" y="6578600"/>
            <a:ext cx="11080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6">
              <a:lnSpc>
                <a:spcPts val="1395"/>
              </a:lnSpc>
            </a:pPr>
            <a:r>
              <a:rPr lang="en-IN" spc="-55"/>
              <a:t> </a:t>
            </a:r>
            <a:endParaRPr spc="-60" dirty="0"/>
          </a:p>
        </p:txBody>
      </p:sp>
      <p:sp>
        <p:nvSpPr>
          <p:cNvPr id="5" name="object 5"/>
          <p:cNvSpPr txBox="1"/>
          <p:nvPr/>
        </p:nvSpPr>
        <p:spPr>
          <a:xfrm>
            <a:off x="10041940" y="6457142"/>
            <a:ext cx="232984" cy="300645"/>
          </a:xfrm>
          <a:prstGeom prst="rect">
            <a:avLst/>
          </a:prstGeom>
        </p:spPr>
        <p:txBody>
          <a:bodyPr vert="horz" wrap="square" lIns="0" tIns="84433" rIns="0" bIns="0" rtlCol="0">
            <a:spAutoFit/>
          </a:bodyPr>
          <a:lstStyle/>
          <a:p>
            <a:pPr marL="25392">
              <a:spcBef>
                <a:spcPts val="665"/>
              </a:spcBef>
            </a:pPr>
            <a:fld id="{81D60167-4931-47E6-BA6A-407CBD079E47}" type="slidenum">
              <a:rPr sz="1400" spc="-65" dirty="0">
                <a:solidFill>
                  <a:srgbClr val="585858"/>
                </a:solidFill>
                <a:latin typeface="Arial"/>
                <a:cs typeface="Arial"/>
              </a:rPr>
              <a:pPr marL="25392">
                <a:spcBef>
                  <a:spcPts val="665"/>
                </a:spcBef>
              </a:pPr>
              <a:t>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161" y="1607735"/>
            <a:ext cx="10599834" cy="2577626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355493" marR="447541" indent="-342797">
              <a:spcBef>
                <a:spcPts val="105"/>
              </a:spcBef>
              <a:buChar char="•"/>
              <a:tabLst>
                <a:tab pos="354859" algn="l"/>
                <a:tab pos="355493" algn="l"/>
              </a:tabLst>
            </a:pPr>
            <a:r>
              <a:rPr sz="3199" spc="-254" dirty="0">
                <a:solidFill>
                  <a:srgbClr val="FF0000"/>
                </a:solidFill>
                <a:latin typeface="Arial"/>
                <a:cs typeface="Arial"/>
              </a:rPr>
              <a:t>OOB</a:t>
            </a:r>
            <a:r>
              <a:rPr sz="3199" spc="-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125" dirty="0">
                <a:solidFill>
                  <a:srgbClr val="FF0000"/>
                </a:solidFill>
                <a:latin typeface="Arial"/>
                <a:cs typeface="Arial"/>
              </a:rPr>
              <a:t>samples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120" dirty="0">
                <a:solidFill>
                  <a:srgbClr val="FF0000"/>
                </a:solidFill>
                <a:latin typeface="Arial"/>
                <a:cs typeface="Arial"/>
              </a:rPr>
              <a:t>used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13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110" dirty="0">
                <a:solidFill>
                  <a:srgbClr val="FF0000"/>
                </a:solidFill>
                <a:latin typeface="Arial"/>
                <a:cs typeface="Arial"/>
              </a:rPr>
              <a:t>measure</a:t>
            </a:r>
            <a:r>
              <a:rPr sz="3199" spc="-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35" dirty="0">
                <a:solidFill>
                  <a:srgbClr val="FF0000"/>
                </a:solidFill>
                <a:latin typeface="Arial"/>
                <a:cs typeface="Arial"/>
              </a:rPr>
              <a:t>how</a:t>
            </a:r>
            <a:r>
              <a:rPr sz="3199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75" dirty="0">
                <a:solidFill>
                  <a:srgbClr val="FF0000"/>
                </a:solidFill>
                <a:latin typeface="Arial"/>
                <a:cs typeface="Arial"/>
              </a:rPr>
              <a:t>accurate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5" dirty="0">
                <a:solidFill>
                  <a:srgbClr val="FF0000"/>
                </a:solidFill>
                <a:latin typeface="Arial"/>
                <a:cs typeface="Arial"/>
              </a:rPr>
              <a:t>our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40" dirty="0">
                <a:solidFill>
                  <a:srgbClr val="FF0000"/>
                </a:solidFill>
                <a:latin typeface="Arial"/>
                <a:cs typeface="Arial"/>
              </a:rPr>
              <a:t>random  </a:t>
            </a:r>
            <a:r>
              <a:rPr sz="3199" spc="20" dirty="0">
                <a:solidFill>
                  <a:srgbClr val="FF0000"/>
                </a:solidFill>
                <a:latin typeface="Arial"/>
                <a:cs typeface="Arial"/>
              </a:rPr>
              <a:t>forest</a:t>
            </a:r>
            <a:r>
              <a:rPr sz="3199" spc="-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140" dirty="0" err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3199" spc="-55" dirty="0" err="1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3199" spc="-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2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25" dirty="0">
                <a:solidFill>
                  <a:srgbClr val="FF0000"/>
                </a:solidFill>
                <a:latin typeface="Arial"/>
                <a:cs typeface="Arial"/>
              </a:rPr>
              <a:t>ratio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1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3199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65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1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3199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90" dirty="0">
                <a:solidFill>
                  <a:srgbClr val="FF0000"/>
                </a:solidFill>
                <a:latin typeface="Arial"/>
                <a:cs typeface="Arial"/>
              </a:rPr>
              <a:t>bag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125" dirty="0">
                <a:solidFill>
                  <a:srgbClr val="FF0000"/>
                </a:solidFill>
                <a:latin typeface="Arial"/>
                <a:cs typeface="Arial"/>
              </a:rPr>
              <a:t>samples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15" dirty="0">
                <a:solidFill>
                  <a:srgbClr val="FF0000"/>
                </a:solidFill>
                <a:latin typeface="Arial"/>
                <a:cs typeface="Arial"/>
              </a:rPr>
              <a:t>correctly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85" dirty="0">
                <a:solidFill>
                  <a:srgbClr val="FF0000"/>
                </a:solidFill>
                <a:latin typeface="Arial"/>
                <a:cs typeface="Arial"/>
              </a:rPr>
              <a:t>classified</a:t>
            </a:r>
            <a:r>
              <a:rPr sz="3199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55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25" dirty="0">
                <a:solidFill>
                  <a:srgbClr val="FF0000"/>
                </a:solidFill>
                <a:latin typeface="Arial"/>
                <a:cs typeface="Arial"/>
              </a:rPr>
              <a:t>the  </a:t>
            </a:r>
            <a:r>
              <a:rPr sz="3199" spc="-40" dirty="0">
                <a:solidFill>
                  <a:srgbClr val="FF0000"/>
                </a:solidFill>
                <a:latin typeface="Arial"/>
                <a:cs typeface="Arial"/>
              </a:rPr>
              <a:t>random </a:t>
            </a:r>
            <a:r>
              <a:rPr sz="3199" spc="25" dirty="0">
                <a:solidFill>
                  <a:srgbClr val="FF0000"/>
                </a:solidFill>
                <a:latin typeface="Arial"/>
                <a:cs typeface="Arial"/>
              </a:rPr>
              <a:t>forest</a:t>
            </a:r>
            <a:r>
              <a:rPr sz="3199" spc="-3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35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endParaRPr sz="3199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5493" marR="521178" indent="-342797">
              <a:spcBef>
                <a:spcPts val="770"/>
              </a:spcBef>
              <a:buChar char="•"/>
              <a:tabLst>
                <a:tab pos="354859" algn="l"/>
                <a:tab pos="355493" algn="l"/>
              </a:tabLst>
            </a:pPr>
            <a:r>
              <a:rPr sz="3199" dirty="0">
                <a:solidFill>
                  <a:srgbClr val="FF0000"/>
                </a:solidFill>
                <a:latin typeface="Arial"/>
                <a:cs typeface="Arial"/>
              </a:rPr>
              <a:t>Proportion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1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3199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254" dirty="0">
                <a:solidFill>
                  <a:srgbClr val="FF0000"/>
                </a:solidFill>
                <a:latin typeface="Arial"/>
                <a:cs typeface="Arial"/>
              </a:rPr>
              <a:t>OOB</a:t>
            </a:r>
            <a:r>
              <a:rPr sz="3199" spc="-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125" dirty="0">
                <a:solidFill>
                  <a:srgbClr val="FF0000"/>
                </a:solidFill>
                <a:latin typeface="Arial"/>
                <a:cs typeface="Arial"/>
              </a:rPr>
              <a:t>samples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15" dirty="0">
                <a:solidFill>
                  <a:srgbClr val="FF0000"/>
                </a:solidFill>
                <a:latin typeface="Arial"/>
                <a:cs typeface="Arial"/>
              </a:rPr>
              <a:t>incorrectly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85" dirty="0">
                <a:solidFill>
                  <a:srgbClr val="FF0000"/>
                </a:solidFill>
                <a:latin typeface="Arial"/>
                <a:cs typeface="Arial"/>
              </a:rPr>
              <a:t>classified</a:t>
            </a:r>
            <a:r>
              <a:rPr sz="3199" spc="-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18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lang="en-US" sz="3199" spc="-180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3199" spc="-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65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100" dirty="0">
                <a:solidFill>
                  <a:srgbClr val="FF0000"/>
                </a:solidFill>
                <a:latin typeface="Arial"/>
                <a:cs typeface="Arial"/>
              </a:rPr>
              <a:t>of  </a:t>
            </a:r>
            <a:r>
              <a:rPr sz="3199" spc="-90" dirty="0">
                <a:solidFill>
                  <a:srgbClr val="FF0000"/>
                </a:solidFill>
                <a:latin typeface="Arial"/>
                <a:cs typeface="Arial"/>
              </a:rPr>
              <a:t>bag</a:t>
            </a:r>
            <a:r>
              <a:rPr sz="3199" spc="-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15" dirty="0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endParaRPr sz="3199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161" y="531233"/>
            <a:ext cx="10189731" cy="573891"/>
          </a:xfrm>
          <a:prstGeom prst="rect">
            <a:avLst/>
          </a:prstGeom>
        </p:spPr>
        <p:txBody>
          <a:bodyPr vert="horz" wrap="square" lIns="0" tIns="12697" rIns="0" bIns="0" rtlCol="0" anchor="b">
            <a:spAutoFit/>
          </a:bodyPr>
          <a:lstStyle/>
          <a:p>
            <a:pPr marL="12696">
              <a:lnSpc>
                <a:spcPct val="100000"/>
              </a:lnSpc>
              <a:spcBef>
                <a:spcPts val="100"/>
              </a:spcBef>
            </a:pPr>
            <a:r>
              <a:rPr sz="3599" spc="-110" dirty="0">
                <a:latin typeface="Arial"/>
                <a:cs typeface="Arial"/>
              </a:rPr>
              <a:t>How</a:t>
            </a:r>
            <a:r>
              <a:rPr sz="3599" spc="-290" dirty="0">
                <a:latin typeface="Arial"/>
                <a:cs typeface="Arial"/>
              </a:rPr>
              <a:t> </a:t>
            </a:r>
            <a:r>
              <a:rPr sz="3599" spc="80" dirty="0">
                <a:latin typeface="Arial"/>
                <a:cs typeface="Arial"/>
              </a:rPr>
              <a:t>to</a:t>
            </a:r>
            <a:r>
              <a:rPr sz="3599" spc="-270" dirty="0">
                <a:latin typeface="Arial"/>
                <a:cs typeface="Arial"/>
              </a:rPr>
              <a:t> </a:t>
            </a:r>
            <a:r>
              <a:rPr sz="3599" spc="-130" dirty="0">
                <a:latin typeface="Arial"/>
                <a:cs typeface="Arial"/>
              </a:rPr>
              <a:t>decide</a:t>
            </a:r>
            <a:r>
              <a:rPr sz="3599" spc="-300" dirty="0">
                <a:latin typeface="Arial"/>
                <a:cs typeface="Arial"/>
              </a:rPr>
              <a:t> </a:t>
            </a:r>
            <a:r>
              <a:rPr sz="3599" spc="-100" dirty="0">
                <a:latin typeface="Arial"/>
                <a:cs typeface="Arial"/>
              </a:rPr>
              <a:t>on</a:t>
            </a:r>
            <a:r>
              <a:rPr sz="3599" spc="-275" dirty="0">
                <a:latin typeface="Arial"/>
                <a:cs typeface="Arial"/>
              </a:rPr>
              <a:t> </a:t>
            </a:r>
            <a:r>
              <a:rPr sz="3599" spc="-75" dirty="0">
                <a:latin typeface="Arial"/>
                <a:cs typeface="Arial"/>
              </a:rPr>
              <a:t>how</a:t>
            </a:r>
            <a:r>
              <a:rPr sz="3599" spc="-285" dirty="0">
                <a:latin typeface="Arial"/>
                <a:cs typeface="Arial"/>
              </a:rPr>
              <a:t> </a:t>
            </a:r>
            <a:r>
              <a:rPr sz="3599" spc="-105" dirty="0">
                <a:latin typeface="Arial"/>
                <a:cs typeface="Arial"/>
              </a:rPr>
              <a:t>many</a:t>
            </a:r>
            <a:r>
              <a:rPr sz="3599" spc="-285" dirty="0">
                <a:latin typeface="Arial"/>
                <a:cs typeface="Arial"/>
              </a:rPr>
              <a:t> </a:t>
            </a:r>
            <a:r>
              <a:rPr sz="3599" spc="-130" dirty="0">
                <a:latin typeface="Arial"/>
                <a:cs typeface="Arial"/>
              </a:rPr>
              <a:t>variables</a:t>
            </a:r>
            <a:r>
              <a:rPr sz="3599" spc="-305" dirty="0">
                <a:latin typeface="Arial"/>
                <a:cs typeface="Arial"/>
              </a:rPr>
              <a:t> </a:t>
            </a:r>
            <a:r>
              <a:rPr sz="3599" spc="80" dirty="0">
                <a:latin typeface="Arial"/>
                <a:cs typeface="Arial"/>
              </a:rPr>
              <a:t>to</a:t>
            </a:r>
            <a:r>
              <a:rPr sz="3599" spc="-280" dirty="0">
                <a:latin typeface="Arial"/>
                <a:cs typeface="Arial"/>
              </a:rPr>
              <a:t> </a:t>
            </a:r>
            <a:r>
              <a:rPr sz="3599" spc="-235" dirty="0">
                <a:latin typeface="Arial"/>
                <a:cs typeface="Arial"/>
              </a:rPr>
              <a:t>use</a:t>
            </a:r>
            <a:r>
              <a:rPr sz="3599" spc="-285" dirty="0">
                <a:latin typeface="Arial"/>
                <a:cs typeface="Arial"/>
              </a:rPr>
              <a:t> </a:t>
            </a:r>
            <a:r>
              <a:rPr sz="3599" spc="-100" dirty="0">
                <a:latin typeface="Arial"/>
                <a:cs typeface="Arial"/>
              </a:rPr>
              <a:t>per</a:t>
            </a:r>
            <a:r>
              <a:rPr sz="3599" spc="-290" dirty="0">
                <a:latin typeface="Arial"/>
                <a:cs typeface="Arial"/>
              </a:rPr>
              <a:t> </a:t>
            </a:r>
            <a:r>
              <a:rPr sz="3599" spc="-180" dirty="0">
                <a:latin typeface="Arial"/>
                <a:cs typeface="Arial"/>
              </a:rPr>
              <a:t>step?</a:t>
            </a:r>
            <a:endParaRPr sz="3599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1080750" y="6578600"/>
            <a:ext cx="11080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6">
              <a:lnSpc>
                <a:spcPts val="1395"/>
              </a:lnSpc>
            </a:pPr>
            <a:r>
              <a:rPr lang="en-IN" spc="-55"/>
              <a:t> </a:t>
            </a:r>
            <a:endParaRPr spc="-60" dirty="0"/>
          </a:p>
        </p:txBody>
      </p:sp>
      <p:sp>
        <p:nvSpPr>
          <p:cNvPr id="5" name="object 5"/>
          <p:cNvSpPr txBox="1"/>
          <p:nvPr/>
        </p:nvSpPr>
        <p:spPr>
          <a:xfrm>
            <a:off x="10041940" y="6457142"/>
            <a:ext cx="232984" cy="300645"/>
          </a:xfrm>
          <a:prstGeom prst="rect">
            <a:avLst/>
          </a:prstGeom>
        </p:spPr>
        <p:txBody>
          <a:bodyPr vert="horz" wrap="square" lIns="0" tIns="84433" rIns="0" bIns="0" rtlCol="0">
            <a:spAutoFit/>
          </a:bodyPr>
          <a:lstStyle/>
          <a:p>
            <a:pPr marL="25392">
              <a:spcBef>
                <a:spcPts val="665"/>
              </a:spcBef>
            </a:pPr>
            <a:fld id="{81D60167-4931-47E6-BA6A-407CBD079E47}" type="slidenum">
              <a:rPr sz="1400" spc="-65" dirty="0">
                <a:solidFill>
                  <a:srgbClr val="585858"/>
                </a:solidFill>
                <a:latin typeface="Arial"/>
                <a:cs typeface="Arial"/>
              </a:rPr>
              <a:pPr marL="25392">
                <a:spcBef>
                  <a:spcPts val="665"/>
                </a:spcBef>
              </a:pPr>
              <a:t>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160" y="1607735"/>
            <a:ext cx="10794728" cy="3870031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355493" marR="5078" indent="-342797">
              <a:spcBef>
                <a:spcPts val="105"/>
              </a:spcBef>
              <a:buChar char="•"/>
              <a:tabLst>
                <a:tab pos="354859" algn="l"/>
                <a:tab pos="355493" algn="l"/>
              </a:tabLst>
            </a:pPr>
            <a:r>
              <a:rPr sz="3199" spc="-130" dirty="0">
                <a:solidFill>
                  <a:srgbClr val="FF0000"/>
                </a:solidFill>
                <a:latin typeface="Arial"/>
                <a:cs typeface="Arial"/>
              </a:rPr>
              <a:t>Compare</a:t>
            </a:r>
            <a:r>
              <a:rPr sz="3199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260" dirty="0">
                <a:solidFill>
                  <a:srgbClr val="FF0000"/>
                </a:solidFill>
                <a:latin typeface="Arial"/>
                <a:cs typeface="Arial"/>
              </a:rPr>
              <a:t>OOB</a:t>
            </a:r>
            <a:r>
              <a:rPr sz="3199" spc="-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15" dirty="0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r>
              <a:rPr sz="3199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90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3199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85" dirty="0">
                <a:solidFill>
                  <a:srgbClr val="FF0000"/>
                </a:solidFill>
                <a:latin typeface="Arial"/>
                <a:cs typeface="Arial"/>
              </a:rPr>
              <a:t>using</a:t>
            </a:r>
            <a:r>
              <a:rPr sz="3199" spc="-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3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3199" spc="-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95" dirty="0">
                <a:solidFill>
                  <a:srgbClr val="FF0000"/>
                </a:solidFill>
                <a:latin typeface="Arial"/>
                <a:cs typeface="Arial"/>
              </a:rPr>
              <a:t>variables</a:t>
            </a:r>
            <a:r>
              <a:rPr sz="3199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25" dirty="0">
                <a:solidFill>
                  <a:srgbClr val="FF0000"/>
                </a:solidFill>
                <a:latin typeface="Arial"/>
                <a:cs typeface="Arial"/>
              </a:rPr>
              <a:t>per</a:t>
            </a:r>
            <a:r>
              <a:rPr sz="3199" spc="-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45" dirty="0">
                <a:solidFill>
                  <a:srgbClr val="FF0000"/>
                </a:solidFill>
                <a:latin typeface="Arial"/>
                <a:cs typeface="Arial"/>
              </a:rPr>
              <a:t>step,</a:t>
            </a:r>
            <a:r>
              <a:rPr sz="3199" spc="-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22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3199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90" dirty="0">
                <a:solidFill>
                  <a:srgbClr val="FF0000"/>
                </a:solidFill>
                <a:latin typeface="Arial"/>
                <a:cs typeface="Arial"/>
              </a:rPr>
              <a:t>variables  and </a:t>
            </a:r>
            <a:r>
              <a:rPr sz="3199" spc="-125" dirty="0">
                <a:solidFill>
                  <a:srgbClr val="FF0000"/>
                </a:solidFill>
                <a:latin typeface="Arial"/>
                <a:cs typeface="Arial"/>
              </a:rPr>
              <a:t>so</a:t>
            </a:r>
            <a:r>
              <a:rPr sz="3199" spc="-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2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3199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5493" indent="-342797">
              <a:spcBef>
                <a:spcPts val="770"/>
              </a:spcBef>
              <a:buChar char="•"/>
              <a:tabLst>
                <a:tab pos="354859" algn="l"/>
                <a:tab pos="355493" algn="l"/>
              </a:tabLst>
            </a:pPr>
            <a:r>
              <a:rPr sz="3199" spc="-165" dirty="0">
                <a:solidFill>
                  <a:srgbClr val="FF0000"/>
                </a:solidFill>
                <a:latin typeface="Arial"/>
                <a:cs typeface="Arial"/>
              </a:rPr>
              <a:t>Choose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2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10" dirty="0">
                <a:solidFill>
                  <a:srgbClr val="FF0000"/>
                </a:solidFill>
                <a:latin typeface="Arial"/>
                <a:cs typeface="Arial"/>
              </a:rPr>
              <a:t>most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75" dirty="0">
                <a:solidFill>
                  <a:srgbClr val="FF0000"/>
                </a:solidFill>
                <a:latin typeface="Arial"/>
                <a:cs typeface="Arial"/>
              </a:rPr>
              <a:t>accurate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45" dirty="0">
                <a:solidFill>
                  <a:srgbClr val="FF0000"/>
                </a:solidFill>
                <a:latin typeface="Arial"/>
                <a:cs typeface="Arial"/>
              </a:rPr>
              <a:t>set</a:t>
            </a:r>
            <a:r>
              <a:rPr sz="3199" spc="-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1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95" dirty="0">
                <a:solidFill>
                  <a:srgbClr val="FF0000"/>
                </a:solidFill>
                <a:latin typeface="Arial"/>
                <a:cs typeface="Arial"/>
              </a:rPr>
              <a:t>variables</a:t>
            </a:r>
            <a:endParaRPr sz="3199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5493" marR="1517830" indent="-342797">
              <a:spcBef>
                <a:spcPts val="770"/>
              </a:spcBef>
              <a:buChar char="•"/>
              <a:tabLst>
                <a:tab pos="354859" algn="l"/>
                <a:tab pos="355493" algn="l"/>
              </a:tabLst>
            </a:pPr>
            <a:r>
              <a:rPr lang="en-IN" sz="3199" spc="-114" dirty="0">
                <a:solidFill>
                  <a:srgbClr val="FF0000"/>
                </a:solidFill>
                <a:latin typeface="Arial"/>
                <a:cs typeface="Arial"/>
              </a:rPr>
              <a:t>Typically,</a:t>
            </a:r>
            <a:r>
              <a:rPr sz="3199" spc="-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dirty="0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sz="3199" spc="-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25" dirty="0">
                <a:solidFill>
                  <a:srgbClr val="FF0000"/>
                </a:solidFill>
                <a:latin typeface="Arial"/>
                <a:cs typeface="Arial"/>
              </a:rPr>
              <a:t>start</a:t>
            </a:r>
            <a:r>
              <a:rPr sz="3199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55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b="1" spc="-85" dirty="0">
                <a:solidFill>
                  <a:srgbClr val="FFC000"/>
                </a:solidFill>
                <a:latin typeface="Arial"/>
                <a:cs typeface="Arial"/>
              </a:rPr>
              <a:t>using</a:t>
            </a:r>
            <a:r>
              <a:rPr sz="3199" b="1" spc="-1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199" b="1" spc="-100" dirty="0">
                <a:solidFill>
                  <a:srgbClr val="FFC000"/>
                </a:solidFill>
                <a:latin typeface="Arial"/>
                <a:cs typeface="Arial"/>
              </a:rPr>
              <a:t>square</a:t>
            </a:r>
            <a:r>
              <a:rPr sz="3199" b="1" spc="-2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199" b="1" spc="85" dirty="0">
                <a:solidFill>
                  <a:srgbClr val="FFC000"/>
                </a:solidFill>
                <a:latin typeface="Arial"/>
                <a:cs typeface="Arial"/>
              </a:rPr>
              <a:t>root</a:t>
            </a:r>
            <a:r>
              <a:rPr sz="3199" b="1" spc="-18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199" b="1" spc="100" dirty="0">
                <a:solidFill>
                  <a:srgbClr val="FFC000"/>
                </a:solidFill>
                <a:latin typeface="Arial"/>
                <a:cs typeface="Arial"/>
              </a:rPr>
              <a:t>of</a:t>
            </a:r>
            <a:r>
              <a:rPr sz="3199" b="1" spc="-18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199" b="1" spc="-35" dirty="0">
                <a:solidFill>
                  <a:srgbClr val="FFC000"/>
                </a:solidFill>
                <a:latin typeface="Arial"/>
                <a:cs typeface="Arial"/>
              </a:rPr>
              <a:t>number</a:t>
            </a:r>
            <a:r>
              <a:rPr sz="3199" b="1" spc="-1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199" b="1" spc="100" dirty="0">
                <a:solidFill>
                  <a:srgbClr val="FFC000"/>
                </a:solidFill>
                <a:latin typeface="Arial"/>
                <a:cs typeface="Arial"/>
              </a:rPr>
              <a:t>of  </a:t>
            </a:r>
            <a:r>
              <a:rPr sz="3199" b="1" spc="-95" dirty="0">
                <a:solidFill>
                  <a:srgbClr val="FFC000"/>
                </a:solidFill>
                <a:latin typeface="Arial"/>
                <a:cs typeface="Arial"/>
              </a:rPr>
              <a:t>variables</a:t>
            </a:r>
            <a:endParaRPr sz="3199" b="1" dirty="0">
              <a:solidFill>
                <a:srgbClr val="FFC000"/>
              </a:solidFill>
              <a:latin typeface="Arial"/>
              <a:cs typeface="Arial"/>
            </a:endParaRPr>
          </a:p>
          <a:p>
            <a:pPr marL="355493" indent="-342797">
              <a:spcBef>
                <a:spcPts val="770"/>
              </a:spcBef>
              <a:buChar char="•"/>
              <a:tabLst>
                <a:tab pos="354859" algn="l"/>
                <a:tab pos="355493" algn="l"/>
              </a:tabLst>
            </a:pPr>
            <a:r>
              <a:rPr sz="3199" spc="-140" dirty="0">
                <a:solidFill>
                  <a:srgbClr val="FF0000"/>
                </a:solidFill>
                <a:latin typeface="Arial"/>
                <a:cs typeface="Arial"/>
              </a:rPr>
              <a:t>Then</a:t>
            </a:r>
            <a:r>
              <a:rPr sz="3199" spc="-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70" dirty="0">
                <a:solidFill>
                  <a:srgbClr val="FF0000"/>
                </a:solidFill>
                <a:latin typeface="Arial"/>
                <a:cs typeface="Arial"/>
              </a:rPr>
              <a:t>try</a:t>
            </a:r>
            <a:r>
              <a:rPr sz="3199" spc="-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2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65" dirty="0">
                <a:solidFill>
                  <a:srgbClr val="FF0000"/>
                </a:solidFill>
                <a:latin typeface="Arial"/>
                <a:cs typeface="Arial"/>
              </a:rPr>
              <a:t>few</a:t>
            </a:r>
            <a:r>
              <a:rPr sz="3199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30" dirty="0">
                <a:solidFill>
                  <a:srgbClr val="FF0000"/>
                </a:solidFill>
                <a:latin typeface="Arial"/>
                <a:cs typeface="Arial"/>
              </a:rPr>
              <a:t>settings</a:t>
            </a:r>
            <a:r>
              <a:rPr sz="3199" spc="-2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80" dirty="0">
                <a:solidFill>
                  <a:srgbClr val="FF0000"/>
                </a:solidFill>
                <a:latin typeface="Arial"/>
                <a:cs typeface="Arial"/>
              </a:rPr>
              <a:t>above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9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3199" spc="-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5" dirty="0">
                <a:solidFill>
                  <a:srgbClr val="FF0000"/>
                </a:solidFill>
                <a:latin typeface="Arial"/>
                <a:cs typeface="Arial"/>
              </a:rPr>
              <a:t>below</a:t>
            </a:r>
            <a:r>
              <a:rPr sz="3199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3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3199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99" spc="-95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endParaRPr lang="en-US" sz="3199" spc="-9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5493" indent="-342797">
              <a:spcBef>
                <a:spcPts val="770"/>
              </a:spcBef>
              <a:buChar char="•"/>
              <a:tabLst>
                <a:tab pos="354859" algn="l"/>
                <a:tab pos="355493" algn="l"/>
              </a:tabLst>
            </a:pPr>
            <a:r>
              <a:rPr lang="en-IN" sz="3199" spc="-95" dirty="0">
                <a:solidFill>
                  <a:srgbClr val="FF0000"/>
                </a:solidFill>
                <a:latin typeface="Arial"/>
                <a:cs typeface="Arial"/>
              </a:rPr>
              <a:t>Use GridSearchCV to try out various combinations</a:t>
            </a:r>
            <a:endParaRPr sz="3199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160" y="462672"/>
            <a:ext cx="6413099" cy="696414"/>
          </a:xfrm>
          <a:prstGeom prst="rect">
            <a:avLst/>
          </a:prstGeom>
        </p:spPr>
        <p:txBody>
          <a:bodyPr vert="horz" wrap="square" lIns="0" tIns="13332" rIns="0" bIns="0" rtlCol="0" anchor="b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 sz="4399" spc="-155" dirty="0">
                <a:latin typeface="Arial"/>
                <a:cs typeface="Arial"/>
              </a:rPr>
              <a:t>Summary </a:t>
            </a:r>
            <a:r>
              <a:rPr sz="4399" spc="35" dirty="0">
                <a:latin typeface="Arial"/>
                <a:cs typeface="Arial"/>
              </a:rPr>
              <a:t>of</a:t>
            </a:r>
            <a:r>
              <a:rPr sz="4399" spc="-755" dirty="0">
                <a:latin typeface="Arial"/>
                <a:cs typeface="Arial"/>
              </a:rPr>
              <a:t> </a:t>
            </a:r>
            <a:r>
              <a:rPr sz="4399" spc="-200" dirty="0">
                <a:latin typeface="Arial"/>
                <a:cs typeface="Arial"/>
              </a:rPr>
              <a:t>Random </a:t>
            </a:r>
            <a:r>
              <a:rPr sz="4399" spc="-50" dirty="0">
                <a:latin typeface="Arial"/>
                <a:cs typeface="Arial"/>
              </a:rPr>
              <a:t>forest</a:t>
            </a:r>
            <a:endParaRPr sz="4399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1080750" y="6578600"/>
            <a:ext cx="1108075" cy="17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6">
              <a:lnSpc>
                <a:spcPts val="1395"/>
              </a:lnSpc>
            </a:pPr>
            <a:r>
              <a:rPr lang="en-IN" spc="-55"/>
              <a:t> </a:t>
            </a:r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493647" y="1609818"/>
            <a:ext cx="3655886" cy="2142947"/>
          </a:xfrm>
          <a:prstGeom prst="rect">
            <a:avLst/>
          </a:prstGeom>
          <a:effectLst>
            <a:softEdge rad="1270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" name="object 4"/>
          <p:cNvSpPr txBox="1"/>
          <p:nvPr/>
        </p:nvSpPr>
        <p:spPr>
          <a:xfrm>
            <a:off x="694255" y="2143459"/>
            <a:ext cx="3264320" cy="974471"/>
          </a:xfrm>
          <a:prstGeom prst="rect">
            <a:avLst/>
          </a:prstGeom>
        </p:spPr>
        <p:txBody>
          <a:bodyPr vert="horz" wrap="square" lIns="0" tIns="39995" rIns="0" bIns="0" rtlCol="0">
            <a:spAutoFit/>
          </a:bodyPr>
          <a:lstStyle/>
          <a:p>
            <a:pPr marL="12696" marR="5078" indent="115535" algn="just">
              <a:lnSpc>
                <a:spcPct val="91600"/>
              </a:lnSpc>
              <a:spcBef>
                <a:spcPts val="315"/>
              </a:spcBef>
            </a:pPr>
            <a:r>
              <a:rPr sz="2199" spc="-145" dirty="0">
                <a:latin typeface="Arial"/>
                <a:cs typeface="Arial"/>
              </a:rPr>
              <a:t>Consists </a:t>
            </a:r>
            <a:r>
              <a:rPr sz="2199" spc="-5" dirty="0">
                <a:latin typeface="Arial"/>
                <a:cs typeface="Arial"/>
              </a:rPr>
              <a:t>of </a:t>
            </a:r>
            <a:r>
              <a:rPr sz="2199" spc="-175" dirty="0">
                <a:latin typeface="Arial"/>
                <a:cs typeface="Arial"/>
              </a:rPr>
              <a:t>a </a:t>
            </a:r>
            <a:r>
              <a:rPr sz="2199" spc="-100" dirty="0">
                <a:latin typeface="Arial"/>
                <a:cs typeface="Arial"/>
              </a:rPr>
              <a:t>large </a:t>
            </a:r>
            <a:r>
              <a:rPr sz="2199" spc="-70" dirty="0">
                <a:latin typeface="Arial"/>
                <a:cs typeface="Arial"/>
              </a:rPr>
              <a:t>number  </a:t>
            </a:r>
            <a:r>
              <a:rPr sz="2199" spc="-5" dirty="0">
                <a:latin typeface="Arial"/>
                <a:cs typeface="Arial"/>
              </a:rPr>
              <a:t>of </a:t>
            </a:r>
            <a:r>
              <a:rPr sz="2199" spc="-50" dirty="0">
                <a:latin typeface="Arial"/>
                <a:cs typeface="Arial"/>
              </a:rPr>
              <a:t>individual </a:t>
            </a:r>
            <a:r>
              <a:rPr sz="2199" spc="-95" dirty="0">
                <a:latin typeface="Arial"/>
                <a:cs typeface="Arial"/>
              </a:rPr>
              <a:t>decision </a:t>
            </a:r>
            <a:r>
              <a:rPr sz="2199" spc="-75" dirty="0">
                <a:latin typeface="Arial"/>
                <a:cs typeface="Arial"/>
              </a:rPr>
              <a:t>trees  </a:t>
            </a:r>
            <a:r>
              <a:rPr sz="2199" spc="-5" dirty="0">
                <a:latin typeface="Arial"/>
                <a:cs typeface="Arial"/>
              </a:rPr>
              <a:t>that </a:t>
            </a:r>
            <a:r>
              <a:rPr sz="2199" spc="-75" dirty="0">
                <a:latin typeface="Arial"/>
                <a:cs typeface="Arial"/>
              </a:rPr>
              <a:t>operate </a:t>
            </a:r>
            <a:r>
              <a:rPr sz="2199" spc="-210" dirty="0">
                <a:latin typeface="Arial"/>
                <a:cs typeface="Arial"/>
              </a:rPr>
              <a:t>as </a:t>
            </a:r>
            <a:r>
              <a:rPr sz="2199" spc="-120" dirty="0">
                <a:latin typeface="Arial"/>
                <a:cs typeface="Arial"/>
              </a:rPr>
              <a:t>an</a:t>
            </a:r>
            <a:r>
              <a:rPr sz="2199" spc="-175" dirty="0">
                <a:latin typeface="Arial"/>
                <a:cs typeface="Arial"/>
              </a:rPr>
              <a:t> </a:t>
            </a:r>
            <a:r>
              <a:rPr sz="2199" spc="-105" dirty="0">
                <a:latin typeface="Arial"/>
                <a:cs typeface="Arial"/>
              </a:rPr>
              <a:t>ensemble</a:t>
            </a:r>
            <a:endParaRPr sz="2199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36173" y="1609818"/>
            <a:ext cx="3514190" cy="2142947"/>
          </a:xfrm>
          <a:prstGeom prst="rect">
            <a:avLst/>
          </a:prstGeom>
          <a:effectLst>
            <a:softEdge rad="1270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" name="object 6"/>
          <p:cNvSpPr txBox="1"/>
          <p:nvPr/>
        </p:nvSpPr>
        <p:spPr>
          <a:xfrm>
            <a:off x="4718724" y="2143459"/>
            <a:ext cx="2753913" cy="974471"/>
          </a:xfrm>
          <a:prstGeom prst="rect">
            <a:avLst/>
          </a:prstGeom>
        </p:spPr>
        <p:txBody>
          <a:bodyPr vert="horz" wrap="square" lIns="0" tIns="39995" rIns="0" bIns="0" rtlCol="0">
            <a:spAutoFit/>
          </a:bodyPr>
          <a:lstStyle/>
          <a:p>
            <a:pPr marL="12696" marR="5078" algn="ctr">
              <a:lnSpc>
                <a:spcPct val="91600"/>
              </a:lnSpc>
              <a:spcBef>
                <a:spcPts val="315"/>
              </a:spcBef>
            </a:pPr>
            <a:r>
              <a:rPr sz="2199" spc="-215" dirty="0">
                <a:latin typeface="Arial"/>
                <a:cs typeface="Arial"/>
              </a:rPr>
              <a:t>Each </a:t>
            </a:r>
            <a:r>
              <a:rPr sz="2199" spc="-35" dirty="0">
                <a:latin typeface="Arial"/>
                <a:cs typeface="Arial"/>
              </a:rPr>
              <a:t>tree </a:t>
            </a:r>
            <a:r>
              <a:rPr sz="2199" spc="-30" dirty="0">
                <a:latin typeface="Arial"/>
                <a:cs typeface="Arial"/>
              </a:rPr>
              <a:t>in the</a:t>
            </a:r>
            <a:r>
              <a:rPr sz="2199" spc="-210" dirty="0">
                <a:latin typeface="Arial"/>
                <a:cs typeface="Arial"/>
              </a:rPr>
              <a:t> </a:t>
            </a:r>
            <a:r>
              <a:rPr sz="2199" spc="-80" dirty="0">
                <a:latin typeface="Arial"/>
                <a:cs typeface="Arial"/>
              </a:rPr>
              <a:t>random  </a:t>
            </a:r>
            <a:r>
              <a:rPr sz="2199" spc="-55" dirty="0">
                <a:latin typeface="Arial"/>
                <a:cs typeface="Arial"/>
              </a:rPr>
              <a:t>forest </a:t>
            </a:r>
            <a:r>
              <a:rPr sz="2199" spc="-90" dirty="0">
                <a:latin typeface="Arial"/>
                <a:cs typeface="Arial"/>
              </a:rPr>
              <a:t>spits </a:t>
            </a:r>
            <a:r>
              <a:rPr sz="2199" spc="-10" dirty="0">
                <a:latin typeface="Arial"/>
                <a:cs typeface="Arial"/>
              </a:rPr>
              <a:t>out </a:t>
            </a:r>
            <a:r>
              <a:rPr sz="2199" spc="-175" dirty="0">
                <a:latin typeface="Arial"/>
                <a:cs typeface="Arial"/>
              </a:rPr>
              <a:t>a </a:t>
            </a:r>
            <a:r>
              <a:rPr sz="2199" spc="-165" dirty="0">
                <a:latin typeface="Arial"/>
                <a:cs typeface="Arial"/>
              </a:rPr>
              <a:t>class  </a:t>
            </a:r>
            <a:r>
              <a:rPr sz="2199" spc="-45" dirty="0">
                <a:latin typeface="Arial"/>
                <a:cs typeface="Arial"/>
              </a:rPr>
              <a:t>prediction</a:t>
            </a:r>
            <a:endParaRPr sz="2199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58336" y="1609818"/>
            <a:ext cx="3611700" cy="2142947"/>
          </a:xfrm>
          <a:prstGeom prst="rect">
            <a:avLst/>
          </a:prstGeom>
          <a:effectLst>
            <a:softEdge rad="1270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8" name="object 8"/>
          <p:cNvSpPr txBox="1"/>
          <p:nvPr/>
        </p:nvSpPr>
        <p:spPr>
          <a:xfrm>
            <a:off x="8260215" y="2297089"/>
            <a:ext cx="3211628" cy="667846"/>
          </a:xfrm>
          <a:prstGeom prst="rect">
            <a:avLst/>
          </a:prstGeom>
        </p:spPr>
        <p:txBody>
          <a:bodyPr vert="horz" wrap="square" lIns="0" tIns="12062" rIns="0" bIns="0" rtlCol="0">
            <a:spAutoFit/>
          </a:bodyPr>
          <a:lstStyle/>
          <a:p>
            <a:pPr algn="ctr">
              <a:lnSpc>
                <a:spcPts val="2529"/>
              </a:lnSpc>
              <a:spcBef>
                <a:spcPts val="95"/>
              </a:spcBef>
            </a:pPr>
            <a:r>
              <a:rPr sz="2199" spc="-165" dirty="0">
                <a:latin typeface="Arial"/>
                <a:cs typeface="Arial"/>
              </a:rPr>
              <a:t>class </a:t>
            </a:r>
            <a:r>
              <a:rPr sz="2199" spc="10" dirty="0">
                <a:latin typeface="Arial"/>
                <a:cs typeface="Arial"/>
              </a:rPr>
              <a:t>with </a:t>
            </a:r>
            <a:r>
              <a:rPr sz="2199" spc="-70" dirty="0">
                <a:latin typeface="Arial"/>
                <a:cs typeface="Arial"/>
              </a:rPr>
              <a:t>most</a:t>
            </a:r>
            <a:r>
              <a:rPr sz="2199" spc="-204" dirty="0">
                <a:latin typeface="Arial"/>
                <a:cs typeface="Arial"/>
              </a:rPr>
              <a:t> </a:t>
            </a:r>
            <a:r>
              <a:rPr sz="2199" spc="-95" dirty="0">
                <a:latin typeface="Arial"/>
                <a:cs typeface="Arial"/>
              </a:rPr>
              <a:t>votes</a:t>
            </a:r>
            <a:endParaRPr sz="2199" dirty="0">
              <a:latin typeface="Arial"/>
              <a:cs typeface="Arial"/>
            </a:endParaRPr>
          </a:p>
          <a:p>
            <a:pPr algn="ctr">
              <a:lnSpc>
                <a:spcPts val="2529"/>
              </a:lnSpc>
            </a:pPr>
            <a:r>
              <a:rPr sz="2199" spc="-135" dirty="0">
                <a:latin typeface="Arial"/>
                <a:cs typeface="Arial"/>
              </a:rPr>
              <a:t>becomes </a:t>
            </a:r>
            <a:r>
              <a:rPr sz="2199" spc="-95" dirty="0">
                <a:latin typeface="Arial"/>
                <a:cs typeface="Arial"/>
              </a:rPr>
              <a:t>model’s</a:t>
            </a:r>
            <a:r>
              <a:rPr sz="2199" spc="-110" dirty="0">
                <a:latin typeface="Arial"/>
                <a:cs typeface="Arial"/>
              </a:rPr>
              <a:t> </a:t>
            </a:r>
            <a:r>
              <a:rPr sz="2199" spc="-45" dirty="0">
                <a:latin typeface="Arial"/>
                <a:cs typeface="Arial"/>
              </a:rPr>
              <a:t>prediction</a:t>
            </a:r>
            <a:endParaRPr sz="2199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1477" y="4009493"/>
            <a:ext cx="3512666" cy="2142948"/>
          </a:xfrm>
          <a:prstGeom prst="rect">
            <a:avLst/>
          </a:prstGeom>
          <a:effectLst>
            <a:softEdge rad="1270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0" name="object 10"/>
          <p:cNvSpPr txBox="1"/>
          <p:nvPr/>
        </p:nvSpPr>
        <p:spPr>
          <a:xfrm>
            <a:off x="2910842" y="4697018"/>
            <a:ext cx="2597743" cy="667846"/>
          </a:xfrm>
          <a:prstGeom prst="rect">
            <a:avLst/>
          </a:prstGeom>
        </p:spPr>
        <p:txBody>
          <a:bodyPr vert="horz" wrap="square" lIns="0" tIns="12062" rIns="0" bIns="0" rtlCol="0">
            <a:spAutoFit/>
          </a:bodyPr>
          <a:lstStyle/>
          <a:p>
            <a:pPr algn="ctr">
              <a:lnSpc>
                <a:spcPts val="2529"/>
              </a:lnSpc>
              <a:spcBef>
                <a:spcPts val="95"/>
              </a:spcBef>
            </a:pPr>
            <a:r>
              <a:rPr sz="2199" spc="-70" dirty="0">
                <a:latin typeface="Arial"/>
                <a:cs typeface="Arial"/>
              </a:rPr>
              <a:t>fundamental </a:t>
            </a:r>
            <a:r>
              <a:rPr sz="2199" spc="-90" dirty="0">
                <a:latin typeface="Arial"/>
                <a:cs typeface="Arial"/>
              </a:rPr>
              <a:t>concept</a:t>
            </a:r>
            <a:r>
              <a:rPr sz="2199" spc="-135" dirty="0">
                <a:latin typeface="Arial"/>
                <a:cs typeface="Arial"/>
              </a:rPr>
              <a:t> </a:t>
            </a:r>
            <a:r>
              <a:rPr sz="2199" spc="-65" dirty="0">
                <a:latin typeface="Arial"/>
                <a:cs typeface="Arial"/>
              </a:rPr>
              <a:t>-</a:t>
            </a:r>
            <a:endParaRPr sz="2199" dirty="0">
              <a:latin typeface="Arial"/>
              <a:cs typeface="Arial"/>
            </a:endParaRPr>
          </a:p>
          <a:p>
            <a:pPr algn="ctr">
              <a:lnSpc>
                <a:spcPts val="2529"/>
              </a:lnSpc>
            </a:pPr>
            <a:r>
              <a:rPr sz="2199" spc="-80" dirty="0">
                <a:latin typeface="Arial"/>
                <a:cs typeface="Arial"/>
              </a:rPr>
              <a:t>wisdom </a:t>
            </a:r>
            <a:r>
              <a:rPr sz="2199" spc="-5" dirty="0">
                <a:latin typeface="Arial"/>
                <a:cs typeface="Arial"/>
              </a:rPr>
              <a:t>of</a:t>
            </a:r>
            <a:r>
              <a:rPr sz="2199" spc="-170" dirty="0">
                <a:latin typeface="Arial"/>
                <a:cs typeface="Arial"/>
              </a:rPr>
              <a:t> </a:t>
            </a:r>
            <a:r>
              <a:rPr sz="2199" spc="-105" dirty="0">
                <a:latin typeface="Arial"/>
                <a:cs typeface="Arial"/>
              </a:rPr>
              <a:t>crowds</a:t>
            </a:r>
            <a:endParaRPr sz="2199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87352" y="4009493"/>
            <a:ext cx="3646743" cy="2142948"/>
          </a:xfrm>
          <a:prstGeom prst="rect">
            <a:avLst/>
          </a:prstGeom>
          <a:effectLst>
            <a:softEdge rad="1270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2" name="object 12"/>
          <p:cNvSpPr txBox="1"/>
          <p:nvPr/>
        </p:nvSpPr>
        <p:spPr>
          <a:xfrm>
            <a:off x="6389482" y="4236332"/>
            <a:ext cx="3183696" cy="1588991"/>
          </a:xfrm>
          <a:prstGeom prst="rect">
            <a:avLst/>
          </a:prstGeom>
        </p:spPr>
        <p:txBody>
          <a:bodyPr vert="horz" wrap="square" lIns="0" tIns="40629" rIns="0" bIns="0" rtlCol="0">
            <a:spAutoFit/>
          </a:bodyPr>
          <a:lstStyle/>
          <a:p>
            <a:pPr marL="12696" marR="5078" indent="-3809" algn="ctr">
              <a:lnSpc>
                <a:spcPct val="91600"/>
              </a:lnSpc>
              <a:spcBef>
                <a:spcPts val="320"/>
              </a:spcBef>
            </a:pPr>
            <a:r>
              <a:rPr sz="2199" spc="-200" dirty="0">
                <a:latin typeface="Arial"/>
                <a:cs typeface="Arial"/>
              </a:rPr>
              <a:t>A </a:t>
            </a:r>
            <a:r>
              <a:rPr sz="2199" spc="-100" dirty="0">
                <a:latin typeface="Arial"/>
                <a:cs typeface="Arial"/>
              </a:rPr>
              <a:t>large </a:t>
            </a:r>
            <a:r>
              <a:rPr sz="2199" spc="-70" dirty="0">
                <a:latin typeface="Arial"/>
                <a:cs typeface="Arial"/>
              </a:rPr>
              <a:t>number </a:t>
            </a:r>
            <a:r>
              <a:rPr sz="2199" spc="-5" dirty="0">
                <a:latin typeface="Arial"/>
                <a:cs typeface="Arial"/>
              </a:rPr>
              <a:t>of</a:t>
            </a:r>
            <a:r>
              <a:rPr sz="2199" spc="-135" dirty="0">
                <a:latin typeface="Arial"/>
                <a:cs typeface="Arial"/>
              </a:rPr>
              <a:t> </a:t>
            </a:r>
            <a:r>
              <a:rPr sz="2199" spc="-55" dirty="0">
                <a:latin typeface="Arial"/>
                <a:cs typeface="Arial"/>
              </a:rPr>
              <a:t>relatively  </a:t>
            </a:r>
            <a:r>
              <a:rPr sz="2199" spc="-70" dirty="0">
                <a:latin typeface="Arial"/>
                <a:cs typeface="Arial"/>
              </a:rPr>
              <a:t>uncorrelated </a:t>
            </a:r>
            <a:r>
              <a:rPr sz="2199" spc="-100" dirty="0">
                <a:latin typeface="Arial"/>
                <a:cs typeface="Arial"/>
              </a:rPr>
              <a:t>models</a:t>
            </a:r>
            <a:r>
              <a:rPr sz="2199" spc="-145" dirty="0">
                <a:latin typeface="Arial"/>
                <a:cs typeface="Arial"/>
              </a:rPr>
              <a:t> </a:t>
            </a:r>
            <a:r>
              <a:rPr sz="2199" spc="-75" dirty="0">
                <a:latin typeface="Arial"/>
                <a:cs typeface="Arial"/>
              </a:rPr>
              <a:t>(trees)  </a:t>
            </a:r>
            <a:r>
              <a:rPr sz="2199" spc="-70" dirty="0">
                <a:latin typeface="Arial"/>
                <a:cs typeface="Arial"/>
              </a:rPr>
              <a:t>operating </a:t>
            </a:r>
            <a:r>
              <a:rPr sz="2199" spc="-210" dirty="0">
                <a:latin typeface="Arial"/>
                <a:cs typeface="Arial"/>
              </a:rPr>
              <a:t>as </a:t>
            </a:r>
            <a:r>
              <a:rPr sz="2199" spc="-175" dirty="0">
                <a:latin typeface="Arial"/>
                <a:cs typeface="Arial"/>
              </a:rPr>
              <a:t>a </a:t>
            </a:r>
            <a:r>
              <a:rPr sz="2199" spc="-60" dirty="0">
                <a:latin typeface="Arial"/>
                <a:cs typeface="Arial"/>
              </a:rPr>
              <a:t>committee  </a:t>
            </a:r>
            <a:r>
              <a:rPr sz="2199" spc="5" dirty="0">
                <a:latin typeface="Arial"/>
                <a:cs typeface="Arial"/>
              </a:rPr>
              <a:t>will </a:t>
            </a:r>
            <a:r>
              <a:rPr sz="2199" spc="-30" dirty="0">
                <a:latin typeface="Arial"/>
                <a:cs typeface="Arial"/>
              </a:rPr>
              <a:t>outperform </a:t>
            </a:r>
            <a:r>
              <a:rPr sz="2199" spc="-130" dirty="0">
                <a:latin typeface="Arial"/>
                <a:cs typeface="Arial"/>
              </a:rPr>
              <a:t>any </a:t>
            </a:r>
            <a:r>
              <a:rPr sz="2199" spc="-10" dirty="0">
                <a:latin typeface="Arial"/>
                <a:cs typeface="Arial"/>
              </a:rPr>
              <a:t>of </a:t>
            </a:r>
            <a:r>
              <a:rPr sz="2199" spc="-30" dirty="0">
                <a:latin typeface="Arial"/>
                <a:cs typeface="Arial"/>
              </a:rPr>
              <a:t>the  </a:t>
            </a:r>
            <a:r>
              <a:rPr sz="2199" spc="-50" dirty="0">
                <a:latin typeface="Arial"/>
                <a:cs typeface="Arial"/>
              </a:rPr>
              <a:t>individual</a:t>
            </a:r>
            <a:r>
              <a:rPr sz="2199" spc="-114" dirty="0">
                <a:latin typeface="Arial"/>
                <a:cs typeface="Arial"/>
              </a:rPr>
              <a:t> </a:t>
            </a:r>
            <a:r>
              <a:rPr sz="2199" spc="-90" dirty="0">
                <a:latin typeface="Arial"/>
                <a:cs typeface="Arial"/>
              </a:rPr>
              <a:t>models.</a:t>
            </a:r>
            <a:endParaRPr sz="2199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40416" y="6457142"/>
            <a:ext cx="236792" cy="300645"/>
          </a:xfrm>
          <a:prstGeom prst="rect">
            <a:avLst/>
          </a:prstGeom>
        </p:spPr>
        <p:txBody>
          <a:bodyPr vert="horz" wrap="square" lIns="0" tIns="84433" rIns="0" bIns="0" rtlCol="0">
            <a:spAutoFit/>
          </a:bodyPr>
          <a:lstStyle/>
          <a:p>
            <a:pPr marL="25392">
              <a:spcBef>
                <a:spcPts val="665"/>
              </a:spcBef>
            </a:pPr>
            <a:fld id="{81D60167-4931-47E6-BA6A-407CBD079E47}" type="slidenum">
              <a:rPr sz="1400" spc="-55" dirty="0">
                <a:solidFill>
                  <a:srgbClr val="585858"/>
                </a:solidFill>
                <a:latin typeface="Arial"/>
                <a:cs typeface="Arial"/>
              </a:rPr>
              <a:pPr marL="25392">
                <a:spcBef>
                  <a:spcPts val="665"/>
                </a:spcBef>
              </a:pPr>
              <a:t>9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775</TotalTime>
  <Words>847</Words>
  <Application>Microsoft Office PowerPoint</Application>
  <PresentationFormat>Custom</PresentationFormat>
  <Paragraphs>362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Century</vt:lpstr>
      <vt:lpstr>Times New Roman</vt:lpstr>
      <vt:lpstr>Trebuchet MS</vt:lpstr>
      <vt:lpstr>4_Office Theme</vt:lpstr>
      <vt:lpstr>3_Office Theme</vt:lpstr>
      <vt:lpstr>2_Office Theme</vt:lpstr>
      <vt:lpstr>1_Office Theme</vt:lpstr>
      <vt:lpstr>Office Theme</vt:lpstr>
      <vt:lpstr>Random Forest</vt:lpstr>
      <vt:lpstr>Ensemble learning (Ensembling)</vt:lpstr>
      <vt:lpstr>BAGGing – Bootstrapped AGGregating</vt:lpstr>
      <vt:lpstr>Using a random set of variables every time</vt:lpstr>
      <vt:lpstr>Basic Flow of random forest</vt:lpstr>
      <vt:lpstr>Out of Bag (OOB) data points &amp; OOB Error</vt:lpstr>
      <vt:lpstr>How to calculate accuracy</vt:lpstr>
      <vt:lpstr>How to decide on how many variables to use per step?</vt:lpstr>
      <vt:lpstr>Summary of Random forest</vt:lpstr>
      <vt:lpstr>Overall flow of the RF classification process</vt:lpstr>
      <vt:lpstr>Confusion Matrix</vt:lpstr>
      <vt:lpstr>Cross Validation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 B</dc:creator>
  <cp:lastModifiedBy>S B</cp:lastModifiedBy>
  <cp:revision>21</cp:revision>
  <dcterms:created xsi:type="dcterms:W3CDTF">2021-01-07T14:08:18Z</dcterms:created>
  <dcterms:modified xsi:type="dcterms:W3CDTF">2021-04-10T15:07:18Z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