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67" r:id="rId3"/>
    <p:sldId id="275" r:id="rId4"/>
    <p:sldId id="278" r:id="rId5"/>
    <p:sldId id="276" r:id="rId6"/>
    <p:sldId id="280" r:id="rId7"/>
    <p:sldId id="287" r:id="rId8"/>
    <p:sldId id="290" r:id="rId9"/>
    <p:sldId id="282" r:id="rId10"/>
    <p:sldId id="283" r:id="rId11"/>
    <p:sldId id="284" r:id="rId12"/>
    <p:sldId id="288" r:id="rId13"/>
    <p:sldId id="285" r:id="rId14"/>
    <p:sldId id="289" r:id="rId15"/>
    <p:sldId id="291" r:id="rId16"/>
    <p:sldId id="293" r:id="rId17"/>
    <p:sldId id="294" r:id="rId18"/>
    <p:sldId id="295" r:id="rId19"/>
    <p:sldId id="296" r:id="rId20"/>
    <p:sldId id="297" r:id="rId21"/>
    <p:sldId id="298" r:id="rId22"/>
    <p:sldId id="299" r:id="rId23"/>
    <p:sldId id="300"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B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BCAC9-6435-4F45-95CF-2FAAB0FF5F4F}"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GB"/>
        </a:p>
      </dgm:t>
    </dgm:pt>
    <dgm:pt modelId="{6BC2C410-C0B9-4C0F-ABAE-BD5D7B5E6576}">
      <dgm:prSet phldrT="[Text]"/>
      <dgm:spPr/>
      <dgm:t>
        <a:bodyPr/>
        <a:lstStyle/>
        <a:p>
          <a:r>
            <a:rPr lang="en-GB" dirty="0"/>
            <a:t>Combined data</a:t>
          </a:r>
        </a:p>
      </dgm:t>
    </dgm:pt>
    <dgm:pt modelId="{04241CD6-A48A-46DE-983B-8F35330339CE}" type="parTrans" cxnId="{33751538-1D8F-402F-ABEF-848BCCC09DBA}">
      <dgm:prSet/>
      <dgm:spPr/>
      <dgm:t>
        <a:bodyPr/>
        <a:lstStyle/>
        <a:p>
          <a:endParaRPr lang="en-GB"/>
        </a:p>
      </dgm:t>
    </dgm:pt>
    <dgm:pt modelId="{ABDF5F5C-DB89-4D96-BE37-F7AF28E9FE0A}" type="sibTrans" cxnId="{33751538-1D8F-402F-ABEF-848BCCC09DBA}">
      <dgm:prSet/>
      <dgm:spPr/>
      <dgm:t>
        <a:bodyPr/>
        <a:lstStyle/>
        <a:p>
          <a:endParaRPr lang="en-GB"/>
        </a:p>
      </dgm:t>
    </dgm:pt>
    <dgm:pt modelId="{3F3C860A-8267-488C-9C12-CA01F4E12E1F}">
      <dgm:prSet phldrT="[Text]"/>
      <dgm:spPr/>
      <dgm:t>
        <a:bodyPr/>
        <a:lstStyle/>
        <a:p>
          <a:r>
            <a:rPr lang="en-US" dirty="0"/>
            <a:t>Cab_Data</a:t>
          </a:r>
          <a:endParaRPr lang="en-GB" dirty="0"/>
        </a:p>
      </dgm:t>
    </dgm:pt>
    <dgm:pt modelId="{B9335F13-4A98-417E-A232-7F41DFEEBE4E}" type="parTrans" cxnId="{168FE95B-E3A6-43A9-9FB5-976CC5A31414}">
      <dgm:prSet/>
      <dgm:spPr/>
      <dgm:t>
        <a:bodyPr/>
        <a:lstStyle/>
        <a:p>
          <a:endParaRPr lang="en-GB"/>
        </a:p>
      </dgm:t>
    </dgm:pt>
    <dgm:pt modelId="{8928ADAF-C955-49A1-ACF9-0359C387A3BC}" type="sibTrans" cxnId="{168FE95B-E3A6-43A9-9FB5-976CC5A31414}">
      <dgm:prSet/>
      <dgm:spPr/>
      <dgm:t>
        <a:bodyPr/>
        <a:lstStyle/>
        <a:p>
          <a:endParaRPr lang="en-GB"/>
        </a:p>
      </dgm:t>
    </dgm:pt>
    <dgm:pt modelId="{4F8AB355-FE1F-4184-8E0F-434D047CC280}">
      <dgm:prSet phldrT="[Text]"/>
      <dgm:spPr/>
      <dgm:t>
        <a:bodyPr/>
        <a:lstStyle/>
        <a:p>
          <a:r>
            <a:rPr lang="en-US" dirty="0"/>
            <a:t>Transaction_ID</a:t>
          </a:r>
          <a:endParaRPr lang="en-GB" dirty="0"/>
        </a:p>
      </dgm:t>
    </dgm:pt>
    <dgm:pt modelId="{66A62A7F-1FCD-4AB0-B5E2-C28A0FD83A64}" type="parTrans" cxnId="{28736297-3ECE-48A3-B9FF-5FED679FC0EB}">
      <dgm:prSet/>
      <dgm:spPr/>
      <dgm:t>
        <a:bodyPr/>
        <a:lstStyle/>
        <a:p>
          <a:endParaRPr lang="en-GB"/>
        </a:p>
      </dgm:t>
    </dgm:pt>
    <dgm:pt modelId="{B8F5F688-CDAD-41D3-8F74-519589A6E4C5}" type="sibTrans" cxnId="{28736297-3ECE-48A3-B9FF-5FED679FC0EB}">
      <dgm:prSet/>
      <dgm:spPr/>
      <dgm:t>
        <a:bodyPr/>
        <a:lstStyle/>
        <a:p>
          <a:endParaRPr lang="en-GB"/>
        </a:p>
      </dgm:t>
    </dgm:pt>
    <dgm:pt modelId="{739A421A-36B9-4029-A7FB-722703B50EDA}">
      <dgm:prSet/>
      <dgm:spPr/>
      <dgm:t>
        <a:bodyPr/>
        <a:lstStyle/>
        <a:p>
          <a:r>
            <a:rPr lang="en-US" dirty="0"/>
            <a:t>Customer_Data</a:t>
          </a:r>
          <a:endParaRPr lang="en-GB" dirty="0"/>
        </a:p>
      </dgm:t>
    </dgm:pt>
    <dgm:pt modelId="{07EB31F7-9F58-43D3-A308-0095F3FC2DA5}" type="parTrans" cxnId="{E4621312-05B1-4C23-8351-9385B0814A06}">
      <dgm:prSet/>
      <dgm:spPr/>
      <dgm:t>
        <a:bodyPr/>
        <a:lstStyle/>
        <a:p>
          <a:endParaRPr lang="en-GB"/>
        </a:p>
      </dgm:t>
    </dgm:pt>
    <dgm:pt modelId="{67227F77-CA89-465B-9BB2-AE8E842690A1}" type="sibTrans" cxnId="{E4621312-05B1-4C23-8351-9385B0814A06}">
      <dgm:prSet/>
      <dgm:spPr/>
      <dgm:t>
        <a:bodyPr/>
        <a:lstStyle/>
        <a:p>
          <a:endParaRPr lang="en-GB"/>
        </a:p>
      </dgm:t>
    </dgm:pt>
    <dgm:pt modelId="{EE075C47-4ADE-46C2-88A4-4BD08F51B7A9}">
      <dgm:prSet/>
      <dgm:spPr/>
      <dgm:t>
        <a:bodyPr/>
        <a:lstStyle/>
        <a:p>
          <a:r>
            <a:rPr lang="en-US" dirty="0"/>
            <a:t>City</a:t>
          </a:r>
          <a:endParaRPr lang="en-GB" dirty="0"/>
        </a:p>
      </dgm:t>
    </dgm:pt>
    <dgm:pt modelId="{79703422-3D6F-4FF1-9110-EFE4E4C3A213}" type="parTrans" cxnId="{904E8695-50C1-4568-829A-BA2BBD47AE10}">
      <dgm:prSet/>
      <dgm:spPr/>
      <dgm:t>
        <a:bodyPr/>
        <a:lstStyle/>
        <a:p>
          <a:endParaRPr lang="en-GB"/>
        </a:p>
      </dgm:t>
    </dgm:pt>
    <dgm:pt modelId="{4FC9C80A-66A0-45B1-8935-A7D8BF1E59AE}" type="sibTrans" cxnId="{904E8695-50C1-4568-829A-BA2BBD47AE10}">
      <dgm:prSet/>
      <dgm:spPr/>
      <dgm:t>
        <a:bodyPr/>
        <a:lstStyle/>
        <a:p>
          <a:endParaRPr lang="en-GB"/>
        </a:p>
      </dgm:t>
    </dgm:pt>
    <dgm:pt modelId="{F7E8D6B1-3658-45AB-B676-5D66C855E60E}">
      <dgm:prSet/>
      <dgm:spPr/>
      <dgm:t>
        <a:bodyPr/>
        <a:lstStyle/>
        <a:p>
          <a:endParaRPr lang="en-GB" dirty="0"/>
        </a:p>
      </dgm:t>
    </dgm:pt>
    <dgm:pt modelId="{F2ECA236-EE52-4163-9BA3-13F468816AD7}" type="parTrans" cxnId="{54BA93A6-F992-4749-BF9A-18F45E921A30}">
      <dgm:prSet/>
      <dgm:spPr/>
      <dgm:t>
        <a:bodyPr/>
        <a:lstStyle/>
        <a:p>
          <a:endParaRPr lang="en-GB"/>
        </a:p>
      </dgm:t>
    </dgm:pt>
    <dgm:pt modelId="{A29024FE-6E26-43F5-9912-8CC70CB67897}" type="sibTrans" cxnId="{54BA93A6-F992-4749-BF9A-18F45E921A30}">
      <dgm:prSet/>
      <dgm:spPr/>
      <dgm:t>
        <a:bodyPr/>
        <a:lstStyle/>
        <a:p>
          <a:endParaRPr lang="en-GB"/>
        </a:p>
      </dgm:t>
    </dgm:pt>
    <dgm:pt modelId="{C12781BC-3B5B-441C-83ED-9B561BF7F42B}" type="pres">
      <dgm:prSet presAssocID="{6D7BCAC9-6435-4F45-95CF-2FAAB0FF5F4F}" presName="cycle" presStyleCnt="0">
        <dgm:presLayoutVars>
          <dgm:chMax val="1"/>
          <dgm:dir/>
          <dgm:animLvl val="ctr"/>
          <dgm:resizeHandles val="exact"/>
        </dgm:presLayoutVars>
      </dgm:prSet>
      <dgm:spPr/>
    </dgm:pt>
    <dgm:pt modelId="{B82C812C-EE5F-45E9-B19B-62F30D9F5C64}" type="pres">
      <dgm:prSet presAssocID="{6BC2C410-C0B9-4C0F-ABAE-BD5D7B5E6576}" presName="centerShape" presStyleLbl="node0" presStyleIdx="0" presStyleCnt="1"/>
      <dgm:spPr/>
    </dgm:pt>
    <dgm:pt modelId="{1145EA92-5FC9-45C2-B969-0E00A487A8CF}" type="pres">
      <dgm:prSet presAssocID="{B9335F13-4A98-417E-A232-7F41DFEEBE4E}" presName="parTrans" presStyleLbl="bgSibTrans2D1" presStyleIdx="0" presStyleCnt="4"/>
      <dgm:spPr/>
    </dgm:pt>
    <dgm:pt modelId="{DDC38926-0C08-4432-BDE6-59FE8AD3AE3C}" type="pres">
      <dgm:prSet presAssocID="{3F3C860A-8267-488C-9C12-CA01F4E12E1F}" presName="node" presStyleLbl="node1" presStyleIdx="0" presStyleCnt="4">
        <dgm:presLayoutVars>
          <dgm:bulletEnabled val="1"/>
        </dgm:presLayoutVars>
      </dgm:prSet>
      <dgm:spPr/>
    </dgm:pt>
    <dgm:pt modelId="{6433DF41-9835-462A-A0A6-60D45520128F}" type="pres">
      <dgm:prSet presAssocID="{66A62A7F-1FCD-4AB0-B5E2-C28A0FD83A64}" presName="parTrans" presStyleLbl="bgSibTrans2D1" presStyleIdx="1" presStyleCnt="4"/>
      <dgm:spPr/>
    </dgm:pt>
    <dgm:pt modelId="{5EC3481A-9A7D-41F2-B818-9E7C46913BED}" type="pres">
      <dgm:prSet presAssocID="{4F8AB355-FE1F-4184-8E0F-434D047CC280}" presName="node" presStyleLbl="node1" presStyleIdx="1" presStyleCnt="4">
        <dgm:presLayoutVars>
          <dgm:bulletEnabled val="1"/>
        </dgm:presLayoutVars>
      </dgm:prSet>
      <dgm:spPr/>
    </dgm:pt>
    <dgm:pt modelId="{05D02637-97F0-4BC6-9917-852FDD619A3F}" type="pres">
      <dgm:prSet presAssocID="{07EB31F7-9F58-43D3-A308-0095F3FC2DA5}" presName="parTrans" presStyleLbl="bgSibTrans2D1" presStyleIdx="2" presStyleCnt="4"/>
      <dgm:spPr/>
    </dgm:pt>
    <dgm:pt modelId="{7CA71A9E-AB44-41BF-817B-F3F2D8958AA1}" type="pres">
      <dgm:prSet presAssocID="{739A421A-36B9-4029-A7FB-722703B50EDA}" presName="node" presStyleLbl="node1" presStyleIdx="2" presStyleCnt="4">
        <dgm:presLayoutVars>
          <dgm:bulletEnabled val="1"/>
        </dgm:presLayoutVars>
      </dgm:prSet>
      <dgm:spPr/>
    </dgm:pt>
    <dgm:pt modelId="{46A01F81-4900-443E-903D-4126976053F6}" type="pres">
      <dgm:prSet presAssocID="{79703422-3D6F-4FF1-9110-EFE4E4C3A213}" presName="parTrans" presStyleLbl="bgSibTrans2D1" presStyleIdx="3" presStyleCnt="4"/>
      <dgm:spPr/>
    </dgm:pt>
    <dgm:pt modelId="{A3FF4D80-12FA-4FCB-B058-417B0760FC79}" type="pres">
      <dgm:prSet presAssocID="{EE075C47-4ADE-46C2-88A4-4BD08F51B7A9}" presName="node" presStyleLbl="node1" presStyleIdx="3" presStyleCnt="4">
        <dgm:presLayoutVars>
          <dgm:bulletEnabled val="1"/>
        </dgm:presLayoutVars>
      </dgm:prSet>
      <dgm:spPr/>
    </dgm:pt>
  </dgm:ptLst>
  <dgm:cxnLst>
    <dgm:cxn modelId="{A8E18603-A2F6-4799-8034-D7BB59C6197D}" type="presOf" srcId="{3F3C860A-8267-488C-9C12-CA01F4E12E1F}" destId="{DDC38926-0C08-4432-BDE6-59FE8AD3AE3C}" srcOrd="0" destOrd="0" presId="urn:microsoft.com/office/officeart/2005/8/layout/radial4"/>
    <dgm:cxn modelId="{E4621312-05B1-4C23-8351-9385B0814A06}" srcId="{6BC2C410-C0B9-4C0F-ABAE-BD5D7B5E6576}" destId="{739A421A-36B9-4029-A7FB-722703B50EDA}" srcOrd="2" destOrd="0" parTransId="{07EB31F7-9F58-43D3-A308-0095F3FC2DA5}" sibTransId="{67227F77-CA89-465B-9BB2-AE8E842690A1}"/>
    <dgm:cxn modelId="{7181EB1C-EDE4-41EA-A503-6FD6855A36DA}" type="presOf" srcId="{79703422-3D6F-4FF1-9110-EFE4E4C3A213}" destId="{46A01F81-4900-443E-903D-4126976053F6}" srcOrd="0" destOrd="0" presId="urn:microsoft.com/office/officeart/2005/8/layout/radial4"/>
    <dgm:cxn modelId="{3E257F2A-35C8-45FE-B90C-940D59BCD3D7}" type="presOf" srcId="{4F8AB355-FE1F-4184-8E0F-434D047CC280}" destId="{5EC3481A-9A7D-41F2-B818-9E7C46913BED}" srcOrd="0" destOrd="0" presId="urn:microsoft.com/office/officeart/2005/8/layout/radial4"/>
    <dgm:cxn modelId="{65AB5F2D-9A58-4FF1-A36D-8DD130A6D970}" type="presOf" srcId="{B9335F13-4A98-417E-A232-7F41DFEEBE4E}" destId="{1145EA92-5FC9-45C2-B969-0E00A487A8CF}" srcOrd="0" destOrd="0" presId="urn:microsoft.com/office/officeart/2005/8/layout/radial4"/>
    <dgm:cxn modelId="{33751538-1D8F-402F-ABEF-848BCCC09DBA}" srcId="{6D7BCAC9-6435-4F45-95CF-2FAAB0FF5F4F}" destId="{6BC2C410-C0B9-4C0F-ABAE-BD5D7B5E6576}" srcOrd="0" destOrd="0" parTransId="{04241CD6-A48A-46DE-983B-8F35330339CE}" sibTransId="{ABDF5F5C-DB89-4D96-BE37-F7AF28E9FE0A}"/>
    <dgm:cxn modelId="{168FE95B-E3A6-43A9-9FB5-976CC5A31414}" srcId="{6BC2C410-C0B9-4C0F-ABAE-BD5D7B5E6576}" destId="{3F3C860A-8267-488C-9C12-CA01F4E12E1F}" srcOrd="0" destOrd="0" parTransId="{B9335F13-4A98-417E-A232-7F41DFEEBE4E}" sibTransId="{8928ADAF-C955-49A1-ACF9-0359C387A3BC}"/>
    <dgm:cxn modelId="{0C1B6650-8CAB-43EF-A845-77D6917222F6}" type="presOf" srcId="{66A62A7F-1FCD-4AB0-B5E2-C28A0FD83A64}" destId="{6433DF41-9835-462A-A0A6-60D45520128F}" srcOrd="0" destOrd="0" presId="urn:microsoft.com/office/officeart/2005/8/layout/radial4"/>
    <dgm:cxn modelId="{4E8F9C57-035C-44D7-AAE4-7C6437768E2D}" type="presOf" srcId="{07EB31F7-9F58-43D3-A308-0095F3FC2DA5}" destId="{05D02637-97F0-4BC6-9917-852FDD619A3F}" srcOrd="0" destOrd="0" presId="urn:microsoft.com/office/officeart/2005/8/layout/radial4"/>
    <dgm:cxn modelId="{904E8695-50C1-4568-829A-BA2BBD47AE10}" srcId="{6BC2C410-C0B9-4C0F-ABAE-BD5D7B5E6576}" destId="{EE075C47-4ADE-46C2-88A4-4BD08F51B7A9}" srcOrd="3" destOrd="0" parTransId="{79703422-3D6F-4FF1-9110-EFE4E4C3A213}" sibTransId="{4FC9C80A-66A0-45B1-8935-A7D8BF1E59AE}"/>
    <dgm:cxn modelId="{28736297-3ECE-48A3-B9FF-5FED679FC0EB}" srcId="{6BC2C410-C0B9-4C0F-ABAE-BD5D7B5E6576}" destId="{4F8AB355-FE1F-4184-8E0F-434D047CC280}" srcOrd="1" destOrd="0" parTransId="{66A62A7F-1FCD-4AB0-B5E2-C28A0FD83A64}" sibTransId="{B8F5F688-CDAD-41D3-8F74-519589A6E4C5}"/>
    <dgm:cxn modelId="{54BA93A6-F992-4749-BF9A-18F45E921A30}" srcId="{6D7BCAC9-6435-4F45-95CF-2FAAB0FF5F4F}" destId="{F7E8D6B1-3658-45AB-B676-5D66C855E60E}" srcOrd="1" destOrd="0" parTransId="{F2ECA236-EE52-4163-9BA3-13F468816AD7}" sibTransId="{A29024FE-6E26-43F5-9912-8CC70CB67897}"/>
    <dgm:cxn modelId="{6A7131B1-9D14-45BE-B085-E21D8AF018E2}" type="presOf" srcId="{739A421A-36B9-4029-A7FB-722703B50EDA}" destId="{7CA71A9E-AB44-41BF-817B-F3F2D8958AA1}" srcOrd="0" destOrd="0" presId="urn:microsoft.com/office/officeart/2005/8/layout/radial4"/>
    <dgm:cxn modelId="{CA99B6F1-0D3F-44F7-B1D5-AFC294341DCE}" type="presOf" srcId="{EE075C47-4ADE-46C2-88A4-4BD08F51B7A9}" destId="{A3FF4D80-12FA-4FCB-B058-417B0760FC79}" srcOrd="0" destOrd="0" presId="urn:microsoft.com/office/officeart/2005/8/layout/radial4"/>
    <dgm:cxn modelId="{C73DFEF6-C946-4C21-BAB9-B5FDE0CB353D}" type="presOf" srcId="{6D7BCAC9-6435-4F45-95CF-2FAAB0FF5F4F}" destId="{C12781BC-3B5B-441C-83ED-9B561BF7F42B}" srcOrd="0" destOrd="0" presId="urn:microsoft.com/office/officeart/2005/8/layout/radial4"/>
    <dgm:cxn modelId="{C54AD6FE-5735-48E3-A1B1-5F7AD0A55562}" type="presOf" srcId="{6BC2C410-C0B9-4C0F-ABAE-BD5D7B5E6576}" destId="{B82C812C-EE5F-45E9-B19B-62F30D9F5C64}" srcOrd="0" destOrd="0" presId="urn:microsoft.com/office/officeart/2005/8/layout/radial4"/>
    <dgm:cxn modelId="{BB4C7818-F638-416F-9B76-CED470F47F56}" type="presParOf" srcId="{C12781BC-3B5B-441C-83ED-9B561BF7F42B}" destId="{B82C812C-EE5F-45E9-B19B-62F30D9F5C64}" srcOrd="0" destOrd="0" presId="urn:microsoft.com/office/officeart/2005/8/layout/radial4"/>
    <dgm:cxn modelId="{E81234F2-234A-4EE1-9E64-BAB79F9CC33F}" type="presParOf" srcId="{C12781BC-3B5B-441C-83ED-9B561BF7F42B}" destId="{1145EA92-5FC9-45C2-B969-0E00A487A8CF}" srcOrd="1" destOrd="0" presId="urn:microsoft.com/office/officeart/2005/8/layout/radial4"/>
    <dgm:cxn modelId="{2DE08F39-5C33-451A-97F8-AF16B9C06810}" type="presParOf" srcId="{C12781BC-3B5B-441C-83ED-9B561BF7F42B}" destId="{DDC38926-0C08-4432-BDE6-59FE8AD3AE3C}" srcOrd="2" destOrd="0" presId="urn:microsoft.com/office/officeart/2005/8/layout/radial4"/>
    <dgm:cxn modelId="{1208E702-A9D4-4D3A-90C6-2B33CE3C2D46}" type="presParOf" srcId="{C12781BC-3B5B-441C-83ED-9B561BF7F42B}" destId="{6433DF41-9835-462A-A0A6-60D45520128F}" srcOrd="3" destOrd="0" presId="urn:microsoft.com/office/officeart/2005/8/layout/radial4"/>
    <dgm:cxn modelId="{CC23945B-8E51-4D30-96E9-66454F641CDB}" type="presParOf" srcId="{C12781BC-3B5B-441C-83ED-9B561BF7F42B}" destId="{5EC3481A-9A7D-41F2-B818-9E7C46913BED}" srcOrd="4" destOrd="0" presId="urn:microsoft.com/office/officeart/2005/8/layout/radial4"/>
    <dgm:cxn modelId="{75A3D88C-2E60-484E-A14B-25CF42D47DC2}" type="presParOf" srcId="{C12781BC-3B5B-441C-83ED-9B561BF7F42B}" destId="{05D02637-97F0-4BC6-9917-852FDD619A3F}" srcOrd="5" destOrd="0" presId="urn:microsoft.com/office/officeart/2005/8/layout/radial4"/>
    <dgm:cxn modelId="{B50B3786-6C33-4F7D-B101-19D22D0EDC11}" type="presParOf" srcId="{C12781BC-3B5B-441C-83ED-9B561BF7F42B}" destId="{7CA71A9E-AB44-41BF-817B-F3F2D8958AA1}" srcOrd="6" destOrd="0" presId="urn:microsoft.com/office/officeart/2005/8/layout/radial4"/>
    <dgm:cxn modelId="{25452D2E-85FE-4CAB-83E2-BC00E58FF9F5}" type="presParOf" srcId="{C12781BC-3B5B-441C-83ED-9B561BF7F42B}" destId="{46A01F81-4900-443E-903D-4126976053F6}" srcOrd="7" destOrd="0" presId="urn:microsoft.com/office/officeart/2005/8/layout/radial4"/>
    <dgm:cxn modelId="{E38941B5-E039-46AF-B715-7DF6082F8574}" type="presParOf" srcId="{C12781BC-3B5B-441C-83ED-9B561BF7F42B}" destId="{A3FF4D80-12FA-4FCB-B058-417B0760FC79}"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C812C-EE5F-45E9-B19B-62F30D9F5C64}">
      <dsp:nvSpPr>
        <dsp:cNvPr id="0" name=""/>
        <dsp:cNvSpPr/>
      </dsp:nvSpPr>
      <dsp:spPr>
        <a:xfrm>
          <a:off x="1789459" y="1117902"/>
          <a:ext cx="1068556" cy="10685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dirty="0"/>
            <a:t>Combined data</a:t>
          </a:r>
        </a:p>
      </dsp:txBody>
      <dsp:txXfrm>
        <a:off x="1945945" y="1274388"/>
        <a:ext cx="755584" cy="755584"/>
      </dsp:txXfrm>
    </dsp:sp>
    <dsp:sp modelId="{1145EA92-5FC9-45C2-B969-0E00A487A8CF}">
      <dsp:nvSpPr>
        <dsp:cNvPr id="0" name=""/>
        <dsp:cNvSpPr/>
      </dsp:nvSpPr>
      <dsp:spPr>
        <a:xfrm rot="11700000">
          <a:off x="982492" y="1246909"/>
          <a:ext cx="794060" cy="3045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C38926-0C08-4432-BDE6-59FE8AD3AE3C}">
      <dsp:nvSpPr>
        <dsp:cNvPr id="0" name=""/>
        <dsp:cNvSpPr/>
      </dsp:nvSpPr>
      <dsp:spPr>
        <a:xfrm>
          <a:off x="488456" y="890368"/>
          <a:ext cx="1015128" cy="812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dirty="0"/>
            <a:t>Cab_Data</a:t>
          </a:r>
          <a:endParaRPr lang="en-GB" sz="1100" kern="1200" dirty="0"/>
        </a:p>
      </dsp:txBody>
      <dsp:txXfrm>
        <a:off x="512242" y="914154"/>
        <a:ext cx="967556" cy="764530"/>
      </dsp:txXfrm>
    </dsp:sp>
    <dsp:sp modelId="{6433DF41-9835-462A-A0A6-60D45520128F}">
      <dsp:nvSpPr>
        <dsp:cNvPr id="0" name=""/>
        <dsp:cNvSpPr/>
      </dsp:nvSpPr>
      <dsp:spPr>
        <a:xfrm rot="14700000">
          <a:off x="1513588" y="613974"/>
          <a:ext cx="794060" cy="3045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C3481A-9A7D-41F2-B818-9E7C46913BED}">
      <dsp:nvSpPr>
        <dsp:cNvPr id="0" name=""/>
        <dsp:cNvSpPr/>
      </dsp:nvSpPr>
      <dsp:spPr>
        <a:xfrm>
          <a:off x="1235262" y="361"/>
          <a:ext cx="1015128" cy="812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dirty="0"/>
            <a:t>Transaction_ID</a:t>
          </a:r>
          <a:endParaRPr lang="en-GB" sz="1100" kern="1200" dirty="0"/>
        </a:p>
      </dsp:txBody>
      <dsp:txXfrm>
        <a:off x="1259048" y="24147"/>
        <a:ext cx="967556" cy="764530"/>
      </dsp:txXfrm>
    </dsp:sp>
    <dsp:sp modelId="{05D02637-97F0-4BC6-9917-852FDD619A3F}">
      <dsp:nvSpPr>
        <dsp:cNvPr id="0" name=""/>
        <dsp:cNvSpPr/>
      </dsp:nvSpPr>
      <dsp:spPr>
        <a:xfrm rot="17700000">
          <a:off x="2339826" y="613974"/>
          <a:ext cx="794060" cy="3045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A71A9E-AB44-41BF-817B-F3F2D8958AA1}">
      <dsp:nvSpPr>
        <dsp:cNvPr id="0" name=""/>
        <dsp:cNvSpPr/>
      </dsp:nvSpPr>
      <dsp:spPr>
        <a:xfrm>
          <a:off x="2397084" y="361"/>
          <a:ext cx="1015128" cy="812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dirty="0"/>
            <a:t>Customer_Data</a:t>
          </a:r>
          <a:endParaRPr lang="en-GB" sz="1100" kern="1200" dirty="0"/>
        </a:p>
      </dsp:txBody>
      <dsp:txXfrm>
        <a:off x="2420870" y="24147"/>
        <a:ext cx="967556" cy="764530"/>
      </dsp:txXfrm>
    </dsp:sp>
    <dsp:sp modelId="{46A01F81-4900-443E-903D-4126976053F6}">
      <dsp:nvSpPr>
        <dsp:cNvPr id="0" name=""/>
        <dsp:cNvSpPr/>
      </dsp:nvSpPr>
      <dsp:spPr>
        <a:xfrm rot="20700000">
          <a:off x="2870922" y="1246909"/>
          <a:ext cx="794060" cy="30453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FF4D80-12FA-4FCB-B058-417B0760FC79}">
      <dsp:nvSpPr>
        <dsp:cNvPr id="0" name=""/>
        <dsp:cNvSpPr/>
      </dsp:nvSpPr>
      <dsp:spPr>
        <a:xfrm>
          <a:off x="3143889" y="890368"/>
          <a:ext cx="1015128" cy="812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US" sz="1100" kern="1200" dirty="0"/>
            <a:t>City</a:t>
          </a:r>
          <a:endParaRPr lang="en-GB" sz="1100" kern="1200" dirty="0"/>
        </a:p>
      </dsp:txBody>
      <dsp:txXfrm>
        <a:off x="3167675" y="914154"/>
        <a:ext cx="967556" cy="76453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5FF2D-0EE0-4A57-A263-344DA1896C50}" type="datetimeFigureOut">
              <a:rPr lang="en-GB" smtClean="0"/>
              <a:t>20/07/2024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BDB86-FC7C-4A5A-858C-DB1EC2BBEC05}" type="slidenum">
              <a:rPr lang="en-GB" smtClean="0"/>
              <a:t>‹#›</a:t>
            </a:fld>
            <a:endParaRPr lang="en-GB"/>
          </a:p>
        </p:txBody>
      </p:sp>
    </p:spTree>
    <p:extLst>
      <p:ext uri="{BB962C8B-B14F-4D97-AF65-F5344CB8AC3E}">
        <p14:creationId xmlns:p14="http://schemas.microsoft.com/office/powerpoint/2010/main" val="325711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6</a:t>
            </a:fld>
            <a:endParaRPr lang="en-GB"/>
          </a:p>
        </p:txBody>
      </p:sp>
    </p:spTree>
    <p:extLst>
      <p:ext uri="{BB962C8B-B14F-4D97-AF65-F5344CB8AC3E}">
        <p14:creationId xmlns:p14="http://schemas.microsoft.com/office/powerpoint/2010/main" val="416952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15</a:t>
            </a:fld>
            <a:endParaRPr lang="en-GB"/>
          </a:p>
        </p:txBody>
      </p:sp>
    </p:spTree>
    <p:extLst>
      <p:ext uri="{BB962C8B-B14F-4D97-AF65-F5344CB8AC3E}">
        <p14:creationId xmlns:p14="http://schemas.microsoft.com/office/powerpoint/2010/main" val="3017179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16</a:t>
            </a:fld>
            <a:endParaRPr lang="en-GB"/>
          </a:p>
        </p:txBody>
      </p:sp>
    </p:spTree>
    <p:extLst>
      <p:ext uri="{BB962C8B-B14F-4D97-AF65-F5344CB8AC3E}">
        <p14:creationId xmlns:p14="http://schemas.microsoft.com/office/powerpoint/2010/main" val="3760609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17</a:t>
            </a:fld>
            <a:endParaRPr lang="en-GB"/>
          </a:p>
        </p:txBody>
      </p:sp>
    </p:spTree>
    <p:extLst>
      <p:ext uri="{BB962C8B-B14F-4D97-AF65-F5344CB8AC3E}">
        <p14:creationId xmlns:p14="http://schemas.microsoft.com/office/powerpoint/2010/main" val="3588904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18</a:t>
            </a:fld>
            <a:endParaRPr lang="en-GB"/>
          </a:p>
        </p:txBody>
      </p:sp>
    </p:spTree>
    <p:extLst>
      <p:ext uri="{BB962C8B-B14F-4D97-AF65-F5344CB8AC3E}">
        <p14:creationId xmlns:p14="http://schemas.microsoft.com/office/powerpoint/2010/main" val="964978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19</a:t>
            </a:fld>
            <a:endParaRPr lang="en-GB"/>
          </a:p>
        </p:txBody>
      </p:sp>
    </p:spTree>
    <p:extLst>
      <p:ext uri="{BB962C8B-B14F-4D97-AF65-F5344CB8AC3E}">
        <p14:creationId xmlns:p14="http://schemas.microsoft.com/office/powerpoint/2010/main" val="2746575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20</a:t>
            </a:fld>
            <a:endParaRPr lang="en-GB"/>
          </a:p>
        </p:txBody>
      </p:sp>
    </p:spTree>
    <p:extLst>
      <p:ext uri="{BB962C8B-B14F-4D97-AF65-F5344CB8AC3E}">
        <p14:creationId xmlns:p14="http://schemas.microsoft.com/office/powerpoint/2010/main" val="4106868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21</a:t>
            </a:fld>
            <a:endParaRPr lang="en-GB"/>
          </a:p>
        </p:txBody>
      </p:sp>
    </p:spTree>
    <p:extLst>
      <p:ext uri="{BB962C8B-B14F-4D97-AF65-F5344CB8AC3E}">
        <p14:creationId xmlns:p14="http://schemas.microsoft.com/office/powerpoint/2010/main" val="1249163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22</a:t>
            </a:fld>
            <a:endParaRPr lang="en-GB"/>
          </a:p>
        </p:txBody>
      </p:sp>
    </p:spTree>
    <p:extLst>
      <p:ext uri="{BB962C8B-B14F-4D97-AF65-F5344CB8AC3E}">
        <p14:creationId xmlns:p14="http://schemas.microsoft.com/office/powerpoint/2010/main" val="336878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23</a:t>
            </a:fld>
            <a:endParaRPr lang="en-GB"/>
          </a:p>
        </p:txBody>
      </p:sp>
    </p:spTree>
    <p:extLst>
      <p:ext uri="{BB962C8B-B14F-4D97-AF65-F5344CB8AC3E}">
        <p14:creationId xmlns:p14="http://schemas.microsoft.com/office/powerpoint/2010/main" val="152686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7</a:t>
            </a:fld>
            <a:endParaRPr lang="en-GB"/>
          </a:p>
        </p:txBody>
      </p:sp>
    </p:spTree>
    <p:extLst>
      <p:ext uri="{BB962C8B-B14F-4D97-AF65-F5344CB8AC3E}">
        <p14:creationId xmlns:p14="http://schemas.microsoft.com/office/powerpoint/2010/main" val="160842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8</a:t>
            </a:fld>
            <a:endParaRPr lang="en-GB"/>
          </a:p>
        </p:txBody>
      </p:sp>
    </p:spTree>
    <p:extLst>
      <p:ext uri="{BB962C8B-B14F-4D97-AF65-F5344CB8AC3E}">
        <p14:creationId xmlns:p14="http://schemas.microsoft.com/office/powerpoint/2010/main" val="311369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9</a:t>
            </a:fld>
            <a:endParaRPr lang="en-GB"/>
          </a:p>
        </p:txBody>
      </p:sp>
    </p:spTree>
    <p:extLst>
      <p:ext uri="{BB962C8B-B14F-4D97-AF65-F5344CB8AC3E}">
        <p14:creationId xmlns:p14="http://schemas.microsoft.com/office/powerpoint/2010/main" val="426960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10</a:t>
            </a:fld>
            <a:endParaRPr lang="en-GB"/>
          </a:p>
        </p:txBody>
      </p:sp>
    </p:spTree>
    <p:extLst>
      <p:ext uri="{BB962C8B-B14F-4D97-AF65-F5344CB8AC3E}">
        <p14:creationId xmlns:p14="http://schemas.microsoft.com/office/powerpoint/2010/main" val="1209835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11</a:t>
            </a:fld>
            <a:endParaRPr lang="en-GB"/>
          </a:p>
        </p:txBody>
      </p:sp>
    </p:spTree>
    <p:extLst>
      <p:ext uri="{BB962C8B-B14F-4D97-AF65-F5344CB8AC3E}">
        <p14:creationId xmlns:p14="http://schemas.microsoft.com/office/powerpoint/2010/main" val="2371526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12</a:t>
            </a:fld>
            <a:endParaRPr lang="en-GB"/>
          </a:p>
        </p:txBody>
      </p:sp>
    </p:spTree>
    <p:extLst>
      <p:ext uri="{BB962C8B-B14F-4D97-AF65-F5344CB8AC3E}">
        <p14:creationId xmlns:p14="http://schemas.microsoft.com/office/powerpoint/2010/main" val="1408295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13</a:t>
            </a:fld>
            <a:endParaRPr lang="en-GB"/>
          </a:p>
        </p:txBody>
      </p:sp>
    </p:spTree>
    <p:extLst>
      <p:ext uri="{BB962C8B-B14F-4D97-AF65-F5344CB8AC3E}">
        <p14:creationId xmlns:p14="http://schemas.microsoft.com/office/powerpoint/2010/main" val="103777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14</a:t>
            </a:fld>
            <a:endParaRPr lang="en-GB"/>
          </a:p>
        </p:txBody>
      </p:sp>
    </p:spTree>
    <p:extLst>
      <p:ext uri="{BB962C8B-B14F-4D97-AF65-F5344CB8AC3E}">
        <p14:creationId xmlns:p14="http://schemas.microsoft.com/office/powerpoint/2010/main" val="86912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2089524"/>
            <a:ext cx="5998758" cy="2277547"/>
          </a:xfrm>
          <a:prstGeom prst="rect">
            <a:avLst/>
          </a:prstGeom>
          <a:solidFill>
            <a:srgbClr val="3B3B3B"/>
          </a:solidFill>
        </p:spPr>
        <p:txBody>
          <a:bodyPr wrap="none" rtlCol="0">
            <a:spAutoFit/>
          </a:bodyPr>
          <a:lstStyle/>
          <a:p>
            <a:r>
              <a:rPr lang="en-US" sz="6600" dirty="0">
                <a:solidFill>
                  <a:srgbClr val="FF6600"/>
                </a:solidFill>
              </a:rPr>
              <a:t>G2M Case Study </a:t>
            </a:r>
          </a:p>
          <a:p>
            <a:r>
              <a:rPr lang="en-US" sz="24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 Data Science Virtual Internship</a:t>
            </a:r>
          </a:p>
          <a:p>
            <a:endParaRPr lang="en-US" sz="2400" dirty="0">
              <a:solidFill>
                <a:srgbClr val="FF6600"/>
              </a:solidFill>
            </a:endParaRPr>
          </a:p>
          <a:p>
            <a:r>
              <a:rPr lang="en-US" sz="2800">
                <a:solidFill>
                  <a:srgbClr val="FF6600"/>
                </a:solidFill>
              </a:rPr>
              <a:t> </a:t>
            </a:r>
            <a:r>
              <a:rPr lang="en-US" sz="2400">
                <a:solidFill>
                  <a:srgbClr val="FF6600"/>
                </a:solidFill>
              </a:rPr>
              <a:t>20-July-2024</a:t>
            </a:r>
            <a:endParaRPr lang="en-US" sz="2400"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(Booking Trends</a:t>
            </a:r>
            <a:r>
              <a:rPr lang="en-US" sz="1750" b="1" dirty="0">
                <a:solidFill>
                  <a:srgbClr val="FF6600"/>
                </a:solidFill>
                <a:latin typeface="Calibri" panose="020F0502020204030204"/>
                <a:ea typeface="+mn-ea"/>
                <a:cs typeface="+mn-cs"/>
              </a:rPr>
              <a:t>-As per month</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386833"/>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22366" y="2632849"/>
            <a:ext cx="3082833" cy="1938992"/>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From the line graph, we can see that the number of bookings for both cab companies increased each month</a:t>
            </a:r>
          </a:p>
          <a:p>
            <a:pPr marL="285750" indent="-285750" algn="just">
              <a:buFont typeface="Arial" panose="020B0604020202020204" pitchFamily="34" charset="0"/>
              <a:buChar char="•"/>
            </a:pPr>
            <a:r>
              <a:rPr lang="en-GB" sz="1500" b="1" dirty="0">
                <a:solidFill>
                  <a:schemeClr val="bg1"/>
                </a:solidFill>
              </a:rPr>
              <a:t>Additionally, February has fewer bookings, while December has more bookings compared to the other months.</a:t>
            </a:r>
          </a:p>
        </p:txBody>
      </p:sp>
      <p:pic>
        <p:nvPicPr>
          <p:cNvPr id="6" name="Picture 5">
            <a:extLst>
              <a:ext uri="{FF2B5EF4-FFF2-40B4-BE49-F238E27FC236}">
                <a16:creationId xmlns:a16="http://schemas.microsoft.com/office/drawing/2014/main" id="{228F5E9E-20FF-4ACC-0235-04B0422638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7567" y="411060"/>
            <a:ext cx="7870825" cy="5493351"/>
          </a:xfrm>
          <a:prstGeom prst="rect">
            <a:avLst/>
          </a:prstGeom>
        </p:spPr>
      </p:pic>
      <p:sp>
        <p:nvSpPr>
          <p:cNvPr id="7" name="Oval 6">
            <a:extLst>
              <a:ext uri="{FF2B5EF4-FFF2-40B4-BE49-F238E27FC236}">
                <a16:creationId xmlns:a16="http://schemas.microsoft.com/office/drawing/2014/main" id="{F08BFF52-BA54-5F73-41FB-7F1A0DDA06B9}"/>
              </a:ext>
            </a:extLst>
          </p:cNvPr>
          <p:cNvSpPr/>
          <p:nvPr/>
        </p:nvSpPr>
        <p:spPr>
          <a:xfrm>
            <a:off x="5364481" y="3550094"/>
            <a:ext cx="243840" cy="252549"/>
          </a:xfrm>
          <a:prstGeom prst="ellipse">
            <a:avLst/>
          </a:prstGeom>
          <a:noFill/>
          <a:ln w="3810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B410F631-AF66-B178-FE78-44C963FA264C}"/>
              </a:ext>
            </a:extLst>
          </p:cNvPr>
          <p:cNvSpPr/>
          <p:nvPr/>
        </p:nvSpPr>
        <p:spPr>
          <a:xfrm>
            <a:off x="5364481" y="5130699"/>
            <a:ext cx="243840" cy="252549"/>
          </a:xfrm>
          <a:prstGeom prst="ellipse">
            <a:avLst/>
          </a:prstGeom>
          <a:noFill/>
          <a:ln w="3810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0A55F16-BFFC-5877-C34E-EBC285111C28}"/>
              </a:ext>
            </a:extLst>
          </p:cNvPr>
          <p:cNvSpPr/>
          <p:nvPr/>
        </p:nvSpPr>
        <p:spPr>
          <a:xfrm>
            <a:off x="11273247" y="757642"/>
            <a:ext cx="243840" cy="252549"/>
          </a:xfrm>
          <a:prstGeom prst="ellipse">
            <a:avLst/>
          </a:prstGeom>
          <a:noFill/>
          <a:ln w="3810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68316217-67FA-38C8-0069-44EAE53F6488}"/>
              </a:ext>
            </a:extLst>
          </p:cNvPr>
          <p:cNvSpPr/>
          <p:nvPr/>
        </p:nvSpPr>
        <p:spPr>
          <a:xfrm>
            <a:off x="11281956" y="4024710"/>
            <a:ext cx="243840" cy="252549"/>
          </a:xfrm>
          <a:prstGeom prst="ellipse">
            <a:avLst/>
          </a:prstGeom>
          <a:noFill/>
          <a:ln w="3810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195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(Kilometers Travelled)</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386833"/>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22366" y="2632849"/>
            <a:ext cx="3082833" cy="784830"/>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The majority of cab rides range approximately from 2 km to 48 km.</a:t>
            </a:r>
          </a:p>
        </p:txBody>
      </p:sp>
      <p:pic>
        <p:nvPicPr>
          <p:cNvPr id="11" name="Picture 10">
            <a:extLst>
              <a:ext uri="{FF2B5EF4-FFF2-40B4-BE49-F238E27FC236}">
                <a16:creationId xmlns:a16="http://schemas.microsoft.com/office/drawing/2014/main" id="{A66A2A7B-D574-007F-AE67-E9D73CD6AC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303" y="800965"/>
            <a:ext cx="7031523" cy="5434372"/>
          </a:xfrm>
          <a:prstGeom prst="rect">
            <a:avLst/>
          </a:prstGeom>
        </p:spPr>
      </p:pic>
    </p:spTree>
    <p:extLst>
      <p:ext uri="{BB962C8B-B14F-4D97-AF65-F5344CB8AC3E}">
        <p14:creationId xmlns:p14="http://schemas.microsoft.com/office/powerpoint/2010/main" val="5113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US" sz="1750" b="1" dirty="0">
                <a:solidFill>
                  <a:srgbClr val="FF6600"/>
                </a:solidFill>
                <a:latin typeface="Calibri" panose="020F0502020204030204"/>
                <a:ea typeface="+mn-ea"/>
                <a:cs typeface="+mn-cs"/>
              </a:rPr>
              <a:t>Profit Margins-Distribution of profits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386833"/>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22366" y="2632849"/>
            <a:ext cx="3082833" cy="1246495"/>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The majority of profits fall within the range of approximately 10 to 140. Although there are some losses, most of the results are profitable</a:t>
            </a:r>
          </a:p>
        </p:txBody>
      </p:sp>
      <p:pic>
        <p:nvPicPr>
          <p:cNvPr id="6" name="Picture 5">
            <a:extLst>
              <a:ext uri="{FF2B5EF4-FFF2-40B4-BE49-F238E27FC236}">
                <a16:creationId xmlns:a16="http://schemas.microsoft.com/office/drawing/2014/main" id="{34719C2A-930C-1C82-AA3C-E756FBE0E2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7566" y="823173"/>
            <a:ext cx="8013208" cy="5107364"/>
          </a:xfrm>
          <a:prstGeom prst="rect">
            <a:avLst/>
          </a:prstGeom>
        </p:spPr>
      </p:pic>
    </p:spTree>
    <p:extLst>
      <p:ext uri="{BB962C8B-B14F-4D97-AF65-F5344CB8AC3E}">
        <p14:creationId xmlns:p14="http://schemas.microsoft.com/office/powerpoint/2010/main" val="355987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US" sz="1750" b="1" dirty="0">
                <a:solidFill>
                  <a:srgbClr val="FF6600"/>
                </a:solidFill>
                <a:latin typeface="Calibri" panose="020F0502020204030204"/>
                <a:ea typeface="+mn-ea"/>
                <a:cs typeface="+mn-cs"/>
              </a:rPr>
              <a:t>Profit Margins-Pricing Analysis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386833"/>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531779" y="2587129"/>
            <a:ext cx="2886442" cy="1478653"/>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On average, Yellow Cab charges higher fares and earns more profits compared to Pink Cab. However, Pink Cab offers cheaper fares in comparison to Yellow Cab.</a:t>
            </a:r>
          </a:p>
        </p:txBody>
      </p:sp>
      <p:pic>
        <p:nvPicPr>
          <p:cNvPr id="7" name="Picture 6">
            <a:extLst>
              <a:ext uri="{FF2B5EF4-FFF2-40B4-BE49-F238E27FC236}">
                <a16:creationId xmlns:a16="http://schemas.microsoft.com/office/drawing/2014/main" id="{709ABC8C-1F08-BEBB-EF4F-E6476BDCB025}"/>
              </a:ext>
            </a:extLst>
          </p:cNvPr>
          <p:cNvPicPr>
            <a:picLocks noChangeAspect="1"/>
          </p:cNvPicPr>
          <p:nvPr/>
        </p:nvPicPr>
        <p:blipFill>
          <a:blip r:embed="rId4"/>
          <a:stretch>
            <a:fillRect/>
          </a:stretch>
        </p:blipFill>
        <p:spPr>
          <a:xfrm>
            <a:off x="4186485" y="315505"/>
            <a:ext cx="3819029" cy="2615513"/>
          </a:xfrm>
          <a:prstGeom prst="rect">
            <a:avLst/>
          </a:prstGeom>
        </p:spPr>
      </p:pic>
      <p:pic>
        <p:nvPicPr>
          <p:cNvPr id="11" name="Picture 10">
            <a:extLst>
              <a:ext uri="{FF2B5EF4-FFF2-40B4-BE49-F238E27FC236}">
                <a16:creationId xmlns:a16="http://schemas.microsoft.com/office/drawing/2014/main" id="{1BD632E4-9140-8C8F-CD1E-9BBE7DAACE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6131" y="1959854"/>
            <a:ext cx="4270257" cy="4898146"/>
          </a:xfrm>
          <a:prstGeom prst="rect">
            <a:avLst/>
          </a:prstGeom>
        </p:spPr>
      </p:pic>
      <p:sp>
        <p:nvSpPr>
          <p:cNvPr id="12" name="TextBox 11">
            <a:extLst>
              <a:ext uri="{FF2B5EF4-FFF2-40B4-BE49-F238E27FC236}">
                <a16:creationId xmlns:a16="http://schemas.microsoft.com/office/drawing/2014/main" id="{1DCF7A1D-9E2F-FC12-9CE4-3FC30DACCDEA}"/>
              </a:ext>
            </a:extLst>
          </p:cNvPr>
          <p:cNvSpPr txBox="1"/>
          <p:nvPr/>
        </p:nvSpPr>
        <p:spPr>
          <a:xfrm>
            <a:off x="4551359" y="4482451"/>
            <a:ext cx="3089279" cy="369332"/>
          </a:xfrm>
          <a:prstGeom prst="rect">
            <a:avLst/>
          </a:prstGeom>
          <a:noFill/>
        </p:spPr>
        <p:txBody>
          <a:bodyPr wrap="square" rtlCol="0">
            <a:spAutoFit/>
          </a:bodyPr>
          <a:lstStyle/>
          <a:p>
            <a:r>
              <a:rPr lang="en-IN" dirty="0"/>
              <a:t>Fig:-Average prices and profit </a:t>
            </a:r>
            <a:endParaRPr lang="en-GB" dirty="0"/>
          </a:p>
        </p:txBody>
      </p:sp>
      <p:pic>
        <p:nvPicPr>
          <p:cNvPr id="14" name="Picture 13">
            <a:extLst>
              <a:ext uri="{FF2B5EF4-FFF2-40B4-BE49-F238E27FC236}">
                <a16:creationId xmlns:a16="http://schemas.microsoft.com/office/drawing/2014/main" id="{2466748F-2D52-C444-EB03-6935248FB96F}"/>
              </a:ext>
            </a:extLst>
          </p:cNvPr>
          <p:cNvPicPr>
            <a:picLocks noChangeAspect="1"/>
          </p:cNvPicPr>
          <p:nvPr/>
        </p:nvPicPr>
        <p:blipFill>
          <a:blip r:embed="rId6"/>
          <a:stretch>
            <a:fillRect/>
          </a:stretch>
        </p:blipFill>
        <p:spPr>
          <a:xfrm>
            <a:off x="4186486" y="3212608"/>
            <a:ext cx="1855692" cy="1076588"/>
          </a:xfrm>
          <a:prstGeom prst="rect">
            <a:avLst/>
          </a:prstGeom>
        </p:spPr>
      </p:pic>
      <p:pic>
        <p:nvPicPr>
          <p:cNvPr id="16" name="Picture 15">
            <a:extLst>
              <a:ext uri="{FF2B5EF4-FFF2-40B4-BE49-F238E27FC236}">
                <a16:creationId xmlns:a16="http://schemas.microsoft.com/office/drawing/2014/main" id="{F501AEC0-17DC-7375-E5B3-B8914D171CCF}"/>
              </a:ext>
            </a:extLst>
          </p:cNvPr>
          <p:cNvPicPr>
            <a:picLocks noChangeAspect="1"/>
          </p:cNvPicPr>
          <p:nvPr/>
        </p:nvPicPr>
        <p:blipFill>
          <a:blip r:embed="rId7"/>
          <a:stretch>
            <a:fillRect/>
          </a:stretch>
        </p:blipFill>
        <p:spPr>
          <a:xfrm>
            <a:off x="5876848" y="3260774"/>
            <a:ext cx="2000250" cy="1076587"/>
          </a:xfrm>
          <a:prstGeom prst="rect">
            <a:avLst/>
          </a:prstGeom>
        </p:spPr>
      </p:pic>
      <p:sp>
        <p:nvSpPr>
          <p:cNvPr id="17" name="TextBox 16">
            <a:extLst>
              <a:ext uri="{FF2B5EF4-FFF2-40B4-BE49-F238E27FC236}">
                <a16:creationId xmlns:a16="http://schemas.microsoft.com/office/drawing/2014/main" id="{F8BD2B98-4A04-B3B1-0C7B-BE5399370187}"/>
              </a:ext>
            </a:extLst>
          </p:cNvPr>
          <p:cNvSpPr txBox="1"/>
          <p:nvPr/>
        </p:nvSpPr>
        <p:spPr>
          <a:xfrm>
            <a:off x="8005514" y="943405"/>
            <a:ext cx="3089279" cy="646331"/>
          </a:xfrm>
          <a:prstGeom prst="rect">
            <a:avLst/>
          </a:prstGeom>
          <a:noFill/>
        </p:spPr>
        <p:txBody>
          <a:bodyPr wrap="square" rtlCol="0">
            <a:spAutoFit/>
          </a:bodyPr>
          <a:lstStyle/>
          <a:p>
            <a:r>
              <a:rPr lang="en-IN" dirty="0"/>
              <a:t>:- Average price and profit per year</a:t>
            </a:r>
            <a:endParaRPr lang="en-GB" dirty="0"/>
          </a:p>
        </p:txBody>
      </p:sp>
    </p:spTree>
    <p:extLst>
      <p:ext uri="{BB962C8B-B14F-4D97-AF65-F5344CB8AC3E}">
        <p14:creationId xmlns:p14="http://schemas.microsoft.com/office/powerpoint/2010/main" val="327210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US" sz="1750" b="1" dirty="0">
                <a:solidFill>
                  <a:srgbClr val="FF6600"/>
                </a:solidFill>
                <a:latin typeface="Calibri" panose="020F0502020204030204"/>
                <a:ea typeface="+mn-ea"/>
                <a:cs typeface="+mn-cs"/>
              </a:rPr>
              <a:t>Payment Preferences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116624"/>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65909" y="3428999"/>
            <a:ext cx="2886442" cy="784830"/>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The stacked bar graph shows that most payments are made by card in both companies.</a:t>
            </a:r>
          </a:p>
        </p:txBody>
      </p:sp>
      <p:pic>
        <p:nvPicPr>
          <p:cNvPr id="6" name="Picture 5">
            <a:extLst>
              <a:ext uri="{FF2B5EF4-FFF2-40B4-BE49-F238E27FC236}">
                <a16:creationId xmlns:a16="http://schemas.microsoft.com/office/drawing/2014/main" id="{C8AD167A-126E-1C73-A53B-B8A058F824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7706" y="1288885"/>
            <a:ext cx="7732653" cy="4280229"/>
          </a:xfrm>
          <a:prstGeom prst="rect">
            <a:avLst/>
          </a:prstGeom>
        </p:spPr>
      </p:pic>
    </p:spTree>
    <p:extLst>
      <p:ext uri="{BB962C8B-B14F-4D97-AF65-F5344CB8AC3E}">
        <p14:creationId xmlns:p14="http://schemas.microsoft.com/office/powerpoint/2010/main" val="134637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US" sz="1750" b="1" dirty="0">
                <a:solidFill>
                  <a:srgbClr val="FF6600"/>
                </a:solidFill>
                <a:latin typeface="Calibri" panose="020F0502020204030204"/>
                <a:ea typeface="+mn-ea"/>
                <a:cs typeface="+mn-cs"/>
              </a:rPr>
              <a:t>Age Groups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116624"/>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65909" y="3428999"/>
            <a:ext cx="2886442" cy="1246495"/>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Users aged between 20 and 40 years old show higher cab usage compared to those aged 40 and above with most users being 23 years old.</a:t>
            </a:r>
          </a:p>
        </p:txBody>
      </p:sp>
      <p:pic>
        <p:nvPicPr>
          <p:cNvPr id="7" name="Picture 6">
            <a:extLst>
              <a:ext uri="{FF2B5EF4-FFF2-40B4-BE49-F238E27FC236}">
                <a16:creationId xmlns:a16="http://schemas.microsoft.com/office/drawing/2014/main" id="{11ED1FF7-6F51-198B-5916-E83F0546BA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7567" y="893011"/>
            <a:ext cx="8044474" cy="5373635"/>
          </a:xfrm>
          <a:prstGeom prst="rect">
            <a:avLst/>
          </a:prstGeom>
        </p:spPr>
      </p:pic>
      <p:pic>
        <p:nvPicPr>
          <p:cNvPr id="9" name="Picture 8">
            <a:extLst>
              <a:ext uri="{FF2B5EF4-FFF2-40B4-BE49-F238E27FC236}">
                <a16:creationId xmlns:a16="http://schemas.microsoft.com/office/drawing/2014/main" id="{2EE025E7-5E1C-10A2-06E4-9116598D3C7C}"/>
              </a:ext>
            </a:extLst>
          </p:cNvPr>
          <p:cNvPicPr>
            <a:picLocks noChangeAspect="1"/>
          </p:cNvPicPr>
          <p:nvPr/>
        </p:nvPicPr>
        <p:blipFill>
          <a:blip r:embed="rId5"/>
          <a:stretch>
            <a:fillRect/>
          </a:stretch>
        </p:blipFill>
        <p:spPr>
          <a:xfrm>
            <a:off x="9297529" y="1439305"/>
            <a:ext cx="2137184" cy="1378420"/>
          </a:xfrm>
          <a:prstGeom prst="rect">
            <a:avLst/>
          </a:prstGeom>
        </p:spPr>
      </p:pic>
    </p:spTree>
    <p:extLst>
      <p:ext uri="{BB962C8B-B14F-4D97-AF65-F5344CB8AC3E}">
        <p14:creationId xmlns:p14="http://schemas.microsoft.com/office/powerpoint/2010/main" val="63747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Hypothesis Testing</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24859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4E343A8-3D50-AA62-B4AF-0AC15892A7CD}"/>
              </a:ext>
            </a:extLst>
          </p:cNvPr>
          <p:cNvSpPr txBox="1"/>
          <p:nvPr/>
        </p:nvSpPr>
        <p:spPr>
          <a:xfrm>
            <a:off x="4128941" y="499619"/>
            <a:ext cx="7711126" cy="6494085"/>
          </a:xfrm>
          <a:prstGeom prst="rect">
            <a:avLst/>
          </a:prstGeom>
          <a:noFill/>
        </p:spPr>
        <p:txBody>
          <a:bodyPr wrap="square" rtlCol="0">
            <a:spAutoFit/>
          </a:bodyPr>
          <a:lstStyle/>
          <a:p>
            <a:pPr algn="l"/>
            <a:r>
              <a:rPr lang="en-GB" sz="1600" b="0" i="0" dirty="0">
                <a:solidFill>
                  <a:srgbClr val="000000"/>
                </a:solidFill>
                <a:effectLst/>
                <a:highlight>
                  <a:srgbClr val="FFFFFF"/>
                </a:highlight>
                <a:latin typeface="Helvetica Neue"/>
              </a:rPr>
              <a:t>Hypothesis testing is a statistical method used to make decisions or inferences about a population based on sample data.</a:t>
            </a:r>
          </a:p>
          <a:p>
            <a:pPr algn="l"/>
            <a:endParaRPr lang="en-GB" sz="1600" b="0" i="0" dirty="0">
              <a:solidFill>
                <a:srgbClr val="000000"/>
              </a:solidFill>
              <a:effectLst/>
              <a:highlight>
                <a:srgbClr val="FFFFFF"/>
              </a:highlight>
              <a:latin typeface="Helvetica Neue"/>
            </a:endParaRPr>
          </a:p>
          <a:p>
            <a:pPr algn="l"/>
            <a:r>
              <a:rPr lang="en-GB" sz="1600" b="1" i="0" dirty="0">
                <a:solidFill>
                  <a:srgbClr val="000000"/>
                </a:solidFill>
                <a:effectLst/>
                <a:highlight>
                  <a:srgbClr val="FFFFFF"/>
                </a:highlight>
                <a:latin typeface="Helvetica Neue"/>
              </a:rPr>
              <a:t>Steps:-</a:t>
            </a:r>
          </a:p>
          <a:p>
            <a:pPr algn="l"/>
            <a:r>
              <a:rPr lang="en-GB" sz="1600" b="1" i="0" dirty="0">
                <a:solidFill>
                  <a:srgbClr val="000000"/>
                </a:solidFill>
                <a:effectLst/>
                <a:highlight>
                  <a:srgbClr val="FFFFFF"/>
                </a:highlight>
                <a:latin typeface="Helvetica Neue"/>
              </a:rPr>
              <a:t>1. Define the following:</a:t>
            </a:r>
          </a:p>
          <a:p>
            <a:pPr marL="742950" lvl="1" indent="-285750">
              <a:buFont typeface="Arial" panose="020B0604020202020204" pitchFamily="34" charset="0"/>
              <a:buChar char="•"/>
            </a:pPr>
            <a:r>
              <a:rPr lang="en-GB" sz="1600" b="0" i="0" dirty="0">
                <a:solidFill>
                  <a:srgbClr val="000000"/>
                </a:solidFill>
                <a:effectLst/>
                <a:highlight>
                  <a:srgbClr val="FFFFFF"/>
                </a:highlight>
                <a:latin typeface="Helvetica Neue"/>
              </a:rPr>
              <a:t>Null Hypothesis (H0) : statement asserting that there is no effect or no difference.</a:t>
            </a:r>
          </a:p>
          <a:p>
            <a:pPr marL="742950" lvl="1" indent="-285750">
              <a:buFont typeface="Arial" panose="020B0604020202020204" pitchFamily="34" charset="0"/>
              <a:buChar char="•"/>
            </a:pPr>
            <a:r>
              <a:rPr lang="en-GB" sz="1600" b="0" i="0" dirty="0">
                <a:solidFill>
                  <a:srgbClr val="000000"/>
                </a:solidFill>
                <a:effectLst/>
                <a:highlight>
                  <a:srgbClr val="FFFFFF"/>
                </a:highlight>
                <a:latin typeface="Helvetica Neue"/>
              </a:rPr>
              <a:t>Alternative Hypothesis (H1) : statement suggesting that there is an effect or a difference.</a:t>
            </a:r>
          </a:p>
          <a:p>
            <a:pPr lvl="1"/>
            <a:endParaRPr lang="en-GB" sz="1600" b="0" i="0" dirty="0">
              <a:solidFill>
                <a:srgbClr val="000000"/>
              </a:solidFill>
              <a:effectLst/>
              <a:highlight>
                <a:srgbClr val="FFFFFF"/>
              </a:highlight>
              <a:latin typeface="Helvetica Neue"/>
            </a:endParaRPr>
          </a:p>
          <a:p>
            <a:pPr algn="l"/>
            <a:r>
              <a:rPr lang="en-GB" sz="1600" b="1" i="0" dirty="0">
                <a:solidFill>
                  <a:srgbClr val="000000"/>
                </a:solidFill>
                <a:effectLst/>
                <a:highlight>
                  <a:srgbClr val="FFFFFF"/>
                </a:highlight>
                <a:latin typeface="Helvetica Neue"/>
              </a:rPr>
              <a:t>2. Find the p-value</a:t>
            </a:r>
          </a:p>
          <a:p>
            <a:pPr marL="742950" lvl="1" indent="-285750">
              <a:buFont typeface="Arial" panose="020B0604020202020204" pitchFamily="34" charset="0"/>
              <a:buChar char="•"/>
            </a:pPr>
            <a:r>
              <a:rPr lang="en-GB" sz="1600" b="0" i="0" dirty="0">
                <a:solidFill>
                  <a:srgbClr val="000000"/>
                </a:solidFill>
                <a:effectLst/>
                <a:highlight>
                  <a:srgbClr val="FFFFFF"/>
                </a:highlight>
                <a:latin typeface="Helvetica Neue"/>
              </a:rPr>
              <a:t>Since the population standard deviation(sigma) is unknown, we use the t-distribution.</a:t>
            </a:r>
          </a:p>
          <a:p>
            <a:pPr marL="742950" lvl="1" indent="-285750">
              <a:buFont typeface="Arial" panose="020B0604020202020204" pitchFamily="34" charset="0"/>
              <a:buChar char="•"/>
            </a:pPr>
            <a:r>
              <a:rPr lang="en-GB" sz="1600" b="0" i="0" dirty="0">
                <a:solidFill>
                  <a:srgbClr val="000000"/>
                </a:solidFill>
                <a:effectLst/>
                <a:highlight>
                  <a:srgbClr val="FFFFFF"/>
                </a:highlight>
                <a:latin typeface="Helvetica Neue"/>
              </a:rPr>
              <a:t>Calculate the test statistic and corresponding p-value using the sample data.</a:t>
            </a:r>
          </a:p>
          <a:p>
            <a:pPr lvl="1"/>
            <a:endParaRPr lang="en-GB" sz="1600" b="0" i="0" dirty="0">
              <a:solidFill>
                <a:srgbClr val="000000"/>
              </a:solidFill>
              <a:effectLst/>
              <a:highlight>
                <a:srgbClr val="FFFFFF"/>
              </a:highlight>
              <a:latin typeface="Helvetica Neue"/>
            </a:endParaRPr>
          </a:p>
          <a:p>
            <a:pPr algn="l"/>
            <a:r>
              <a:rPr lang="en-GB" sz="1600" b="1" i="0" dirty="0">
                <a:solidFill>
                  <a:srgbClr val="000000"/>
                </a:solidFill>
                <a:effectLst/>
                <a:highlight>
                  <a:srgbClr val="FFFFFF"/>
                </a:highlight>
                <a:latin typeface="Helvetica Neue"/>
              </a:rPr>
              <a:t>3. Reject or Fail to Reject the Hypothesis</a:t>
            </a:r>
          </a:p>
          <a:p>
            <a:pPr marL="742950" lvl="1" indent="-285750">
              <a:buFont typeface="Arial" panose="020B0604020202020204" pitchFamily="34" charset="0"/>
              <a:buChar char="•"/>
            </a:pPr>
            <a:r>
              <a:rPr lang="en-GB" sz="1600" b="0" i="0" dirty="0">
                <a:solidFill>
                  <a:srgbClr val="000000"/>
                </a:solidFill>
                <a:effectLst/>
                <a:highlight>
                  <a:srgbClr val="FFFFFF"/>
                </a:highlight>
                <a:latin typeface="Helvetica Neue"/>
              </a:rPr>
              <a:t>Compare the p-value with the significance level (alpha), typically set at 0.05.</a:t>
            </a:r>
          </a:p>
          <a:p>
            <a:pPr lvl="1"/>
            <a:r>
              <a:rPr lang="en-GB" sz="1600" b="1" i="0" dirty="0">
                <a:solidFill>
                  <a:srgbClr val="000000"/>
                </a:solidFill>
                <a:effectLst/>
                <a:highlight>
                  <a:srgbClr val="FFFFFF"/>
                </a:highlight>
                <a:latin typeface="Helvetica Neue"/>
              </a:rPr>
              <a:t>Decision Rule:</a:t>
            </a:r>
          </a:p>
          <a:p>
            <a:pPr marL="1200150" lvl="2" indent="-285750">
              <a:buFont typeface="Arial" panose="020B0604020202020204" pitchFamily="34" charset="0"/>
              <a:buChar char="•"/>
            </a:pPr>
            <a:r>
              <a:rPr lang="en-GB" sz="1600" b="0" i="0" dirty="0">
                <a:solidFill>
                  <a:srgbClr val="000000"/>
                </a:solidFill>
                <a:effectLst/>
                <a:highlight>
                  <a:srgbClr val="FFFFFF"/>
                </a:highlight>
                <a:latin typeface="Helvetica Neue"/>
              </a:rPr>
              <a:t>If (p)-value &lt; (alpha): Reject the null hypothesis (H0).</a:t>
            </a:r>
          </a:p>
          <a:p>
            <a:pPr marL="1200150" lvl="2" indent="-285750">
              <a:buFont typeface="Arial" panose="020B0604020202020204" pitchFamily="34" charset="0"/>
              <a:buChar char="•"/>
            </a:pPr>
            <a:r>
              <a:rPr lang="en-GB" sz="1600" b="0" i="0" dirty="0">
                <a:solidFill>
                  <a:srgbClr val="000000"/>
                </a:solidFill>
                <a:effectLst/>
                <a:highlight>
                  <a:srgbClr val="FFFFFF"/>
                </a:highlight>
                <a:latin typeface="Helvetica Neue"/>
              </a:rPr>
              <a:t>If (p)-value &gt; (alpha): Fail to reject the null hypothesis (H0).</a:t>
            </a:r>
          </a:p>
          <a:p>
            <a:pPr lvl="2"/>
            <a:endParaRPr lang="en-GB" sz="1600" b="0" i="0" dirty="0">
              <a:solidFill>
                <a:srgbClr val="000000"/>
              </a:solidFill>
              <a:effectLst/>
              <a:highlight>
                <a:srgbClr val="FFFFFF"/>
              </a:highlight>
              <a:latin typeface="Helvetica Neue"/>
            </a:endParaRPr>
          </a:p>
          <a:p>
            <a:pPr algn="l"/>
            <a:r>
              <a:rPr lang="en-GB" sz="1600" b="1" i="0" dirty="0">
                <a:solidFill>
                  <a:srgbClr val="000000"/>
                </a:solidFill>
                <a:effectLst/>
                <a:highlight>
                  <a:srgbClr val="FFFFFF"/>
                </a:highlight>
                <a:latin typeface="Helvetica Neue"/>
              </a:rPr>
              <a:t>Conclusion</a:t>
            </a:r>
            <a:r>
              <a:rPr lang="en-GB" sz="1600" b="0" i="0" dirty="0">
                <a:solidFill>
                  <a:srgbClr val="000000"/>
                </a:solidFill>
                <a:effectLst/>
                <a:highlight>
                  <a:srgbClr val="FFFFFF"/>
                </a:highlight>
                <a:latin typeface="Helvetica Neue"/>
              </a:rPr>
              <a:t>: Based on the decision rule, determine if there is enough evidence to conclude that there is a significant difference.</a:t>
            </a:r>
          </a:p>
        </p:txBody>
      </p:sp>
    </p:spTree>
    <p:extLst>
      <p:ext uri="{BB962C8B-B14F-4D97-AF65-F5344CB8AC3E}">
        <p14:creationId xmlns:p14="http://schemas.microsoft.com/office/powerpoint/2010/main" val="735359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1. Profitability Comparison</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12680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D1CD058-88C7-F587-F23D-C0783064B335}"/>
              </a:ext>
            </a:extLst>
          </p:cNvPr>
          <p:cNvSpPr txBox="1"/>
          <p:nvPr/>
        </p:nvSpPr>
        <p:spPr>
          <a:xfrm>
            <a:off x="295372" y="2500259"/>
            <a:ext cx="3522483" cy="2185214"/>
          </a:xfrm>
          <a:prstGeom prst="rect">
            <a:avLst/>
          </a:prstGeom>
          <a:noFill/>
        </p:spPr>
        <p:txBody>
          <a:bodyPr wrap="square" rtlCol="0">
            <a:spAutoFit/>
          </a:bodyPr>
          <a:lstStyle/>
          <a:p>
            <a:r>
              <a:rPr lang="en-GB" sz="1650" dirty="0">
                <a:solidFill>
                  <a:schemeClr val="bg1"/>
                </a:solidFill>
              </a:rPr>
              <a:t>Hypothesis Testing to Determine if Yellow Cab is More Profitable.</a:t>
            </a:r>
          </a:p>
          <a:p>
            <a:endParaRPr lang="en-GB" sz="1650" dirty="0">
              <a:solidFill>
                <a:schemeClr val="bg1"/>
              </a:solidFill>
            </a:endParaRPr>
          </a:p>
          <a:p>
            <a:pPr marL="285750" indent="-285750">
              <a:buFont typeface="Arial" panose="020B0604020202020204" pitchFamily="34" charset="0"/>
              <a:buChar char="•"/>
            </a:pPr>
            <a:r>
              <a:rPr lang="en-GB" sz="1650" dirty="0">
                <a:solidFill>
                  <a:schemeClr val="bg1"/>
                </a:solidFill>
              </a:rPr>
              <a:t>Null Hypothesis (Ho): Yellow Cab is not more profitable than Pink Cab.</a:t>
            </a:r>
          </a:p>
          <a:p>
            <a:pPr marL="285750" indent="-285750">
              <a:buFont typeface="Arial" panose="020B0604020202020204" pitchFamily="34" charset="0"/>
              <a:buChar char="•"/>
            </a:pPr>
            <a:r>
              <a:rPr lang="en-GB" sz="1650" dirty="0">
                <a:solidFill>
                  <a:schemeClr val="bg1"/>
                </a:solidFill>
              </a:rPr>
              <a:t>Alternative Hypothesis  (H1):Yellow Cab is more profitable than Pink Cab.</a:t>
            </a:r>
          </a:p>
        </p:txBody>
      </p:sp>
      <p:sp>
        <p:nvSpPr>
          <p:cNvPr id="9" name="TextBox 8">
            <a:extLst>
              <a:ext uri="{FF2B5EF4-FFF2-40B4-BE49-F238E27FC236}">
                <a16:creationId xmlns:a16="http://schemas.microsoft.com/office/drawing/2014/main" id="{7EC533FD-38BA-3936-DC25-100570D57426}"/>
              </a:ext>
            </a:extLst>
          </p:cNvPr>
          <p:cNvSpPr txBox="1"/>
          <p:nvPr/>
        </p:nvSpPr>
        <p:spPr>
          <a:xfrm>
            <a:off x="4487744" y="3223967"/>
            <a:ext cx="7003529" cy="2308324"/>
          </a:xfrm>
          <a:prstGeom prst="rect">
            <a:avLst/>
          </a:prstGeom>
          <a:noFill/>
        </p:spPr>
        <p:txBody>
          <a:bodyPr wrap="square" rtlCol="0">
            <a:spAutoFit/>
          </a:bodyPr>
          <a:lstStyle/>
          <a:p>
            <a:r>
              <a:rPr lang="en-GB" b="1" dirty="0"/>
              <a:t>Conclusions</a:t>
            </a:r>
            <a:r>
              <a:rPr lang="en-GB" dirty="0"/>
              <a:t>:</a:t>
            </a:r>
          </a:p>
          <a:p>
            <a:pPr algn="just"/>
            <a:r>
              <a:rPr lang="en-GB" dirty="0"/>
              <a:t>Yellow Cab has a much higher mean profit of 160 compared to Pink Cab, which has a mean profit of 62. This suggests that, on average, Yellow Cab is significantly more profitable. Additionally, the p-value is 0, so we reject the null hypothesis, meaning Yellow Cab is more profitable than Pink Cab. This evidence indicates not only a significant difference in mean profits but also a practical and substantial difference in profitability between the two cab companies.</a:t>
            </a:r>
          </a:p>
        </p:txBody>
      </p:sp>
      <p:pic>
        <p:nvPicPr>
          <p:cNvPr id="11" name="Picture 10">
            <a:extLst>
              <a:ext uri="{FF2B5EF4-FFF2-40B4-BE49-F238E27FC236}">
                <a16:creationId xmlns:a16="http://schemas.microsoft.com/office/drawing/2014/main" id="{E5FF8C95-2D33-C631-1B85-00807272EB5F}"/>
              </a:ext>
            </a:extLst>
          </p:cNvPr>
          <p:cNvPicPr>
            <a:picLocks noChangeAspect="1"/>
          </p:cNvPicPr>
          <p:nvPr/>
        </p:nvPicPr>
        <p:blipFill>
          <a:blip r:embed="rId4"/>
          <a:stretch>
            <a:fillRect/>
          </a:stretch>
        </p:blipFill>
        <p:spPr>
          <a:xfrm>
            <a:off x="4214367" y="1229013"/>
            <a:ext cx="7762043" cy="1795591"/>
          </a:xfrm>
          <a:prstGeom prst="rect">
            <a:avLst/>
          </a:prstGeom>
        </p:spPr>
      </p:pic>
    </p:spTree>
    <p:extLst>
      <p:ext uri="{BB962C8B-B14F-4D97-AF65-F5344CB8AC3E}">
        <p14:creationId xmlns:p14="http://schemas.microsoft.com/office/powerpoint/2010/main" val="276712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US" sz="2400" b="1" dirty="0">
                <a:solidFill>
                  <a:srgbClr val="FF6600"/>
                </a:solidFill>
                <a:latin typeface="Calibri" panose="020F0502020204030204"/>
                <a:ea typeface="+mn-ea"/>
                <a:cs typeface="+mn-cs"/>
              </a:rPr>
              <a:t>2</a:t>
            </a: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 Customer Usage</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12680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D1CD058-88C7-F587-F23D-C0783064B335}"/>
              </a:ext>
            </a:extLst>
          </p:cNvPr>
          <p:cNvSpPr txBox="1"/>
          <p:nvPr/>
        </p:nvSpPr>
        <p:spPr>
          <a:xfrm>
            <a:off x="351933" y="2346973"/>
            <a:ext cx="3239679" cy="2993127"/>
          </a:xfrm>
          <a:prstGeom prst="rect">
            <a:avLst/>
          </a:prstGeom>
          <a:noFill/>
        </p:spPr>
        <p:txBody>
          <a:bodyPr wrap="square" rtlCol="0">
            <a:spAutoFit/>
          </a:bodyPr>
          <a:lstStyle/>
          <a:p>
            <a:pPr algn="just"/>
            <a:r>
              <a:rPr lang="en-GB" sz="1450" dirty="0">
                <a:solidFill>
                  <a:schemeClr val="bg1"/>
                </a:solidFill>
              </a:rPr>
              <a:t>Hypothesis Testing to see if the Customers of yellow cab use the service more frequently (km travelled) than those of pink cab.</a:t>
            </a:r>
          </a:p>
          <a:p>
            <a:pPr algn="just"/>
            <a:endParaRPr lang="en-GB" sz="1450" dirty="0">
              <a:solidFill>
                <a:schemeClr val="bg1"/>
              </a:solidFill>
            </a:endParaRPr>
          </a:p>
          <a:p>
            <a:pPr marL="285750" indent="-285750" algn="just">
              <a:buFont typeface="Arial" panose="020B0604020202020204" pitchFamily="34" charset="0"/>
              <a:buChar char="•"/>
            </a:pPr>
            <a:r>
              <a:rPr lang="en-GB" sz="1450" dirty="0">
                <a:solidFill>
                  <a:schemeClr val="bg1"/>
                </a:solidFill>
              </a:rPr>
              <a:t>Null Hypothesis (Ho): There is no difference in the mean kilometres travelled by customers of yellow cab and Pink cab..</a:t>
            </a:r>
          </a:p>
          <a:p>
            <a:pPr marL="285750" indent="-285750" algn="just">
              <a:buFont typeface="Arial" panose="020B0604020202020204" pitchFamily="34" charset="0"/>
              <a:buChar char="•"/>
            </a:pPr>
            <a:r>
              <a:rPr lang="en-GB" sz="1450" dirty="0">
                <a:solidFill>
                  <a:schemeClr val="bg1"/>
                </a:solidFill>
              </a:rPr>
              <a:t>Alternative Hypothesis  (H1):There is a difference in the mean kilometres travelled by customers of yellow cab and Pink cab.</a:t>
            </a:r>
          </a:p>
        </p:txBody>
      </p:sp>
      <p:sp>
        <p:nvSpPr>
          <p:cNvPr id="9" name="TextBox 8">
            <a:extLst>
              <a:ext uri="{FF2B5EF4-FFF2-40B4-BE49-F238E27FC236}">
                <a16:creationId xmlns:a16="http://schemas.microsoft.com/office/drawing/2014/main" id="{7EC533FD-38BA-3936-DC25-100570D57426}"/>
              </a:ext>
            </a:extLst>
          </p:cNvPr>
          <p:cNvSpPr txBox="1"/>
          <p:nvPr/>
        </p:nvSpPr>
        <p:spPr>
          <a:xfrm>
            <a:off x="4487744" y="3223967"/>
            <a:ext cx="7003529" cy="2031325"/>
          </a:xfrm>
          <a:prstGeom prst="rect">
            <a:avLst/>
          </a:prstGeom>
          <a:noFill/>
        </p:spPr>
        <p:txBody>
          <a:bodyPr wrap="square" rtlCol="0">
            <a:spAutoFit/>
          </a:bodyPr>
          <a:lstStyle/>
          <a:p>
            <a:r>
              <a:rPr lang="en-GB" b="1" dirty="0"/>
              <a:t>Conclusions</a:t>
            </a:r>
            <a:r>
              <a:rPr lang="en-GB" dirty="0"/>
              <a:t>:</a:t>
            </a:r>
          </a:p>
          <a:p>
            <a:pPr algn="just"/>
            <a:r>
              <a:rPr lang="en-GB" dirty="0"/>
              <a:t>The difference in the mean between the two companies is very small. Additionally, the p-value is 0.84 (high), so we fail to reject the null hypothesis, meaning there is no significant difference in the kilometres travelled by both companies. This indicates that the small difference in mean kilometres travelled (0.01 kilometres) is likely due to random variability rather than a true difference in usage patterns.</a:t>
            </a:r>
          </a:p>
        </p:txBody>
      </p:sp>
      <p:pic>
        <p:nvPicPr>
          <p:cNvPr id="10" name="Picture 9">
            <a:extLst>
              <a:ext uri="{FF2B5EF4-FFF2-40B4-BE49-F238E27FC236}">
                <a16:creationId xmlns:a16="http://schemas.microsoft.com/office/drawing/2014/main" id="{A659CF39-F1AA-3CE3-B55C-D5E8C911C7F6}"/>
              </a:ext>
            </a:extLst>
          </p:cNvPr>
          <p:cNvPicPr>
            <a:picLocks noChangeAspect="1"/>
          </p:cNvPicPr>
          <p:nvPr/>
        </p:nvPicPr>
        <p:blipFill>
          <a:blip r:embed="rId4"/>
          <a:stretch>
            <a:fillRect/>
          </a:stretch>
        </p:blipFill>
        <p:spPr>
          <a:xfrm>
            <a:off x="4219770" y="881356"/>
            <a:ext cx="7972230" cy="1974965"/>
          </a:xfrm>
          <a:prstGeom prst="rect">
            <a:avLst/>
          </a:prstGeom>
        </p:spPr>
      </p:pic>
    </p:spTree>
    <p:extLst>
      <p:ext uri="{BB962C8B-B14F-4D97-AF65-F5344CB8AC3E}">
        <p14:creationId xmlns:p14="http://schemas.microsoft.com/office/powerpoint/2010/main" val="2074166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3. Income</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12680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D1CD058-88C7-F587-F23D-C0783064B335}"/>
              </a:ext>
            </a:extLst>
          </p:cNvPr>
          <p:cNvSpPr txBox="1"/>
          <p:nvPr/>
        </p:nvSpPr>
        <p:spPr>
          <a:xfrm>
            <a:off x="351933" y="2346973"/>
            <a:ext cx="3343374" cy="2546851"/>
          </a:xfrm>
          <a:prstGeom prst="rect">
            <a:avLst/>
          </a:prstGeom>
          <a:noFill/>
        </p:spPr>
        <p:txBody>
          <a:bodyPr wrap="square" rtlCol="0">
            <a:spAutoFit/>
          </a:bodyPr>
          <a:lstStyle/>
          <a:p>
            <a:pPr algn="just"/>
            <a:r>
              <a:rPr lang="en-GB" sz="1450" dirty="0">
                <a:solidFill>
                  <a:schemeClr val="bg1"/>
                </a:solidFill>
              </a:rPr>
              <a:t>Hypothesis Testing to see if Income effect the choice of cab company? </a:t>
            </a:r>
          </a:p>
          <a:p>
            <a:pPr algn="just"/>
            <a:endParaRPr lang="en-GB" sz="1450" dirty="0">
              <a:solidFill>
                <a:schemeClr val="bg1"/>
              </a:solidFill>
            </a:endParaRPr>
          </a:p>
          <a:p>
            <a:pPr marL="285750" indent="-285750" algn="just">
              <a:buFont typeface="Arial" panose="020B0604020202020204" pitchFamily="34" charset="0"/>
              <a:buChar char="•"/>
            </a:pPr>
            <a:r>
              <a:rPr lang="en-GB" sz="1450" dirty="0">
                <a:solidFill>
                  <a:schemeClr val="bg1"/>
                </a:solidFill>
              </a:rPr>
              <a:t>Null Hypothesis (Ho): The mean income of users of yellow cab is equal to the mean income of users of Pink cab.</a:t>
            </a:r>
          </a:p>
          <a:p>
            <a:pPr marL="285750" indent="-285750" algn="just">
              <a:buFont typeface="Arial" panose="020B0604020202020204" pitchFamily="34" charset="0"/>
              <a:buChar char="•"/>
            </a:pPr>
            <a:r>
              <a:rPr lang="en-GB" sz="1450" dirty="0">
                <a:solidFill>
                  <a:schemeClr val="bg1"/>
                </a:solidFill>
              </a:rPr>
              <a:t>Alternative Hypothesis (H1):The mean income of users of yellow cab is different from the mean income of users of Pink cab.</a:t>
            </a:r>
          </a:p>
        </p:txBody>
      </p:sp>
      <p:sp>
        <p:nvSpPr>
          <p:cNvPr id="9" name="TextBox 8">
            <a:extLst>
              <a:ext uri="{FF2B5EF4-FFF2-40B4-BE49-F238E27FC236}">
                <a16:creationId xmlns:a16="http://schemas.microsoft.com/office/drawing/2014/main" id="{7EC533FD-38BA-3936-DC25-100570D57426}"/>
              </a:ext>
            </a:extLst>
          </p:cNvPr>
          <p:cNvSpPr txBox="1"/>
          <p:nvPr/>
        </p:nvSpPr>
        <p:spPr>
          <a:xfrm>
            <a:off x="4487744" y="3676454"/>
            <a:ext cx="7003529" cy="1754326"/>
          </a:xfrm>
          <a:prstGeom prst="rect">
            <a:avLst/>
          </a:prstGeom>
          <a:noFill/>
        </p:spPr>
        <p:txBody>
          <a:bodyPr wrap="square" rtlCol="0">
            <a:spAutoFit/>
          </a:bodyPr>
          <a:lstStyle/>
          <a:p>
            <a:r>
              <a:rPr lang="en-GB" b="1" dirty="0"/>
              <a:t>Conclusions</a:t>
            </a:r>
            <a:r>
              <a:rPr lang="en-GB" dirty="0"/>
              <a:t>:</a:t>
            </a:r>
          </a:p>
          <a:p>
            <a:pPr algn="just"/>
            <a:r>
              <a:rPr lang="en-GB" dirty="0"/>
              <a:t>The difference in mean income between the two companies is very small. Additionally, the p-value is 0.66 (high), so we fail to reject the null hypothesis, meaning that income does not affect the choice of cab. This indicates that the small difference in mean income is likely due to random variability rather than a true difference in income levels.</a:t>
            </a:r>
          </a:p>
        </p:txBody>
      </p:sp>
      <p:pic>
        <p:nvPicPr>
          <p:cNvPr id="7" name="Picture 6">
            <a:extLst>
              <a:ext uri="{FF2B5EF4-FFF2-40B4-BE49-F238E27FC236}">
                <a16:creationId xmlns:a16="http://schemas.microsoft.com/office/drawing/2014/main" id="{7C3C2E4D-B225-B7BD-CFFB-8027226A5A2C}"/>
              </a:ext>
            </a:extLst>
          </p:cNvPr>
          <p:cNvPicPr>
            <a:picLocks noChangeAspect="1"/>
          </p:cNvPicPr>
          <p:nvPr/>
        </p:nvPicPr>
        <p:blipFill>
          <a:blip r:embed="rId4"/>
          <a:stretch>
            <a:fillRect/>
          </a:stretch>
        </p:blipFill>
        <p:spPr>
          <a:xfrm>
            <a:off x="4161216" y="1302160"/>
            <a:ext cx="7829550" cy="1893527"/>
          </a:xfrm>
          <a:prstGeom prst="rect">
            <a:avLst/>
          </a:prstGeom>
        </p:spPr>
      </p:pic>
    </p:spTree>
    <p:extLst>
      <p:ext uri="{BB962C8B-B14F-4D97-AF65-F5344CB8AC3E}">
        <p14:creationId xmlns:p14="http://schemas.microsoft.com/office/powerpoint/2010/main" val="122468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612772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US" sz="2400" b="1" dirty="0">
                <a:solidFill>
                  <a:srgbClr val="FF6600"/>
                </a:solidFill>
                <a:latin typeface="Calibri" panose="020F0502020204030204"/>
                <a:ea typeface="+mn-ea"/>
                <a:cs typeface="+mn-cs"/>
              </a:rPr>
              <a:t>4</a:t>
            </a: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 Gender</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65909" y="212680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D1CD058-88C7-F587-F23D-C0783064B335}"/>
              </a:ext>
            </a:extLst>
          </p:cNvPr>
          <p:cNvSpPr txBox="1"/>
          <p:nvPr/>
        </p:nvSpPr>
        <p:spPr>
          <a:xfrm>
            <a:off x="351933" y="2346973"/>
            <a:ext cx="3343374" cy="2100575"/>
          </a:xfrm>
          <a:prstGeom prst="rect">
            <a:avLst/>
          </a:prstGeom>
          <a:noFill/>
        </p:spPr>
        <p:txBody>
          <a:bodyPr wrap="square" rtlCol="0">
            <a:spAutoFit/>
          </a:bodyPr>
          <a:lstStyle/>
          <a:p>
            <a:pPr algn="just"/>
            <a:r>
              <a:rPr lang="en-GB" sz="1450" dirty="0">
                <a:solidFill>
                  <a:schemeClr val="bg1"/>
                </a:solidFill>
              </a:rPr>
              <a:t>Hypothesis Testing to see if Gender effect the choice of cab company?</a:t>
            </a:r>
          </a:p>
          <a:p>
            <a:pPr algn="just"/>
            <a:endParaRPr lang="en-GB" sz="1450" dirty="0">
              <a:solidFill>
                <a:schemeClr val="bg1"/>
              </a:solidFill>
            </a:endParaRPr>
          </a:p>
          <a:p>
            <a:pPr marL="285750" indent="-285750" algn="just">
              <a:buFont typeface="Arial" panose="020B0604020202020204" pitchFamily="34" charset="0"/>
              <a:buChar char="•"/>
            </a:pPr>
            <a:r>
              <a:rPr lang="en-GB" sz="1450" dirty="0">
                <a:solidFill>
                  <a:schemeClr val="bg1"/>
                </a:solidFill>
              </a:rPr>
              <a:t>Null Hypothesis (Ho): There is no association between Gender and Company.</a:t>
            </a:r>
          </a:p>
          <a:p>
            <a:pPr marL="285750" indent="-285750" algn="just">
              <a:buFont typeface="Arial" panose="020B0604020202020204" pitchFamily="34" charset="0"/>
              <a:buChar char="•"/>
            </a:pPr>
            <a:r>
              <a:rPr lang="en-GB" sz="1450" dirty="0">
                <a:solidFill>
                  <a:schemeClr val="bg1"/>
                </a:solidFill>
              </a:rPr>
              <a:t>Alternative Hypothesis (H1):There is an association between Gender and Company.</a:t>
            </a:r>
          </a:p>
        </p:txBody>
      </p:sp>
      <p:sp>
        <p:nvSpPr>
          <p:cNvPr id="9" name="TextBox 8">
            <a:extLst>
              <a:ext uri="{FF2B5EF4-FFF2-40B4-BE49-F238E27FC236}">
                <a16:creationId xmlns:a16="http://schemas.microsoft.com/office/drawing/2014/main" id="{7EC533FD-38BA-3936-DC25-100570D57426}"/>
              </a:ext>
            </a:extLst>
          </p:cNvPr>
          <p:cNvSpPr txBox="1"/>
          <p:nvPr/>
        </p:nvSpPr>
        <p:spPr>
          <a:xfrm>
            <a:off x="4279501" y="4064199"/>
            <a:ext cx="7003529" cy="1200329"/>
          </a:xfrm>
          <a:prstGeom prst="rect">
            <a:avLst/>
          </a:prstGeom>
          <a:noFill/>
        </p:spPr>
        <p:txBody>
          <a:bodyPr wrap="square" rtlCol="0">
            <a:spAutoFit/>
          </a:bodyPr>
          <a:lstStyle/>
          <a:p>
            <a:r>
              <a:rPr lang="en-GB" b="1" dirty="0"/>
              <a:t>Conclusions</a:t>
            </a:r>
            <a:r>
              <a:rPr lang="en-GB" dirty="0"/>
              <a:t>:</a:t>
            </a:r>
          </a:p>
          <a:p>
            <a:pPr algn="just"/>
            <a:r>
              <a:rPr lang="en-GB" dirty="0"/>
              <a:t>Based on the very small p-value (much less than 0.05), we reject the null hypothesis. Therefore, we conclude that there is a statistically significant association between 'Gender' and 'Company'.</a:t>
            </a:r>
          </a:p>
        </p:txBody>
      </p:sp>
      <p:pic>
        <p:nvPicPr>
          <p:cNvPr id="8" name="Picture 7">
            <a:extLst>
              <a:ext uri="{FF2B5EF4-FFF2-40B4-BE49-F238E27FC236}">
                <a16:creationId xmlns:a16="http://schemas.microsoft.com/office/drawing/2014/main" id="{8CE06514-9166-3C29-28DD-FE85AA80CC1D}"/>
              </a:ext>
            </a:extLst>
          </p:cNvPr>
          <p:cNvPicPr>
            <a:picLocks noChangeAspect="1"/>
          </p:cNvPicPr>
          <p:nvPr/>
        </p:nvPicPr>
        <p:blipFill>
          <a:blip r:embed="rId3"/>
          <a:stretch>
            <a:fillRect/>
          </a:stretch>
        </p:blipFill>
        <p:spPr>
          <a:xfrm>
            <a:off x="4124325" y="1817166"/>
            <a:ext cx="8067675" cy="1754325"/>
          </a:xfrm>
          <a:prstGeom prst="rect">
            <a:avLst/>
          </a:prstGeom>
        </p:spPr>
      </p:pic>
      <p:sp>
        <p:nvSpPr>
          <p:cNvPr id="10" name="TextBox 9">
            <a:extLst>
              <a:ext uri="{FF2B5EF4-FFF2-40B4-BE49-F238E27FC236}">
                <a16:creationId xmlns:a16="http://schemas.microsoft.com/office/drawing/2014/main" id="{875BC06A-62C1-ADD5-C7EC-88D7ABBE1CA4}"/>
              </a:ext>
            </a:extLst>
          </p:cNvPr>
          <p:cNvSpPr txBox="1"/>
          <p:nvPr/>
        </p:nvSpPr>
        <p:spPr>
          <a:xfrm>
            <a:off x="163398" y="5571109"/>
            <a:ext cx="3531909" cy="1169551"/>
          </a:xfrm>
          <a:prstGeom prst="rect">
            <a:avLst/>
          </a:prstGeom>
          <a:noFill/>
        </p:spPr>
        <p:txBody>
          <a:bodyPr wrap="square" rtlCol="0">
            <a:spAutoFit/>
          </a:bodyPr>
          <a:lstStyle/>
          <a:p>
            <a:pPr algn="just"/>
            <a:r>
              <a:rPr lang="en-GB" sz="1000" b="1" dirty="0">
                <a:solidFill>
                  <a:schemeClr val="bg1"/>
                </a:solidFill>
              </a:rPr>
              <a:t>Note</a:t>
            </a:r>
            <a:r>
              <a:rPr lang="en-GB" sz="1000" dirty="0">
                <a:solidFill>
                  <a:schemeClr val="bg1"/>
                </a:solidFill>
              </a:rPr>
              <a:t>: We use the chi-square test to see if there's a connection between two types of categories. In this case, the two categorical variables are gender (e.g., male, female) and cab company preference (e.g., yellow, Pink). The chi-square test helps determine whether the distribution of one categorical variable differs depending on the level of the other categorical variable.</a:t>
            </a:r>
          </a:p>
        </p:txBody>
      </p:sp>
    </p:spTree>
    <p:extLst>
      <p:ext uri="{BB962C8B-B14F-4D97-AF65-F5344CB8AC3E}">
        <p14:creationId xmlns:p14="http://schemas.microsoft.com/office/powerpoint/2010/main" val="269055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5. Demographic Preference</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65909" y="212680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D1CD058-88C7-F587-F23D-C0783064B335}"/>
              </a:ext>
            </a:extLst>
          </p:cNvPr>
          <p:cNvSpPr txBox="1"/>
          <p:nvPr/>
        </p:nvSpPr>
        <p:spPr>
          <a:xfrm>
            <a:off x="351933" y="2346973"/>
            <a:ext cx="3343374" cy="2993127"/>
          </a:xfrm>
          <a:prstGeom prst="rect">
            <a:avLst/>
          </a:prstGeom>
          <a:noFill/>
        </p:spPr>
        <p:txBody>
          <a:bodyPr wrap="square" rtlCol="0">
            <a:spAutoFit/>
          </a:bodyPr>
          <a:lstStyle/>
          <a:p>
            <a:pPr algn="just"/>
            <a:r>
              <a:rPr lang="en-GB" sz="1450" dirty="0">
                <a:solidFill>
                  <a:schemeClr val="bg1"/>
                </a:solidFill>
              </a:rPr>
              <a:t>Hypothesis Testing to see Is Yellow cab is preferred by younger users compared to Pink cab ?</a:t>
            </a:r>
          </a:p>
          <a:p>
            <a:pPr algn="just"/>
            <a:endParaRPr lang="en-GB" sz="1450" dirty="0">
              <a:solidFill>
                <a:schemeClr val="bg1"/>
              </a:solidFill>
            </a:endParaRPr>
          </a:p>
          <a:p>
            <a:pPr marL="285750" indent="-285750" algn="just">
              <a:buFont typeface="Arial" panose="020B0604020202020204" pitchFamily="34" charset="0"/>
              <a:buChar char="•"/>
            </a:pPr>
            <a:r>
              <a:rPr lang="en-GB" sz="1450" dirty="0">
                <a:solidFill>
                  <a:schemeClr val="bg1"/>
                </a:solidFill>
              </a:rPr>
              <a:t>Null Hypothesis (Ho): There is no significant difference in the mean ages of younger users (defined as ages 10-30) between yellow cab and Pink cab.</a:t>
            </a:r>
          </a:p>
          <a:p>
            <a:pPr marL="285750" indent="-285750" algn="just">
              <a:buFont typeface="Arial" panose="020B0604020202020204" pitchFamily="34" charset="0"/>
              <a:buChar char="•"/>
            </a:pPr>
            <a:r>
              <a:rPr lang="en-GB" sz="1450" dirty="0">
                <a:solidFill>
                  <a:schemeClr val="bg1"/>
                </a:solidFill>
              </a:rPr>
              <a:t>Alternative Hypothesis (H1):There is a significant difference in the mean ages of younger users between yellow cab and Pink cab.</a:t>
            </a:r>
          </a:p>
        </p:txBody>
      </p:sp>
      <p:sp>
        <p:nvSpPr>
          <p:cNvPr id="9" name="TextBox 8">
            <a:extLst>
              <a:ext uri="{FF2B5EF4-FFF2-40B4-BE49-F238E27FC236}">
                <a16:creationId xmlns:a16="http://schemas.microsoft.com/office/drawing/2014/main" id="{7EC533FD-38BA-3936-DC25-100570D57426}"/>
              </a:ext>
            </a:extLst>
          </p:cNvPr>
          <p:cNvSpPr txBox="1"/>
          <p:nvPr/>
        </p:nvSpPr>
        <p:spPr>
          <a:xfrm>
            <a:off x="4279501" y="4064199"/>
            <a:ext cx="7003529" cy="1477328"/>
          </a:xfrm>
          <a:prstGeom prst="rect">
            <a:avLst/>
          </a:prstGeom>
          <a:noFill/>
        </p:spPr>
        <p:txBody>
          <a:bodyPr wrap="square" rtlCol="0">
            <a:spAutoFit/>
          </a:bodyPr>
          <a:lstStyle/>
          <a:p>
            <a:r>
              <a:rPr lang="en-GB" b="1" dirty="0"/>
              <a:t>Conclusions</a:t>
            </a:r>
            <a:r>
              <a:rPr lang="en-GB" dirty="0"/>
              <a:t>:</a:t>
            </a:r>
          </a:p>
          <a:p>
            <a:pPr algn="just"/>
            <a:r>
              <a:rPr lang="en-GB" dirty="0"/>
              <a:t>Based on the p-value (0.33), we fail to reject the null hypothesis. There is no significant difference in the mean ages of younger users between Yellow Cab and Pink Cab Company B. Both companies appear to have similar mean ages for their younger user base.</a:t>
            </a:r>
          </a:p>
        </p:txBody>
      </p:sp>
      <p:pic>
        <p:nvPicPr>
          <p:cNvPr id="4" name="Picture 3">
            <a:extLst>
              <a:ext uri="{FF2B5EF4-FFF2-40B4-BE49-F238E27FC236}">
                <a16:creationId xmlns:a16="http://schemas.microsoft.com/office/drawing/2014/main" id="{C0CCF899-4A47-9EFA-A435-D3A7B2E441D5}"/>
              </a:ext>
            </a:extLst>
          </p:cNvPr>
          <p:cNvPicPr>
            <a:picLocks noChangeAspect="1"/>
          </p:cNvPicPr>
          <p:nvPr/>
        </p:nvPicPr>
        <p:blipFill>
          <a:blip r:embed="rId3"/>
          <a:stretch>
            <a:fillRect/>
          </a:stretch>
        </p:blipFill>
        <p:spPr>
          <a:xfrm>
            <a:off x="4279501" y="1689453"/>
            <a:ext cx="7486650" cy="2062415"/>
          </a:xfrm>
          <a:prstGeom prst="rect">
            <a:avLst/>
          </a:prstGeom>
        </p:spPr>
      </p:pic>
      <p:pic>
        <p:nvPicPr>
          <p:cNvPr id="7" name="Picture 6">
            <a:extLst>
              <a:ext uri="{FF2B5EF4-FFF2-40B4-BE49-F238E27FC236}">
                <a16:creationId xmlns:a16="http://schemas.microsoft.com/office/drawing/2014/main" id="{BCFDD3CD-A7AE-3BDF-A195-84462034FC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Tree>
    <p:extLst>
      <p:ext uri="{BB962C8B-B14F-4D97-AF65-F5344CB8AC3E}">
        <p14:creationId xmlns:p14="http://schemas.microsoft.com/office/powerpoint/2010/main" val="1832226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US" sz="2400" b="1" dirty="0">
                <a:solidFill>
                  <a:srgbClr val="FF6600"/>
                </a:solidFill>
                <a:latin typeface="Calibri" panose="020F0502020204030204"/>
                <a:ea typeface="+mn-ea"/>
                <a:cs typeface="+mn-cs"/>
              </a:rPr>
              <a:t>EDA Summary</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588457" y="327687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BCFDD3CD-A7AE-3BDF-A195-84462034FC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4" name="TextBox 3">
            <a:extLst>
              <a:ext uri="{FF2B5EF4-FFF2-40B4-BE49-F238E27FC236}">
                <a16:creationId xmlns:a16="http://schemas.microsoft.com/office/drawing/2014/main" id="{344B537F-ED7B-7C49-0A76-85FF3B1A84E9}"/>
              </a:ext>
            </a:extLst>
          </p:cNvPr>
          <p:cNvSpPr txBox="1"/>
          <p:nvPr/>
        </p:nvSpPr>
        <p:spPr>
          <a:xfrm>
            <a:off x="4431183" y="447286"/>
            <a:ext cx="6880981" cy="59634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600" b="1" dirty="0"/>
              <a:t>Distribution of Cab Companies and Users: </a:t>
            </a:r>
          </a:p>
          <a:p>
            <a:pPr marL="742950" lvl="1" indent="-285750">
              <a:lnSpc>
                <a:spcPct val="150000"/>
              </a:lnSpc>
              <a:buFont typeface="Arial" panose="020B0604020202020204" pitchFamily="34" charset="0"/>
              <a:buChar char="•"/>
            </a:pPr>
            <a:r>
              <a:rPr lang="en-GB" sz="1600" dirty="0"/>
              <a:t>Yellow Cab: 80% market share, more average users.</a:t>
            </a:r>
          </a:p>
          <a:p>
            <a:pPr marL="285750" indent="-285750">
              <a:lnSpc>
                <a:spcPct val="150000"/>
              </a:lnSpc>
              <a:buFont typeface="Arial" panose="020B0604020202020204" pitchFamily="34" charset="0"/>
              <a:buChar char="•"/>
            </a:pPr>
            <a:r>
              <a:rPr lang="en-GB" sz="1600" b="1" dirty="0"/>
              <a:t>Users by City:</a:t>
            </a:r>
          </a:p>
          <a:p>
            <a:pPr marL="742950" lvl="1" indent="-285750">
              <a:lnSpc>
                <a:spcPct val="150000"/>
              </a:lnSpc>
              <a:buFont typeface="Arial" panose="020B0604020202020204" pitchFamily="34" charset="0"/>
              <a:buChar char="•"/>
            </a:pPr>
            <a:r>
              <a:rPr lang="en-GB" sz="1600" dirty="0"/>
              <a:t>New York, NY and Chicago, IL: highest number of users.</a:t>
            </a:r>
          </a:p>
          <a:p>
            <a:pPr marL="285750" indent="-285750">
              <a:lnSpc>
                <a:spcPct val="150000"/>
              </a:lnSpc>
              <a:buFont typeface="Arial" panose="020B0604020202020204" pitchFamily="34" charset="0"/>
              <a:buChar char="•"/>
            </a:pPr>
            <a:r>
              <a:rPr lang="en-GB" sz="1600" b="1" dirty="0"/>
              <a:t>Booking Trends :</a:t>
            </a:r>
          </a:p>
          <a:p>
            <a:pPr marL="742950" lvl="1" indent="-285750">
              <a:buFont typeface="Arial" panose="020B0604020202020204" pitchFamily="34" charset="0"/>
              <a:buChar char="•"/>
            </a:pPr>
            <a:r>
              <a:rPr lang="en-GB" sz="1600" dirty="0"/>
              <a:t>Increasing bookings each month.</a:t>
            </a:r>
          </a:p>
          <a:p>
            <a:pPr marL="742950" lvl="1" indent="-285750">
              <a:buFont typeface="Arial" panose="020B0604020202020204" pitchFamily="34" charset="0"/>
              <a:buChar char="•"/>
            </a:pPr>
            <a:r>
              <a:rPr lang="en-GB" sz="1600" dirty="0"/>
              <a:t>February: fewer bookings.</a:t>
            </a:r>
          </a:p>
          <a:p>
            <a:pPr marL="742950" lvl="1" indent="-285750">
              <a:buFont typeface="Arial" panose="020B0604020202020204" pitchFamily="34" charset="0"/>
              <a:buChar char="•"/>
            </a:pPr>
            <a:r>
              <a:rPr lang="en-GB" sz="1600" dirty="0"/>
              <a:t>December: more bookings.</a:t>
            </a:r>
          </a:p>
          <a:p>
            <a:pPr marL="285750" indent="-285750">
              <a:lnSpc>
                <a:spcPct val="150000"/>
              </a:lnSpc>
              <a:buFont typeface="Arial" panose="020B0604020202020204" pitchFamily="34" charset="0"/>
              <a:buChar char="•"/>
            </a:pPr>
            <a:r>
              <a:rPr lang="en-GB" sz="1600" b="1" dirty="0"/>
              <a:t>Kilometres Travelled:</a:t>
            </a:r>
          </a:p>
          <a:p>
            <a:pPr marL="742950" lvl="1" indent="-285750">
              <a:lnSpc>
                <a:spcPct val="150000"/>
              </a:lnSpc>
              <a:buFont typeface="Arial" panose="020B0604020202020204" pitchFamily="34" charset="0"/>
              <a:buChar char="•"/>
            </a:pPr>
            <a:r>
              <a:rPr lang="en-GB" sz="1600" dirty="0"/>
              <a:t>Majority of rides: 2 km to 48 km.</a:t>
            </a:r>
          </a:p>
          <a:p>
            <a:pPr marL="285750" indent="-285750">
              <a:lnSpc>
                <a:spcPct val="150000"/>
              </a:lnSpc>
              <a:buFont typeface="Arial" panose="020B0604020202020204" pitchFamily="34" charset="0"/>
              <a:buChar char="•"/>
            </a:pPr>
            <a:r>
              <a:rPr lang="en-GB" sz="1600" b="1" dirty="0"/>
              <a:t>Profit Margins:</a:t>
            </a:r>
          </a:p>
          <a:p>
            <a:pPr marL="742950" lvl="1" indent="-285750">
              <a:buFont typeface="Arial" panose="020B0604020202020204" pitchFamily="34" charset="0"/>
              <a:buChar char="•"/>
            </a:pPr>
            <a:r>
              <a:rPr lang="en-GB" sz="1600" dirty="0"/>
              <a:t>Profits range: 10 to 140.</a:t>
            </a:r>
          </a:p>
          <a:p>
            <a:pPr marL="742950" lvl="1" indent="-285750">
              <a:buFont typeface="Arial" panose="020B0604020202020204" pitchFamily="34" charset="0"/>
              <a:buChar char="•"/>
            </a:pPr>
            <a:r>
              <a:rPr lang="en-GB" sz="1600" dirty="0"/>
              <a:t>Yellow Cab: higher fares, more profits.</a:t>
            </a:r>
          </a:p>
          <a:p>
            <a:pPr marL="742950" lvl="1" indent="-285750">
              <a:buFont typeface="Arial" panose="020B0604020202020204" pitchFamily="34" charset="0"/>
              <a:buChar char="•"/>
            </a:pPr>
            <a:r>
              <a:rPr lang="en-GB" sz="1600" dirty="0"/>
              <a:t>Pink Cab: cheaper fares.</a:t>
            </a:r>
          </a:p>
          <a:p>
            <a:pPr marL="285750" indent="-285750">
              <a:lnSpc>
                <a:spcPct val="150000"/>
              </a:lnSpc>
              <a:buFont typeface="Arial" panose="020B0604020202020204" pitchFamily="34" charset="0"/>
              <a:buChar char="•"/>
            </a:pPr>
            <a:r>
              <a:rPr lang="en-GB" sz="1600" b="1" dirty="0"/>
              <a:t>Payment Preferences:</a:t>
            </a:r>
          </a:p>
          <a:p>
            <a:pPr marL="742950" lvl="1" indent="-285750">
              <a:lnSpc>
                <a:spcPct val="150000"/>
              </a:lnSpc>
              <a:buFont typeface="Arial" panose="020B0604020202020204" pitchFamily="34" charset="0"/>
              <a:buChar char="•"/>
            </a:pPr>
            <a:r>
              <a:rPr lang="en-GB" sz="1600" dirty="0"/>
              <a:t>Most payments by card for both companies.</a:t>
            </a:r>
          </a:p>
          <a:p>
            <a:pPr marL="285750" indent="-285750">
              <a:lnSpc>
                <a:spcPct val="150000"/>
              </a:lnSpc>
              <a:buFont typeface="Arial" panose="020B0604020202020204" pitchFamily="34" charset="0"/>
              <a:buChar char="•"/>
            </a:pPr>
            <a:r>
              <a:rPr lang="en-GB" sz="1600" b="1" dirty="0"/>
              <a:t>Age Groups:</a:t>
            </a:r>
          </a:p>
          <a:p>
            <a:pPr marL="742950" lvl="1" indent="-285750">
              <a:lnSpc>
                <a:spcPct val="150000"/>
              </a:lnSpc>
              <a:buFont typeface="Arial" panose="020B0604020202020204" pitchFamily="34" charset="0"/>
              <a:buChar char="•"/>
            </a:pPr>
            <a:r>
              <a:rPr lang="en-GB" sz="1600" dirty="0"/>
              <a:t>Higher usage: ages 20-40, peak at 23 years old.</a:t>
            </a:r>
          </a:p>
        </p:txBody>
      </p:sp>
    </p:spTree>
    <p:extLst>
      <p:ext uri="{BB962C8B-B14F-4D97-AF65-F5344CB8AC3E}">
        <p14:creationId xmlns:p14="http://schemas.microsoft.com/office/powerpoint/2010/main" val="351029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US" sz="2400" b="1" dirty="0">
                <a:solidFill>
                  <a:srgbClr val="FF6600"/>
                </a:solidFill>
                <a:latin typeface="Calibri" panose="020F0502020204030204"/>
                <a:ea typeface="+mn-ea"/>
                <a:cs typeface="+mn-cs"/>
              </a:rPr>
              <a:t>Recommendations</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588457" y="327687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BCFDD3CD-A7AE-3BDF-A195-84462034FC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3" name="TextBox 2">
            <a:extLst>
              <a:ext uri="{FF2B5EF4-FFF2-40B4-BE49-F238E27FC236}">
                <a16:creationId xmlns:a16="http://schemas.microsoft.com/office/drawing/2014/main" id="{2BE409D1-2F26-D74A-BB9E-BABDB770DDA9}"/>
              </a:ext>
            </a:extLst>
          </p:cNvPr>
          <p:cNvSpPr txBox="1"/>
          <p:nvPr/>
        </p:nvSpPr>
        <p:spPr>
          <a:xfrm>
            <a:off x="4172663" y="1369438"/>
            <a:ext cx="7607431" cy="4251100"/>
          </a:xfrm>
          <a:prstGeom prst="rect">
            <a:avLst/>
          </a:prstGeom>
          <a:noFill/>
        </p:spPr>
        <p:txBody>
          <a:bodyPr wrap="square" rtlCol="0">
            <a:spAutoFit/>
          </a:bodyPr>
          <a:lstStyle/>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Investment Decision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Invest in Yellow Cab</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due to its dominant market share and higher average profits.</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Monitor Pink Cab</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for potential growth opportunities in emerging markets due to its competitive pricing strategy.</a:t>
            </a:r>
          </a:p>
          <a:p>
            <a:pPr>
              <a:lnSpc>
                <a:spcPct val="107000"/>
              </a:lnSpc>
              <a:spcAft>
                <a:spcPts val="800"/>
              </a:spcAf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Rationale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Market Dominance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Yellow Cab’s 80% market share indicates a strong position and brand recognition.</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Profitability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Yellow Cab has higher fares and profit margins, making it a more profitable investment.</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Customer Base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Yellow Cab is preferred by more users in major cities, indicating reliability and customer loyalty.</a:t>
            </a:r>
          </a:p>
        </p:txBody>
      </p:sp>
    </p:spTree>
    <p:extLst>
      <p:ext uri="{BB962C8B-B14F-4D97-AF65-F5344CB8AC3E}">
        <p14:creationId xmlns:p14="http://schemas.microsoft.com/office/powerpoint/2010/main" val="305514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r>
              <a:rPr lang="en-US" sz="100" b="1" dirty="0">
                <a:solidFill>
                  <a:srgbClr val="FF6600"/>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7"/>
            <a:ext cx="6858002" cy="3927567"/>
          </a:xfrm>
          <a:solidFill>
            <a:srgbClr val="3B3B3B"/>
          </a:solidFill>
        </p:spPr>
        <p:txBody>
          <a:bodyPr vert="vert270" anchor="t" anchorCtr="0"/>
          <a:lstStyle/>
          <a:p>
            <a:br>
              <a:rPr lang="en-US" dirty="0"/>
            </a:br>
            <a:r>
              <a:rPr lang="en-US" sz="6000" dirty="0">
                <a:solidFill>
                  <a:srgbClr val="FF6600"/>
                </a:solidFill>
              </a:rPr>
              <a:t> </a:t>
            </a:r>
            <a:br>
              <a:rPr lang="en-US" sz="6000" dirty="0">
                <a:solidFill>
                  <a:srgbClr val="FF6600"/>
                </a:solidFill>
              </a:rPr>
            </a:br>
            <a:br>
              <a:rPr lang="en-US" sz="6000" dirty="0">
                <a:solidFill>
                  <a:srgbClr val="FF6600"/>
                </a:solidFill>
              </a:rPr>
            </a:br>
            <a:r>
              <a:rPr lang="en-US" sz="2800" b="1" dirty="0">
                <a:solidFill>
                  <a:srgbClr val="FF6600"/>
                </a:solidFill>
              </a:rPr>
              <a:t>Executive Summary with problem statement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429000"/>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A45419-AF27-B0FB-49B6-A46E502E37C4}"/>
              </a:ext>
            </a:extLst>
          </p:cNvPr>
          <p:cNvSpPr txBox="1"/>
          <p:nvPr/>
        </p:nvSpPr>
        <p:spPr>
          <a:xfrm>
            <a:off x="4369524" y="1459583"/>
            <a:ext cx="7267299" cy="3416320"/>
          </a:xfrm>
          <a:prstGeom prst="rect">
            <a:avLst/>
          </a:prstGeom>
          <a:noFill/>
        </p:spPr>
        <p:txBody>
          <a:bodyPr wrap="square" rtlCol="0">
            <a:spAutoFit/>
          </a:bodyPr>
          <a:lstStyle/>
          <a:p>
            <a:pPr algn="just"/>
            <a:r>
              <a:rPr lang="en-GB" dirty="0"/>
              <a:t>Due to remarkable growth in the cab industry over the last few years and the presence of multiple key players in the market, XYZ Corporation is planning to invest in the cab industry as part of their Go-to-Market (G2M) strategy. The goal is to evaluate and recommend the best investment option between the two cab industries.</a:t>
            </a:r>
          </a:p>
          <a:p>
            <a:pPr algn="just"/>
            <a:endParaRPr lang="en-GB" dirty="0"/>
          </a:p>
          <a:p>
            <a:pPr algn="just"/>
            <a:r>
              <a:rPr lang="en-GB" b="1" dirty="0"/>
              <a:t>Problem Statement: </a:t>
            </a:r>
          </a:p>
          <a:p>
            <a:pPr algn="just"/>
            <a:r>
              <a:rPr lang="en-GB" dirty="0"/>
              <a:t>XYZ Corporation needs to decide between two cab companies, each with differing strengths and challenges. A comprehensive analysis, including Exploratory Data Analysis (EDA), will be conducted to derive insights. Based on these insights, a recommendation will be made on which company to invest in.</a:t>
            </a:r>
          </a:p>
        </p:txBody>
      </p:sp>
    </p:spTree>
    <p:extLst>
      <p:ext uri="{BB962C8B-B14F-4D97-AF65-F5344CB8AC3E}">
        <p14:creationId xmlns:p14="http://schemas.microsoft.com/office/powerpoint/2010/main" val="350222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US" b="1" dirty="0"/>
            </a:br>
            <a:r>
              <a:rPr lang="en-US" sz="6000" b="1" dirty="0">
                <a:solidFill>
                  <a:srgbClr val="FF6600"/>
                </a:solidFill>
              </a:rPr>
              <a:t> </a:t>
            </a:r>
            <a:br>
              <a:rPr lang="en-US" sz="6000" b="1" dirty="0">
                <a:solidFill>
                  <a:srgbClr val="FF6600"/>
                </a:solidFill>
              </a:rPr>
            </a:br>
            <a:br>
              <a:rPr lang="en-US" sz="6000" b="1" dirty="0">
                <a:solidFill>
                  <a:srgbClr val="FF6600"/>
                </a:solidFill>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Approach</a:t>
            </a:r>
            <a:endParaRPr lang="en-US" sz="28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8" y="3383281"/>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A45419-AF27-B0FB-49B6-A46E502E37C4}"/>
              </a:ext>
            </a:extLst>
          </p:cNvPr>
          <p:cNvSpPr txBox="1"/>
          <p:nvPr/>
        </p:nvSpPr>
        <p:spPr>
          <a:xfrm>
            <a:off x="4393476" y="1121123"/>
            <a:ext cx="7596053" cy="4524315"/>
          </a:xfrm>
          <a:prstGeom prst="rect">
            <a:avLst/>
          </a:prstGeom>
          <a:noFill/>
        </p:spPr>
        <p:txBody>
          <a:bodyPr wrap="square" rtlCol="0">
            <a:spAutoFit/>
          </a:bodyPr>
          <a:lstStyle/>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Data Preparation</a:t>
            </a:r>
          </a:p>
          <a:p>
            <a:pPr marL="742950" lvl="1" indent="-285750">
              <a:buFont typeface="Arial" panose="020B0604020202020204" pitchFamily="34" charset="0"/>
              <a:buChar char="•"/>
            </a:pPr>
            <a:r>
              <a:rPr lang="en-GB" dirty="0">
                <a:latin typeface="Calibri(body)"/>
                <a:ea typeface="Calibri" panose="020F0502020204030204" pitchFamily="34" charset="0"/>
                <a:cs typeface="Times New Roman" panose="02020603050405020304" pitchFamily="18" charset="0"/>
              </a:rPr>
              <a:t>Clean data by checking for null values, missing data, data types, and duplicates.</a:t>
            </a:r>
          </a:p>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Data Integration</a:t>
            </a:r>
          </a:p>
          <a:p>
            <a:pPr marL="742950" lvl="1" indent="-285750">
              <a:buFont typeface="Arial" panose="020B0604020202020204" pitchFamily="34" charset="0"/>
              <a:buChar char="•"/>
            </a:pPr>
            <a:r>
              <a:rPr lang="en-GB" dirty="0">
                <a:effectLst/>
                <a:latin typeface="Calibri(body)"/>
                <a:ea typeface="Calibri" panose="020F0502020204030204" pitchFamily="34" charset="0"/>
                <a:cs typeface="Times New Roman" panose="02020603050405020304" pitchFamily="18" charset="0"/>
              </a:rPr>
              <a:t>Merge multiple datasets using appropriate foreign keys (e.g., city, customer ID, transaction ID).</a:t>
            </a:r>
          </a:p>
          <a:p>
            <a:pPr marL="342900" indent="-342900">
              <a:buFont typeface="+mj-lt"/>
              <a:buAutoNum type="arabicPeriod"/>
            </a:pPr>
            <a:r>
              <a:rPr lang="en-GB" b="1" dirty="0">
                <a:latin typeface="Calibri(body)"/>
                <a:ea typeface="Calibri" panose="020F0502020204030204" pitchFamily="34" charset="0"/>
                <a:cs typeface="Times New Roman" panose="02020603050405020304" pitchFamily="18" charset="0"/>
              </a:rPr>
              <a:t>Feature Engineering</a:t>
            </a:r>
          </a:p>
          <a:p>
            <a:pPr marL="800100" lvl="1" indent="-342900">
              <a:buFont typeface="Arial" panose="020B0604020202020204" pitchFamily="34" charset="0"/>
              <a:buChar char="•"/>
            </a:pPr>
            <a:r>
              <a:rPr lang="en-GB" dirty="0">
                <a:latin typeface="Calibri(body)"/>
              </a:rPr>
              <a:t>Enhance the dataset by adding relevant columns (features) to facilitate visualizations and trend analysis.</a:t>
            </a:r>
            <a:endParaRPr lang="en-GB" dirty="0">
              <a:latin typeface="Calibri(body)"/>
              <a:ea typeface="Calibri" panose="020F0502020204030204" pitchFamily="34" charset="0"/>
              <a:cs typeface="Times New Roman" panose="02020603050405020304" pitchFamily="18" charset="0"/>
            </a:endParaRPr>
          </a:p>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Exploratory Data Analysis</a:t>
            </a:r>
          </a:p>
          <a:p>
            <a:pPr marL="800100" lvl="1" indent="-342900">
              <a:buFont typeface="Arial" panose="020B0604020202020204" pitchFamily="34" charset="0"/>
              <a:buChar char="•"/>
            </a:pPr>
            <a:r>
              <a:rPr lang="en-GB" dirty="0">
                <a:latin typeface="Calibri(body)"/>
              </a:rPr>
              <a:t>Look closely at the data: what it shows and how things relate</a:t>
            </a:r>
            <a:r>
              <a:rPr lang="en-GB" dirty="0">
                <a:effectLst/>
                <a:latin typeface="Calibri(body)"/>
                <a:ea typeface="Calibri" panose="020F0502020204030204" pitchFamily="34" charset="0"/>
                <a:cs typeface="Times New Roman" panose="02020603050405020304" pitchFamily="18" charset="0"/>
              </a:rPr>
              <a:t>.</a:t>
            </a:r>
          </a:p>
          <a:p>
            <a:pPr marL="342900" indent="-342900">
              <a:buFont typeface="+mj-lt"/>
              <a:buAutoNum type="arabicPeriod"/>
            </a:pPr>
            <a:r>
              <a:rPr lang="en-GB" b="1" dirty="0">
                <a:latin typeface="Calibri(body)"/>
                <a:ea typeface="Calibri" panose="020F0502020204030204" pitchFamily="34" charset="0"/>
                <a:cs typeface="Times New Roman" panose="02020603050405020304" pitchFamily="18" charset="0"/>
              </a:rPr>
              <a:t>Hypothesis Testing</a:t>
            </a:r>
          </a:p>
          <a:p>
            <a:pPr marL="800100" lvl="1" indent="-342900">
              <a:buFont typeface="Arial" panose="020B0604020202020204" pitchFamily="34" charset="0"/>
              <a:buChar char="•"/>
            </a:pPr>
            <a:r>
              <a:rPr lang="en-GB" dirty="0">
                <a:latin typeface="Calibri(body)"/>
              </a:rPr>
              <a:t>Formulate hypotheses based on insights from EDA and Check our ideas with numbers to make sure they’re right.</a:t>
            </a:r>
            <a:endParaRPr lang="en-GB" dirty="0">
              <a:latin typeface="Calibri(body)"/>
              <a:ea typeface="Calibri" panose="020F0502020204030204" pitchFamily="34" charset="0"/>
              <a:cs typeface="Times New Roman" panose="02020603050405020304" pitchFamily="18" charset="0"/>
            </a:endParaRPr>
          </a:p>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Insights and recommendations</a:t>
            </a:r>
          </a:p>
          <a:p>
            <a:pPr marL="800100" lvl="1" indent="-342900">
              <a:buFont typeface="Arial" panose="020B0604020202020204" pitchFamily="34" charset="0"/>
              <a:buChar char="•"/>
            </a:pPr>
            <a:r>
              <a:rPr lang="en-GB" dirty="0">
                <a:latin typeface="Calibri(body)"/>
              </a:rPr>
              <a:t>Decide on the best option for investing in cab industries. </a:t>
            </a:r>
            <a:endParaRPr lang="en-GB" dirty="0">
              <a:effectLst/>
              <a:latin typeface="Calibri(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602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US" b="1" dirty="0"/>
            </a:br>
            <a:r>
              <a:rPr lang="en-US" sz="6000" b="1" dirty="0">
                <a:solidFill>
                  <a:srgbClr val="FF6600"/>
                </a:solidFill>
              </a:rPr>
              <a:t> </a:t>
            </a:r>
            <a:br>
              <a:rPr lang="en-US" sz="6000" b="1" dirty="0">
                <a:solidFill>
                  <a:srgbClr val="FF6600"/>
                </a:solidFill>
              </a:rPr>
            </a:br>
            <a:br>
              <a:rPr lang="en-US" sz="6000" b="1" dirty="0">
                <a:solidFill>
                  <a:srgbClr val="FF6600"/>
                </a:solidFill>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800" b="1" i="0" u="none" strike="noStrike" kern="1200" cap="none" spc="0" normalizeH="0" baseline="0" noProof="0" dirty="0">
                <a:ln>
                  <a:noFill/>
                </a:ln>
                <a:solidFill>
                  <a:srgbClr val="FF6600"/>
                </a:solidFill>
                <a:effectLst/>
                <a:uLnTx/>
                <a:uFillTx/>
                <a:latin typeface="Calibri" panose="020F0502020204030204"/>
                <a:ea typeface="+mn-ea"/>
                <a:cs typeface="+mn-cs"/>
              </a:rPr>
              <a:t>(Understanding the Data)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28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8" y="3670665"/>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A45419-AF27-B0FB-49B6-A46E502E37C4}"/>
              </a:ext>
            </a:extLst>
          </p:cNvPr>
          <p:cNvSpPr txBox="1"/>
          <p:nvPr/>
        </p:nvSpPr>
        <p:spPr>
          <a:xfrm>
            <a:off x="4393476" y="310052"/>
            <a:ext cx="6794867" cy="1200329"/>
          </a:xfrm>
          <a:prstGeom prst="rect">
            <a:avLst/>
          </a:prstGeom>
          <a:noFill/>
        </p:spPr>
        <p:txBody>
          <a:bodyPr wrap="square" rtlCol="0">
            <a:spAutoFit/>
          </a:bodyPr>
          <a:lstStyle/>
          <a:p>
            <a:endParaRPr lang="en-GB" dirty="0"/>
          </a:p>
          <a:p>
            <a:pPr algn="just"/>
            <a:r>
              <a:rPr lang="en-GB" dirty="0"/>
              <a:t>Before diving into the analysis, let's understand the dataset. There are four datasets provided, collecting data between </a:t>
            </a:r>
            <a:r>
              <a:rPr lang="en-GB" b="1" dirty="0"/>
              <a:t>2016</a:t>
            </a:r>
            <a:r>
              <a:rPr lang="en-GB" dirty="0"/>
              <a:t> and </a:t>
            </a:r>
            <a:r>
              <a:rPr lang="en-GB" b="1" dirty="0"/>
              <a:t>2018</a:t>
            </a:r>
            <a:r>
              <a:rPr lang="en-GB" dirty="0"/>
              <a:t>, with some common columns among them.</a:t>
            </a:r>
          </a:p>
        </p:txBody>
      </p:sp>
      <p:graphicFrame>
        <p:nvGraphicFramePr>
          <p:cNvPr id="13" name="Diagram 12">
            <a:extLst>
              <a:ext uri="{FF2B5EF4-FFF2-40B4-BE49-F238E27FC236}">
                <a16:creationId xmlns:a16="http://schemas.microsoft.com/office/drawing/2014/main" id="{C527D4E4-31C5-7080-07EE-C9588BB88A70}"/>
              </a:ext>
            </a:extLst>
          </p:cNvPr>
          <p:cNvGraphicFramePr/>
          <p:nvPr>
            <p:extLst>
              <p:ext uri="{D42A27DB-BD31-4B8C-83A1-F6EECF244321}">
                <p14:modId xmlns:p14="http://schemas.microsoft.com/office/powerpoint/2010/main" val="63725055"/>
              </p:ext>
            </p:extLst>
          </p:nvPr>
        </p:nvGraphicFramePr>
        <p:xfrm>
          <a:off x="5400760" y="1768584"/>
          <a:ext cx="4647475" cy="2186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533A5DAA-841F-AEE7-61C0-DE81D959E327}"/>
              </a:ext>
            </a:extLst>
          </p:cNvPr>
          <p:cNvSpPr txBox="1"/>
          <p:nvPr/>
        </p:nvSpPr>
        <p:spPr>
          <a:xfrm>
            <a:off x="4393478" y="4297343"/>
            <a:ext cx="6904793" cy="1200329"/>
          </a:xfrm>
          <a:prstGeom prst="rect">
            <a:avLst/>
          </a:prstGeom>
          <a:noFill/>
        </p:spPr>
        <p:txBody>
          <a:bodyPr wrap="square" rtlCol="0">
            <a:spAutoFit/>
          </a:bodyPr>
          <a:lstStyle/>
          <a:p>
            <a:pPr marL="285750" indent="-285750" algn="just">
              <a:buFont typeface="Arial" panose="020B0604020202020204" pitchFamily="34" charset="0"/>
              <a:buChar char="•"/>
            </a:pPr>
            <a:r>
              <a:rPr lang="en-GB" dirty="0"/>
              <a:t>After merging these four datasets, we have conducted checks for null values, missing data, data types, and duplicates using their shared columns. The combined dataset now consists of </a:t>
            </a:r>
            <a:r>
              <a:rPr lang="en-GB" b="1" dirty="0"/>
              <a:t>359,352</a:t>
            </a:r>
            <a:r>
              <a:rPr lang="en-GB" dirty="0"/>
              <a:t> total rows and </a:t>
            </a:r>
            <a:r>
              <a:rPr lang="en-GB" b="1" dirty="0"/>
              <a:t>19</a:t>
            </a:r>
            <a:r>
              <a:rPr lang="en-GB" dirty="0"/>
              <a:t> columns (</a:t>
            </a:r>
            <a:r>
              <a:rPr lang="en-GB" b="1" dirty="0"/>
              <a:t>5</a:t>
            </a:r>
            <a:r>
              <a:rPr lang="en-GB" dirty="0"/>
              <a:t> of which were added specifically for analysis).</a:t>
            </a:r>
          </a:p>
        </p:txBody>
      </p:sp>
    </p:spTree>
    <p:extLst>
      <p:ext uri="{BB962C8B-B14F-4D97-AF65-F5344CB8AC3E}">
        <p14:creationId xmlns:p14="http://schemas.microsoft.com/office/powerpoint/2010/main" val="412718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99222"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(Correlation)</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65908" y="1919978"/>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240675" y="2113255"/>
            <a:ext cx="3086987" cy="2631490"/>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A correlation heatmap shows how closely different things in a group are connected. It helps to quickly spot patterns and decide which variables might be important for further Analysis.</a:t>
            </a:r>
          </a:p>
          <a:p>
            <a:pPr marL="285750" indent="-285750" algn="just">
              <a:buFont typeface="Arial" panose="020B0604020202020204" pitchFamily="34" charset="0"/>
              <a:buChar char="•"/>
            </a:pPr>
            <a:r>
              <a:rPr lang="en-GB" sz="1500" b="1" dirty="0">
                <a:solidFill>
                  <a:schemeClr val="bg1"/>
                </a:solidFill>
              </a:rPr>
              <a:t>From the heatmap we can see that there is a strong correlation between:</a:t>
            </a:r>
          </a:p>
          <a:p>
            <a:pPr marL="742950" lvl="1" indent="-285750" algn="just">
              <a:buFont typeface="Arial" panose="020B0604020202020204" pitchFamily="34" charset="0"/>
              <a:buChar char="•"/>
            </a:pPr>
            <a:r>
              <a:rPr lang="en-GB" sz="1500" b="1" dirty="0">
                <a:solidFill>
                  <a:schemeClr val="bg1"/>
                </a:solidFill>
              </a:rPr>
              <a:t>Population and Users</a:t>
            </a:r>
          </a:p>
          <a:p>
            <a:pPr marL="742950" lvl="1" indent="-285750" algn="just">
              <a:buFont typeface="Arial" panose="020B0604020202020204" pitchFamily="34" charset="0"/>
              <a:buChar char="•"/>
            </a:pPr>
            <a:r>
              <a:rPr lang="en-GB" sz="1500" b="1" dirty="0">
                <a:solidFill>
                  <a:schemeClr val="bg1"/>
                </a:solidFill>
              </a:rPr>
              <a:t>Cost/price and distance.</a:t>
            </a:r>
          </a:p>
        </p:txBody>
      </p:sp>
      <p:pic>
        <p:nvPicPr>
          <p:cNvPr id="6" name="Picture 5">
            <a:extLst>
              <a:ext uri="{FF2B5EF4-FFF2-40B4-BE49-F238E27FC236}">
                <a16:creationId xmlns:a16="http://schemas.microsoft.com/office/drawing/2014/main" id="{BD4BFE2A-40D8-B83E-972E-6F31817DD2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8244" y="160251"/>
            <a:ext cx="7341884" cy="6605269"/>
          </a:xfrm>
          <a:prstGeom prst="rect">
            <a:avLst/>
          </a:prstGeom>
        </p:spPr>
      </p:pic>
      <p:sp>
        <p:nvSpPr>
          <p:cNvPr id="8" name="TextBox 7">
            <a:extLst>
              <a:ext uri="{FF2B5EF4-FFF2-40B4-BE49-F238E27FC236}">
                <a16:creationId xmlns:a16="http://schemas.microsoft.com/office/drawing/2014/main" id="{4D8F6970-E42D-CD72-F8CF-5768FEFBD836}"/>
              </a:ext>
            </a:extLst>
          </p:cNvPr>
          <p:cNvSpPr txBox="1"/>
          <p:nvPr/>
        </p:nvSpPr>
        <p:spPr>
          <a:xfrm>
            <a:off x="51847" y="6119189"/>
            <a:ext cx="3601039" cy="646331"/>
          </a:xfrm>
          <a:prstGeom prst="rect">
            <a:avLst/>
          </a:prstGeom>
          <a:noFill/>
        </p:spPr>
        <p:txBody>
          <a:bodyPr wrap="square" rtlCol="0">
            <a:spAutoFit/>
          </a:bodyPr>
          <a:lstStyle/>
          <a:p>
            <a:r>
              <a:rPr lang="en-GB" sz="1200" dirty="0">
                <a:solidFill>
                  <a:schemeClr val="bg1"/>
                </a:solidFill>
              </a:rPr>
              <a:t>Note:- </a:t>
            </a:r>
            <a:r>
              <a:rPr lang="en-GB" sz="1200" b="0" i="0" dirty="0">
                <a:effectLst/>
                <a:highlight>
                  <a:srgbClr val="D3E3FD"/>
                </a:highlight>
                <a:latin typeface="Google Sans"/>
              </a:rPr>
              <a:t>correlation does not imply causation </a:t>
            </a:r>
            <a:r>
              <a:rPr lang="en-GB" sz="1200" dirty="0">
                <a:solidFill>
                  <a:schemeClr val="bg1"/>
                </a:solidFill>
              </a:rPr>
              <a:t>means that just because two things correlate does not necessarily mean that one causes the other</a:t>
            </a:r>
            <a:endParaRPr lang="en-GB" sz="1200" dirty="0"/>
          </a:p>
        </p:txBody>
      </p:sp>
      <p:sp>
        <p:nvSpPr>
          <p:cNvPr id="9" name="Rectangle 8">
            <a:extLst>
              <a:ext uri="{FF2B5EF4-FFF2-40B4-BE49-F238E27FC236}">
                <a16:creationId xmlns:a16="http://schemas.microsoft.com/office/drawing/2014/main" id="{6BF3646C-08B0-E8FF-BB9C-6C60BAD11D6B}"/>
              </a:ext>
            </a:extLst>
          </p:cNvPr>
          <p:cNvSpPr/>
          <p:nvPr/>
        </p:nvSpPr>
        <p:spPr>
          <a:xfrm>
            <a:off x="5891752" y="707010"/>
            <a:ext cx="1206631" cy="1329180"/>
          </a:xfrm>
          <a:prstGeom prst="rect">
            <a:avLst/>
          </a:prstGeom>
          <a:noFill/>
          <a:ln w="5715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1310F593-1129-C702-D0C1-3881DED97362}"/>
              </a:ext>
            </a:extLst>
          </p:cNvPr>
          <p:cNvSpPr/>
          <p:nvPr/>
        </p:nvSpPr>
        <p:spPr>
          <a:xfrm>
            <a:off x="7136092" y="2528039"/>
            <a:ext cx="405352" cy="375417"/>
          </a:xfrm>
          <a:prstGeom prst="rect">
            <a:avLst/>
          </a:prstGeom>
          <a:noFill/>
          <a:ln w="5715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E52B15E-682F-7195-FB2F-A65F1F016C1A}"/>
              </a:ext>
            </a:extLst>
          </p:cNvPr>
          <p:cNvSpPr/>
          <p:nvPr/>
        </p:nvSpPr>
        <p:spPr>
          <a:xfrm>
            <a:off x="7541444" y="2067781"/>
            <a:ext cx="367645" cy="450831"/>
          </a:xfrm>
          <a:prstGeom prst="rect">
            <a:avLst/>
          </a:prstGeom>
          <a:noFill/>
          <a:ln w="57150">
            <a:solidFill>
              <a:srgbClr val="FF3B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846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(Distribution of Cab Companies and Users)</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2570428"/>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583476" y="2737352"/>
            <a:ext cx="2878182" cy="1938992"/>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From pie chart (1), we can see that Yellow Cab occupies nearly 80% of the market share compared to Pink Cab.</a:t>
            </a:r>
          </a:p>
          <a:p>
            <a:pPr marL="285750" indent="-285750" algn="just">
              <a:buFont typeface="Arial" panose="020B0604020202020204" pitchFamily="34" charset="0"/>
              <a:buChar char="•"/>
            </a:pPr>
            <a:r>
              <a:rPr lang="en-GB" sz="1500" b="1" dirty="0">
                <a:solidFill>
                  <a:schemeClr val="bg1"/>
                </a:solidFill>
              </a:rPr>
              <a:t>From pie chart (2), we can see that Yellow Cab has more average users compared to Pink Cab.</a:t>
            </a:r>
          </a:p>
        </p:txBody>
      </p:sp>
      <p:pic>
        <p:nvPicPr>
          <p:cNvPr id="33" name="Picture 32">
            <a:extLst>
              <a:ext uri="{FF2B5EF4-FFF2-40B4-BE49-F238E27FC236}">
                <a16:creationId xmlns:a16="http://schemas.microsoft.com/office/drawing/2014/main" id="{9803C642-72A5-BA73-EF32-CC26987603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1028" y="1956813"/>
            <a:ext cx="3115062" cy="2944374"/>
          </a:xfrm>
          <a:prstGeom prst="rect">
            <a:avLst/>
          </a:prstGeom>
        </p:spPr>
      </p:pic>
      <p:pic>
        <p:nvPicPr>
          <p:cNvPr id="35" name="Picture 34">
            <a:extLst>
              <a:ext uri="{FF2B5EF4-FFF2-40B4-BE49-F238E27FC236}">
                <a16:creationId xmlns:a16="http://schemas.microsoft.com/office/drawing/2014/main" id="{10E8A246-71A2-64DA-DBBC-DA6BC57795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570" y="1956813"/>
            <a:ext cx="3203455" cy="2944374"/>
          </a:xfrm>
          <a:prstGeom prst="rect">
            <a:avLst/>
          </a:prstGeom>
        </p:spPr>
      </p:pic>
      <p:sp>
        <p:nvSpPr>
          <p:cNvPr id="37" name="TextBox 36">
            <a:extLst>
              <a:ext uri="{FF2B5EF4-FFF2-40B4-BE49-F238E27FC236}">
                <a16:creationId xmlns:a16="http://schemas.microsoft.com/office/drawing/2014/main" id="{DF4E87EB-D815-AB90-36B0-679B5277A5E6}"/>
              </a:ext>
            </a:extLst>
          </p:cNvPr>
          <p:cNvSpPr txBox="1"/>
          <p:nvPr/>
        </p:nvSpPr>
        <p:spPr>
          <a:xfrm>
            <a:off x="5291677" y="4901187"/>
            <a:ext cx="1608646" cy="307777"/>
          </a:xfrm>
          <a:prstGeom prst="rect">
            <a:avLst/>
          </a:prstGeom>
          <a:noFill/>
        </p:spPr>
        <p:txBody>
          <a:bodyPr wrap="none" rtlCol="0">
            <a:spAutoFit/>
          </a:bodyPr>
          <a:lstStyle/>
          <a:p>
            <a:r>
              <a:rPr lang="en-IN" sz="1400" dirty="0"/>
              <a:t>Fig1:- Market Share</a:t>
            </a:r>
            <a:endParaRPr lang="en-GB" sz="1400" dirty="0"/>
          </a:p>
        </p:txBody>
      </p:sp>
      <p:sp>
        <p:nvSpPr>
          <p:cNvPr id="38" name="TextBox 37">
            <a:extLst>
              <a:ext uri="{FF2B5EF4-FFF2-40B4-BE49-F238E27FC236}">
                <a16:creationId xmlns:a16="http://schemas.microsoft.com/office/drawing/2014/main" id="{8B196CC6-D615-6016-07AE-4B1A2CC79164}"/>
              </a:ext>
            </a:extLst>
          </p:cNvPr>
          <p:cNvSpPr txBox="1"/>
          <p:nvPr/>
        </p:nvSpPr>
        <p:spPr>
          <a:xfrm>
            <a:off x="8851756" y="4901187"/>
            <a:ext cx="2633606" cy="307777"/>
          </a:xfrm>
          <a:prstGeom prst="rect">
            <a:avLst/>
          </a:prstGeom>
          <a:noFill/>
        </p:spPr>
        <p:txBody>
          <a:bodyPr wrap="none" rtlCol="0">
            <a:spAutoFit/>
          </a:bodyPr>
          <a:lstStyle/>
          <a:p>
            <a:r>
              <a:rPr lang="en-IN" sz="1400" dirty="0"/>
              <a:t>Fig2:- Average users per company</a:t>
            </a:r>
            <a:endParaRPr lang="en-GB" sz="1400" dirty="0"/>
          </a:p>
        </p:txBody>
      </p:sp>
    </p:spTree>
    <p:extLst>
      <p:ext uri="{BB962C8B-B14F-4D97-AF65-F5344CB8AC3E}">
        <p14:creationId xmlns:p14="http://schemas.microsoft.com/office/powerpoint/2010/main" val="132792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US" sz="1750" b="1" dirty="0">
                <a:solidFill>
                  <a:srgbClr val="FF6600"/>
                </a:solidFill>
                <a:latin typeface="Calibri" panose="020F0502020204030204"/>
                <a:ea typeface="+mn-ea"/>
                <a:cs typeface="+mn-cs"/>
              </a:rPr>
              <a:t>Users by City</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116624"/>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325516" y="3419793"/>
            <a:ext cx="3276533" cy="1015663"/>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Cities such as New York, NY and Chicago, IL have significantly higher numbers of cab service users compared to other cities.</a:t>
            </a:r>
          </a:p>
        </p:txBody>
      </p:sp>
      <p:pic>
        <p:nvPicPr>
          <p:cNvPr id="7" name="Picture 6">
            <a:extLst>
              <a:ext uri="{FF2B5EF4-FFF2-40B4-BE49-F238E27FC236}">
                <a16:creationId xmlns:a16="http://schemas.microsoft.com/office/drawing/2014/main" id="{7B5ACC4B-B703-D808-CF74-B4C808E91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7565" y="946733"/>
            <a:ext cx="8076750" cy="5718954"/>
          </a:xfrm>
          <a:prstGeom prst="rect">
            <a:avLst/>
          </a:prstGeom>
        </p:spPr>
      </p:pic>
      <p:pic>
        <p:nvPicPr>
          <p:cNvPr id="11" name="Picture 10">
            <a:extLst>
              <a:ext uri="{FF2B5EF4-FFF2-40B4-BE49-F238E27FC236}">
                <a16:creationId xmlns:a16="http://schemas.microsoft.com/office/drawing/2014/main" id="{AFBDE9AE-5DCB-4DBF-4FDF-B1DC1D742D53}"/>
              </a:ext>
            </a:extLst>
          </p:cNvPr>
          <p:cNvPicPr>
            <a:picLocks noChangeAspect="1"/>
          </p:cNvPicPr>
          <p:nvPr/>
        </p:nvPicPr>
        <p:blipFill>
          <a:blip r:embed="rId5"/>
          <a:stretch>
            <a:fillRect/>
          </a:stretch>
        </p:blipFill>
        <p:spPr>
          <a:xfrm>
            <a:off x="4865554" y="1523558"/>
            <a:ext cx="2066925" cy="1152525"/>
          </a:xfrm>
          <a:prstGeom prst="rect">
            <a:avLst/>
          </a:prstGeom>
        </p:spPr>
      </p:pic>
    </p:spTree>
    <p:extLst>
      <p:ext uri="{BB962C8B-B14F-4D97-AF65-F5344CB8AC3E}">
        <p14:creationId xmlns:p14="http://schemas.microsoft.com/office/powerpoint/2010/main" val="58475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(Booking Trends-As per Year)</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18" name="TextBox 17">
            <a:extLst>
              <a:ext uri="{FF2B5EF4-FFF2-40B4-BE49-F238E27FC236}">
                <a16:creationId xmlns:a16="http://schemas.microsoft.com/office/drawing/2014/main" id="{115928AD-3B4D-BB47-E345-50C8645B5337}"/>
              </a:ext>
            </a:extLst>
          </p:cNvPr>
          <p:cNvSpPr txBox="1"/>
          <p:nvPr/>
        </p:nvSpPr>
        <p:spPr>
          <a:xfrm>
            <a:off x="607215" y="2928939"/>
            <a:ext cx="2403564" cy="1708160"/>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From the bar chart, we can see that each year the number of users for Yellow Cab is higher compared to Pink Cab, meaning that yellow cab has more bookings.</a:t>
            </a:r>
          </a:p>
        </p:txBody>
      </p:sp>
      <p:pic>
        <p:nvPicPr>
          <p:cNvPr id="14" name="Picture 13">
            <a:extLst>
              <a:ext uri="{FF2B5EF4-FFF2-40B4-BE49-F238E27FC236}">
                <a16:creationId xmlns:a16="http://schemas.microsoft.com/office/drawing/2014/main" id="{37DE28FA-8BEA-264B-8331-762080C905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5135" y="1037258"/>
            <a:ext cx="7732792" cy="5131313"/>
          </a:xfrm>
          <a:prstGeom prst="rect">
            <a:avLst/>
          </a:prstGeom>
        </p:spPr>
      </p:pic>
      <p:sp>
        <p:nvSpPr>
          <p:cNvPr id="15" name="Rectangle 14">
            <a:extLst>
              <a:ext uri="{FF2B5EF4-FFF2-40B4-BE49-F238E27FC236}">
                <a16:creationId xmlns:a16="http://schemas.microsoft.com/office/drawing/2014/main" id="{4A4A6B8C-AD42-DFD2-F1AD-5BE8DD7757A5}"/>
              </a:ext>
            </a:extLst>
          </p:cNvPr>
          <p:cNvSpPr/>
          <p:nvPr/>
        </p:nvSpPr>
        <p:spPr>
          <a:xfrm>
            <a:off x="465908" y="271666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73844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950</TotalTime>
  <Words>2025</Words>
  <Application>Microsoft Office PowerPoint</Application>
  <PresentationFormat>Widescreen</PresentationFormat>
  <Paragraphs>174</Paragraphs>
  <Slides>24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Calibri(body)</vt:lpstr>
      <vt:lpstr>Google Sans</vt:lpstr>
      <vt:lpstr>Helvetica Neue</vt:lpstr>
      <vt:lpstr>Symbol</vt:lpstr>
      <vt:lpstr>Office Theme</vt:lpstr>
      <vt:lpstr>PowerPoint Presentation</vt:lpstr>
      <vt:lpstr>   Agenda</vt:lpstr>
      <vt:lpstr>    Executive Summary with problem statement </vt:lpstr>
      <vt:lpstr>     Approach</vt:lpstr>
      <vt:lpstr>     EDA (Understanding the Data) </vt:lpstr>
      <vt:lpstr>   EDA (Correlation) </vt:lpstr>
      <vt:lpstr>    EDA (Distribution of Cab Companies and Users) </vt:lpstr>
      <vt:lpstr>      EDA (Users by City) </vt:lpstr>
      <vt:lpstr>     EDA (Booking Trends-As per Year) </vt:lpstr>
      <vt:lpstr>    EDA (Booking Trends-As per month) </vt:lpstr>
      <vt:lpstr>    EDA (Kilometers Travelled) </vt:lpstr>
      <vt:lpstr>    EDA (Profit Margins-Distribution of profits) </vt:lpstr>
      <vt:lpstr>    EDA (Profit Margins-Pricing Analysis) </vt:lpstr>
      <vt:lpstr>      EDA (Payment Preferences) </vt:lpstr>
      <vt:lpstr>      EDA (Age Groups) </vt:lpstr>
      <vt:lpstr>       Hypothesis Testing </vt:lpstr>
      <vt:lpstr>    1. Profitability Comparison </vt:lpstr>
      <vt:lpstr>    2. Customer Usage </vt:lpstr>
      <vt:lpstr>    3. Income </vt:lpstr>
      <vt:lpstr>    4. Gender </vt:lpstr>
      <vt:lpstr>    5. Demographic Preference </vt:lpstr>
      <vt:lpstr>       EDA Summary </vt:lpstr>
      <vt:lpstr>       Recommendations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sainad reddy</dc:creator>
  <cp:lastModifiedBy>sainad reddy</cp:lastModifiedBy>
  <cp:revision>72</cp:revision>
  <dcterms:created xsi:type="dcterms:W3CDTF">2024-07-18T07:03:13Z</dcterms:created>
  <dcterms:modified xsi:type="dcterms:W3CDTF">2024-07-20T21:18:53Z</dcterms:modified>
</cp:coreProperties>
</file>