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6"/>
  </p:notesMasterIdLst>
  <p:sldIdLst>
    <p:sldId id="256" r:id="rId2"/>
    <p:sldId id="267" r:id="rId3"/>
    <p:sldId id="275" r:id="rId4"/>
    <p:sldId id="278" r:id="rId5"/>
    <p:sldId id="276" r:id="rId6"/>
    <p:sldId id="280" r:id="rId7"/>
    <p:sldId id="307" r:id="rId8"/>
    <p:sldId id="308" r:id="rId9"/>
    <p:sldId id="309" r:id="rId10"/>
    <p:sldId id="287" r:id="rId11"/>
    <p:sldId id="312" r:id="rId12"/>
    <p:sldId id="313" r:id="rId13"/>
    <p:sldId id="315" r:id="rId14"/>
    <p:sldId id="316" r:id="rId15"/>
    <p:sldId id="317" r:id="rId16"/>
    <p:sldId id="318" r:id="rId17"/>
    <p:sldId id="319" r:id="rId18"/>
    <p:sldId id="321" r:id="rId19"/>
    <p:sldId id="325" r:id="rId20"/>
    <p:sldId id="320" r:id="rId21"/>
    <p:sldId id="322" r:id="rId22"/>
    <p:sldId id="299" r:id="rId23"/>
    <p:sldId id="323" r:id="rId24"/>
    <p:sldId id="301"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FF3B3B"/>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6"/>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15FF2D-0EE0-4A57-A263-344DA1896C50}" type="datetimeFigureOut">
              <a:rPr lang="en-GB" smtClean="0"/>
              <a:t>16/09/2024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EBDB86-FC7C-4A5A-858C-DB1EC2BBEC05}" type="slidenum">
              <a:rPr lang="en-GB" smtClean="0"/>
              <a:t>‹#›</a:t>
            </a:fld>
            <a:endParaRPr lang="en-GB"/>
          </a:p>
        </p:txBody>
      </p:sp>
    </p:spTree>
    <p:extLst>
      <p:ext uri="{BB962C8B-B14F-4D97-AF65-F5344CB8AC3E}">
        <p14:creationId xmlns:p14="http://schemas.microsoft.com/office/powerpoint/2010/main" val="32571112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1EBDB86-FC7C-4A5A-858C-DB1EC2BBEC05}" type="slidenum">
              <a:rPr lang="en-GB" smtClean="0"/>
              <a:t>6</a:t>
            </a:fld>
            <a:endParaRPr lang="en-GB"/>
          </a:p>
        </p:txBody>
      </p:sp>
    </p:spTree>
    <p:extLst>
      <p:ext uri="{BB962C8B-B14F-4D97-AF65-F5344CB8AC3E}">
        <p14:creationId xmlns:p14="http://schemas.microsoft.com/office/powerpoint/2010/main" val="41695237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1EBDB86-FC7C-4A5A-858C-DB1EC2BBEC05}" type="slidenum">
              <a:rPr lang="en-GB" smtClean="0"/>
              <a:t>15</a:t>
            </a:fld>
            <a:endParaRPr lang="en-GB"/>
          </a:p>
        </p:txBody>
      </p:sp>
    </p:spTree>
    <p:extLst>
      <p:ext uri="{BB962C8B-B14F-4D97-AF65-F5344CB8AC3E}">
        <p14:creationId xmlns:p14="http://schemas.microsoft.com/office/powerpoint/2010/main" val="8208128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1EBDB86-FC7C-4A5A-858C-DB1EC2BBEC05}" type="slidenum">
              <a:rPr lang="en-GB" smtClean="0"/>
              <a:t>16</a:t>
            </a:fld>
            <a:endParaRPr lang="en-GB"/>
          </a:p>
        </p:txBody>
      </p:sp>
    </p:spTree>
    <p:extLst>
      <p:ext uri="{BB962C8B-B14F-4D97-AF65-F5344CB8AC3E}">
        <p14:creationId xmlns:p14="http://schemas.microsoft.com/office/powerpoint/2010/main" val="11180980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1EBDB86-FC7C-4A5A-858C-DB1EC2BBEC05}" type="slidenum">
              <a:rPr lang="en-GB" smtClean="0"/>
              <a:t>17</a:t>
            </a:fld>
            <a:endParaRPr lang="en-GB"/>
          </a:p>
        </p:txBody>
      </p:sp>
    </p:spTree>
    <p:extLst>
      <p:ext uri="{BB962C8B-B14F-4D97-AF65-F5344CB8AC3E}">
        <p14:creationId xmlns:p14="http://schemas.microsoft.com/office/powerpoint/2010/main" val="11538856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1EBDB86-FC7C-4A5A-858C-DB1EC2BBEC05}" type="slidenum">
              <a:rPr lang="en-GB" smtClean="0"/>
              <a:t>18</a:t>
            </a:fld>
            <a:endParaRPr lang="en-GB"/>
          </a:p>
        </p:txBody>
      </p:sp>
    </p:spTree>
    <p:extLst>
      <p:ext uri="{BB962C8B-B14F-4D97-AF65-F5344CB8AC3E}">
        <p14:creationId xmlns:p14="http://schemas.microsoft.com/office/powerpoint/2010/main" val="12962870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1EBDB86-FC7C-4A5A-858C-DB1EC2BBEC05}" type="slidenum">
              <a:rPr lang="en-GB" smtClean="0"/>
              <a:t>19</a:t>
            </a:fld>
            <a:endParaRPr lang="en-GB"/>
          </a:p>
        </p:txBody>
      </p:sp>
    </p:spTree>
    <p:extLst>
      <p:ext uri="{BB962C8B-B14F-4D97-AF65-F5344CB8AC3E}">
        <p14:creationId xmlns:p14="http://schemas.microsoft.com/office/powerpoint/2010/main" val="30361370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1EBDB86-FC7C-4A5A-858C-DB1EC2BBEC05}" type="slidenum">
              <a:rPr lang="en-GB" smtClean="0"/>
              <a:t>20</a:t>
            </a:fld>
            <a:endParaRPr lang="en-GB"/>
          </a:p>
        </p:txBody>
      </p:sp>
    </p:spTree>
    <p:extLst>
      <p:ext uri="{BB962C8B-B14F-4D97-AF65-F5344CB8AC3E}">
        <p14:creationId xmlns:p14="http://schemas.microsoft.com/office/powerpoint/2010/main" val="12374140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1EBDB86-FC7C-4A5A-858C-DB1EC2BBEC05}" type="slidenum">
              <a:rPr lang="en-GB" smtClean="0"/>
              <a:t>21</a:t>
            </a:fld>
            <a:endParaRPr lang="en-GB"/>
          </a:p>
        </p:txBody>
      </p:sp>
    </p:spTree>
    <p:extLst>
      <p:ext uri="{BB962C8B-B14F-4D97-AF65-F5344CB8AC3E}">
        <p14:creationId xmlns:p14="http://schemas.microsoft.com/office/powerpoint/2010/main" val="11413776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1EBDB86-FC7C-4A5A-858C-DB1EC2BBEC05}" type="slidenum">
              <a:rPr lang="en-GB" smtClean="0"/>
              <a:t>22</a:t>
            </a:fld>
            <a:endParaRPr lang="en-GB"/>
          </a:p>
        </p:txBody>
      </p:sp>
    </p:spTree>
    <p:extLst>
      <p:ext uri="{BB962C8B-B14F-4D97-AF65-F5344CB8AC3E}">
        <p14:creationId xmlns:p14="http://schemas.microsoft.com/office/powerpoint/2010/main" val="33687865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1EBDB86-FC7C-4A5A-858C-DB1EC2BBEC05}" type="slidenum">
              <a:rPr lang="en-GB" smtClean="0"/>
              <a:t>23</a:t>
            </a:fld>
            <a:endParaRPr lang="en-GB"/>
          </a:p>
        </p:txBody>
      </p:sp>
    </p:spTree>
    <p:extLst>
      <p:ext uri="{BB962C8B-B14F-4D97-AF65-F5344CB8AC3E}">
        <p14:creationId xmlns:p14="http://schemas.microsoft.com/office/powerpoint/2010/main" val="28821558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1EBDB86-FC7C-4A5A-858C-DB1EC2BBEC05}" type="slidenum">
              <a:rPr lang="en-GB" smtClean="0"/>
              <a:t>24</a:t>
            </a:fld>
            <a:endParaRPr lang="en-GB"/>
          </a:p>
        </p:txBody>
      </p:sp>
    </p:spTree>
    <p:extLst>
      <p:ext uri="{BB962C8B-B14F-4D97-AF65-F5344CB8AC3E}">
        <p14:creationId xmlns:p14="http://schemas.microsoft.com/office/powerpoint/2010/main" val="34789401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1EBDB86-FC7C-4A5A-858C-DB1EC2BBEC05}" type="slidenum">
              <a:rPr lang="en-GB" smtClean="0"/>
              <a:t>7</a:t>
            </a:fld>
            <a:endParaRPr lang="en-GB"/>
          </a:p>
        </p:txBody>
      </p:sp>
    </p:spTree>
    <p:extLst>
      <p:ext uri="{BB962C8B-B14F-4D97-AF65-F5344CB8AC3E}">
        <p14:creationId xmlns:p14="http://schemas.microsoft.com/office/powerpoint/2010/main" val="1039978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1EBDB86-FC7C-4A5A-858C-DB1EC2BBEC05}" type="slidenum">
              <a:rPr lang="en-GB" smtClean="0"/>
              <a:t>8</a:t>
            </a:fld>
            <a:endParaRPr lang="en-GB"/>
          </a:p>
        </p:txBody>
      </p:sp>
    </p:spTree>
    <p:extLst>
      <p:ext uri="{BB962C8B-B14F-4D97-AF65-F5344CB8AC3E}">
        <p14:creationId xmlns:p14="http://schemas.microsoft.com/office/powerpoint/2010/main" val="20719516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1EBDB86-FC7C-4A5A-858C-DB1EC2BBEC05}" type="slidenum">
              <a:rPr lang="en-GB" smtClean="0"/>
              <a:t>9</a:t>
            </a:fld>
            <a:endParaRPr lang="en-GB"/>
          </a:p>
        </p:txBody>
      </p:sp>
    </p:spTree>
    <p:extLst>
      <p:ext uri="{BB962C8B-B14F-4D97-AF65-F5344CB8AC3E}">
        <p14:creationId xmlns:p14="http://schemas.microsoft.com/office/powerpoint/2010/main" val="1458170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1EBDB86-FC7C-4A5A-858C-DB1EC2BBEC05}" type="slidenum">
              <a:rPr lang="en-GB" smtClean="0"/>
              <a:t>10</a:t>
            </a:fld>
            <a:endParaRPr lang="en-GB"/>
          </a:p>
        </p:txBody>
      </p:sp>
    </p:spTree>
    <p:extLst>
      <p:ext uri="{BB962C8B-B14F-4D97-AF65-F5344CB8AC3E}">
        <p14:creationId xmlns:p14="http://schemas.microsoft.com/office/powerpoint/2010/main" val="16084270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1EBDB86-FC7C-4A5A-858C-DB1EC2BBEC05}" type="slidenum">
              <a:rPr lang="en-GB" smtClean="0"/>
              <a:t>11</a:t>
            </a:fld>
            <a:endParaRPr lang="en-GB"/>
          </a:p>
        </p:txBody>
      </p:sp>
    </p:spTree>
    <p:extLst>
      <p:ext uri="{BB962C8B-B14F-4D97-AF65-F5344CB8AC3E}">
        <p14:creationId xmlns:p14="http://schemas.microsoft.com/office/powerpoint/2010/main" val="41546232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1EBDB86-FC7C-4A5A-858C-DB1EC2BBEC05}" type="slidenum">
              <a:rPr lang="en-GB" smtClean="0"/>
              <a:t>12</a:t>
            </a:fld>
            <a:endParaRPr lang="en-GB"/>
          </a:p>
        </p:txBody>
      </p:sp>
    </p:spTree>
    <p:extLst>
      <p:ext uri="{BB962C8B-B14F-4D97-AF65-F5344CB8AC3E}">
        <p14:creationId xmlns:p14="http://schemas.microsoft.com/office/powerpoint/2010/main" val="6406928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1EBDB86-FC7C-4A5A-858C-DB1EC2BBEC05}" type="slidenum">
              <a:rPr lang="en-GB" smtClean="0"/>
              <a:t>13</a:t>
            </a:fld>
            <a:endParaRPr lang="en-GB"/>
          </a:p>
        </p:txBody>
      </p:sp>
    </p:spTree>
    <p:extLst>
      <p:ext uri="{BB962C8B-B14F-4D97-AF65-F5344CB8AC3E}">
        <p14:creationId xmlns:p14="http://schemas.microsoft.com/office/powerpoint/2010/main" val="2919391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1EBDB86-FC7C-4A5A-858C-DB1EC2BBEC05}" type="slidenum">
              <a:rPr lang="en-GB" smtClean="0"/>
              <a:t>14</a:t>
            </a:fld>
            <a:endParaRPr lang="en-GB"/>
          </a:p>
        </p:txBody>
      </p:sp>
    </p:spTree>
    <p:extLst>
      <p:ext uri="{BB962C8B-B14F-4D97-AF65-F5344CB8AC3E}">
        <p14:creationId xmlns:p14="http://schemas.microsoft.com/office/powerpoint/2010/main" val="12139206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9/16/2024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9/16/2024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9/16/2024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9/16/2024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9/16/2024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9/16/2024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9/16/2024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9/16/2024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9/16/2024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9/16/2024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9/16/2024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9/16/2024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nainisainad@gmail.com"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9.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35.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1027332" y="1608757"/>
            <a:ext cx="9713172" cy="4493538"/>
          </a:xfrm>
          <a:prstGeom prst="rect">
            <a:avLst/>
          </a:prstGeom>
          <a:solidFill>
            <a:srgbClr val="3B3B3B"/>
          </a:solidFill>
        </p:spPr>
        <p:txBody>
          <a:bodyPr wrap="none" rtlCol="0">
            <a:spAutoFit/>
          </a:bodyPr>
          <a:lstStyle/>
          <a:p>
            <a:r>
              <a:rPr lang="en-US" sz="6600" dirty="0">
                <a:solidFill>
                  <a:srgbClr val="FF6600"/>
                </a:solidFill>
              </a:rPr>
              <a:t>Bank Marketing (Campaign)</a:t>
            </a:r>
          </a:p>
          <a:p>
            <a:r>
              <a:rPr lang="en-US" sz="2400" kern="100" dirty="0">
                <a:solidFill>
                  <a:srgbClr val="FF6600"/>
                </a:solidFill>
                <a:effectLst/>
                <a:latin typeface="Calibri" panose="020F0502020204030204" pitchFamily="34" charset="0"/>
                <a:ea typeface="Calibri" panose="020F0502020204030204" pitchFamily="34" charset="0"/>
                <a:cs typeface="Times New Roman" panose="02020603050405020304" pitchFamily="18" charset="0"/>
              </a:rPr>
              <a:t> Data Science Virtual Internship</a:t>
            </a:r>
          </a:p>
          <a:p>
            <a:endParaRPr lang="en-US" sz="2400" kern="100" dirty="0">
              <a:solidFill>
                <a:srgbClr val="FF6600"/>
              </a:solidFill>
              <a:effectLst/>
              <a:latin typeface="Calibri" panose="020F0502020204030204" pitchFamily="34" charset="0"/>
              <a:ea typeface="Calibri" panose="020F0502020204030204" pitchFamily="34" charset="0"/>
              <a:cs typeface="Times New Roman" panose="02020603050405020304" pitchFamily="18" charset="0"/>
            </a:endParaRPr>
          </a:p>
          <a:p>
            <a:r>
              <a:rPr lang="en-GB" sz="2400" b="1" dirty="0">
                <a:solidFill>
                  <a:srgbClr val="FF6600"/>
                </a:solidFill>
              </a:rPr>
              <a:t>Name</a:t>
            </a:r>
            <a:r>
              <a:rPr lang="en-GB" sz="2400" dirty="0">
                <a:solidFill>
                  <a:srgbClr val="FF6600"/>
                </a:solidFill>
              </a:rPr>
              <a:t>: </a:t>
            </a:r>
            <a:r>
              <a:rPr lang="en-GB" sz="2400" dirty="0">
                <a:solidFill>
                  <a:schemeClr val="bg1"/>
                </a:solidFill>
              </a:rPr>
              <a:t>Sainad Reddy Naini (Individual)</a:t>
            </a:r>
          </a:p>
          <a:p>
            <a:r>
              <a:rPr lang="en-GB" sz="2400" b="1" dirty="0">
                <a:solidFill>
                  <a:srgbClr val="FF6600"/>
                </a:solidFill>
              </a:rPr>
              <a:t>Email</a:t>
            </a:r>
            <a:r>
              <a:rPr lang="en-GB" sz="2400" dirty="0">
                <a:solidFill>
                  <a:srgbClr val="FF6600"/>
                </a:solidFill>
              </a:rPr>
              <a:t>: </a:t>
            </a:r>
            <a:r>
              <a:rPr lang="en-GB" sz="2400" dirty="0">
                <a:solidFill>
                  <a:schemeClr val="bg1"/>
                </a:solidFill>
                <a:hlinkClick r:id="rId3">
                  <a:extLst>
                    <a:ext uri="{A12FA001-AC4F-418D-AE19-62706E023703}">
                      <ahyp:hlinkClr xmlns:ahyp="http://schemas.microsoft.com/office/drawing/2018/hyperlinkcolor" val="tx"/>
                    </a:ext>
                  </a:extLst>
                </a:hlinkClick>
              </a:rPr>
              <a:t>nainisainad@gmail.com</a:t>
            </a:r>
            <a:endParaRPr lang="en-GB" sz="2400" dirty="0">
              <a:solidFill>
                <a:schemeClr val="bg1"/>
              </a:solidFill>
            </a:endParaRPr>
          </a:p>
          <a:p>
            <a:r>
              <a:rPr lang="en-GB" sz="2400" b="1" dirty="0">
                <a:solidFill>
                  <a:srgbClr val="FF6600"/>
                </a:solidFill>
              </a:rPr>
              <a:t>Country</a:t>
            </a:r>
            <a:r>
              <a:rPr lang="en-GB" sz="2400" dirty="0">
                <a:solidFill>
                  <a:srgbClr val="FF6600"/>
                </a:solidFill>
              </a:rPr>
              <a:t>: </a:t>
            </a:r>
            <a:r>
              <a:rPr lang="en-GB" sz="2400" dirty="0">
                <a:solidFill>
                  <a:schemeClr val="bg1"/>
                </a:solidFill>
              </a:rPr>
              <a:t>India</a:t>
            </a:r>
            <a:r>
              <a:rPr lang="en-GB" sz="2400" dirty="0">
                <a:solidFill>
                  <a:srgbClr val="FF6600"/>
                </a:solidFill>
              </a:rPr>
              <a:t> </a:t>
            </a:r>
          </a:p>
          <a:p>
            <a:r>
              <a:rPr lang="en-GB" sz="2400" b="1" dirty="0">
                <a:solidFill>
                  <a:srgbClr val="FF6600"/>
                </a:solidFill>
              </a:rPr>
              <a:t>College</a:t>
            </a:r>
            <a:r>
              <a:rPr lang="en-GB" sz="2400" dirty="0">
                <a:solidFill>
                  <a:srgbClr val="FF6600"/>
                </a:solidFill>
              </a:rPr>
              <a:t>: </a:t>
            </a:r>
            <a:r>
              <a:rPr lang="en-GB" sz="2400" dirty="0">
                <a:solidFill>
                  <a:schemeClr val="bg1"/>
                </a:solidFill>
              </a:rPr>
              <a:t>University</a:t>
            </a:r>
            <a:r>
              <a:rPr lang="en-GB" sz="2400" dirty="0">
                <a:solidFill>
                  <a:srgbClr val="FF6600"/>
                </a:solidFill>
              </a:rPr>
              <a:t> </a:t>
            </a:r>
            <a:r>
              <a:rPr lang="en-GB" sz="2400" dirty="0">
                <a:solidFill>
                  <a:schemeClr val="bg1"/>
                </a:solidFill>
              </a:rPr>
              <a:t>of</a:t>
            </a:r>
            <a:r>
              <a:rPr lang="en-GB" sz="2400" dirty="0">
                <a:solidFill>
                  <a:srgbClr val="FF6600"/>
                </a:solidFill>
              </a:rPr>
              <a:t> </a:t>
            </a:r>
            <a:r>
              <a:rPr lang="en-GB" sz="2400" dirty="0">
                <a:solidFill>
                  <a:schemeClr val="bg1"/>
                </a:solidFill>
              </a:rPr>
              <a:t>Bath</a:t>
            </a:r>
            <a:r>
              <a:rPr lang="en-GB" sz="2400" dirty="0">
                <a:solidFill>
                  <a:srgbClr val="FF6600"/>
                </a:solidFill>
              </a:rPr>
              <a:t> </a:t>
            </a:r>
            <a:r>
              <a:rPr lang="en-GB" sz="2400" dirty="0">
                <a:solidFill>
                  <a:schemeClr val="bg1"/>
                </a:solidFill>
              </a:rPr>
              <a:t>(Graduate -UK)</a:t>
            </a:r>
          </a:p>
          <a:p>
            <a:r>
              <a:rPr lang="en-GB" sz="2400" b="1" dirty="0">
                <a:solidFill>
                  <a:srgbClr val="FF6600"/>
                </a:solidFill>
              </a:rPr>
              <a:t>Specialization</a:t>
            </a:r>
            <a:r>
              <a:rPr lang="en-GB" sz="2400" dirty="0">
                <a:solidFill>
                  <a:srgbClr val="FF6600"/>
                </a:solidFill>
              </a:rPr>
              <a:t>: </a:t>
            </a:r>
            <a:r>
              <a:rPr lang="en-GB" sz="2400" dirty="0">
                <a:solidFill>
                  <a:schemeClr val="bg1"/>
                </a:solidFill>
              </a:rPr>
              <a:t>Data</a:t>
            </a:r>
            <a:r>
              <a:rPr lang="en-GB" sz="2400" dirty="0">
                <a:solidFill>
                  <a:srgbClr val="FF6600"/>
                </a:solidFill>
              </a:rPr>
              <a:t> </a:t>
            </a:r>
            <a:r>
              <a:rPr lang="en-GB" sz="2400" dirty="0">
                <a:solidFill>
                  <a:schemeClr val="bg1"/>
                </a:solidFill>
              </a:rPr>
              <a:t>Science</a:t>
            </a:r>
          </a:p>
          <a:p>
            <a:endParaRPr lang="en-US" sz="2400" dirty="0">
              <a:solidFill>
                <a:srgbClr val="FF6600"/>
              </a:solidFill>
            </a:endParaRPr>
          </a:p>
          <a:p>
            <a:r>
              <a:rPr lang="en-US" sz="2800" dirty="0">
                <a:solidFill>
                  <a:srgbClr val="FF6600"/>
                </a:solidFill>
              </a:rPr>
              <a:t> </a:t>
            </a:r>
            <a:endParaRPr lang="en-US" sz="2400" dirty="0">
              <a:solidFill>
                <a:srgbClr val="FF6600"/>
              </a:solidFill>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465218" y="1465218"/>
            <a:ext cx="6858002" cy="3927567"/>
          </a:xfrm>
          <a:solidFill>
            <a:srgbClr val="3B3B3B"/>
          </a:solidFill>
        </p:spPr>
        <p:txBody>
          <a:bodyPr vert="vert270" anchor="t" anchorCtr="0"/>
          <a:lstStyle/>
          <a:p>
            <a:pPr marL="0" marR="0" lvl="0" indent="0"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t>EDA</a:t>
            </a: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r>
              <a:rPr kumimoji="0" lang="en-US" sz="1750" b="1" i="0" u="none" strike="noStrike" kern="1200" cap="none" spc="0" normalizeH="0" baseline="0" noProof="0" dirty="0">
                <a:ln>
                  <a:noFill/>
                </a:ln>
                <a:solidFill>
                  <a:srgbClr val="FF6600"/>
                </a:solidFill>
                <a:effectLst/>
                <a:uLnTx/>
                <a:uFillTx/>
                <a:latin typeface="Calibri" panose="020F0502020204030204"/>
                <a:ea typeface="+mn-ea"/>
                <a:cs typeface="+mn-cs"/>
              </a:rPr>
              <a:t>(</a:t>
            </a:r>
            <a:r>
              <a:rPr kumimoji="0" lang="en-GB" sz="1750" b="1" i="0" u="none" strike="noStrike" kern="1200" cap="none" spc="0" normalizeH="0" baseline="0" noProof="0" dirty="0">
                <a:ln>
                  <a:noFill/>
                </a:ln>
                <a:solidFill>
                  <a:srgbClr val="FF6600"/>
                </a:solidFill>
                <a:effectLst/>
                <a:uLnTx/>
                <a:uFillTx/>
                <a:latin typeface="Calibri" panose="020F0502020204030204"/>
                <a:ea typeface="+mn-ea"/>
                <a:cs typeface="+mn-cs"/>
              </a:rPr>
              <a:t>Univariate Analysis of Categorical Features</a:t>
            </a:r>
            <a:r>
              <a:rPr kumimoji="0" lang="en-US" sz="1750" b="1" i="0" u="none" strike="noStrike" kern="1200" cap="none" spc="0" normalizeH="0" baseline="0" noProof="0" dirty="0">
                <a:ln>
                  <a:noFill/>
                </a:ln>
                <a:solidFill>
                  <a:srgbClr val="FF6600"/>
                </a:solidFill>
                <a:effectLst/>
                <a:uLnTx/>
                <a:uFillTx/>
                <a:latin typeface="Calibri" panose="020F0502020204030204"/>
                <a:ea typeface="+mn-ea"/>
                <a:cs typeface="+mn-cs"/>
              </a:rPr>
              <a:t>)</a:t>
            </a:r>
            <a:br>
              <a:rPr kumimoji="0" lang="en-US" sz="1750" b="1" i="0" u="none" strike="noStrike" kern="1200" cap="none" spc="0" normalizeH="0" baseline="0" noProof="0" dirty="0">
                <a:ln>
                  <a:noFill/>
                </a:ln>
                <a:solidFill>
                  <a:srgbClr val="FF6600"/>
                </a:solidFill>
                <a:effectLst/>
                <a:uLnTx/>
                <a:uFillTx/>
                <a:latin typeface="Calibri" panose="020F0502020204030204"/>
                <a:ea typeface="+mn-ea"/>
                <a:cs typeface="+mn-cs"/>
              </a:rPr>
            </a:br>
            <a:endParaRPr lang="en-US" sz="1750"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6168571"/>
            <a:ext cx="1654627" cy="994232"/>
          </a:xfrm>
          <a:prstGeom prst="rect">
            <a:avLst/>
          </a:prstGeom>
        </p:spPr>
      </p:pic>
      <p:sp>
        <p:nvSpPr>
          <p:cNvPr id="5" name="Rectangle 4">
            <a:extLst>
              <a:ext uri="{FF2B5EF4-FFF2-40B4-BE49-F238E27FC236}">
                <a16:creationId xmlns:a16="http://schemas.microsoft.com/office/drawing/2014/main" id="{A85575D2-5D9A-4E3E-6CAF-49590627AD0F}"/>
              </a:ext>
            </a:extLst>
          </p:cNvPr>
          <p:cNvSpPr/>
          <p:nvPr/>
        </p:nvSpPr>
        <p:spPr>
          <a:xfrm>
            <a:off x="465909" y="3376802"/>
            <a:ext cx="2995749" cy="45719"/>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18" name="TextBox 17">
            <a:extLst>
              <a:ext uri="{FF2B5EF4-FFF2-40B4-BE49-F238E27FC236}">
                <a16:creationId xmlns:a16="http://schemas.microsoft.com/office/drawing/2014/main" id="{115928AD-3B4D-BB47-E345-50C8645B5337}"/>
              </a:ext>
            </a:extLst>
          </p:cNvPr>
          <p:cNvSpPr txBox="1"/>
          <p:nvPr/>
        </p:nvSpPr>
        <p:spPr>
          <a:xfrm>
            <a:off x="663132" y="3526246"/>
            <a:ext cx="2519339" cy="1015663"/>
          </a:xfrm>
          <a:prstGeom prst="rect">
            <a:avLst/>
          </a:prstGeom>
          <a:noFill/>
        </p:spPr>
        <p:txBody>
          <a:bodyPr wrap="square" rtlCol="0">
            <a:spAutoFit/>
          </a:bodyPr>
          <a:lstStyle/>
          <a:p>
            <a:pPr marL="285750" indent="-285750" algn="just">
              <a:buFont typeface="Arial" panose="020B0604020202020204" pitchFamily="34" charset="0"/>
              <a:buChar char="•"/>
            </a:pPr>
            <a:r>
              <a:rPr lang="en-GB" sz="1500" b="1" dirty="0">
                <a:solidFill>
                  <a:schemeClr val="bg1"/>
                </a:solidFill>
              </a:rPr>
              <a:t>There are 10 categorical features(columns) in this dataset excluding y(target variable).</a:t>
            </a:r>
          </a:p>
        </p:txBody>
      </p:sp>
      <p:pic>
        <p:nvPicPr>
          <p:cNvPr id="6" name="Picture 5">
            <a:extLst>
              <a:ext uri="{FF2B5EF4-FFF2-40B4-BE49-F238E27FC236}">
                <a16:creationId xmlns:a16="http://schemas.microsoft.com/office/drawing/2014/main" id="{60EF0C0C-7DDE-69DD-999E-E365667B17DA}"/>
              </a:ext>
            </a:extLst>
          </p:cNvPr>
          <p:cNvPicPr>
            <a:picLocks noChangeAspect="1"/>
          </p:cNvPicPr>
          <p:nvPr/>
        </p:nvPicPr>
        <p:blipFill>
          <a:blip r:embed="rId4"/>
          <a:stretch>
            <a:fillRect/>
          </a:stretch>
        </p:blipFill>
        <p:spPr>
          <a:xfrm>
            <a:off x="4045135" y="521181"/>
            <a:ext cx="7835714" cy="5815637"/>
          </a:xfrm>
          <a:prstGeom prst="rect">
            <a:avLst/>
          </a:prstGeom>
        </p:spPr>
      </p:pic>
    </p:spTree>
    <p:extLst>
      <p:ext uri="{BB962C8B-B14F-4D97-AF65-F5344CB8AC3E}">
        <p14:creationId xmlns:p14="http://schemas.microsoft.com/office/powerpoint/2010/main" val="13279228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465218" y="1465218"/>
            <a:ext cx="6858002" cy="3927567"/>
          </a:xfrm>
          <a:solidFill>
            <a:srgbClr val="3B3B3B"/>
          </a:solidFill>
        </p:spPr>
        <p:txBody>
          <a:bodyPr vert="vert270" anchor="t" anchorCtr="0"/>
          <a:lstStyle/>
          <a:p>
            <a:pPr marL="0" marR="0" lvl="0" indent="0"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t>EDA</a:t>
            </a: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r>
              <a:rPr kumimoji="0" lang="en-US" sz="1750" b="1" i="0" u="none" strike="noStrike" kern="1200" cap="none" spc="0" normalizeH="0" baseline="0" noProof="0" dirty="0">
                <a:ln>
                  <a:noFill/>
                </a:ln>
                <a:solidFill>
                  <a:srgbClr val="FF6600"/>
                </a:solidFill>
                <a:effectLst/>
                <a:uLnTx/>
                <a:uFillTx/>
                <a:latin typeface="Calibri" panose="020F0502020204030204"/>
                <a:ea typeface="+mn-ea"/>
                <a:cs typeface="+mn-cs"/>
              </a:rPr>
              <a:t>(</a:t>
            </a:r>
            <a:r>
              <a:rPr kumimoji="0" lang="en-GB" sz="1750" b="1" i="0" u="none" strike="noStrike" kern="1200" cap="none" spc="0" normalizeH="0" baseline="0" noProof="0" dirty="0">
                <a:ln>
                  <a:noFill/>
                </a:ln>
                <a:solidFill>
                  <a:srgbClr val="FF6600"/>
                </a:solidFill>
                <a:effectLst/>
                <a:uLnTx/>
                <a:uFillTx/>
                <a:latin typeface="Calibri" panose="020F0502020204030204"/>
                <a:ea typeface="+mn-ea"/>
                <a:cs typeface="+mn-cs"/>
              </a:rPr>
              <a:t>Univariate Analysis of Categorical Features</a:t>
            </a:r>
            <a:r>
              <a:rPr kumimoji="0" lang="en-US" sz="1750" b="1" i="0" u="none" strike="noStrike" kern="1200" cap="none" spc="0" normalizeH="0" baseline="0" noProof="0" dirty="0">
                <a:ln>
                  <a:noFill/>
                </a:ln>
                <a:solidFill>
                  <a:srgbClr val="FF6600"/>
                </a:solidFill>
                <a:effectLst/>
                <a:uLnTx/>
                <a:uFillTx/>
                <a:latin typeface="Calibri" panose="020F0502020204030204"/>
                <a:ea typeface="+mn-ea"/>
                <a:cs typeface="+mn-cs"/>
              </a:rPr>
              <a:t>)</a:t>
            </a:r>
            <a:br>
              <a:rPr kumimoji="0" lang="en-US" sz="1750" b="1" i="0" u="none" strike="noStrike" kern="1200" cap="none" spc="0" normalizeH="0" baseline="0" noProof="0" dirty="0">
                <a:ln>
                  <a:noFill/>
                </a:ln>
                <a:solidFill>
                  <a:srgbClr val="FF6600"/>
                </a:solidFill>
                <a:effectLst/>
                <a:uLnTx/>
                <a:uFillTx/>
                <a:latin typeface="Calibri" panose="020F0502020204030204"/>
                <a:ea typeface="+mn-ea"/>
                <a:cs typeface="+mn-cs"/>
              </a:rPr>
            </a:br>
            <a:endParaRPr lang="en-US" sz="1750"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6168571"/>
            <a:ext cx="1654627" cy="994232"/>
          </a:xfrm>
          <a:prstGeom prst="rect">
            <a:avLst/>
          </a:prstGeom>
        </p:spPr>
      </p:pic>
      <p:sp>
        <p:nvSpPr>
          <p:cNvPr id="5" name="Rectangle 4">
            <a:extLst>
              <a:ext uri="{FF2B5EF4-FFF2-40B4-BE49-F238E27FC236}">
                <a16:creationId xmlns:a16="http://schemas.microsoft.com/office/drawing/2014/main" id="{A85575D2-5D9A-4E3E-6CAF-49590627AD0F}"/>
              </a:ext>
            </a:extLst>
          </p:cNvPr>
          <p:cNvSpPr/>
          <p:nvPr/>
        </p:nvSpPr>
        <p:spPr>
          <a:xfrm>
            <a:off x="491180" y="2613231"/>
            <a:ext cx="2995749" cy="45719"/>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18" name="TextBox 17">
            <a:extLst>
              <a:ext uri="{FF2B5EF4-FFF2-40B4-BE49-F238E27FC236}">
                <a16:creationId xmlns:a16="http://schemas.microsoft.com/office/drawing/2014/main" id="{115928AD-3B4D-BB47-E345-50C8645B5337}"/>
              </a:ext>
            </a:extLst>
          </p:cNvPr>
          <p:cNvSpPr txBox="1"/>
          <p:nvPr/>
        </p:nvSpPr>
        <p:spPr>
          <a:xfrm>
            <a:off x="465908" y="2776506"/>
            <a:ext cx="3210546" cy="2631490"/>
          </a:xfrm>
          <a:prstGeom prst="rect">
            <a:avLst/>
          </a:prstGeom>
          <a:noFill/>
        </p:spPr>
        <p:txBody>
          <a:bodyPr wrap="square" rtlCol="0">
            <a:spAutoFit/>
          </a:bodyPr>
          <a:lstStyle/>
          <a:p>
            <a:pPr marL="285750" indent="-285750">
              <a:buFont typeface="Arial" panose="020B0604020202020204" pitchFamily="34" charset="0"/>
              <a:buChar char="•"/>
            </a:pPr>
            <a:r>
              <a:rPr lang="en-GB" sz="1500" b="1" dirty="0">
                <a:solidFill>
                  <a:schemeClr val="bg1"/>
                </a:solidFill>
              </a:rPr>
              <a:t>Most people in the dataset have administrative jobs, followed by blue-collar workers and technicians. There are fewer students.</a:t>
            </a:r>
          </a:p>
          <a:p>
            <a:pPr marL="285750" indent="-285750">
              <a:buFont typeface="Arial" panose="020B0604020202020204" pitchFamily="34" charset="0"/>
              <a:buChar char="•"/>
            </a:pPr>
            <a:r>
              <a:rPr lang="en-GB" sz="1500" b="1" dirty="0">
                <a:solidFill>
                  <a:schemeClr val="bg1"/>
                </a:solidFill>
              </a:rPr>
              <a:t>More people in the dataset are married.</a:t>
            </a:r>
          </a:p>
          <a:p>
            <a:pPr marL="285750" indent="-285750">
              <a:buFont typeface="Arial" panose="020B0604020202020204" pitchFamily="34" charset="0"/>
              <a:buChar char="•"/>
            </a:pPr>
            <a:r>
              <a:rPr lang="en-GB" sz="1500" b="1" dirty="0">
                <a:solidFill>
                  <a:schemeClr val="bg1"/>
                </a:solidFill>
              </a:rPr>
              <a:t>Most of the clients in the dataset are educated.</a:t>
            </a:r>
          </a:p>
          <a:p>
            <a:pPr marL="285750" indent="-285750">
              <a:buFont typeface="Arial" panose="020B0604020202020204" pitchFamily="34" charset="0"/>
              <a:buChar char="•"/>
            </a:pPr>
            <a:r>
              <a:rPr lang="en-GB" sz="1500" b="1" dirty="0">
                <a:solidFill>
                  <a:schemeClr val="bg1"/>
                </a:solidFill>
              </a:rPr>
              <a:t>Most of the contacts were made using mobile phones.</a:t>
            </a:r>
          </a:p>
        </p:txBody>
      </p:sp>
      <p:pic>
        <p:nvPicPr>
          <p:cNvPr id="7" name="Picture 6">
            <a:extLst>
              <a:ext uri="{FF2B5EF4-FFF2-40B4-BE49-F238E27FC236}">
                <a16:creationId xmlns:a16="http://schemas.microsoft.com/office/drawing/2014/main" id="{01442B7B-9095-C6C2-9789-1F727A439524}"/>
              </a:ext>
            </a:extLst>
          </p:cNvPr>
          <p:cNvPicPr>
            <a:picLocks noChangeAspect="1"/>
          </p:cNvPicPr>
          <p:nvPr/>
        </p:nvPicPr>
        <p:blipFill>
          <a:blip r:embed="rId4"/>
          <a:stretch>
            <a:fillRect/>
          </a:stretch>
        </p:blipFill>
        <p:spPr>
          <a:xfrm>
            <a:off x="4304640" y="1389107"/>
            <a:ext cx="3688780" cy="2033414"/>
          </a:xfrm>
          <a:prstGeom prst="rect">
            <a:avLst/>
          </a:prstGeom>
        </p:spPr>
      </p:pic>
      <p:pic>
        <p:nvPicPr>
          <p:cNvPr id="9" name="Picture 8">
            <a:extLst>
              <a:ext uri="{FF2B5EF4-FFF2-40B4-BE49-F238E27FC236}">
                <a16:creationId xmlns:a16="http://schemas.microsoft.com/office/drawing/2014/main" id="{D3045C15-798F-CAD1-26BD-85191CBBE234}"/>
              </a:ext>
            </a:extLst>
          </p:cNvPr>
          <p:cNvPicPr>
            <a:picLocks noChangeAspect="1"/>
          </p:cNvPicPr>
          <p:nvPr/>
        </p:nvPicPr>
        <p:blipFill>
          <a:blip r:embed="rId5"/>
          <a:stretch>
            <a:fillRect/>
          </a:stretch>
        </p:blipFill>
        <p:spPr>
          <a:xfrm>
            <a:off x="7993420" y="1332546"/>
            <a:ext cx="3524742" cy="2033413"/>
          </a:xfrm>
          <a:prstGeom prst="rect">
            <a:avLst/>
          </a:prstGeom>
        </p:spPr>
      </p:pic>
      <p:pic>
        <p:nvPicPr>
          <p:cNvPr id="11" name="Picture 10">
            <a:extLst>
              <a:ext uri="{FF2B5EF4-FFF2-40B4-BE49-F238E27FC236}">
                <a16:creationId xmlns:a16="http://schemas.microsoft.com/office/drawing/2014/main" id="{66564056-91A3-D846-70D7-904E644EC3E6}"/>
              </a:ext>
            </a:extLst>
          </p:cNvPr>
          <p:cNvPicPr>
            <a:picLocks noChangeAspect="1"/>
          </p:cNvPicPr>
          <p:nvPr/>
        </p:nvPicPr>
        <p:blipFill>
          <a:blip r:embed="rId6"/>
          <a:srcRect t="2578" b="1"/>
          <a:stretch/>
        </p:blipFill>
        <p:spPr>
          <a:xfrm>
            <a:off x="4393162" y="3422521"/>
            <a:ext cx="3553321" cy="2106076"/>
          </a:xfrm>
          <a:prstGeom prst="rect">
            <a:avLst/>
          </a:prstGeom>
        </p:spPr>
      </p:pic>
      <p:pic>
        <p:nvPicPr>
          <p:cNvPr id="13" name="Picture 12">
            <a:extLst>
              <a:ext uri="{FF2B5EF4-FFF2-40B4-BE49-F238E27FC236}">
                <a16:creationId xmlns:a16="http://schemas.microsoft.com/office/drawing/2014/main" id="{5394BF91-DCE5-318E-0876-6ECF9ECEA761}"/>
              </a:ext>
            </a:extLst>
          </p:cNvPr>
          <p:cNvPicPr>
            <a:picLocks noChangeAspect="1"/>
          </p:cNvPicPr>
          <p:nvPr/>
        </p:nvPicPr>
        <p:blipFill>
          <a:blip r:embed="rId7"/>
          <a:stretch>
            <a:fillRect/>
          </a:stretch>
        </p:blipFill>
        <p:spPr>
          <a:xfrm>
            <a:off x="7992725" y="3422521"/>
            <a:ext cx="3572374" cy="1667108"/>
          </a:xfrm>
          <a:prstGeom prst="rect">
            <a:avLst/>
          </a:prstGeom>
        </p:spPr>
      </p:pic>
      <p:sp>
        <p:nvSpPr>
          <p:cNvPr id="14" name="TextBox 13">
            <a:extLst>
              <a:ext uri="{FF2B5EF4-FFF2-40B4-BE49-F238E27FC236}">
                <a16:creationId xmlns:a16="http://schemas.microsoft.com/office/drawing/2014/main" id="{FD126276-C298-2DA6-DD6B-5D833F85580C}"/>
              </a:ext>
            </a:extLst>
          </p:cNvPr>
          <p:cNvSpPr txBox="1"/>
          <p:nvPr/>
        </p:nvSpPr>
        <p:spPr>
          <a:xfrm>
            <a:off x="5307291" y="5799239"/>
            <a:ext cx="5693789" cy="369332"/>
          </a:xfrm>
          <a:prstGeom prst="rect">
            <a:avLst/>
          </a:prstGeom>
          <a:noFill/>
        </p:spPr>
        <p:txBody>
          <a:bodyPr wrap="square" rtlCol="0">
            <a:spAutoFit/>
          </a:bodyPr>
          <a:lstStyle/>
          <a:p>
            <a:r>
              <a:rPr lang="en-GB" dirty="0"/>
              <a:t>The conclusions from the bar graphs are shown on the left.</a:t>
            </a:r>
          </a:p>
        </p:txBody>
      </p:sp>
    </p:spTree>
    <p:extLst>
      <p:ext uri="{BB962C8B-B14F-4D97-AF65-F5344CB8AC3E}">
        <p14:creationId xmlns:p14="http://schemas.microsoft.com/office/powerpoint/2010/main" val="19834637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465218" y="1465218"/>
            <a:ext cx="6858002" cy="3927567"/>
          </a:xfrm>
          <a:solidFill>
            <a:srgbClr val="3B3B3B"/>
          </a:solidFill>
        </p:spPr>
        <p:txBody>
          <a:bodyPr vert="vert270" anchor="t" anchorCtr="0"/>
          <a:lstStyle/>
          <a:p>
            <a:pPr marL="0" marR="0" lvl="0" indent="0"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t>EDA</a:t>
            </a: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r>
              <a:rPr kumimoji="0" lang="en-US" sz="1750" b="1" i="0" u="none" strike="noStrike" kern="1200" cap="none" spc="0" normalizeH="0" baseline="0" noProof="0" dirty="0">
                <a:ln>
                  <a:noFill/>
                </a:ln>
                <a:solidFill>
                  <a:srgbClr val="FF6600"/>
                </a:solidFill>
                <a:effectLst/>
                <a:uLnTx/>
                <a:uFillTx/>
                <a:latin typeface="Calibri" panose="020F0502020204030204"/>
                <a:ea typeface="+mn-ea"/>
                <a:cs typeface="+mn-cs"/>
              </a:rPr>
              <a:t>(</a:t>
            </a:r>
            <a:r>
              <a:rPr kumimoji="0" lang="en-GB" sz="1750" b="1" i="0" u="none" strike="noStrike" kern="1200" cap="none" spc="0" normalizeH="0" baseline="0" noProof="0" dirty="0">
                <a:ln>
                  <a:noFill/>
                </a:ln>
                <a:solidFill>
                  <a:srgbClr val="FF6600"/>
                </a:solidFill>
                <a:effectLst/>
                <a:uLnTx/>
                <a:uFillTx/>
                <a:latin typeface="Calibri" panose="020F0502020204030204"/>
                <a:ea typeface="+mn-ea"/>
                <a:cs typeface="+mn-cs"/>
              </a:rPr>
              <a:t>Univariate Analysis of Categorical Features</a:t>
            </a:r>
            <a:r>
              <a:rPr kumimoji="0" lang="en-US" sz="1750" b="1" i="0" u="none" strike="noStrike" kern="1200" cap="none" spc="0" normalizeH="0" baseline="0" noProof="0" dirty="0">
                <a:ln>
                  <a:noFill/>
                </a:ln>
                <a:solidFill>
                  <a:srgbClr val="FF6600"/>
                </a:solidFill>
                <a:effectLst/>
                <a:uLnTx/>
                <a:uFillTx/>
                <a:latin typeface="Calibri" panose="020F0502020204030204"/>
                <a:ea typeface="+mn-ea"/>
                <a:cs typeface="+mn-cs"/>
              </a:rPr>
              <a:t>)</a:t>
            </a:r>
            <a:br>
              <a:rPr kumimoji="0" lang="en-US" sz="1750" b="1" i="0" u="none" strike="noStrike" kern="1200" cap="none" spc="0" normalizeH="0" baseline="0" noProof="0" dirty="0">
                <a:ln>
                  <a:noFill/>
                </a:ln>
                <a:solidFill>
                  <a:srgbClr val="FF6600"/>
                </a:solidFill>
                <a:effectLst/>
                <a:uLnTx/>
                <a:uFillTx/>
                <a:latin typeface="Calibri" panose="020F0502020204030204"/>
                <a:ea typeface="+mn-ea"/>
                <a:cs typeface="+mn-cs"/>
              </a:rPr>
            </a:br>
            <a:endParaRPr lang="en-US" sz="1750"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6168571"/>
            <a:ext cx="1654627" cy="994232"/>
          </a:xfrm>
          <a:prstGeom prst="rect">
            <a:avLst/>
          </a:prstGeom>
        </p:spPr>
      </p:pic>
      <p:sp>
        <p:nvSpPr>
          <p:cNvPr id="5" name="Rectangle 4">
            <a:extLst>
              <a:ext uri="{FF2B5EF4-FFF2-40B4-BE49-F238E27FC236}">
                <a16:creationId xmlns:a16="http://schemas.microsoft.com/office/drawing/2014/main" id="{A85575D2-5D9A-4E3E-6CAF-49590627AD0F}"/>
              </a:ext>
            </a:extLst>
          </p:cNvPr>
          <p:cNvSpPr/>
          <p:nvPr/>
        </p:nvSpPr>
        <p:spPr>
          <a:xfrm>
            <a:off x="491180" y="2613231"/>
            <a:ext cx="2995749" cy="45719"/>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18" name="TextBox 17">
            <a:extLst>
              <a:ext uri="{FF2B5EF4-FFF2-40B4-BE49-F238E27FC236}">
                <a16:creationId xmlns:a16="http://schemas.microsoft.com/office/drawing/2014/main" id="{115928AD-3B4D-BB47-E345-50C8645B5337}"/>
              </a:ext>
            </a:extLst>
          </p:cNvPr>
          <p:cNvSpPr txBox="1"/>
          <p:nvPr/>
        </p:nvSpPr>
        <p:spPr>
          <a:xfrm>
            <a:off x="465908" y="2776506"/>
            <a:ext cx="3210546" cy="2400657"/>
          </a:xfrm>
          <a:prstGeom prst="rect">
            <a:avLst/>
          </a:prstGeom>
          <a:noFill/>
        </p:spPr>
        <p:txBody>
          <a:bodyPr wrap="square" rtlCol="0">
            <a:spAutoFit/>
          </a:bodyPr>
          <a:lstStyle/>
          <a:p>
            <a:pPr marL="285750" indent="-285750">
              <a:buFont typeface="Arial" panose="020B0604020202020204" pitchFamily="34" charset="0"/>
              <a:buChar char="•"/>
            </a:pPr>
            <a:r>
              <a:rPr lang="en-GB" sz="1500" b="1" dirty="0">
                <a:solidFill>
                  <a:schemeClr val="bg1"/>
                </a:solidFill>
              </a:rPr>
              <a:t>There are more people with a house loan compared to those without a personal loan.</a:t>
            </a:r>
          </a:p>
          <a:p>
            <a:pPr marL="285750" indent="-285750">
              <a:buFont typeface="Arial" panose="020B0604020202020204" pitchFamily="34" charset="0"/>
              <a:buChar char="•"/>
            </a:pPr>
            <a:r>
              <a:rPr lang="en-GB" sz="1500" b="1" dirty="0">
                <a:solidFill>
                  <a:schemeClr val="bg1"/>
                </a:solidFill>
              </a:rPr>
              <a:t>We have more data from May and less from December.</a:t>
            </a:r>
          </a:p>
          <a:p>
            <a:pPr marL="285750" indent="-285750">
              <a:buFont typeface="Arial" panose="020B0604020202020204" pitchFamily="34" charset="0"/>
              <a:buChar char="•"/>
            </a:pPr>
            <a:r>
              <a:rPr lang="en-GB" sz="1500" b="1" dirty="0">
                <a:solidFill>
                  <a:schemeClr val="bg1"/>
                </a:solidFill>
              </a:rPr>
              <a:t>Most of the poutcome are failures.</a:t>
            </a:r>
          </a:p>
          <a:p>
            <a:pPr marL="285750" indent="-285750">
              <a:buFont typeface="Arial" panose="020B0604020202020204" pitchFamily="34" charset="0"/>
              <a:buChar char="•"/>
            </a:pPr>
            <a:r>
              <a:rPr lang="en-GB" sz="1500" b="1" dirty="0">
                <a:solidFill>
                  <a:schemeClr val="bg1"/>
                </a:solidFill>
              </a:rPr>
              <a:t>There are significantly more cases of "no" compared to "yes" in the default feature, so will drop this.</a:t>
            </a:r>
          </a:p>
        </p:txBody>
      </p:sp>
      <p:sp>
        <p:nvSpPr>
          <p:cNvPr id="14" name="TextBox 13">
            <a:extLst>
              <a:ext uri="{FF2B5EF4-FFF2-40B4-BE49-F238E27FC236}">
                <a16:creationId xmlns:a16="http://schemas.microsoft.com/office/drawing/2014/main" id="{FD126276-C298-2DA6-DD6B-5D833F85580C}"/>
              </a:ext>
            </a:extLst>
          </p:cNvPr>
          <p:cNvSpPr txBox="1"/>
          <p:nvPr/>
        </p:nvSpPr>
        <p:spPr>
          <a:xfrm>
            <a:off x="5307291" y="5799239"/>
            <a:ext cx="5693789" cy="369332"/>
          </a:xfrm>
          <a:prstGeom prst="rect">
            <a:avLst/>
          </a:prstGeom>
          <a:noFill/>
        </p:spPr>
        <p:txBody>
          <a:bodyPr wrap="square" rtlCol="0">
            <a:spAutoFit/>
          </a:bodyPr>
          <a:lstStyle/>
          <a:p>
            <a:r>
              <a:rPr lang="en-GB" dirty="0"/>
              <a:t>The conclusions from the bar graphs are shown on the left.</a:t>
            </a:r>
          </a:p>
        </p:txBody>
      </p:sp>
      <p:pic>
        <p:nvPicPr>
          <p:cNvPr id="10" name="Picture 9">
            <a:extLst>
              <a:ext uri="{FF2B5EF4-FFF2-40B4-BE49-F238E27FC236}">
                <a16:creationId xmlns:a16="http://schemas.microsoft.com/office/drawing/2014/main" id="{93F6B5FA-80D6-92D9-C510-79CAE9F9FE77}"/>
              </a:ext>
            </a:extLst>
          </p:cNvPr>
          <p:cNvPicPr>
            <a:picLocks noChangeAspect="1"/>
          </p:cNvPicPr>
          <p:nvPr/>
        </p:nvPicPr>
        <p:blipFill>
          <a:blip r:embed="rId4"/>
          <a:stretch>
            <a:fillRect/>
          </a:stretch>
        </p:blipFill>
        <p:spPr>
          <a:xfrm>
            <a:off x="4432184" y="1735497"/>
            <a:ext cx="3496163" cy="1430963"/>
          </a:xfrm>
          <a:prstGeom prst="rect">
            <a:avLst/>
          </a:prstGeom>
        </p:spPr>
      </p:pic>
      <p:pic>
        <p:nvPicPr>
          <p:cNvPr id="15" name="Picture 14">
            <a:extLst>
              <a:ext uri="{FF2B5EF4-FFF2-40B4-BE49-F238E27FC236}">
                <a16:creationId xmlns:a16="http://schemas.microsoft.com/office/drawing/2014/main" id="{F975E1CA-2C99-ED48-395B-BCCD33FC80AC}"/>
              </a:ext>
            </a:extLst>
          </p:cNvPr>
          <p:cNvPicPr>
            <a:picLocks noChangeAspect="1"/>
          </p:cNvPicPr>
          <p:nvPr/>
        </p:nvPicPr>
        <p:blipFill>
          <a:blip r:embed="rId5"/>
          <a:stretch>
            <a:fillRect/>
          </a:stretch>
        </p:blipFill>
        <p:spPr>
          <a:xfrm>
            <a:off x="8102376" y="1782632"/>
            <a:ext cx="3496163" cy="1286106"/>
          </a:xfrm>
          <a:prstGeom prst="rect">
            <a:avLst/>
          </a:prstGeom>
        </p:spPr>
      </p:pic>
      <p:pic>
        <p:nvPicPr>
          <p:cNvPr id="17" name="Picture 16">
            <a:extLst>
              <a:ext uri="{FF2B5EF4-FFF2-40B4-BE49-F238E27FC236}">
                <a16:creationId xmlns:a16="http://schemas.microsoft.com/office/drawing/2014/main" id="{D1263C88-4845-003C-68A7-B99A73790901}"/>
              </a:ext>
            </a:extLst>
          </p:cNvPr>
          <p:cNvPicPr>
            <a:picLocks noChangeAspect="1"/>
          </p:cNvPicPr>
          <p:nvPr/>
        </p:nvPicPr>
        <p:blipFill>
          <a:blip r:embed="rId6"/>
          <a:stretch>
            <a:fillRect/>
          </a:stretch>
        </p:blipFill>
        <p:spPr>
          <a:xfrm>
            <a:off x="4387595" y="3549545"/>
            <a:ext cx="3553321" cy="1549035"/>
          </a:xfrm>
          <a:prstGeom prst="rect">
            <a:avLst/>
          </a:prstGeom>
        </p:spPr>
      </p:pic>
      <p:pic>
        <p:nvPicPr>
          <p:cNvPr id="22" name="Picture 21">
            <a:extLst>
              <a:ext uri="{FF2B5EF4-FFF2-40B4-BE49-F238E27FC236}">
                <a16:creationId xmlns:a16="http://schemas.microsoft.com/office/drawing/2014/main" id="{40A6BC77-EBA2-2CE3-986F-CBF6F0BD25A5}"/>
              </a:ext>
            </a:extLst>
          </p:cNvPr>
          <p:cNvPicPr>
            <a:picLocks noChangeAspect="1"/>
          </p:cNvPicPr>
          <p:nvPr/>
        </p:nvPicPr>
        <p:blipFill>
          <a:blip r:embed="rId7"/>
          <a:stretch>
            <a:fillRect/>
          </a:stretch>
        </p:blipFill>
        <p:spPr>
          <a:xfrm>
            <a:off x="8102376" y="3549545"/>
            <a:ext cx="3496163" cy="1667108"/>
          </a:xfrm>
          <a:prstGeom prst="rect">
            <a:avLst/>
          </a:prstGeom>
        </p:spPr>
      </p:pic>
    </p:spTree>
    <p:extLst>
      <p:ext uri="{BB962C8B-B14F-4D97-AF65-F5344CB8AC3E}">
        <p14:creationId xmlns:p14="http://schemas.microsoft.com/office/powerpoint/2010/main" val="1037048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465218" y="1465218"/>
            <a:ext cx="6858002" cy="3927567"/>
          </a:xfrm>
          <a:solidFill>
            <a:srgbClr val="3B3B3B"/>
          </a:solidFill>
        </p:spPr>
        <p:txBody>
          <a:bodyPr vert="vert270" anchor="t" anchorCtr="0"/>
          <a:lstStyle/>
          <a:p>
            <a:pPr marL="0" marR="0" lvl="0" indent="0"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t>EDA</a:t>
            </a: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r>
              <a:rPr kumimoji="0" lang="en-US" sz="1750" b="1" i="0" u="none" strike="noStrike" kern="1200" cap="none" spc="0" normalizeH="0" baseline="0" noProof="0" dirty="0">
                <a:ln>
                  <a:noFill/>
                </a:ln>
                <a:solidFill>
                  <a:srgbClr val="FF6600"/>
                </a:solidFill>
                <a:effectLst/>
                <a:uLnTx/>
                <a:uFillTx/>
                <a:latin typeface="Calibri" panose="020F0502020204030204"/>
                <a:ea typeface="+mn-ea"/>
                <a:cs typeface="+mn-cs"/>
              </a:rPr>
              <a:t>(</a:t>
            </a:r>
            <a:r>
              <a:rPr kumimoji="0" lang="en-GB" sz="1750" b="1" i="0" u="none" strike="noStrike" kern="1200" cap="none" spc="0" normalizeH="0" baseline="0" noProof="0" dirty="0">
                <a:ln>
                  <a:noFill/>
                </a:ln>
                <a:solidFill>
                  <a:srgbClr val="FF6600"/>
                </a:solidFill>
                <a:effectLst/>
                <a:uLnTx/>
                <a:uFillTx/>
                <a:latin typeface="Calibri" panose="020F0502020204030204"/>
                <a:ea typeface="+mn-ea"/>
                <a:cs typeface="+mn-cs"/>
              </a:rPr>
              <a:t>Univariate Analysis of Numerical Features</a:t>
            </a:r>
            <a:r>
              <a:rPr kumimoji="0" lang="en-US" sz="1750" b="1" i="0" u="none" strike="noStrike" kern="1200" cap="none" spc="0" normalizeH="0" baseline="0" noProof="0" dirty="0">
                <a:ln>
                  <a:noFill/>
                </a:ln>
                <a:solidFill>
                  <a:srgbClr val="FF6600"/>
                </a:solidFill>
                <a:effectLst/>
                <a:uLnTx/>
                <a:uFillTx/>
                <a:latin typeface="Calibri" panose="020F0502020204030204"/>
                <a:ea typeface="+mn-ea"/>
                <a:cs typeface="+mn-cs"/>
              </a:rPr>
              <a:t>)</a:t>
            </a:r>
            <a:br>
              <a:rPr kumimoji="0" lang="en-US" sz="1750" b="1" i="0" u="none" strike="noStrike" kern="1200" cap="none" spc="0" normalizeH="0" baseline="0" noProof="0" dirty="0">
                <a:ln>
                  <a:noFill/>
                </a:ln>
                <a:solidFill>
                  <a:srgbClr val="FF6600"/>
                </a:solidFill>
                <a:effectLst/>
                <a:uLnTx/>
                <a:uFillTx/>
                <a:latin typeface="Calibri" panose="020F0502020204030204"/>
                <a:ea typeface="+mn-ea"/>
                <a:cs typeface="+mn-cs"/>
              </a:rPr>
            </a:br>
            <a:endParaRPr lang="en-US" sz="1750"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6168571"/>
            <a:ext cx="1654627" cy="994232"/>
          </a:xfrm>
          <a:prstGeom prst="rect">
            <a:avLst/>
          </a:prstGeom>
        </p:spPr>
      </p:pic>
      <p:sp>
        <p:nvSpPr>
          <p:cNvPr id="5" name="Rectangle 4">
            <a:extLst>
              <a:ext uri="{FF2B5EF4-FFF2-40B4-BE49-F238E27FC236}">
                <a16:creationId xmlns:a16="http://schemas.microsoft.com/office/drawing/2014/main" id="{A85575D2-5D9A-4E3E-6CAF-49590627AD0F}"/>
              </a:ext>
            </a:extLst>
          </p:cNvPr>
          <p:cNvSpPr/>
          <p:nvPr/>
        </p:nvSpPr>
        <p:spPr>
          <a:xfrm>
            <a:off x="465909" y="3011092"/>
            <a:ext cx="2995749" cy="45719"/>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18" name="TextBox 17">
            <a:extLst>
              <a:ext uri="{FF2B5EF4-FFF2-40B4-BE49-F238E27FC236}">
                <a16:creationId xmlns:a16="http://schemas.microsoft.com/office/drawing/2014/main" id="{115928AD-3B4D-BB47-E345-50C8645B5337}"/>
              </a:ext>
            </a:extLst>
          </p:cNvPr>
          <p:cNvSpPr txBox="1"/>
          <p:nvPr/>
        </p:nvSpPr>
        <p:spPr>
          <a:xfrm>
            <a:off x="465908" y="3232281"/>
            <a:ext cx="2995749" cy="2631490"/>
          </a:xfrm>
          <a:prstGeom prst="rect">
            <a:avLst/>
          </a:prstGeom>
          <a:noFill/>
        </p:spPr>
        <p:txBody>
          <a:bodyPr wrap="square" rtlCol="0">
            <a:spAutoFit/>
          </a:bodyPr>
          <a:lstStyle/>
          <a:p>
            <a:pPr marL="285750" indent="-285750" algn="just">
              <a:buFont typeface="Arial" panose="020B0604020202020204" pitchFamily="34" charset="0"/>
              <a:buChar char="•"/>
            </a:pPr>
            <a:r>
              <a:rPr lang="en-GB" sz="1500" b="1" dirty="0">
                <a:solidFill>
                  <a:schemeClr val="bg1"/>
                </a:solidFill>
              </a:rPr>
              <a:t>There are 9 numerical features in the dataset, excluding the target variable (y_numeric)</a:t>
            </a:r>
          </a:p>
          <a:p>
            <a:pPr marL="285750" indent="-285750" algn="just">
              <a:buFont typeface="Arial" panose="020B0604020202020204" pitchFamily="34" charset="0"/>
              <a:buChar char="•"/>
            </a:pPr>
            <a:r>
              <a:rPr lang="en-GB" sz="1500" b="1" dirty="0">
                <a:solidFill>
                  <a:schemeClr val="bg1"/>
                </a:solidFill>
              </a:rPr>
              <a:t>The histograms show how the data is distributed.</a:t>
            </a:r>
          </a:p>
          <a:p>
            <a:pPr marL="285750" indent="-285750" algn="just">
              <a:buFont typeface="Arial" panose="020B0604020202020204" pitchFamily="34" charset="0"/>
              <a:buChar char="•"/>
            </a:pPr>
            <a:r>
              <a:rPr lang="en-GB" sz="1500" b="1" dirty="0">
                <a:solidFill>
                  <a:schemeClr val="bg1"/>
                </a:solidFill>
              </a:rPr>
              <a:t>Based on these histograms, I have addressed issues like outliers and skewness.</a:t>
            </a:r>
          </a:p>
          <a:p>
            <a:pPr marL="285750" indent="-285750" algn="just">
              <a:buFont typeface="Arial" panose="020B0604020202020204" pitchFamily="34" charset="0"/>
              <a:buChar char="•"/>
            </a:pPr>
            <a:r>
              <a:rPr lang="en-GB" sz="1500" b="1" dirty="0">
                <a:solidFill>
                  <a:schemeClr val="bg1"/>
                </a:solidFill>
              </a:rPr>
              <a:t>Most of the people contacted are between the ages of 20 and 60.</a:t>
            </a:r>
          </a:p>
        </p:txBody>
      </p:sp>
      <p:pic>
        <p:nvPicPr>
          <p:cNvPr id="7" name="Picture 6">
            <a:extLst>
              <a:ext uri="{FF2B5EF4-FFF2-40B4-BE49-F238E27FC236}">
                <a16:creationId xmlns:a16="http://schemas.microsoft.com/office/drawing/2014/main" id="{1858370F-7E64-2A67-A5D7-04EB17285009}"/>
              </a:ext>
            </a:extLst>
          </p:cNvPr>
          <p:cNvPicPr>
            <a:picLocks noChangeAspect="1"/>
          </p:cNvPicPr>
          <p:nvPr/>
        </p:nvPicPr>
        <p:blipFill>
          <a:blip r:embed="rId4"/>
          <a:stretch>
            <a:fillRect/>
          </a:stretch>
        </p:blipFill>
        <p:spPr>
          <a:xfrm>
            <a:off x="4115589" y="842481"/>
            <a:ext cx="7610502" cy="5785080"/>
          </a:xfrm>
          <a:prstGeom prst="rect">
            <a:avLst/>
          </a:prstGeom>
        </p:spPr>
      </p:pic>
    </p:spTree>
    <p:extLst>
      <p:ext uri="{BB962C8B-B14F-4D97-AF65-F5344CB8AC3E}">
        <p14:creationId xmlns:p14="http://schemas.microsoft.com/office/powerpoint/2010/main" val="22931070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465218" y="1465218"/>
            <a:ext cx="6858002" cy="3927567"/>
          </a:xfrm>
          <a:solidFill>
            <a:srgbClr val="3B3B3B"/>
          </a:solidFill>
        </p:spPr>
        <p:txBody>
          <a:bodyPr vert="vert270" anchor="t" anchorCtr="0"/>
          <a:lstStyle/>
          <a:p>
            <a:pPr marL="0" marR="0" lvl="0" indent="0"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t>EDA</a:t>
            </a: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r>
              <a:rPr kumimoji="0" lang="en-US" sz="1750" b="1" i="0" u="none" strike="noStrike" kern="1200" cap="none" spc="0" normalizeH="0" baseline="0" noProof="0" dirty="0">
                <a:ln>
                  <a:noFill/>
                </a:ln>
                <a:solidFill>
                  <a:srgbClr val="FF6600"/>
                </a:solidFill>
                <a:effectLst/>
                <a:uLnTx/>
                <a:uFillTx/>
                <a:latin typeface="Calibri" panose="020F0502020204030204"/>
                <a:ea typeface="+mn-ea"/>
                <a:cs typeface="+mn-cs"/>
              </a:rPr>
              <a:t>(</a:t>
            </a:r>
            <a:r>
              <a:rPr lang="en-GB" sz="1750" b="1" dirty="0">
                <a:solidFill>
                  <a:srgbClr val="FF6600"/>
                </a:solidFill>
                <a:latin typeface="Calibri" panose="020F0502020204030204"/>
                <a:ea typeface="+mn-ea"/>
                <a:cs typeface="+mn-cs"/>
              </a:rPr>
              <a:t>B</a:t>
            </a:r>
            <a:r>
              <a:rPr kumimoji="0" lang="en-GB" sz="1750" b="1" i="0" u="none" strike="noStrike" kern="1200" cap="none" spc="0" normalizeH="0" baseline="0" noProof="0" dirty="0" err="1">
                <a:ln>
                  <a:noFill/>
                </a:ln>
                <a:solidFill>
                  <a:srgbClr val="FF6600"/>
                </a:solidFill>
                <a:effectLst/>
                <a:uLnTx/>
                <a:uFillTx/>
                <a:latin typeface="Calibri" panose="020F0502020204030204"/>
                <a:ea typeface="+mn-ea"/>
                <a:cs typeface="+mn-cs"/>
              </a:rPr>
              <a:t>i</a:t>
            </a:r>
            <a:r>
              <a:rPr kumimoji="0" lang="en-GB" sz="1750" b="1" i="0" u="none" strike="noStrike" kern="1200" cap="none" spc="0" normalizeH="0" baseline="0" noProof="0" dirty="0">
                <a:ln>
                  <a:noFill/>
                </a:ln>
                <a:solidFill>
                  <a:srgbClr val="FF6600"/>
                </a:solidFill>
                <a:effectLst/>
                <a:uLnTx/>
                <a:uFillTx/>
                <a:latin typeface="Calibri" panose="020F0502020204030204"/>
                <a:ea typeface="+mn-ea"/>
                <a:cs typeface="+mn-cs"/>
              </a:rPr>
              <a:t>-variate Analysis of Categorical Features w.r.t term deposit</a:t>
            </a:r>
            <a:r>
              <a:rPr kumimoji="0" lang="en-US" sz="1750" b="1" i="0" u="none" strike="noStrike" kern="1200" cap="none" spc="0" normalizeH="0" baseline="0" noProof="0" dirty="0">
                <a:ln>
                  <a:noFill/>
                </a:ln>
                <a:solidFill>
                  <a:srgbClr val="FF6600"/>
                </a:solidFill>
                <a:effectLst/>
                <a:uLnTx/>
                <a:uFillTx/>
                <a:latin typeface="Calibri" panose="020F0502020204030204"/>
                <a:ea typeface="+mn-ea"/>
                <a:cs typeface="+mn-cs"/>
              </a:rPr>
              <a:t>)</a:t>
            </a:r>
            <a:br>
              <a:rPr kumimoji="0" lang="en-US" sz="1750" b="1" i="0" u="none" strike="noStrike" kern="1200" cap="none" spc="0" normalizeH="0" baseline="0" noProof="0" dirty="0">
                <a:ln>
                  <a:noFill/>
                </a:ln>
                <a:solidFill>
                  <a:srgbClr val="FF6600"/>
                </a:solidFill>
                <a:effectLst/>
                <a:uLnTx/>
                <a:uFillTx/>
                <a:latin typeface="Calibri" panose="020F0502020204030204"/>
                <a:ea typeface="+mn-ea"/>
                <a:cs typeface="+mn-cs"/>
              </a:rPr>
            </a:br>
            <a:endParaRPr lang="en-US" sz="1750"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6168571"/>
            <a:ext cx="1654627" cy="994232"/>
          </a:xfrm>
          <a:prstGeom prst="rect">
            <a:avLst/>
          </a:prstGeom>
        </p:spPr>
      </p:pic>
      <p:sp>
        <p:nvSpPr>
          <p:cNvPr id="5" name="Rectangle 4">
            <a:extLst>
              <a:ext uri="{FF2B5EF4-FFF2-40B4-BE49-F238E27FC236}">
                <a16:creationId xmlns:a16="http://schemas.microsoft.com/office/drawing/2014/main" id="{A85575D2-5D9A-4E3E-6CAF-49590627AD0F}"/>
              </a:ext>
            </a:extLst>
          </p:cNvPr>
          <p:cNvSpPr/>
          <p:nvPr/>
        </p:nvSpPr>
        <p:spPr>
          <a:xfrm>
            <a:off x="491179" y="2924315"/>
            <a:ext cx="2995749" cy="45719"/>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18" name="TextBox 17">
            <a:extLst>
              <a:ext uri="{FF2B5EF4-FFF2-40B4-BE49-F238E27FC236}">
                <a16:creationId xmlns:a16="http://schemas.microsoft.com/office/drawing/2014/main" id="{115928AD-3B4D-BB47-E345-50C8645B5337}"/>
              </a:ext>
            </a:extLst>
          </p:cNvPr>
          <p:cNvSpPr txBox="1"/>
          <p:nvPr/>
        </p:nvSpPr>
        <p:spPr>
          <a:xfrm>
            <a:off x="383781" y="3087591"/>
            <a:ext cx="3210546" cy="1938992"/>
          </a:xfrm>
          <a:prstGeom prst="rect">
            <a:avLst/>
          </a:prstGeom>
          <a:noFill/>
        </p:spPr>
        <p:txBody>
          <a:bodyPr wrap="square" rtlCol="0">
            <a:spAutoFit/>
          </a:bodyPr>
          <a:lstStyle/>
          <a:p>
            <a:pPr marL="285750" indent="-285750" algn="just">
              <a:buFont typeface="Arial" panose="020B0604020202020204" pitchFamily="34" charset="0"/>
              <a:buChar char="•"/>
            </a:pPr>
            <a:r>
              <a:rPr lang="en-GB" sz="1500" b="1" dirty="0">
                <a:solidFill>
                  <a:schemeClr val="bg1"/>
                </a:solidFill>
              </a:rPr>
              <a:t>Even though many people work in administrative jobs, retirees are more interested in term deposits.</a:t>
            </a:r>
          </a:p>
          <a:p>
            <a:pPr marL="285750" indent="-285750" algn="just">
              <a:buFont typeface="Arial" panose="020B0604020202020204" pitchFamily="34" charset="0"/>
              <a:buChar char="•"/>
            </a:pPr>
            <a:r>
              <a:rPr lang="en-GB" sz="1500" b="1" dirty="0">
                <a:solidFill>
                  <a:schemeClr val="bg1"/>
                </a:solidFill>
              </a:rPr>
              <a:t>Most clients are literate, but those with less education (like illiterates) actually sign up for term deposits more, followed by those with university degrees.</a:t>
            </a:r>
          </a:p>
        </p:txBody>
      </p:sp>
      <p:pic>
        <p:nvPicPr>
          <p:cNvPr id="6" name="Picture 5">
            <a:extLst>
              <a:ext uri="{FF2B5EF4-FFF2-40B4-BE49-F238E27FC236}">
                <a16:creationId xmlns:a16="http://schemas.microsoft.com/office/drawing/2014/main" id="{57466A42-C2A5-A1E2-E6A8-66AA111DE2AB}"/>
              </a:ext>
            </a:extLst>
          </p:cNvPr>
          <p:cNvPicPr>
            <a:picLocks noChangeAspect="1"/>
          </p:cNvPicPr>
          <p:nvPr/>
        </p:nvPicPr>
        <p:blipFill>
          <a:blip r:embed="rId4"/>
          <a:stretch>
            <a:fillRect/>
          </a:stretch>
        </p:blipFill>
        <p:spPr>
          <a:xfrm>
            <a:off x="3955417" y="570322"/>
            <a:ext cx="4418214" cy="3134412"/>
          </a:xfrm>
          <a:prstGeom prst="rect">
            <a:avLst/>
          </a:prstGeom>
        </p:spPr>
      </p:pic>
      <p:pic>
        <p:nvPicPr>
          <p:cNvPr id="11" name="Picture 10">
            <a:extLst>
              <a:ext uri="{FF2B5EF4-FFF2-40B4-BE49-F238E27FC236}">
                <a16:creationId xmlns:a16="http://schemas.microsoft.com/office/drawing/2014/main" id="{8B4AC38F-A403-39FE-6FC8-724070EC9902}"/>
              </a:ext>
            </a:extLst>
          </p:cNvPr>
          <p:cNvPicPr>
            <a:picLocks noChangeAspect="1"/>
          </p:cNvPicPr>
          <p:nvPr/>
        </p:nvPicPr>
        <p:blipFill>
          <a:blip r:embed="rId5"/>
          <a:srcRect t="2132"/>
          <a:stretch/>
        </p:blipFill>
        <p:spPr>
          <a:xfrm>
            <a:off x="4200740" y="3723588"/>
            <a:ext cx="4172891" cy="3134412"/>
          </a:xfrm>
          <a:prstGeom prst="rect">
            <a:avLst/>
          </a:prstGeom>
        </p:spPr>
      </p:pic>
      <p:pic>
        <p:nvPicPr>
          <p:cNvPr id="13" name="Picture 12">
            <a:extLst>
              <a:ext uri="{FF2B5EF4-FFF2-40B4-BE49-F238E27FC236}">
                <a16:creationId xmlns:a16="http://schemas.microsoft.com/office/drawing/2014/main" id="{51221CB9-848E-6584-2938-F830B2F42FF7}"/>
              </a:ext>
            </a:extLst>
          </p:cNvPr>
          <p:cNvPicPr>
            <a:picLocks noChangeAspect="1"/>
          </p:cNvPicPr>
          <p:nvPr/>
        </p:nvPicPr>
        <p:blipFill>
          <a:blip r:embed="rId6"/>
          <a:srcRect r="6490"/>
          <a:stretch/>
        </p:blipFill>
        <p:spPr>
          <a:xfrm>
            <a:off x="8373630" y="939671"/>
            <a:ext cx="3667111" cy="1849660"/>
          </a:xfrm>
          <a:prstGeom prst="rect">
            <a:avLst/>
          </a:prstGeom>
        </p:spPr>
      </p:pic>
      <p:pic>
        <p:nvPicPr>
          <p:cNvPr id="19" name="Picture 18">
            <a:extLst>
              <a:ext uri="{FF2B5EF4-FFF2-40B4-BE49-F238E27FC236}">
                <a16:creationId xmlns:a16="http://schemas.microsoft.com/office/drawing/2014/main" id="{A7B435B9-F14F-478F-A720-8CE256B08A4C}"/>
              </a:ext>
            </a:extLst>
          </p:cNvPr>
          <p:cNvPicPr>
            <a:picLocks noChangeAspect="1"/>
          </p:cNvPicPr>
          <p:nvPr/>
        </p:nvPicPr>
        <p:blipFill>
          <a:blip r:embed="rId7"/>
          <a:stretch>
            <a:fillRect/>
          </a:stretch>
        </p:blipFill>
        <p:spPr>
          <a:xfrm>
            <a:off x="8373630" y="4068670"/>
            <a:ext cx="3667111" cy="1849659"/>
          </a:xfrm>
          <a:prstGeom prst="rect">
            <a:avLst/>
          </a:prstGeom>
        </p:spPr>
      </p:pic>
      <p:sp>
        <p:nvSpPr>
          <p:cNvPr id="3" name="Rectangle 2">
            <a:extLst>
              <a:ext uri="{FF2B5EF4-FFF2-40B4-BE49-F238E27FC236}">
                <a16:creationId xmlns:a16="http://schemas.microsoft.com/office/drawing/2014/main" id="{AB225AE8-079E-3263-2CCA-1547DA8955F0}"/>
              </a:ext>
            </a:extLst>
          </p:cNvPr>
          <p:cNvSpPr/>
          <p:nvPr/>
        </p:nvSpPr>
        <p:spPr>
          <a:xfrm>
            <a:off x="11576115" y="1621410"/>
            <a:ext cx="301658" cy="169683"/>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a:extLst>
              <a:ext uri="{FF2B5EF4-FFF2-40B4-BE49-F238E27FC236}">
                <a16:creationId xmlns:a16="http://schemas.microsoft.com/office/drawing/2014/main" id="{6E283214-B825-0183-76E4-117DD0CADF57}"/>
              </a:ext>
            </a:extLst>
          </p:cNvPr>
          <p:cNvSpPr/>
          <p:nvPr/>
        </p:nvSpPr>
        <p:spPr>
          <a:xfrm>
            <a:off x="11557260" y="4771534"/>
            <a:ext cx="320513" cy="177538"/>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EEC032E9-1CF7-1AAF-9F76-52498D12BA03}"/>
              </a:ext>
            </a:extLst>
          </p:cNvPr>
          <p:cNvSpPr/>
          <p:nvPr/>
        </p:nvSpPr>
        <p:spPr>
          <a:xfrm>
            <a:off x="10748128" y="5667080"/>
            <a:ext cx="300086" cy="158685"/>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5449564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465218" y="1465218"/>
            <a:ext cx="6858002" cy="3927567"/>
          </a:xfrm>
          <a:solidFill>
            <a:srgbClr val="3B3B3B"/>
          </a:solidFill>
        </p:spPr>
        <p:txBody>
          <a:bodyPr vert="vert270" anchor="t" anchorCtr="0"/>
          <a:lstStyle/>
          <a:p>
            <a:pPr marL="0" marR="0" lvl="0" indent="0"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t>EDA</a:t>
            </a: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r>
              <a:rPr kumimoji="0" lang="en-US" sz="1750" b="1" i="0" u="none" strike="noStrike" kern="1200" cap="none" spc="0" normalizeH="0" baseline="0" noProof="0" dirty="0">
                <a:ln>
                  <a:noFill/>
                </a:ln>
                <a:solidFill>
                  <a:srgbClr val="FF6600"/>
                </a:solidFill>
                <a:effectLst/>
                <a:uLnTx/>
                <a:uFillTx/>
                <a:latin typeface="Calibri" panose="020F0502020204030204"/>
                <a:ea typeface="+mn-ea"/>
                <a:cs typeface="+mn-cs"/>
              </a:rPr>
              <a:t>(</a:t>
            </a:r>
            <a:r>
              <a:rPr lang="en-GB" sz="1750" b="1" dirty="0">
                <a:solidFill>
                  <a:srgbClr val="FF6600"/>
                </a:solidFill>
                <a:latin typeface="Calibri" panose="020F0502020204030204"/>
                <a:ea typeface="+mn-ea"/>
                <a:cs typeface="+mn-cs"/>
              </a:rPr>
              <a:t>B</a:t>
            </a:r>
            <a:r>
              <a:rPr kumimoji="0" lang="en-GB" sz="1750" b="1" i="0" u="none" strike="noStrike" kern="1200" cap="none" spc="0" normalizeH="0" baseline="0" noProof="0" dirty="0" err="1">
                <a:ln>
                  <a:noFill/>
                </a:ln>
                <a:solidFill>
                  <a:srgbClr val="FF6600"/>
                </a:solidFill>
                <a:effectLst/>
                <a:uLnTx/>
                <a:uFillTx/>
                <a:latin typeface="Calibri" panose="020F0502020204030204"/>
                <a:ea typeface="+mn-ea"/>
                <a:cs typeface="+mn-cs"/>
              </a:rPr>
              <a:t>i</a:t>
            </a:r>
            <a:r>
              <a:rPr kumimoji="0" lang="en-GB" sz="1750" b="1" i="0" u="none" strike="noStrike" kern="1200" cap="none" spc="0" normalizeH="0" baseline="0" noProof="0" dirty="0">
                <a:ln>
                  <a:noFill/>
                </a:ln>
                <a:solidFill>
                  <a:srgbClr val="FF6600"/>
                </a:solidFill>
                <a:effectLst/>
                <a:uLnTx/>
                <a:uFillTx/>
                <a:latin typeface="Calibri" panose="020F0502020204030204"/>
                <a:ea typeface="+mn-ea"/>
                <a:cs typeface="+mn-cs"/>
              </a:rPr>
              <a:t>-variate Analysis of Categorical Features w.r.t term deposit</a:t>
            </a:r>
            <a:r>
              <a:rPr kumimoji="0" lang="en-US" sz="1750" b="1" i="0" u="none" strike="noStrike" kern="1200" cap="none" spc="0" normalizeH="0" baseline="0" noProof="0" dirty="0">
                <a:ln>
                  <a:noFill/>
                </a:ln>
                <a:solidFill>
                  <a:srgbClr val="FF6600"/>
                </a:solidFill>
                <a:effectLst/>
                <a:uLnTx/>
                <a:uFillTx/>
                <a:latin typeface="Calibri" panose="020F0502020204030204"/>
                <a:ea typeface="+mn-ea"/>
                <a:cs typeface="+mn-cs"/>
              </a:rPr>
              <a:t>)</a:t>
            </a:r>
            <a:br>
              <a:rPr kumimoji="0" lang="en-US" sz="1750" b="1" i="0" u="none" strike="noStrike" kern="1200" cap="none" spc="0" normalizeH="0" baseline="0" noProof="0" dirty="0">
                <a:ln>
                  <a:noFill/>
                </a:ln>
                <a:solidFill>
                  <a:srgbClr val="FF6600"/>
                </a:solidFill>
                <a:effectLst/>
                <a:uLnTx/>
                <a:uFillTx/>
                <a:latin typeface="Calibri" panose="020F0502020204030204"/>
                <a:ea typeface="+mn-ea"/>
                <a:cs typeface="+mn-cs"/>
              </a:rPr>
            </a:br>
            <a:endParaRPr lang="en-US" sz="1750"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6168571"/>
            <a:ext cx="1654627" cy="994232"/>
          </a:xfrm>
          <a:prstGeom prst="rect">
            <a:avLst/>
          </a:prstGeom>
        </p:spPr>
      </p:pic>
      <p:sp>
        <p:nvSpPr>
          <p:cNvPr id="5" name="Rectangle 4">
            <a:extLst>
              <a:ext uri="{FF2B5EF4-FFF2-40B4-BE49-F238E27FC236}">
                <a16:creationId xmlns:a16="http://schemas.microsoft.com/office/drawing/2014/main" id="{A85575D2-5D9A-4E3E-6CAF-49590627AD0F}"/>
              </a:ext>
            </a:extLst>
          </p:cNvPr>
          <p:cNvSpPr/>
          <p:nvPr/>
        </p:nvSpPr>
        <p:spPr>
          <a:xfrm>
            <a:off x="491179" y="2924315"/>
            <a:ext cx="2995749" cy="45719"/>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18" name="TextBox 17">
            <a:extLst>
              <a:ext uri="{FF2B5EF4-FFF2-40B4-BE49-F238E27FC236}">
                <a16:creationId xmlns:a16="http://schemas.microsoft.com/office/drawing/2014/main" id="{115928AD-3B4D-BB47-E345-50C8645B5337}"/>
              </a:ext>
            </a:extLst>
          </p:cNvPr>
          <p:cNvSpPr txBox="1"/>
          <p:nvPr/>
        </p:nvSpPr>
        <p:spPr>
          <a:xfrm>
            <a:off x="614391" y="3089437"/>
            <a:ext cx="2698784" cy="2169825"/>
          </a:xfrm>
          <a:prstGeom prst="rect">
            <a:avLst/>
          </a:prstGeom>
          <a:noFill/>
        </p:spPr>
        <p:txBody>
          <a:bodyPr wrap="square" rtlCol="0">
            <a:spAutoFit/>
          </a:bodyPr>
          <a:lstStyle/>
          <a:p>
            <a:pPr marL="285750" indent="-285750" algn="just">
              <a:buFont typeface="Arial" panose="020B0604020202020204" pitchFamily="34" charset="0"/>
              <a:buChar char="•"/>
            </a:pPr>
            <a:r>
              <a:rPr lang="en-GB" sz="1500" b="1" dirty="0">
                <a:solidFill>
                  <a:schemeClr val="bg1"/>
                </a:solidFill>
              </a:rPr>
              <a:t>Single people are more likely to sign up for term deposits compared to those who are married.</a:t>
            </a:r>
          </a:p>
          <a:p>
            <a:pPr marL="285750" indent="-285750" algn="just">
              <a:buFont typeface="Arial" panose="020B0604020202020204" pitchFamily="34" charset="0"/>
              <a:buChar char="•"/>
            </a:pPr>
            <a:r>
              <a:rPr lang="en-GB" sz="1500" b="1" dirty="0">
                <a:solidFill>
                  <a:schemeClr val="bg1"/>
                </a:solidFill>
              </a:rPr>
              <a:t>Clients contacted by cell phone have a better chance of subscribing to term deposits compared to those contacted by telephone.</a:t>
            </a:r>
          </a:p>
        </p:txBody>
      </p:sp>
      <p:pic>
        <p:nvPicPr>
          <p:cNvPr id="7" name="Picture 6">
            <a:extLst>
              <a:ext uri="{FF2B5EF4-FFF2-40B4-BE49-F238E27FC236}">
                <a16:creationId xmlns:a16="http://schemas.microsoft.com/office/drawing/2014/main" id="{BB9163D8-304E-0B39-AAD4-C85CB1D71F5D}"/>
              </a:ext>
            </a:extLst>
          </p:cNvPr>
          <p:cNvPicPr>
            <a:picLocks noChangeAspect="1"/>
          </p:cNvPicPr>
          <p:nvPr/>
        </p:nvPicPr>
        <p:blipFill>
          <a:blip r:embed="rId4"/>
          <a:stretch>
            <a:fillRect/>
          </a:stretch>
        </p:blipFill>
        <p:spPr>
          <a:xfrm>
            <a:off x="4059713" y="405503"/>
            <a:ext cx="4021545" cy="3154279"/>
          </a:xfrm>
          <a:prstGeom prst="rect">
            <a:avLst/>
          </a:prstGeom>
        </p:spPr>
      </p:pic>
      <p:pic>
        <p:nvPicPr>
          <p:cNvPr id="9" name="Picture 8">
            <a:extLst>
              <a:ext uri="{FF2B5EF4-FFF2-40B4-BE49-F238E27FC236}">
                <a16:creationId xmlns:a16="http://schemas.microsoft.com/office/drawing/2014/main" id="{2EFB2D68-7E8C-8F2E-6654-09C70B807EC5}"/>
              </a:ext>
            </a:extLst>
          </p:cNvPr>
          <p:cNvPicPr>
            <a:picLocks noChangeAspect="1"/>
          </p:cNvPicPr>
          <p:nvPr/>
        </p:nvPicPr>
        <p:blipFill>
          <a:blip r:embed="rId5"/>
          <a:stretch>
            <a:fillRect/>
          </a:stretch>
        </p:blipFill>
        <p:spPr>
          <a:xfrm>
            <a:off x="4059713" y="3559782"/>
            <a:ext cx="4072574" cy="3297471"/>
          </a:xfrm>
          <a:prstGeom prst="rect">
            <a:avLst/>
          </a:prstGeom>
        </p:spPr>
      </p:pic>
      <p:pic>
        <p:nvPicPr>
          <p:cNvPr id="12" name="Picture 11">
            <a:extLst>
              <a:ext uri="{FF2B5EF4-FFF2-40B4-BE49-F238E27FC236}">
                <a16:creationId xmlns:a16="http://schemas.microsoft.com/office/drawing/2014/main" id="{D065C896-1649-3A02-910C-F739F4AD3790}"/>
              </a:ext>
            </a:extLst>
          </p:cNvPr>
          <p:cNvPicPr>
            <a:picLocks noChangeAspect="1"/>
          </p:cNvPicPr>
          <p:nvPr/>
        </p:nvPicPr>
        <p:blipFill>
          <a:blip r:embed="rId6"/>
          <a:stretch>
            <a:fillRect/>
          </a:stretch>
        </p:blipFill>
        <p:spPr>
          <a:xfrm>
            <a:off x="8264990" y="1383635"/>
            <a:ext cx="3443099" cy="1198014"/>
          </a:xfrm>
          <a:prstGeom prst="rect">
            <a:avLst/>
          </a:prstGeom>
        </p:spPr>
      </p:pic>
      <p:pic>
        <p:nvPicPr>
          <p:cNvPr id="15" name="Picture 14">
            <a:extLst>
              <a:ext uri="{FF2B5EF4-FFF2-40B4-BE49-F238E27FC236}">
                <a16:creationId xmlns:a16="http://schemas.microsoft.com/office/drawing/2014/main" id="{42616DFE-7823-72FA-E063-2B3E77F92249}"/>
              </a:ext>
            </a:extLst>
          </p:cNvPr>
          <p:cNvPicPr>
            <a:picLocks noChangeAspect="1"/>
          </p:cNvPicPr>
          <p:nvPr/>
        </p:nvPicPr>
        <p:blipFill>
          <a:blip r:embed="rId7"/>
          <a:stretch>
            <a:fillRect/>
          </a:stretch>
        </p:blipFill>
        <p:spPr>
          <a:xfrm>
            <a:off x="8253928" y="4609510"/>
            <a:ext cx="3465222" cy="1198014"/>
          </a:xfrm>
          <a:prstGeom prst="rect">
            <a:avLst/>
          </a:prstGeom>
        </p:spPr>
      </p:pic>
      <p:sp>
        <p:nvSpPr>
          <p:cNvPr id="3" name="Rectangle 2">
            <a:extLst>
              <a:ext uri="{FF2B5EF4-FFF2-40B4-BE49-F238E27FC236}">
                <a16:creationId xmlns:a16="http://schemas.microsoft.com/office/drawing/2014/main" id="{28E3979C-F311-6610-F435-280279D60570}"/>
              </a:ext>
            </a:extLst>
          </p:cNvPr>
          <p:cNvSpPr/>
          <p:nvPr/>
        </p:nvSpPr>
        <p:spPr>
          <a:xfrm>
            <a:off x="10850251" y="2300139"/>
            <a:ext cx="480768" cy="17911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861BA7CD-EA5F-A5AF-DAC9-46142DA076E5}"/>
              </a:ext>
            </a:extLst>
          </p:cNvPr>
          <p:cNvSpPr/>
          <p:nvPr/>
        </p:nvSpPr>
        <p:spPr>
          <a:xfrm>
            <a:off x="9407949" y="5483793"/>
            <a:ext cx="518475" cy="20057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4776557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465218" y="1465218"/>
            <a:ext cx="6858002" cy="3927567"/>
          </a:xfrm>
          <a:solidFill>
            <a:srgbClr val="3B3B3B"/>
          </a:solidFill>
        </p:spPr>
        <p:txBody>
          <a:bodyPr vert="vert270" anchor="t" anchorCtr="0"/>
          <a:lstStyle/>
          <a:p>
            <a:pPr marL="0" marR="0" lvl="0" indent="0"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t>EDA</a:t>
            </a: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r>
              <a:rPr kumimoji="0" lang="en-US" sz="1750" b="1" i="0" u="none" strike="noStrike" kern="1200" cap="none" spc="0" normalizeH="0" baseline="0" noProof="0" dirty="0">
                <a:ln>
                  <a:noFill/>
                </a:ln>
                <a:solidFill>
                  <a:srgbClr val="FF6600"/>
                </a:solidFill>
                <a:effectLst/>
                <a:uLnTx/>
                <a:uFillTx/>
                <a:latin typeface="Calibri" panose="020F0502020204030204"/>
                <a:ea typeface="+mn-ea"/>
                <a:cs typeface="+mn-cs"/>
              </a:rPr>
              <a:t>(</a:t>
            </a:r>
            <a:r>
              <a:rPr lang="en-GB" sz="1750" b="1" dirty="0">
                <a:solidFill>
                  <a:srgbClr val="FF6600"/>
                </a:solidFill>
                <a:latin typeface="Calibri" panose="020F0502020204030204"/>
                <a:ea typeface="+mn-ea"/>
                <a:cs typeface="+mn-cs"/>
              </a:rPr>
              <a:t>B</a:t>
            </a:r>
            <a:r>
              <a:rPr kumimoji="0" lang="en-GB" sz="1750" b="1" i="0" u="none" strike="noStrike" kern="1200" cap="none" spc="0" normalizeH="0" baseline="0" noProof="0" dirty="0" err="1">
                <a:ln>
                  <a:noFill/>
                </a:ln>
                <a:solidFill>
                  <a:srgbClr val="FF6600"/>
                </a:solidFill>
                <a:effectLst/>
                <a:uLnTx/>
                <a:uFillTx/>
                <a:latin typeface="Calibri" panose="020F0502020204030204"/>
                <a:ea typeface="+mn-ea"/>
                <a:cs typeface="+mn-cs"/>
              </a:rPr>
              <a:t>i</a:t>
            </a:r>
            <a:r>
              <a:rPr kumimoji="0" lang="en-GB" sz="1750" b="1" i="0" u="none" strike="noStrike" kern="1200" cap="none" spc="0" normalizeH="0" baseline="0" noProof="0" dirty="0">
                <a:ln>
                  <a:noFill/>
                </a:ln>
                <a:solidFill>
                  <a:srgbClr val="FF6600"/>
                </a:solidFill>
                <a:effectLst/>
                <a:uLnTx/>
                <a:uFillTx/>
                <a:latin typeface="Calibri" panose="020F0502020204030204"/>
                <a:ea typeface="+mn-ea"/>
                <a:cs typeface="+mn-cs"/>
              </a:rPr>
              <a:t>-variate Analysis of Categorical Features w.r.t term deposit</a:t>
            </a:r>
            <a:r>
              <a:rPr kumimoji="0" lang="en-US" sz="1750" b="1" i="0" u="none" strike="noStrike" kern="1200" cap="none" spc="0" normalizeH="0" baseline="0" noProof="0" dirty="0">
                <a:ln>
                  <a:noFill/>
                </a:ln>
                <a:solidFill>
                  <a:srgbClr val="FF6600"/>
                </a:solidFill>
                <a:effectLst/>
                <a:uLnTx/>
                <a:uFillTx/>
                <a:latin typeface="Calibri" panose="020F0502020204030204"/>
                <a:ea typeface="+mn-ea"/>
                <a:cs typeface="+mn-cs"/>
              </a:rPr>
              <a:t>)</a:t>
            </a:r>
            <a:br>
              <a:rPr kumimoji="0" lang="en-US" sz="1750" b="1" i="0" u="none" strike="noStrike" kern="1200" cap="none" spc="0" normalizeH="0" baseline="0" noProof="0" dirty="0">
                <a:ln>
                  <a:noFill/>
                </a:ln>
                <a:solidFill>
                  <a:srgbClr val="FF6600"/>
                </a:solidFill>
                <a:effectLst/>
                <a:uLnTx/>
                <a:uFillTx/>
                <a:latin typeface="Calibri" panose="020F0502020204030204"/>
                <a:ea typeface="+mn-ea"/>
                <a:cs typeface="+mn-cs"/>
              </a:rPr>
            </a:br>
            <a:endParaRPr lang="en-US" sz="1750"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6168571"/>
            <a:ext cx="1654627" cy="994232"/>
          </a:xfrm>
          <a:prstGeom prst="rect">
            <a:avLst/>
          </a:prstGeom>
        </p:spPr>
      </p:pic>
      <p:sp>
        <p:nvSpPr>
          <p:cNvPr id="5" name="Rectangle 4">
            <a:extLst>
              <a:ext uri="{FF2B5EF4-FFF2-40B4-BE49-F238E27FC236}">
                <a16:creationId xmlns:a16="http://schemas.microsoft.com/office/drawing/2014/main" id="{A85575D2-5D9A-4E3E-6CAF-49590627AD0F}"/>
              </a:ext>
            </a:extLst>
          </p:cNvPr>
          <p:cNvSpPr/>
          <p:nvPr/>
        </p:nvSpPr>
        <p:spPr>
          <a:xfrm>
            <a:off x="491179" y="2924315"/>
            <a:ext cx="2995749" cy="45719"/>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18" name="TextBox 17">
            <a:extLst>
              <a:ext uri="{FF2B5EF4-FFF2-40B4-BE49-F238E27FC236}">
                <a16:creationId xmlns:a16="http://schemas.microsoft.com/office/drawing/2014/main" id="{115928AD-3B4D-BB47-E345-50C8645B5337}"/>
              </a:ext>
            </a:extLst>
          </p:cNvPr>
          <p:cNvSpPr txBox="1"/>
          <p:nvPr/>
        </p:nvSpPr>
        <p:spPr>
          <a:xfrm>
            <a:off x="383781" y="3087591"/>
            <a:ext cx="3210546" cy="1708160"/>
          </a:xfrm>
          <a:prstGeom prst="rect">
            <a:avLst/>
          </a:prstGeom>
          <a:noFill/>
        </p:spPr>
        <p:txBody>
          <a:bodyPr wrap="square" rtlCol="0">
            <a:spAutoFit/>
          </a:bodyPr>
          <a:lstStyle/>
          <a:p>
            <a:pPr marL="285750" indent="-285750">
              <a:buFont typeface="Arial" panose="020B0604020202020204" pitchFamily="34" charset="0"/>
              <a:buChar char="•"/>
            </a:pPr>
            <a:r>
              <a:rPr lang="en-GB" sz="1500" b="1" dirty="0">
                <a:solidFill>
                  <a:schemeClr val="bg1"/>
                </a:solidFill>
              </a:rPr>
              <a:t>People with personal loans are less likely to sign up for term deposits compared to those with house loans. Overall, having a loan doesn’t seem to affect the likelihood of subscribing to term deposits much.</a:t>
            </a:r>
          </a:p>
        </p:txBody>
      </p:sp>
      <p:pic>
        <p:nvPicPr>
          <p:cNvPr id="7" name="Picture 6">
            <a:extLst>
              <a:ext uri="{FF2B5EF4-FFF2-40B4-BE49-F238E27FC236}">
                <a16:creationId xmlns:a16="http://schemas.microsoft.com/office/drawing/2014/main" id="{DFF3F8D5-B9EE-509C-3D65-A81D18593723}"/>
              </a:ext>
            </a:extLst>
          </p:cNvPr>
          <p:cNvPicPr>
            <a:picLocks noChangeAspect="1"/>
          </p:cNvPicPr>
          <p:nvPr/>
        </p:nvPicPr>
        <p:blipFill>
          <a:blip r:embed="rId4"/>
          <a:stretch>
            <a:fillRect/>
          </a:stretch>
        </p:blipFill>
        <p:spPr>
          <a:xfrm>
            <a:off x="4311349" y="429004"/>
            <a:ext cx="3953086" cy="2999996"/>
          </a:xfrm>
          <a:prstGeom prst="rect">
            <a:avLst/>
          </a:prstGeom>
        </p:spPr>
      </p:pic>
      <p:pic>
        <p:nvPicPr>
          <p:cNvPr id="9" name="Picture 8">
            <a:extLst>
              <a:ext uri="{FF2B5EF4-FFF2-40B4-BE49-F238E27FC236}">
                <a16:creationId xmlns:a16="http://schemas.microsoft.com/office/drawing/2014/main" id="{C15F9ED8-FC05-8164-EF57-19A0AFC77BA8}"/>
              </a:ext>
            </a:extLst>
          </p:cNvPr>
          <p:cNvPicPr>
            <a:picLocks noChangeAspect="1"/>
          </p:cNvPicPr>
          <p:nvPr/>
        </p:nvPicPr>
        <p:blipFill>
          <a:blip r:embed="rId5"/>
          <a:stretch>
            <a:fillRect/>
          </a:stretch>
        </p:blipFill>
        <p:spPr>
          <a:xfrm>
            <a:off x="4144918" y="3681024"/>
            <a:ext cx="4119517" cy="3038556"/>
          </a:xfrm>
          <a:prstGeom prst="rect">
            <a:avLst/>
          </a:prstGeom>
        </p:spPr>
      </p:pic>
      <p:pic>
        <p:nvPicPr>
          <p:cNvPr id="12" name="Picture 11">
            <a:extLst>
              <a:ext uri="{FF2B5EF4-FFF2-40B4-BE49-F238E27FC236}">
                <a16:creationId xmlns:a16="http://schemas.microsoft.com/office/drawing/2014/main" id="{37D81822-1ED3-B79F-4B12-761E4553CA23}"/>
              </a:ext>
            </a:extLst>
          </p:cNvPr>
          <p:cNvPicPr>
            <a:picLocks noChangeAspect="1"/>
          </p:cNvPicPr>
          <p:nvPr/>
        </p:nvPicPr>
        <p:blipFill>
          <a:blip r:embed="rId6"/>
          <a:stretch>
            <a:fillRect/>
          </a:stretch>
        </p:blipFill>
        <p:spPr>
          <a:xfrm>
            <a:off x="8525896" y="1331496"/>
            <a:ext cx="3135060" cy="1195011"/>
          </a:xfrm>
          <a:prstGeom prst="rect">
            <a:avLst/>
          </a:prstGeom>
        </p:spPr>
      </p:pic>
      <p:pic>
        <p:nvPicPr>
          <p:cNvPr id="15" name="Picture 14">
            <a:extLst>
              <a:ext uri="{FF2B5EF4-FFF2-40B4-BE49-F238E27FC236}">
                <a16:creationId xmlns:a16="http://schemas.microsoft.com/office/drawing/2014/main" id="{A00C9554-FF64-AB3E-D2B2-3EB9FDFF6AE6}"/>
              </a:ext>
            </a:extLst>
          </p:cNvPr>
          <p:cNvPicPr>
            <a:picLocks noChangeAspect="1"/>
          </p:cNvPicPr>
          <p:nvPr/>
        </p:nvPicPr>
        <p:blipFill>
          <a:blip r:embed="rId7"/>
          <a:stretch>
            <a:fillRect/>
          </a:stretch>
        </p:blipFill>
        <p:spPr>
          <a:xfrm>
            <a:off x="8525896" y="4331492"/>
            <a:ext cx="3276475" cy="1195012"/>
          </a:xfrm>
          <a:prstGeom prst="rect">
            <a:avLst/>
          </a:prstGeom>
        </p:spPr>
      </p:pic>
    </p:spTree>
    <p:extLst>
      <p:ext uri="{BB962C8B-B14F-4D97-AF65-F5344CB8AC3E}">
        <p14:creationId xmlns:p14="http://schemas.microsoft.com/office/powerpoint/2010/main" val="37168202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465218" y="1465218"/>
            <a:ext cx="6858002" cy="3927567"/>
          </a:xfrm>
          <a:solidFill>
            <a:srgbClr val="3B3B3B"/>
          </a:solidFill>
        </p:spPr>
        <p:txBody>
          <a:bodyPr vert="vert270" anchor="t" anchorCtr="0"/>
          <a:lstStyle/>
          <a:p>
            <a:pPr marL="0" marR="0" lvl="0" indent="0"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t>EDA</a:t>
            </a: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r>
              <a:rPr kumimoji="0" lang="en-US" sz="1750" b="1" i="0" u="none" strike="noStrike" kern="1200" cap="none" spc="0" normalizeH="0" baseline="0" noProof="0" dirty="0">
                <a:ln>
                  <a:noFill/>
                </a:ln>
                <a:solidFill>
                  <a:srgbClr val="FF6600"/>
                </a:solidFill>
                <a:effectLst/>
                <a:uLnTx/>
                <a:uFillTx/>
                <a:latin typeface="Calibri" panose="020F0502020204030204"/>
                <a:ea typeface="+mn-ea"/>
                <a:cs typeface="+mn-cs"/>
              </a:rPr>
              <a:t>(</a:t>
            </a:r>
            <a:r>
              <a:rPr lang="en-GB" sz="1750" b="1" dirty="0">
                <a:solidFill>
                  <a:srgbClr val="FF6600"/>
                </a:solidFill>
                <a:latin typeface="Calibri" panose="020F0502020204030204"/>
                <a:ea typeface="+mn-ea"/>
                <a:cs typeface="+mn-cs"/>
              </a:rPr>
              <a:t>B</a:t>
            </a:r>
            <a:r>
              <a:rPr kumimoji="0" lang="en-GB" sz="1750" b="1" i="0" u="none" strike="noStrike" kern="1200" cap="none" spc="0" normalizeH="0" baseline="0" noProof="0" dirty="0" err="1">
                <a:ln>
                  <a:noFill/>
                </a:ln>
                <a:solidFill>
                  <a:srgbClr val="FF6600"/>
                </a:solidFill>
                <a:effectLst/>
                <a:uLnTx/>
                <a:uFillTx/>
                <a:latin typeface="Calibri" panose="020F0502020204030204"/>
                <a:ea typeface="+mn-ea"/>
                <a:cs typeface="+mn-cs"/>
              </a:rPr>
              <a:t>i</a:t>
            </a:r>
            <a:r>
              <a:rPr kumimoji="0" lang="en-GB" sz="1750" b="1" i="0" u="none" strike="noStrike" kern="1200" cap="none" spc="0" normalizeH="0" baseline="0" noProof="0" dirty="0">
                <a:ln>
                  <a:noFill/>
                </a:ln>
                <a:solidFill>
                  <a:srgbClr val="FF6600"/>
                </a:solidFill>
                <a:effectLst/>
                <a:uLnTx/>
                <a:uFillTx/>
                <a:latin typeface="Calibri" panose="020F0502020204030204"/>
                <a:ea typeface="+mn-ea"/>
                <a:cs typeface="+mn-cs"/>
              </a:rPr>
              <a:t>-variate Analysis of Categorical Features w.r.t term deposit</a:t>
            </a:r>
            <a:r>
              <a:rPr kumimoji="0" lang="en-US" sz="1750" b="1" i="0" u="none" strike="noStrike" kern="1200" cap="none" spc="0" normalizeH="0" baseline="0" noProof="0" dirty="0">
                <a:ln>
                  <a:noFill/>
                </a:ln>
                <a:solidFill>
                  <a:srgbClr val="FF6600"/>
                </a:solidFill>
                <a:effectLst/>
                <a:uLnTx/>
                <a:uFillTx/>
                <a:latin typeface="Calibri" panose="020F0502020204030204"/>
                <a:ea typeface="+mn-ea"/>
                <a:cs typeface="+mn-cs"/>
              </a:rPr>
              <a:t>)</a:t>
            </a:r>
            <a:br>
              <a:rPr kumimoji="0" lang="en-US" sz="1750" b="1" i="0" u="none" strike="noStrike" kern="1200" cap="none" spc="0" normalizeH="0" baseline="0" noProof="0" dirty="0">
                <a:ln>
                  <a:noFill/>
                </a:ln>
                <a:solidFill>
                  <a:srgbClr val="FF6600"/>
                </a:solidFill>
                <a:effectLst/>
                <a:uLnTx/>
                <a:uFillTx/>
                <a:latin typeface="Calibri" panose="020F0502020204030204"/>
                <a:ea typeface="+mn-ea"/>
                <a:cs typeface="+mn-cs"/>
              </a:rPr>
            </a:br>
            <a:endParaRPr lang="en-US" sz="1750"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6168571"/>
            <a:ext cx="1654627" cy="994232"/>
          </a:xfrm>
          <a:prstGeom prst="rect">
            <a:avLst/>
          </a:prstGeom>
        </p:spPr>
      </p:pic>
      <p:sp>
        <p:nvSpPr>
          <p:cNvPr id="5" name="Rectangle 4">
            <a:extLst>
              <a:ext uri="{FF2B5EF4-FFF2-40B4-BE49-F238E27FC236}">
                <a16:creationId xmlns:a16="http://schemas.microsoft.com/office/drawing/2014/main" id="{A85575D2-5D9A-4E3E-6CAF-49590627AD0F}"/>
              </a:ext>
            </a:extLst>
          </p:cNvPr>
          <p:cNvSpPr/>
          <p:nvPr/>
        </p:nvSpPr>
        <p:spPr>
          <a:xfrm>
            <a:off x="491179" y="2924315"/>
            <a:ext cx="2995749" cy="45719"/>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18" name="TextBox 17">
            <a:extLst>
              <a:ext uri="{FF2B5EF4-FFF2-40B4-BE49-F238E27FC236}">
                <a16:creationId xmlns:a16="http://schemas.microsoft.com/office/drawing/2014/main" id="{115928AD-3B4D-BB47-E345-50C8645B5337}"/>
              </a:ext>
            </a:extLst>
          </p:cNvPr>
          <p:cNvSpPr txBox="1"/>
          <p:nvPr/>
        </p:nvSpPr>
        <p:spPr>
          <a:xfrm>
            <a:off x="383781" y="3087591"/>
            <a:ext cx="3210546" cy="1246495"/>
          </a:xfrm>
          <a:prstGeom prst="rect">
            <a:avLst/>
          </a:prstGeom>
          <a:noFill/>
        </p:spPr>
        <p:txBody>
          <a:bodyPr wrap="square" rtlCol="0">
            <a:spAutoFit/>
          </a:bodyPr>
          <a:lstStyle/>
          <a:p>
            <a:pPr marL="285750" indent="-285750">
              <a:buFont typeface="Arial" panose="020B0604020202020204" pitchFamily="34" charset="0"/>
              <a:buChar char="•"/>
            </a:pPr>
            <a:r>
              <a:rPr lang="en-GB" sz="1500" b="1" dirty="0">
                <a:solidFill>
                  <a:schemeClr val="bg1"/>
                </a:solidFill>
              </a:rPr>
              <a:t>There is more interest in term deposits in December, March, October, and September. Subscriptions happen most often on Thursdays and Tuesdays.</a:t>
            </a:r>
          </a:p>
        </p:txBody>
      </p:sp>
      <p:pic>
        <p:nvPicPr>
          <p:cNvPr id="6" name="Picture 5">
            <a:extLst>
              <a:ext uri="{FF2B5EF4-FFF2-40B4-BE49-F238E27FC236}">
                <a16:creationId xmlns:a16="http://schemas.microsoft.com/office/drawing/2014/main" id="{A6A96B60-D053-DE05-E465-46915663F862}"/>
              </a:ext>
            </a:extLst>
          </p:cNvPr>
          <p:cNvPicPr>
            <a:picLocks noChangeAspect="1"/>
          </p:cNvPicPr>
          <p:nvPr/>
        </p:nvPicPr>
        <p:blipFill>
          <a:blip r:embed="rId4"/>
          <a:stretch>
            <a:fillRect/>
          </a:stretch>
        </p:blipFill>
        <p:spPr>
          <a:xfrm>
            <a:off x="3954756" y="303796"/>
            <a:ext cx="3964524" cy="3096474"/>
          </a:xfrm>
          <a:prstGeom prst="rect">
            <a:avLst/>
          </a:prstGeom>
        </p:spPr>
      </p:pic>
      <p:pic>
        <p:nvPicPr>
          <p:cNvPr id="10" name="Picture 9">
            <a:extLst>
              <a:ext uri="{FF2B5EF4-FFF2-40B4-BE49-F238E27FC236}">
                <a16:creationId xmlns:a16="http://schemas.microsoft.com/office/drawing/2014/main" id="{03F71451-C90A-E84B-B7F5-60DEBB3449F7}"/>
              </a:ext>
            </a:extLst>
          </p:cNvPr>
          <p:cNvPicPr>
            <a:picLocks noChangeAspect="1"/>
          </p:cNvPicPr>
          <p:nvPr/>
        </p:nvPicPr>
        <p:blipFill>
          <a:blip r:embed="rId5"/>
          <a:stretch>
            <a:fillRect/>
          </a:stretch>
        </p:blipFill>
        <p:spPr>
          <a:xfrm>
            <a:off x="3954756" y="3429000"/>
            <a:ext cx="3964524" cy="3096474"/>
          </a:xfrm>
          <a:prstGeom prst="rect">
            <a:avLst/>
          </a:prstGeom>
        </p:spPr>
      </p:pic>
      <p:pic>
        <p:nvPicPr>
          <p:cNvPr id="13" name="Picture 12">
            <a:extLst>
              <a:ext uri="{FF2B5EF4-FFF2-40B4-BE49-F238E27FC236}">
                <a16:creationId xmlns:a16="http://schemas.microsoft.com/office/drawing/2014/main" id="{0E1489EC-C654-F340-3D38-A81E05CC9760}"/>
              </a:ext>
            </a:extLst>
          </p:cNvPr>
          <p:cNvPicPr>
            <a:picLocks noChangeAspect="1"/>
          </p:cNvPicPr>
          <p:nvPr/>
        </p:nvPicPr>
        <p:blipFill>
          <a:blip r:embed="rId6"/>
          <a:stretch>
            <a:fillRect/>
          </a:stretch>
        </p:blipFill>
        <p:spPr>
          <a:xfrm>
            <a:off x="7946469" y="1147699"/>
            <a:ext cx="4119840" cy="1447405"/>
          </a:xfrm>
          <a:prstGeom prst="rect">
            <a:avLst/>
          </a:prstGeom>
        </p:spPr>
      </p:pic>
      <p:pic>
        <p:nvPicPr>
          <p:cNvPr id="16" name="Picture 15">
            <a:extLst>
              <a:ext uri="{FF2B5EF4-FFF2-40B4-BE49-F238E27FC236}">
                <a16:creationId xmlns:a16="http://schemas.microsoft.com/office/drawing/2014/main" id="{C5D229FB-1105-070D-B803-74B149515663}"/>
              </a:ext>
            </a:extLst>
          </p:cNvPr>
          <p:cNvPicPr>
            <a:picLocks noChangeAspect="1"/>
          </p:cNvPicPr>
          <p:nvPr/>
        </p:nvPicPr>
        <p:blipFill>
          <a:blip r:embed="rId7"/>
          <a:stretch>
            <a:fillRect/>
          </a:stretch>
        </p:blipFill>
        <p:spPr>
          <a:xfrm>
            <a:off x="8192657" y="4262897"/>
            <a:ext cx="3615562" cy="1227856"/>
          </a:xfrm>
          <a:prstGeom prst="rect">
            <a:avLst/>
          </a:prstGeom>
        </p:spPr>
      </p:pic>
      <p:sp>
        <p:nvSpPr>
          <p:cNvPr id="3" name="Rectangle 2">
            <a:extLst>
              <a:ext uri="{FF2B5EF4-FFF2-40B4-BE49-F238E27FC236}">
                <a16:creationId xmlns:a16="http://schemas.microsoft.com/office/drawing/2014/main" id="{2540FF63-7698-1B59-E5D7-DD421AA73E12}"/>
              </a:ext>
            </a:extLst>
          </p:cNvPr>
          <p:cNvSpPr/>
          <p:nvPr/>
        </p:nvSpPr>
        <p:spPr>
          <a:xfrm>
            <a:off x="9106292" y="2234152"/>
            <a:ext cx="301658" cy="169683"/>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a:extLst>
              <a:ext uri="{FF2B5EF4-FFF2-40B4-BE49-F238E27FC236}">
                <a16:creationId xmlns:a16="http://schemas.microsoft.com/office/drawing/2014/main" id="{49B3D3CA-0FB4-7254-624B-E0915536D1F1}"/>
              </a:ext>
            </a:extLst>
          </p:cNvPr>
          <p:cNvSpPr/>
          <p:nvPr/>
        </p:nvSpPr>
        <p:spPr>
          <a:xfrm>
            <a:off x="10190373" y="2234151"/>
            <a:ext cx="377399" cy="169683"/>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44D5E850-4079-28B1-311B-6C91C1882D69}"/>
              </a:ext>
            </a:extLst>
          </p:cNvPr>
          <p:cNvSpPr/>
          <p:nvPr/>
        </p:nvSpPr>
        <p:spPr>
          <a:xfrm>
            <a:off x="11312486" y="2234150"/>
            <a:ext cx="725541" cy="169683"/>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254AA0AB-E28E-45E1-1434-428E55329615}"/>
              </a:ext>
            </a:extLst>
          </p:cNvPr>
          <p:cNvSpPr/>
          <p:nvPr/>
        </p:nvSpPr>
        <p:spPr>
          <a:xfrm>
            <a:off x="10190372" y="5175315"/>
            <a:ext cx="970963" cy="17911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1805348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499222" y="1465217"/>
            <a:ext cx="6858002" cy="3927567"/>
          </a:xfrm>
          <a:solidFill>
            <a:srgbClr val="3B3B3B"/>
          </a:solidFill>
        </p:spPr>
        <p:txBody>
          <a:bodyPr vert="vert270" anchor="t" anchorCtr="0"/>
          <a:lstStyle/>
          <a:p>
            <a:pPr marL="0" marR="0" lvl="0" indent="0"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r>
              <a:rPr kumimoji="0" lang="en-GB" sz="2800" b="1" i="0" u="none" strike="noStrike" kern="1200" cap="none" spc="0" normalizeH="0" baseline="0" noProof="0" dirty="0">
                <a:ln>
                  <a:noFill/>
                </a:ln>
                <a:solidFill>
                  <a:srgbClr val="FF6600"/>
                </a:solidFill>
                <a:effectLst/>
                <a:uLnTx/>
                <a:uFillTx/>
                <a:latin typeface="Calibri" panose="020F0502020204030204"/>
                <a:ea typeface="+mn-ea"/>
                <a:cs typeface="+mn-cs"/>
              </a:rPr>
              <a:t>EDA</a:t>
            </a:r>
            <a:br>
              <a:rPr kumimoji="0" lang="en-GB" sz="2800" b="1" i="0" u="none" strike="noStrike" kern="1200" cap="none" spc="0" normalizeH="0" baseline="0" noProof="0" dirty="0">
                <a:ln>
                  <a:noFill/>
                </a:ln>
                <a:solidFill>
                  <a:srgbClr val="FF6600"/>
                </a:solidFill>
                <a:effectLst/>
                <a:uLnTx/>
                <a:uFillTx/>
                <a:latin typeface="Calibri" panose="020F0502020204030204"/>
                <a:ea typeface="+mn-ea"/>
                <a:cs typeface="+mn-cs"/>
              </a:rPr>
            </a:br>
            <a:r>
              <a:rPr lang="en-GB" sz="1750" b="1" dirty="0">
                <a:solidFill>
                  <a:srgbClr val="FF6600"/>
                </a:solidFill>
                <a:latin typeface="Calibri" panose="020F0502020204030204"/>
                <a:ea typeface="+mn-ea"/>
                <a:cs typeface="+mn-cs"/>
              </a:rPr>
              <a:t>(Bi-variate Analysis of Numerical Features w.r.t term deposit without duration feature)</a:t>
            </a:r>
            <a:br>
              <a:rPr lang="en-GB" sz="1750" b="1" dirty="0">
                <a:solidFill>
                  <a:srgbClr val="FF6600"/>
                </a:solidFill>
                <a:latin typeface="Calibri" panose="020F0502020204030204"/>
                <a:ea typeface="+mn-ea"/>
                <a:cs typeface="+mn-cs"/>
              </a:rPr>
            </a:br>
            <a:br>
              <a:rPr kumimoji="0" lang="en-US" sz="1750" b="1" i="0" u="none" strike="noStrike" kern="1200" cap="none" spc="0" normalizeH="0" baseline="0" noProof="0" dirty="0">
                <a:ln>
                  <a:noFill/>
                </a:ln>
                <a:solidFill>
                  <a:srgbClr val="FF6600"/>
                </a:solidFill>
                <a:effectLst/>
                <a:uLnTx/>
                <a:uFillTx/>
                <a:latin typeface="Calibri" panose="020F0502020204030204"/>
                <a:ea typeface="+mn-ea"/>
                <a:cs typeface="+mn-cs"/>
              </a:rPr>
            </a:br>
            <a:endParaRPr lang="en-US" sz="1750" b="1" dirty="0">
              <a:solidFill>
                <a:srgbClr val="FF6600"/>
              </a:solidFill>
            </a:endParaRPr>
          </a:p>
        </p:txBody>
      </p:sp>
      <p:sp>
        <p:nvSpPr>
          <p:cNvPr id="5" name="Rectangle 4">
            <a:extLst>
              <a:ext uri="{FF2B5EF4-FFF2-40B4-BE49-F238E27FC236}">
                <a16:creationId xmlns:a16="http://schemas.microsoft.com/office/drawing/2014/main" id="{A85575D2-5D9A-4E3E-6CAF-49590627AD0F}"/>
              </a:ext>
            </a:extLst>
          </p:cNvPr>
          <p:cNvSpPr/>
          <p:nvPr/>
        </p:nvSpPr>
        <p:spPr>
          <a:xfrm>
            <a:off x="431904" y="2389838"/>
            <a:ext cx="2995749" cy="45719"/>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18" name="TextBox 17">
            <a:extLst>
              <a:ext uri="{FF2B5EF4-FFF2-40B4-BE49-F238E27FC236}">
                <a16:creationId xmlns:a16="http://schemas.microsoft.com/office/drawing/2014/main" id="{115928AD-3B4D-BB47-E345-50C8645B5337}"/>
              </a:ext>
            </a:extLst>
          </p:cNvPr>
          <p:cNvSpPr txBox="1"/>
          <p:nvPr/>
        </p:nvSpPr>
        <p:spPr>
          <a:xfrm>
            <a:off x="199560" y="2528039"/>
            <a:ext cx="3086987" cy="2400657"/>
          </a:xfrm>
          <a:prstGeom prst="rect">
            <a:avLst/>
          </a:prstGeom>
          <a:noFill/>
        </p:spPr>
        <p:txBody>
          <a:bodyPr wrap="square" rtlCol="0">
            <a:spAutoFit/>
          </a:bodyPr>
          <a:lstStyle/>
          <a:p>
            <a:pPr marL="285750" indent="-285750" algn="just">
              <a:buFont typeface="Arial" panose="020B0604020202020204" pitchFamily="34" charset="0"/>
              <a:buChar char="•"/>
            </a:pPr>
            <a:r>
              <a:rPr lang="en-GB" sz="1500" b="1" dirty="0">
                <a:solidFill>
                  <a:schemeClr val="bg1"/>
                </a:solidFill>
              </a:rPr>
              <a:t>A correlation heatmap shows how closely different things in a group are connected. It helps to quickly spot patterns and decide which variables might be important for further Analysis.</a:t>
            </a:r>
          </a:p>
          <a:p>
            <a:pPr marL="285750" indent="-285750" algn="just">
              <a:buFont typeface="Arial" panose="020B0604020202020204" pitchFamily="34" charset="0"/>
              <a:buChar char="•"/>
            </a:pPr>
            <a:r>
              <a:rPr lang="en-GB" sz="1500" b="1" dirty="0">
                <a:solidFill>
                  <a:schemeClr val="bg1"/>
                </a:solidFill>
              </a:rPr>
              <a:t>From the heatmap we can say that no two variables have strong positive or negative relationship.</a:t>
            </a:r>
          </a:p>
        </p:txBody>
      </p:sp>
      <p:sp>
        <p:nvSpPr>
          <p:cNvPr id="8" name="TextBox 7">
            <a:extLst>
              <a:ext uri="{FF2B5EF4-FFF2-40B4-BE49-F238E27FC236}">
                <a16:creationId xmlns:a16="http://schemas.microsoft.com/office/drawing/2014/main" id="{4D8F6970-E42D-CD72-F8CF-5768FEFBD836}"/>
              </a:ext>
            </a:extLst>
          </p:cNvPr>
          <p:cNvSpPr txBox="1"/>
          <p:nvPr/>
        </p:nvSpPr>
        <p:spPr>
          <a:xfrm>
            <a:off x="51847" y="6119189"/>
            <a:ext cx="3601039" cy="646331"/>
          </a:xfrm>
          <a:prstGeom prst="rect">
            <a:avLst/>
          </a:prstGeom>
          <a:noFill/>
        </p:spPr>
        <p:txBody>
          <a:bodyPr wrap="square" rtlCol="0">
            <a:spAutoFit/>
          </a:bodyPr>
          <a:lstStyle/>
          <a:p>
            <a:r>
              <a:rPr lang="en-GB" sz="1200" dirty="0">
                <a:solidFill>
                  <a:schemeClr val="bg1"/>
                </a:solidFill>
              </a:rPr>
              <a:t>Note:- </a:t>
            </a:r>
            <a:r>
              <a:rPr lang="en-GB" sz="1200" b="0" i="0" dirty="0">
                <a:effectLst/>
                <a:highlight>
                  <a:srgbClr val="D3E3FD"/>
                </a:highlight>
                <a:latin typeface="Google Sans"/>
              </a:rPr>
              <a:t>correlation does not imply causation </a:t>
            </a:r>
            <a:r>
              <a:rPr lang="en-GB" sz="1200" dirty="0">
                <a:solidFill>
                  <a:schemeClr val="bg1"/>
                </a:solidFill>
              </a:rPr>
              <a:t>means that just because two things correlate does not necessarily mean that one causes the other</a:t>
            </a:r>
            <a:endParaRPr lang="en-GB" sz="1200" dirty="0"/>
          </a:p>
        </p:txBody>
      </p:sp>
      <p:pic>
        <p:nvPicPr>
          <p:cNvPr id="6" name="Picture 5">
            <a:extLst>
              <a:ext uri="{FF2B5EF4-FFF2-40B4-BE49-F238E27FC236}">
                <a16:creationId xmlns:a16="http://schemas.microsoft.com/office/drawing/2014/main" id="{BD5E2ACD-6E1F-D697-D012-187F23172B80}"/>
              </a:ext>
            </a:extLst>
          </p:cNvPr>
          <p:cNvPicPr>
            <a:picLocks noChangeAspect="1"/>
          </p:cNvPicPr>
          <p:nvPr/>
        </p:nvPicPr>
        <p:blipFill>
          <a:blip r:embed="rId3"/>
          <a:stretch>
            <a:fillRect/>
          </a:stretch>
        </p:blipFill>
        <p:spPr>
          <a:xfrm>
            <a:off x="3979415" y="266307"/>
            <a:ext cx="7780681" cy="6325386"/>
          </a:xfrm>
          <a:prstGeom prst="rect">
            <a:avLst/>
          </a:prstGeom>
        </p:spPr>
      </p:pic>
    </p:spTree>
    <p:extLst>
      <p:ext uri="{BB962C8B-B14F-4D97-AF65-F5344CB8AC3E}">
        <p14:creationId xmlns:p14="http://schemas.microsoft.com/office/powerpoint/2010/main" val="40189062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499222" y="1465217"/>
            <a:ext cx="6858002" cy="3927567"/>
          </a:xfrm>
          <a:solidFill>
            <a:srgbClr val="3B3B3B"/>
          </a:solidFill>
        </p:spPr>
        <p:txBody>
          <a:bodyPr vert="vert270" anchor="t" anchorCtr="0"/>
          <a:lstStyle/>
          <a:p>
            <a:pPr marL="0" marR="0" lvl="0" indent="0"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r>
              <a:rPr kumimoji="0" lang="en-GB" sz="2800" b="1" i="0" u="none" strike="noStrike" kern="1200" cap="none" spc="0" normalizeH="0" baseline="0" noProof="0" dirty="0">
                <a:ln>
                  <a:noFill/>
                </a:ln>
                <a:solidFill>
                  <a:srgbClr val="FF6600"/>
                </a:solidFill>
                <a:effectLst/>
                <a:uLnTx/>
                <a:uFillTx/>
                <a:latin typeface="Calibri" panose="020F0502020204030204"/>
                <a:ea typeface="+mn-ea"/>
                <a:cs typeface="+mn-cs"/>
              </a:rPr>
              <a:t>EDA</a:t>
            </a:r>
            <a:br>
              <a:rPr kumimoji="0" lang="en-GB" sz="2800" b="1" i="0" u="none" strike="noStrike" kern="1200" cap="none" spc="0" normalizeH="0" baseline="0" noProof="0" dirty="0">
                <a:ln>
                  <a:noFill/>
                </a:ln>
                <a:solidFill>
                  <a:srgbClr val="FF6600"/>
                </a:solidFill>
                <a:effectLst/>
                <a:uLnTx/>
                <a:uFillTx/>
                <a:latin typeface="Calibri" panose="020F0502020204030204"/>
                <a:ea typeface="+mn-ea"/>
                <a:cs typeface="+mn-cs"/>
              </a:rPr>
            </a:br>
            <a:r>
              <a:rPr lang="en-GB" sz="1750" b="1" dirty="0">
                <a:solidFill>
                  <a:srgbClr val="FF6600"/>
                </a:solidFill>
                <a:latin typeface="Calibri" panose="020F0502020204030204"/>
                <a:ea typeface="+mn-ea"/>
                <a:cs typeface="+mn-cs"/>
              </a:rPr>
              <a:t>(Bi-variate Analysis of Numerical Features w.r.t term </a:t>
            </a:r>
            <a:r>
              <a:rPr lang="en-GB" sz="1750" b="1">
                <a:solidFill>
                  <a:srgbClr val="FF6600"/>
                </a:solidFill>
                <a:latin typeface="Calibri" panose="020F0502020204030204"/>
                <a:ea typeface="+mn-ea"/>
                <a:cs typeface="+mn-cs"/>
              </a:rPr>
              <a:t>deposit with  duration feature)</a:t>
            </a:r>
            <a:br>
              <a:rPr lang="en-GB" sz="1750" b="1" dirty="0">
                <a:solidFill>
                  <a:srgbClr val="FF6600"/>
                </a:solidFill>
                <a:latin typeface="Calibri" panose="020F0502020204030204"/>
                <a:ea typeface="+mn-ea"/>
                <a:cs typeface="+mn-cs"/>
              </a:rPr>
            </a:br>
            <a:br>
              <a:rPr kumimoji="0" lang="en-US" sz="1750" b="1" i="0" u="none" strike="noStrike" kern="1200" cap="none" spc="0" normalizeH="0" baseline="0" noProof="0" dirty="0">
                <a:ln>
                  <a:noFill/>
                </a:ln>
                <a:solidFill>
                  <a:srgbClr val="FF6600"/>
                </a:solidFill>
                <a:effectLst/>
                <a:uLnTx/>
                <a:uFillTx/>
                <a:latin typeface="Calibri" panose="020F0502020204030204"/>
                <a:ea typeface="+mn-ea"/>
                <a:cs typeface="+mn-cs"/>
              </a:rPr>
            </a:br>
            <a:endParaRPr lang="en-US" sz="1750" b="1" dirty="0">
              <a:solidFill>
                <a:srgbClr val="FF6600"/>
              </a:solidFill>
            </a:endParaRPr>
          </a:p>
        </p:txBody>
      </p:sp>
      <p:sp>
        <p:nvSpPr>
          <p:cNvPr id="5" name="Rectangle 4">
            <a:extLst>
              <a:ext uri="{FF2B5EF4-FFF2-40B4-BE49-F238E27FC236}">
                <a16:creationId xmlns:a16="http://schemas.microsoft.com/office/drawing/2014/main" id="{A85575D2-5D9A-4E3E-6CAF-49590627AD0F}"/>
              </a:ext>
            </a:extLst>
          </p:cNvPr>
          <p:cNvSpPr/>
          <p:nvPr/>
        </p:nvSpPr>
        <p:spPr>
          <a:xfrm>
            <a:off x="431904" y="2418118"/>
            <a:ext cx="2995749" cy="45719"/>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id="{4D8F6970-E42D-CD72-F8CF-5768FEFBD836}"/>
              </a:ext>
            </a:extLst>
          </p:cNvPr>
          <p:cNvSpPr txBox="1"/>
          <p:nvPr/>
        </p:nvSpPr>
        <p:spPr>
          <a:xfrm>
            <a:off x="51847" y="6119189"/>
            <a:ext cx="3601039" cy="646331"/>
          </a:xfrm>
          <a:prstGeom prst="rect">
            <a:avLst/>
          </a:prstGeom>
          <a:noFill/>
        </p:spPr>
        <p:txBody>
          <a:bodyPr wrap="square" rtlCol="0">
            <a:spAutoFit/>
          </a:bodyPr>
          <a:lstStyle/>
          <a:p>
            <a:r>
              <a:rPr lang="en-GB" sz="1200" dirty="0">
                <a:solidFill>
                  <a:schemeClr val="bg1"/>
                </a:solidFill>
              </a:rPr>
              <a:t>Note:- </a:t>
            </a:r>
            <a:r>
              <a:rPr lang="en-GB" sz="1200" b="0" i="0" dirty="0">
                <a:effectLst/>
                <a:highlight>
                  <a:srgbClr val="D3E3FD"/>
                </a:highlight>
                <a:latin typeface="Google Sans"/>
              </a:rPr>
              <a:t>correlation does not imply causation </a:t>
            </a:r>
            <a:r>
              <a:rPr lang="en-GB" sz="1200" dirty="0">
                <a:solidFill>
                  <a:schemeClr val="bg1"/>
                </a:solidFill>
              </a:rPr>
              <a:t>means that just because two things correlate does not necessarily mean that one causes the other</a:t>
            </a:r>
            <a:endParaRPr lang="en-GB" sz="1200" dirty="0"/>
          </a:p>
        </p:txBody>
      </p:sp>
      <p:pic>
        <p:nvPicPr>
          <p:cNvPr id="6" name="Picture 5">
            <a:extLst>
              <a:ext uri="{FF2B5EF4-FFF2-40B4-BE49-F238E27FC236}">
                <a16:creationId xmlns:a16="http://schemas.microsoft.com/office/drawing/2014/main" id="{982E2EB2-6C57-EF13-8E97-8EB1C3A93B1E}"/>
              </a:ext>
            </a:extLst>
          </p:cNvPr>
          <p:cNvPicPr>
            <a:picLocks noChangeAspect="1"/>
          </p:cNvPicPr>
          <p:nvPr/>
        </p:nvPicPr>
        <p:blipFill>
          <a:blip r:embed="rId3"/>
          <a:stretch>
            <a:fillRect/>
          </a:stretch>
        </p:blipFill>
        <p:spPr>
          <a:xfrm>
            <a:off x="4127127" y="216814"/>
            <a:ext cx="7803911" cy="6136851"/>
          </a:xfrm>
          <a:prstGeom prst="rect">
            <a:avLst/>
          </a:prstGeom>
        </p:spPr>
      </p:pic>
      <p:sp>
        <p:nvSpPr>
          <p:cNvPr id="3" name="TextBox 2">
            <a:extLst>
              <a:ext uri="{FF2B5EF4-FFF2-40B4-BE49-F238E27FC236}">
                <a16:creationId xmlns:a16="http://schemas.microsoft.com/office/drawing/2014/main" id="{C85A7F3E-B96A-E5D4-48EC-55491EDEFAB1}"/>
              </a:ext>
            </a:extLst>
          </p:cNvPr>
          <p:cNvSpPr txBox="1"/>
          <p:nvPr/>
        </p:nvSpPr>
        <p:spPr>
          <a:xfrm>
            <a:off x="260962" y="2629519"/>
            <a:ext cx="3073161" cy="3323987"/>
          </a:xfrm>
          <a:prstGeom prst="rect">
            <a:avLst/>
          </a:prstGeom>
          <a:noFill/>
        </p:spPr>
        <p:txBody>
          <a:bodyPr wrap="square" rtlCol="0">
            <a:spAutoFit/>
          </a:bodyPr>
          <a:lstStyle/>
          <a:p>
            <a:pPr marL="285750" indent="-285750" algn="just">
              <a:buFont typeface="Arial" panose="020B0604020202020204" pitchFamily="34" charset="0"/>
              <a:buChar char="•"/>
            </a:pPr>
            <a:r>
              <a:rPr lang="en-GB" sz="1500" b="1" dirty="0">
                <a:solidFill>
                  <a:schemeClr val="bg1"/>
                </a:solidFill>
              </a:rPr>
              <a:t>We avoided using the duration feature in the initial analysis because it has a strong influence on whether a term deposit is subscribed. However, the duration is only known after a call is made, which makes it less practical for building a predictive model. Since our goal is to predict outcomes before a call, we will only use the duration feature to compare model performance, not for the actual predictions.</a:t>
            </a:r>
          </a:p>
        </p:txBody>
      </p:sp>
      <p:sp>
        <p:nvSpPr>
          <p:cNvPr id="4" name="Rectangle 3">
            <a:extLst>
              <a:ext uri="{FF2B5EF4-FFF2-40B4-BE49-F238E27FC236}">
                <a16:creationId xmlns:a16="http://schemas.microsoft.com/office/drawing/2014/main" id="{5A49EB15-D796-A8EC-CA97-E65E80E82811}"/>
              </a:ext>
            </a:extLst>
          </p:cNvPr>
          <p:cNvSpPr/>
          <p:nvPr/>
        </p:nvSpPr>
        <p:spPr>
          <a:xfrm>
            <a:off x="5618374" y="4873658"/>
            <a:ext cx="546755" cy="433633"/>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4047037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501220" y="1501219"/>
            <a:ext cx="6858002" cy="3855564"/>
          </a:xfrm>
          <a:solidFill>
            <a:srgbClr val="3B3B3B"/>
          </a:solidFill>
        </p:spPr>
        <p:txBody>
          <a:bodyPr vert="vert270" anchor="t" anchorCtr="0"/>
          <a:lstStyle/>
          <a:p>
            <a:br>
              <a:rPr lang="en-US" dirty="0"/>
            </a:br>
            <a:br>
              <a:rPr lang="en-US" dirty="0"/>
            </a:br>
            <a:br>
              <a:rPr lang="en-US" dirty="0"/>
            </a:br>
            <a:r>
              <a:rPr lang="en-US" b="1" dirty="0">
                <a:solidFill>
                  <a:srgbClr val="FF6600"/>
                </a:solidFill>
              </a:rPr>
              <a:t>Agenda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3655989" y="199570"/>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a:t>
            </a:r>
          </a:p>
          <a:p>
            <a:pPr algn="just"/>
            <a:r>
              <a:rPr lang="en-US" sz="2800" dirty="0">
                <a:solidFill>
                  <a:srgbClr val="FF6600"/>
                </a:solidFill>
              </a:rPr>
              <a:t>         Problem Description</a:t>
            </a:r>
          </a:p>
          <a:p>
            <a:pPr algn="just"/>
            <a:r>
              <a:rPr lang="en-US" sz="2800" dirty="0">
                <a:solidFill>
                  <a:srgbClr val="FF6600"/>
                </a:solidFill>
              </a:rPr>
              <a:t>         Approach</a:t>
            </a:r>
          </a:p>
          <a:p>
            <a:pPr algn="just"/>
            <a:r>
              <a:rPr lang="en-US" sz="2800" dirty="0">
                <a:solidFill>
                  <a:srgbClr val="FF6600"/>
                </a:solidFill>
              </a:rPr>
              <a:t>         EDA</a:t>
            </a:r>
          </a:p>
          <a:p>
            <a:pPr algn="just"/>
            <a:r>
              <a:rPr lang="en-US" sz="2800" dirty="0">
                <a:solidFill>
                  <a:srgbClr val="FF6600"/>
                </a:solidFill>
              </a:rPr>
              <a:t>         EDA Summary</a:t>
            </a:r>
          </a:p>
          <a:p>
            <a:pPr algn="just"/>
            <a:r>
              <a:rPr lang="en-US" sz="2800" dirty="0">
                <a:solidFill>
                  <a:srgbClr val="FF6600"/>
                </a:solidFill>
              </a:rPr>
              <a:t>         Recommended Models</a:t>
            </a: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 y="6127721"/>
            <a:ext cx="1654627" cy="994232"/>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465218" y="1465218"/>
            <a:ext cx="6858002" cy="3927567"/>
          </a:xfrm>
          <a:solidFill>
            <a:srgbClr val="3B3B3B"/>
          </a:solidFill>
        </p:spPr>
        <p:txBody>
          <a:bodyPr vert="vert270" anchor="t" anchorCtr="0"/>
          <a:lstStyle/>
          <a:p>
            <a:pPr marL="0" marR="0" lvl="0" indent="0"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t>EDA</a:t>
            </a: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r>
              <a:rPr kumimoji="0" lang="en-US" sz="1750" b="1" i="0" u="none" strike="noStrike" kern="1200" cap="none" spc="0" normalizeH="0" baseline="0" noProof="0" dirty="0">
                <a:ln>
                  <a:noFill/>
                </a:ln>
                <a:solidFill>
                  <a:srgbClr val="FF6600"/>
                </a:solidFill>
                <a:effectLst/>
                <a:uLnTx/>
                <a:uFillTx/>
                <a:latin typeface="Calibri" panose="020F0502020204030204"/>
                <a:ea typeface="+mn-ea"/>
                <a:cs typeface="+mn-cs"/>
              </a:rPr>
              <a:t>(</a:t>
            </a:r>
            <a:r>
              <a:rPr lang="en-GB" sz="1750" b="1" dirty="0">
                <a:solidFill>
                  <a:srgbClr val="FF6600"/>
                </a:solidFill>
                <a:latin typeface="Calibri" panose="020F0502020204030204"/>
                <a:ea typeface="+mn-ea"/>
                <a:cs typeface="+mn-cs"/>
              </a:rPr>
              <a:t>B</a:t>
            </a:r>
            <a:r>
              <a:rPr kumimoji="0" lang="en-GB" sz="1750" b="1" i="0" u="none" strike="noStrike" kern="1200" cap="none" spc="0" normalizeH="0" baseline="0" noProof="0" dirty="0" err="1">
                <a:ln>
                  <a:noFill/>
                </a:ln>
                <a:solidFill>
                  <a:srgbClr val="FF6600"/>
                </a:solidFill>
                <a:effectLst/>
                <a:uLnTx/>
                <a:uFillTx/>
                <a:latin typeface="Calibri" panose="020F0502020204030204"/>
                <a:ea typeface="+mn-ea"/>
                <a:cs typeface="+mn-cs"/>
              </a:rPr>
              <a:t>i</a:t>
            </a:r>
            <a:r>
              <a:rPr kumimoji="0" lang="en-GB" sz="1750" b="1" i="0" u="none" strike="noStrike" kern="1200" cap="none" spc="0" normalizeH="0" baseline="0" noProof="0" dirty="0">
                <a:ln>
                  <a:noFill/>
                </a:ln>
                <a:solidFill>
                  <a:srgbClr val="FF6600"/>
                </a:solidFill>
                <a:effectLst/>
                <a:uLnTx/>
                <a:uFillTx/>
                <a:latin typeface="Calibri" panose="020F0502020204030204"/>
                <a:ea typeface="+mn-ea"/>
                <a:cs typeface="+mn-cs"/>
              </a:rPr>
              <a:t>-variate Analysis of Categorical Features w.r.t term deposit</a:t>
            </a:r>
            <a:r>
              <a:rPr kumimoji="0" lang="en-US" sz="1750" b="1" i="0" u="none" strike="noStrike" kern="1200" cap="none" spc="0" normalizeH="0" baseline="0" noProof="0" dirty="0">
                <a:ln>
                  <a:noFill/>
                </a:ln>
                <a:solidFill>
                  <a:srgbClr val="FF6600"/>
                </a:solidFill>
                <a:effectLst/>
                <a:uLnTx/>
                <a:uFillTx/>
                <a:latin typeface="Calibri" panose="020F0502020204030204"/>
                <a:ea typeface="+mn-ea"/>
                <a:cs typeface="+mn-cs"/>
              </a:rPr>
              <a:t>)</a:t>
            </a:r>
            <a:br>
              <a:rPr kumimoji="0" lang="en-US" sz="1750" b="1" i="0" u="none" strike="noStrike" kern="1200" cap="none" spc="0" normalizeH="0" baseline="0" noProof="0" dirty="0">
                <a:ln>
                  <a:noFill/>
                </a:ln>
                <a:solidFill>
                  <a:srgbClr val="FF6600"/>
                </a:solidFill>
                <a:effectLst/>
                <a:uLnTx/>
                <a:uFillTx/>
                <a:latin typeface="Calibri" panose="020F0502020204030204"/>
                <a:ea typeface="+mn-ea"/>
                <a:cs typeface="+mn-cs"/>
              </a:rPr>
            </a:br>
            <a:endParaRPr lang="en-US" sz="1750"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6168571"/>
            <a:ext cx="1654627" cy="994232"/>
          </a:xfrm>
          <a:prstGeom prst="rect">
            <a:avLst/>
          </a:prstGeom>
        </p:spPr>
      </p:pic>
      <p:sp>
        <p:nvSpPr>
          <p:cNvPr id="5" name="Rectangle 4">
            <a:extLst>
              <a:ext uri="{FF2B5EF4-FFF2-40B4-BE49-F238E27FC236}">
                <a16:creationId xmlns:a16="http://schemas.microsoft.com/office/drawing/2014/main" id="{A85575D2-5D9A-4E3E-6CAF-49590627AD0F}"/>
              </a:ext>
            </a:extLst>
          </p:cNvPr>
          <p:cNvSpPr/>
          <p:nvPr/>
        </p:nvSpPr>
        <p:spPr>
          <a:xfrm>
            <a:off x="491179" y="2924315"/>
            <a:ext cx="2995749" cy="45719"/>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18" name="TextBox 17">
            <a:extLst>
              <a:ext uri="{FF2B5EF4-FFF2-40B4-BE49-F238E27FC236}">
                <a16:creationId xmlns:a16="http://schemas.microsoft.com/office/drawing/2014/main" id="{115928AD-3B4D-BB47-E345-50C8645B5337}"/>
              </a:ext>
            </a:extLst>
          </p:cNvPr>
          <p:cNvSpPr txBox="1"/>
          <p:nvPr/>
        </p:nvSpPr>
        <p:spPr>
          <a:xfrm>
            <a:off x="383781" y="3087591"/>
            <a:ext cx="3210546" cy="784830"/>
          </a:xfrm>
          <a:prstGeom prst="rect">
            <a:avLst/>
          </a:prstGeom>
          <a:noFill/>
        </p:spPr>
        <p:txBody>
          <a:bodyPr wrap="square" rtlCol="0">
            <a:spAutoFit/>
          </a:bodyPr>
          <a:lstStyle/>
          <a:p>
            <a:pPr marL="285750" indent="-285750">
              <a:buFont typeface="Arial" panose="020B0604020202020204" pitchFamily="34" charset="0"/>
              <a:buChar char="•"/>
            </a:pPr>
            <a:r>
              <a:rPr lang="en-GB" sz="1500" b="1" dirty="0">
                <a:solidFill>
                  <a:schemeClr val="bg1"/>
                </a:solidFill>
              </a:rPr>
              <a:t>can say that more contacts do not necessarily lead to more term subscriptions.</a:t>
            </a:r>
          </a:p>
        </p:txBody>
      </p:sp>
      <p:pic>
        <p:nvPicPr>
          <p:cNvPr id="7" name="Picture 6">
            <a:extLst>
              <a:ext uri="{FF2B5EF4-FFF2-40B4-BE49-F238E27FC236}">
                <a16:creationId xmlns:a16="http://schemas.microsoft.com/office/drawing/2014/main" id="{A59CB881-B367-AEC9-7B17-5E94D4ED51A3}"/>
              </a:ext>
            </a:extLst>
          </p:cNvPr>
          <p:cNvPicPr>
            <a:picLocks noChangeAspect="1"/>
          </p:cNvPicPr>
          <p:nvPr/>
        </p:nvPicPr>
        <p:blipFill>
          <a:blip r:embed="rId4"/>
          <a:stretch>
            <a:fillRect/>
          </a:stretch>
        </p:blipFill>
        <p:spPr>
          <a:xfrm>
            <a:off x="3927567" y="408685"/>
            <a:ext cx="4269587" cy="3096474"/>
          </a:xfrm>
          <a:prstGeom prst="rect">
            <a:avLst/>
          </a:prstGeom>
        </p:spPr>
      </p:pic>
      <p:pic>
        <p:nvPicPr>
          <p:cNvPr id="9" name="Picture 8">
            <a:extLst>
              <a:ext uri="{FF2B5EF4-FFF2-40B4-BE49-F238E27FC236}">
                <a16:creationId xmlns:a16="http://schemas.microsoft.com/office/drawing/2014/main" id="{46A72D43-FBE4-72A8-E205-1BB632E0F731}"/>
              </a:ext>
            </a:extLst>
          </p:cNvPr>
          <p:cNvPicPr>
            <a:picLocks noChangeAspect="1"/>
          </p:cNvPicPr>
          <p:nvPr/>
        </p:nvPicPr>
        <p:blipFill>
          <a:blip r:embed="rId5"/>
          <a:stretch>
            <a:fillRect/>
          </a:stretch>
        </p:blipFill>
        <p:spPr>
          <a:xfrm>
            <a:off x="8018176" y="475578"/>
            <a:ext cx="3964524" cy="2612013"/>
          </a:xfrm>
          <a:prstGeom prst="rect">
            <a:avLst/>
          </a:prstGeom>
        </p:spPr>
      </p:pic>
      <p:pic>
        <p:nvPicPr>
          <p:cNvPr id="12" name="Picture 11">
            <a:extLst>
              <a:ext uri="{FF2B5EF4-FFF2-40B4-BE49-F238E27FC236}">
                <a16:creationId xmlns:a16="http://schemas.microsoft.com/office/drawing/2014/main" id="{7E49C7B9-7ED2-B83B-A802-3ABD7AF29397}"/>
              </a:ext>
            </a:extLst>
          </p:cNvPr>
          <p:cNvPicPr>
            <a:picLocks noChangeAspect="1"/>
          </p:cNvPicPr>
          <p:nvPr/>
        </p:nvPicPr>
        <p:blipFill>
          <a:blip r:embed="rId6"/>
          <a:stretch>
            <a:fillRect/>
          </a:stretch>
        </p:blipFill>
        <p:spPr>
          <a:xfrm>
            <a:off x="4065767" y="3505159"/>
            <a:ext cx="4126890" cy="3096474"/>
          </a:xfrm>
          <a:prstGeom prst="rect">
            <a:avLst/>
          </a:prstGeom>
        </p:spPr>
      </p:pic>
      <p:pic>
        <p:nvPicPr>
          <p:cNvPr id="15" name="Picture 14">
            <a:extLst>
              <a:ext uri="{FF2B5EF4-FFF2-40B4-BE49-F238E27FC236}">
                <a16:creationId xmlns:a16="http://schemas.microsoft.com/office/drawing/2014/main" id="{50A7B2B4-4304-D84C-A81B-C0EA6D5FED50}"/>
              </a:ext>
            </a:extLst>
          </p:cNvPr>
          <p:cNvPicPr>
            <a:picLocks noChangeAspect="1"/>
          </p:cNvPicPr>
          <p:nvPr/>
        </p:nvPicPr>
        <p:blipFill>
          <a:blip r:embed="rId7"/>
          <a:stretch>
            <a:fillRect/>
          </a:stretch>
        </p:blipFill>
        <p:spPr>
          <a:xfrm>
            <a:off x="8192657" y="3710838"/>
            <a:ext cx="2271097" cy="2143208"/>
          </a:xfrm>
          <a:prstGeom prst="rect">
            <a:avLst/>
          </a:prstGeom>
        </p:spPr>
      </p:pic>
      <p:sp>
        <p:nvSpPr>
          <p:cNvPr id="3" name="Rectangle 2">
            <a:extLst>
              <a:ext uri="{FF2B5EF4-FFF2-40B4-BE49-F238E27FC236}">
                <a16:creationId xmlns:a16="http://schemas.microsoft.com/office/drawing/2014/main" id="{F07D84FD-679A-1503-2044-A0B7A4259E6B}"/>
              </a:ext>
            </a:extLst>
          </p:cNvPr>
          <p:cNvSpPr/>
          <p:nvPr/>
        </p:nvSpPr>
        <p:spPr>
          <a:xfrm>
            <a:off x="8125904" y="919112"/>
            <a:ext cx="1885361" cy="410067"/>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BB0E946C-9A01-3D0D-1390-7F9D9E33365A}"/>
              </a:ext>
            </a:extLst>
          </p:cNvPr>
          <p:cNvSpPr/>
          <p:nvPr/>
        </p:nvSpPr>
        <p:spPr>
          <a:xfrm>
            <a:off x="8125904" y="2630388"/>
            <a:ext cx="1885361" cy="410067"/>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6AC8171F-65D9-9A1B-8C9E-8D331A83867A}"/>
              </a:ext>
            </a:extLst>
          </p:cNvPr>
          <p:cNvSpPr/>
          <p:nvPr/>
        </p:nvSpPr>
        <p:spPr>
          <a:xfrm>
            <a:off x="8192656" y="4721526"/>
            <a:ext cx="2035425" cy="642326"/>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478788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465218" y="1465218"/>
            <a:ext cx="6858002" cy="3927567"/>
          </a:xfrm>
          <a:solidFill>
            <a:srgbClr val="3B3B3B"/>
          </a:solidFill>
        </p:spPr>
        <p:txBody>
          <a:bodyPr vert="vert270" anchor="t" anchorCtr="0"/>
          <a:lstStyle/>
          <a:p>
            <a:pPr marL="0" marR="0" lvl="0" indent="0"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t>EDA</a:t>
            </a: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r>
              <a:rPr kumimoji="0" lang="en-US" sz="1750" b="1" i="0" u="none" strike="noStrike" kern="1200" cap="none" spc="0" normalizeH="0" baseline="0" noProof="0" dirty="0">
                <a:ln>
                  <a:noFill/>
                </a:ln>
                <a:solidFill>
                  <a:srgbClr val="FF6600"/>
                </a:solidFill>
                <a:effectLst/>
                <a:uLnTx/>
                <a:uFillTx/>
                <a:latin typeface="Calibri" panose="020F0502020204030204"/>
                <a:ea typeface="+mn-ea"/>
                <a:cs typeface="+mn-cs"/>
              </a:rPr>
              <a:t>(</a:t>
            </a:r>
            <a:r>
              <a:rPr lang="en-GB" sz="1750" b="1" dirty="0">
                <a:solidFill>
                  <a:srgbClr val="FF6600"/>
                </a:solidFill>
                <a:latin typeface="Calibri" panose="020F0502020204030204"/>
                <a:ea typeface="+mn-ea"/>
                <a:cs typeface="+mn-cs"/>
              </a:rPr>
              <a:t>B</a:t>
            </a:r>
            <a:r>
              <a:rPr kumimoji="0" lang="en-GB" sz="1750" b="1" i="0" u="none" strike="noStrike" kern="1200" cap="none" spc="0" normalizeH="0" baseline="0" noProof="0" dirty="0" err="1">
                <a:ln>
                  <a:noFill/>
                </a:ln>
                <a:solidFill>
                  <a:srgbClr val="FF6600"/>
                </a:solidFill>
                <a:effectLst/>
                <a:uLnTx/>
                <a:uFillTx/>
                <a:latin typeface="Calibri" panose="020F0502020204030204"/>
                <a:ea typeface="+mn-ea"/>
                <a:cs typeface="+mn-cs"/>
              </a:rPr>
              <a:t>i</a:t>
            </a:r>
            <a:r>
              <a:rPr kumimoji="0" lang="en-GB" sz="1750" b="1" i="0" u="none" strike="noStrike" kern="1200" cap="none" spc="0" normalizeH="0" baseline="0" noProof="0" dirty="0">
                <a:ln>
                  <a:noFill/>
                </a:ln>
                <a:solidFill>
                  <a:srgbClr val="FF6600"/>
                </a:solidFill>
                <a:effectLst/>
                <a:uLnTx/>
                <a:uFillTx/>
                <a:latin typeface="Calibri" panose="020F0502020204030204"/>
                <a:ea typeface="+mn-ea"/>
                <a:cs typeface="+mn-cs"/>
              </a:rPr>
              <a:t>-variate Analysis of Categorical Features w.r.t term deposit</a:t>
            </a:r>
            <a:r>
              <a:rPr kumimoji="0" lang="en-US" sz="1750" b="1" i="0" u="none" strike="noStrike" kern="1200" cap="none" spc="0" normalizeH="0" baseline="0" noProof="0" dirty="0">
                <a:ln>
                  <a:noFill/>
                </a:ln>
                <a:solidFill>
                  <a:srgbClr val="FF6600"/>
                </a:solidFill>
                <a:effectLst/>
                <a:uLnTx/>
                <a:uFillTx/>
                <a:latin typeface="Calibri" panose="020F0502020204030204"/>
                <a:ea typeface="+mn-ea"/>
                <a:cs typeface="+mn-cs"/>
              </a:rPr>
              <a:t>)</a:t>
            </a:r>
            <a:br>
              <a:rPr kumimoji="0" lang="en-US" sz="1750" b="1" i="0" u="none" strike="noStrike" kern="1200" cap="none" spc="0" normalizeH="0" baseline="0" noProof="0" dirty="0">
                <a:ln>
                  <a:noFill/>
                </a:ln>
                <a:solidFill>
                  <a:srgbClr val="FF6600"/>
                </a:solidFill>
                <a:effectLst/>
                <a:uLnTx/>
                <a:uFillTx/>
                <a:latin typeface="Calibri" panose="020F0502020204030204"/>
                <a:ea typeface="+mn-ea"/>
                <a:cs typeface="+mn-cs"/>
              </a:rPr>
            </a:br>
            <a:endParaRPr lang="en-US" sz="1750"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6168571"/>
            <a:ext cx="1654627" cy="994232"/>
          </a:xfrm>
          <a:prstGeom prst="rect">
            <a:avLst/>
          </a:prstGeom>
        </p:spPr>
      </p:pic>
      <p:sp>
        <p:nvSpPr>
          <p:cNvPr id="5" name="Rectangle 4">
            <a:extLst>
              <a:ext uri="{FF2B5EF4-FFF2-40B4-BE49-F238E27FC236}">
                <a16:creationId xmlns:a16="http://schemas.microsoft.com/office/drawing/2014/main" id="{A85575D2-5D9A-4E3E-6CAF-49590627AD0F}"/>
              </a:ext>
            </a:extLst>
          </p:cNvPr>
          <p:cNvSpPr/>
          <p:nvPr/>
        </p:nvSpPr>
        <p:spPr>
          <a:xfrm>
            <a:off x="491179" y="2924315"/>
            <a:ext cx="2995749" cy="45719"/>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18" name="TextBox 17">
            <a:extLst>
              <a:ext uri="{FF2B5EF4-FFF2-40B4-BE49-F238E27FC236}">
                <a16:creationId xmlns:a16="http://schemas.microsoft.com/office/drawing/2014/main" id="{115928AD-3B4D-BB47-E345-50C8645B5337}"/>
              </a:ext>
            </a:extLst>
          </p:cNvPr>
          <p:cNvSpPr txBox="1"/>
          <p:nvPr/>
        </p:nvSpPr>
        <p:spPr>
          <a:xfrm>
            <a:off x="383781" y="3087591"/>
            <a:ext cx="3210546" cy="1708160"/>
          </a:xfrm>
          <a:prstGeom prst="rect">
            <a:avLst/>
          </a:prstGeom>
          <a:noFill/>
        </p:spPr>
        <p:txBody>
          <a:bodyPr wrap="square" rtlCol="0">
            <a:spAutoFit/>
          </a:bodyPr>
          <a:lstStyle/>
          <a:p>
            <a:pPr marL="285750" indent="-285750">
              <a:buFont typeface="Arial" panose="020B0604020202020204" pitchFamily="34" charset="0"/>
              <a:buChar char="•"/>
            </a:pPr>
            <a:r>
              <a:rPr lang="en-GB" sz="1500" b="1" dirty="0">
                <a:solidFill>
                  <a:schemeClr val="bg1"/>
                </a:solidFill>
              </a:rPr>
              <a:t>We can say that people aged between 30 and 64 have fewer term deposits compared to other age groups.</a:t>
            </a:r>
          </a:p>
          <a:p>
            <a:pPr marL="285750" indent="-285750">
              <a:buFont typeface="Arial" panose="020B0604020202020204" pitchFamily="34" charset="0"/>
              <a:buChar char="•"/>
            </a:pPr>
            <a:r>
              <a:rPr lang="en-GB" sz="1500" b="1" dirty="0">
                <a:solidFill>
                  <a:schemeClr val="bg1"/>
                </a:solidFill>
              </a:rPr>
              <a:t>Most of the calls were made to individuals aged between 30 and 64.</a:t>
            </a:r>
          </a:p>
        </p:txBody>
      </p:sp>
      <p:pic>
        <p:nvPicPr>
          <p:cNvPr id="6" name="Picture 5">
            <a:extLst>
              <a:ext uri="{FF2B5EF4-FFF2-40B4-BE49-F238E27FC236}">
                <a16:creationId xmlns:a16="http://schemas.microsoft.com/office/drawing/2014/main" id="{0876E632-958A-C34B-DAB6-7D15109F76B7}"/>
              </a:ext>
            </a:extLst>
          </p:cNvPr>
          <p:cNvPicPr>
            <a:picLocks noChangeAspect="1"/>
          </p:cNvPicPr>
          <p:nvPr/>
        </p:nvPicPr>
        <p:blipFill>
          <a:blip r:embed="rId4"/>
          <a:stretch>
            <a:fillRect/>
          </a:stretch>
        </p:blipFill>
        <p:spPr>
          <a:xfrm>
            <a:off x="4017133" y="509725"/>
            <a:ext cx="3979047" cy="2786650"/>
          </a:xfrm>
          <a:prstGeom prst="rect">
            <a:avLst/>
          </a:prstGeom>
        </p:spPr>
      </p:pic>
      <p:pic>
        <p:nvPicPr>
          <p:cNvPr id="10" name="Picture 9">
            <a:extLst>
              <a:ext uri="{FF2B5EF4-FFF2-40B4-BE49-F238E27FC236}">
                <a16:creationId xmlns:a16="http://schemas.microsoft.com/office/drawing/2014/main" id="{6AC9D149-0835-EB18-E5E9-F33D4A2F1BEB}"/>
              </a:ext>
            </a:extLst>
          </p:cNvPr>
          <p:cNvPicPr>
            <a:picLocks noChangeAspect="1"/>
          </p:cNvPicPr>
          <p:nvPr/>
        </p:nvPicPr>
        <p:blipFill>
          <a:blip r:embed="rId5"/>
          <a:stretch>
            <a:fillRect/>
          </a:stretch>
        </p:blipFill>
        <p:spPr>
          <a:xfrm>
            <a:off x="8192657" y="1189672"/>
            <a:ext cx="2883838" cy="1448885"/>
          </a:xfrm>
          <a:prstGeom prst="rect">
            <a:avLst/>
          </a:prstGeom>
        </p:spPr>
      </p:pic>
      <p:pic>
        <p:nvPicPr>
          <p:cNvPr id="13" name="Picture 12">
            <a:extLst>
              <a:ext uri="{FF2B5EF4-FFF2-40B4-BE49-F238E27FC236}">
                <a16:creationId xmlns:a16="http://schemas.microsoft.com/office/drawing/2014/main" id="{E40A53E6-9A9C-55BB-F872-C66D45ADB109}"/>
              </a:ext>
            </a:extLst>
          </p:cNvPr>
          <p:cNvPicPr>
            <a:picLocks noChangeAspect="1"/>
          </p:cNvPicPr>
          <p:nvPr/>
        </p:nvPicPr>
        <p:blipFill>
          <a:blip r:embed="rId6"/>
          <a:stretch>
            <a:fillRect/>
          </a:stretch>
        </p:blipFill>
        <p:spPr>
          <a:xfrm>
            <a:off x="7215336" y="4020817"/>
            <a:ext cx="2746906" cy="1204837"/>
          </a:xfrm>
          <a:prstGeom prst="rect">
            <a:avLst/>
          </a:prstGeom>
        </p:spPr>
      </p:pic>
      <p:sp>
        <p:nvSpPr>
          <p:cNvPr id="14" name="TextBox 13">
            <a:extLst>
              <a:ext uri="{FF2B5EF4-FFF2-40B4-BE49-F238E27FC236}">
                <a16:creationId xmlns:a16="http://schemas.microsoft.com/office/drawing/2014/main" id="{130A4B1A-31CE-1E97-1F73-61E1A5B78433}"/>
              </a:ext>
            </a:extLst>
          </p:cNvPr>
          <p:cNvSpPr txBox="1"/>
          <p:nvPr/>
        </p:nvSpPr>
        <p:spPr>
          <a:xfrm>
            <a:off x="5838971" y="5298996"/>
            <a:ext cx="5237524" cy="369332"/>
          </a:xfrm>
          <a:prstGeom prst="rect">
            <a:avLst/>
          </a:prstGeom>
          <a:noFill/>
        </p:spPr>
        <p:txBody>
          <a:bodyPr wrap="none" rtlCol="0">
            <a:spAutoFit/>
          </a:bodyPr>
          <a:lstStyle/>
          <a:p>
            <a:r>
              <a:rPr lang="en-GB" dirty="0"/>
              <a:t>Total Number of calls made according to age brackets.</a:t>
            </a:r>
          </a:p>
        </p:txBody>
      </p:sp>
      <p:sp>
        <p:nvSpPr>
          <p:cNvPr id="3" name="Rectangle 2">
            <a:extLst>
              <a:ext uri="{FF2B5EF4-FFF2-40B4-BE49-F238E27FC236}">
                <a16:creationId xmlns:a16="http://schemas.microsoft.com/office/drawing/2014/main" id="{4E282CBA-11C8-C9D1-6600-98125FF30660}"/>
              </a:ext>
            </a:extLst>
          </p:cNvPr>
          <p:cNvSpPr/>
          <p:nvPr/>
        </p:nvSpPr>
        <p:spPr>
          <a:xfrm>
            <a:off x="8323867" y="1914114"/>
            <a:ext cx="2356702" cy="480294"/>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9170355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465217" y="1465218"/>
            <a:ext cx="6858002" cy="3927567"/>
          </a:xfrm>
          <a:solidFill>
            <a:srgbClr val="3B3B3B"/>
          </a:solidFill>
        </p:spPr>
        <p:txBody>
          <a:bodyPr vert="vert270" anchor="t" anchorCtr="0"/>
          <a:lstStyle/>
          <a:p>
            <a:pPr marL="0" marR="0" lvl="0" indent="0"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r>
              <a:rPr lang="en-US" sz="2400" b="1" dirty="0">
                <a:solidFill>
                  <a:srgbClr val="FF6600"/>
                </a:solidFill>
                <a:latin typeface="Calibri" panose="020F0502020204030204"/>
                <a:ea typeface="+mn-ea"/>
                <a:cs typeface="+mn-cs"/>
              </a:rPr>
              <a:t>EDA Summary</a:t>
            </a: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endParaRPr lang="en-US" sz="1750" b="1" dirty="0">
              <a:solidFill>
                <a:srgbClr val="FF6600"/>
              </a:solidFill>
            </a:endParaRPr>
          </a:p>
        </p:txBody>
      </p:sp>
      <p:sp>
        <p:nvSpPr>
          <p:cNvPr id="5" name="Rectangle 4">
            <a:extLst>
              <a:ext uri="{FF2B5EF4-FFF2-40B4-BE49-F238E27FC236}">
                <a16:creationId xmlns:a16="http://schemas.microsoft.com/office/drawing/2014/main" id="{A85575D2-5D9A-4E3E-6CAF-49590627AD0F}"/>
              </a:ext>
            </a:extLst>
          </p:cNvPr>
          <p:cNvSpPr/>
          <p:nvPr/>
        </p:nvSpPr>
        <p:spPr>
          <a:xfrm>
            <a:off x="588457" y="3276879"/>
            <a:ext cx="2995749" cy="45719"/>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pic>
        <p:nvPicPr>
          <p:cNvPr id="7" name="Picture 6">
            <a:extLst>
              <a:ext uri="{FF2B5EF4-FFF2-40B4-BE49-F238E27FC236}">
                <a16:creationId xmlns:a16="http://schemas.microsoft.com/office/drawing/2014/main" id="{BCFDD3CD-A7AE-3BDF-A195-84462034FC6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6168571"/>
            <a:ext cx="1654627" cy="994232"/>
          </a:xfrm>
          <a:prstGeom prst="rect">
            <a:avLst/>
          </a:prstGeom>
        </p:spPr>
      </p:pic>
      <p:sp>
        <p:nvSpPr>
          <p:cNvPr id="4" name="TextBox 3">
            <a:extLst>
              <a:ext uri="{FF2B5EF4-FFF2-40B4-BE49-F238E27FC236}">
                <a16:creationId xmlns:a16="http://schemas.microsoft.com/office/drawing/2014/main" id="{344B537F-ED7B-7C49-0A76-85FF3B1A84E9}"/>
              </a:ext>
            </a:extLst>
          </p:cNvPr>
          <p:cNvSpPr txBox="1"/>
          <p:nvPr/>
        </p:nvSpPr>
        <p:spPr>
          <a:xfrm>
            <a:off x="4516025" y="1530023"/>
            <a:ext cx="6880981" cy="3539430"/>
          </a:xfrm>
          <a:prstGeom prst="rect">
            <a:avLst/>
          </a:prstGeom>
          <a:noFill/>
        </p:spPr>
        <p:txBody>
          <a:bodyPr wrap="square" rtlCol="0">
            <a:spAutoFit/>
          </a:bodyPr>
          <a:lstStyle/>
          <a:p>
            <a:pPr algn="just">
              <a:lnSpc>
                <a:spcPct val="150000"/>
              </a:lnSpc>
            </a:pPr>
            <a:r>
              <a:rPr lang="en-GB" sz="1600" b="1" dirty="0"/>
              <a:t>Key Findings:</a:t>
            </a:r>
          </a:p>
          <a:p>
            <a:pPr marL="285750" indent="-285750" algn="just">
              <a:lnSpc>
                <a:spcPct val="150000"/>
              </a:lnSpc>
              <a:buFont typeface="Arial" panose="020B0604020202020204" pitchFamily="34" charset="0"/>
              <a:buChar char="•"/>
            </a:pPr>
            <a:r>
              <a:rPr lang="en-GB" sz="1600" dirty="0"/>
              <a:t>None of the variables are strongly connected to the target (whether someone subscribed).</a:t>
            </a:r>
          </a:p>
          <a:p>
            <a:pPr marL="285750" indent="-285750" algn="just">
              <a:lnSpc>
                <a:spcPct val="150000"/>
              </a:lnSpc>
              <a:buFont typeface="Arial" panose="020B0604020202020204" pitchFamily="34" charset="0"/>
              <a:buChar char="•"/>
            </a:pPr>
            <a:r>
              <a:rPr lang="en-GB" sz="1600" dirty="0"/>
              <a:t>Retirees and single people are more likely to subscribe to term deposits.</a:t>
            </a:r>
          </a:p>
          <a:p>
            <a:pPr marL="285750" indent="-285750" algn="just">
              <a:lnSpc>
                <a:spcPct val="150000"/>
              </a:lnSpc>
              <a:buFont typeface="Arial" panose="020B0604020202020204" pitchFamily="34" charset="0"/>
              <a:buChar char="•"/>
            </a:pPr>
            <a:r>
              <a:rPr lang="en-GB" sz="1600" dirty="0"/>
              <a:t>People tend to subscribe more when contacted by phone.</a:t>
            </a:r>
          </a:p>
          <a:p>
            <a:pPr marL="285750" indent="-285750" algn="just">
              <a:lnSpc>
                <a:spcPct val="150000"/>
              </a:lnSpc>
              <a:buFont typeface="Arial" panose="020B0604020202020204" pitchFamily="34" charset="0"/>
              <a:buChar char="•"/>
            </a:pPr>
            <a:r>
              <a:rPr lang="en-GB" sz="1600" dirty="0"/>
              <a:t>The highest number of subscriptions happened in December, March, October, and September, mostly on Thursdays and Tuesdays.</a:t>
            </a:r>
          </a:p>
          <a:p>
            <a:pPr marL="285750" indent="-285750" algn="just">
              <a:buFont typeface="Arial" panose="020B0604020202020204" pitchFamily="34" charset="0"/>
              <a:buChar char="•"/>
            </a:pPr>
            <a:endParaRPr lang="en-GB" sz="1600" b="1" dirty="0"/>
          </a:p>
          <a:p>
            <a:pPr algn="just"/>
            <a:r>
              <a:rPr lang="en-GB" sz="1600" dirty="0"/>
              <a:t>Also, making more calls doesn’t guarantee more subscriptions. But focusing on these patterns could help increase term deposits.</a:t>
            </a:r>
          </a:p>
        </p:txBody>
      </p:sp>
    </p:spTree>
    <p:extLst>
      <p:ext uri="{BB962C8B-B14F-4D97-AF65-F5344CB8AC3E}">
        <p14:creationId xmlns:p14="http://schemas.microsoft.com/office/powerpoint/2010/main" val="3510292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465217" y="1465218"/>
            <a:ext cx="6858002" cy="3927567"/>
          </a:xfrm>
          <a:solidFill>
            <a:srgbClr val="3B3B3B"/>
          </a:solidFill>
        </p:spPr>
        <p:txBody>
          <a:bodyPr vert="vert270" anchor="t" anchorCtr="0"/>
          <a:lstStyle/>
          <a:p>
            <a:pPr marL="0" marR="0" lvl="0" indent="0"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r>
              <a:rPr kumimoji="0" lang="en-US" sz="2400" b="1" i="0" u="none" strike="noStrike" kern="1200" cap="none" spc="0" normalizeH="0" baseline="0" noProof="0" dirty="0">
                <a:ln>
                  <a:noFill/>
                </a:ln>
                <a:solidFill>
                  <a:srgbClr val="FF6600"/>
                </a:solidFill>
                <a:effectLst/>
                <a:uLnTx/>
                <a:uFillTx/>
                <a:latin typeface="Calibri" panose="020F0502020204030204"/>
                <a:ea typeface="+mn-ea"/>
                <a:cs typeface="+mn-cs"/>
              </a:rPr>
              <a:t>Recommended Models</a:t>
            </a: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endParaRPr lang="en-US" sz="1750"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6168571"/>
            <a:ext cx="1654627" cy="994232"/>
          </a:xfrm>
          <a:prstGeom prst="rect">
            <a:avLst/>
          </a:prstGeom>
        </p:spPr>
      </p:pic>
      <p:sp>
        <p:nvSpPr>
          <p:cNvPr id="5" name="Rectangle 4">
            <a:extLst>
              <a:ext uri="{FF2B5EF4-FFF2-40B4-BE49-F238E27FC236}">
                <a16:creationId xmlns:a16="http://schemas.microsoft.com/office/drawing/2014/main" id="{A85575D2-5D9A-4E3E-6CAF-49590627AD0F}"/>
              </a:ext>
            </a:extLst>
          </p:cNvPr>
          <p:cNvSpPr/>
          <p:nvPr/>
        </p:nvSpPr>
        <p:spPr>
          <a:xfrm>
            <a:off x="577033" y="3154333"/>
            <a:ext cx="2773501" cy="45719"/>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3" name="TextBox 2">
            <a:extLst>
              <a:ext uri="{FF2B5EF4-FFF2-40B4-BE49-F238E27FC236}">
                <a16:creationId xmlns:a16="http://schemas.microsoft.com/office/drawing/2014/main" id="{14E343A8-3D50-AA62-B4AF-0AC15892A7CD}"/>
              </a:ext>
            </a:extLst>
          </p:cNvPr>
          <p:cNvSpPr txBox="1"/>
          <p:nvPr/>
        </p:nvSpPr>
        <p:spPr>
          <a:xfrm>
            <a:off x="4204355" y="1166842"/>
            <a:ext cx="7711126" cy="4524315"/>
          </a:xfrm>
          <a:prstGeom prst="rect">
            <a:avLst/>
          </a:prstGeom>
          <a:noFill/>
        </p:spPr>
        <p:txBody>
          <a:bodyPr wrap="square" rtlCol="0">
            <a:spAutoFit/>
          </a:bodyPr>
          <a:lstStyle/>
          <a:p>
            <a:pPr algn="just"/>
            <a:r>
              <a:rPr lang="en-GB" sz="1600" dirty="0"/>
              <a:t>Since our problem is a binary classification (yes or no) with imbalanced data, I have chosen the following models:</a:t>
            </a:r>
          </a:p>
          <a:p>
            <a:pPr algn="just"/>
            <a:endParaRPr lang="en-GB" sz="1600" dirty="0"/>
          </a:p>
          <a:p>
            <a:pPr algn="just">
              <a:buFont typeface="Arial" panose="020B0604020202020204" pitchFamily="34" charset="0"/>
              <a:buChar char="•"/>
            </a:pPr>
            <a:r>
              <a:rPr lang="en-GB" sz="1600" b="1" dirty="0"/>
              <a:t> Logistic Regression</a:t>
            </a:r>
            <a:r>
              <a:rPr lang="en-GB" sz="1600" dirty="0"/>
              <a:t>: A simple, easy-to-understand model. However, it might not perform well with complex relationships, so we will use this as a baseline.</a:t>
            </a:r>
          </a:p>
          <a:p>
            <a:pPr algn="just">
              <a:buFont typeface="Arial" panose="020B0604020202020204" pitchFamily="34" charset="0"/>
              <a:buChar char="•"/>
            </a:pPr>
            <a:r>
              <a:rPr lang="en-GB" sz="1600" b="1" dirty="0"/>
              <a:t> Decision Tree</a:t>
            </a:r>
            <a:r>
              <a:rPr lang="en-GB" sz="1600" dirty="0"/>
              <a:t>: Handles both numeric and categorical values and helps identify important features, but it may overfit the data.</a:t>
            </a:r>
          </a:p>
          <a:p>
            <a:pPr algn="just">
              <a:buFont typeface="Arial" panose="020B0604020202020204" pitchFamily="34" charset="0"/>
              <a:buChar char="•"/>
            </a:pPr>
            <a:r>
              <a:rPr lang="en-GB" sz="1600" b="1" dirty="0"/>
              <a:t> Random Forest (Ensemble Model)</a:t>
            </a:r>
            <a:r>
              <a:rPr lang="en-GB" sz="1600" dirty="0"/>
              <a:t>: Solves the overfitting issue in decision trees and manages imbalanced data by adjusting class weights.</a:t>
            </a:r>
          </a:p>
          <a:p>
            <a:pPr algn="just">
              <a:buFont typeface="Arial" panose="020B0604020202020204" pitchFamily="34" charset="0"/>
              <a:buChar char="•"/>
            </a:pPr>
            <a:r>
              <a:rPr lang="en-GB" sz="1600" b="1" dirty="0"/>
              <a:t> Gradient Boosting Machines (GBM) or XGBoost</a:t>
            </a:r>
            <a:r>
              <a:rPr lang="en-GB" sz="1600" dirty="0"/>
              <a:t>: Like Random Forest but more accurate. These models handle non-linear relationships well and are effective for imbalanced data.</a:t>
            </a:r>
          </a:p>
          <a:p>
            <a:pPr algn="just"/>
            <a:endParaRPr lang="en-GB" sz="1600" dirty="0"/>
          </a:p>
          <a:p>
            <a:pPr algn="just"/>
            <a:r>
              <a:rPr lang="en-GB" sz="1600" dirty="0"/>
              <a:t>There are other models, but these are better suited for handling imbalanced data. As mentioned earlier, I will use resampling techniques to balance the data. We will evaluate model performance using metrics like F1 score, precision, recall, etc. Based on these, we will fine-tune the models and decide which one to use for the final predictions. We will also compare the performance of models with and without using the </a:t>
            </a:r>
            <a:r>
              <a:rPr lang="en-GB" sz="1600" b="1" dirty="0"/>
              <a:t>duration</a:t>
            </a:r>
            <a:r>
              <a:rPr lang="en-GB" sz="1600" dirty="0"/>
              <a:t> feature.</a:t>
            </a:r>
          </a:p>
          <a:p>
            <a:pPr algn="l"/>
            <a:endParaRPr lang="en-GB" sz="1600" b="0" i="0" dirty="0">
              <a:solidFill>
                <a:srgbClr val="000000"/>
              </a:solidFill>
              <a:effectLst/>
              <a:highlight>
                <a:srgbClr val="FFFFFF"/>
              </a:highlight>
              <a:latin typeface="Helvetica Neue"/>
            </a:endParaRPr>
          </a:p>
        </p:txBody>
      </p:sp>
    </p:spTree>
    <p:extLst>
      <p:ext uri="{BB962C8B-B14F-4D97-AF65-F5344CB8AC3E}">
        <p14:creationId xmlns:p14="http://schemas.microsoft.com/office/powerpoint/2010/main" val="35497765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465217" y="1465218"/>
            <a:ext cx="6858002" cy="3927567"/>
          </a:xfrm>
          <a:solidFill>
            <a:srgbClr val="3B3B3B"/>
          </a:solidFill>
        </p:spPr>
        <p:txBody>
          <a:bodyPr vert="vert270" anchor="t" anchorCtr="0"/>
          <a:lstStyle/>
          <a:p>
            <a:pPr marL="0" marR="0" lvl="0" indent="0"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endParaRPr lang="en-US" sz="1750" b="1" dirty="0">
              <a:solidFill>
                <a:srgbClr val="FF6600"/>
              </a:solidFill>
            </a:endParaRPr>
          </a:p>
        </p:txBody>
      </p:sp>
      <p:pic>
        <p:nvPicPr>
          <p:cNvPr id="7" name="Picture 6">
            <a:extLst>
              <a:ext uri="{FF2B5EF4-FFF2-40B4-BE49-F238E27FC236}">
                <a16:creationId xmlns:a16="http://schemas.microsoft.com/office/drawing/2014/main" id="{BCFDD3CD-A7AE-3BDF-A195-84462034FC6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6168571"/>
            <a:ext cx="1654627" cy="994232"/>
          </a:xfrm>
          <a:prstGeom prst="rect">
            <a:avLst/>
          </a:prstGeom>
        </p:spPr>
      </p:pic>
      <p:sp>
        <p:nvSpPr>
          <p:cNvPr id="4" name="Subtitle 5">
            <a:extLst>
              <a:ext uri="{FF2B5EF4-FFF2-40B4-BE49-F238E27FC236}">
                <a16:creationId xmlns:a16="http://schemas.microsoft.com/office/drawing/2014/main" id="{41D571BA-F2A9-62B7-7474-74F1A87923D0}"/>
              </a:ext>
            </a:extLst>
          </p:cNvPr>
          <p:cNvSpPr>
            <a:spLocks noGrp="1"/>
          </p:cNvSpPr>
          <p:nvPr>
            <p:ph type="subTitle" idx="1"/>
          </p:nvPr>
        </p:nvSpPr>
        <p:spPr>
          <a:xfrm>
            <a:off x="4671803" y="289672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Tree>
    <p:extLst>
      <p:ext uri="{BB962C8B-B14F-4D97-AF65-F5344CB8AC3E}">
        <p14:creationId xmlns:p14="http://schemas.microsoft.com/office/powerpoint/2010/main" val="42082603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465218" y="1465217"/>
            <a:ext cx="6858002" cy="3927567"/>
          </a:xfrm>
          <a:solidFill>
            <a:srgbClr val="3B3B3B"/>
          </a:solidFill>
        </p:spPr>
        <p:txBody>
          <a:bodyPr vert="vert270" anchor="t" anchorCtr="0"/>
          <a:lstStyle/>
          <a:p>
            <a:br>
              <a:rPr lang="en-US" dirty="0"/>
            </a:br>
            <a:r>
              <a:rPr lang="en-US" sz="6000" dirty="0">
                <a:solidFill>
                  <a:srgbClr val="FF6600"/>
                </a:solidFill>
              </a:rPr>
              <a:t> </a:t>
            </a:r>
            <a:br>
              <a:rPr lang="en-US" sz="6000" dirty="0">
                <a:solidFill>
                  <a:srgbClr val="FF6600"/>
                </a:solidFill>
              </a:rPr>
            </a:br>
            <a:br>
              <a:rPr lang="en-US" sz="6000" dirty="0">
                <a:solidFill>
                  <a:srgbClr val="FF6600"/>
                </a:solidFill>
              </a:rPr>
            </a:br>
            <a:r>
              <a:rPr lang="en-US" sz="2800" b="1" dirty="0">
                <a:solidFill>
                  <a:srgbClr val="FF6600"/>
                </a:solidFill>
              </a:rPr>
              <a:t>problem Description </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6168571"/>
            <a:ext cx="1654627" cy="994232"/>
          </a:xfrm>
          <a:prstGeom prst="rect">
            <a:avLst/>
          </a:prstGeom>
        </p:spPr>
      </p:pic>
      <p:sp>
        <p:nvSpPr>
          <p:cNvPr id="5" name="Rectangle 4">
            <a:extLst>
              <a:ext uri="{FF2B5EF4-FFF2-40B4-BE49-F238E27FC236}">
                <a16:creationId xmlns:a16="http://schemas.microsoft.com/office/drawing/2014/main" id="{A85575D2-5D9A-4E3E-6CAF-49590627AD0F}"/>
              </a:ext>
            </a:extLst>
          </p:cNvPr>
          <p:cNvSpPr/>
          <p:nvPr/>
        </p:nvSpPr>
        <p:spPr>
          <a:xfrm>
            <a:off x="465908" y="3015707"/>
            <a:ext cx="2995749" cy="45719"/>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id="{9EA45419-AF27-B0FB-49B6-A46E502E37C4}"/>
              </a:ext>
            </a:extLst>
          </p:cNvPr>
          <p:cNvSpPr txBox="1"/>
          <p:nvPr/>
        </p:nvSpPr>
        <p:spPr>
          <a:xfrm>
            <a:off x="4393476" y="1836379"/>
            <a:ext cx="7267299" cy="2450094"/>
          </a:xfrm>
          <a:prstGeom prst="rect">
            <a:avLst/>
          </a:prstGeom>
          <a:noFill/>
        </p:spPr>
        <p:txBody>
          <a:bodyPr wrap="square" rtlCol="0">
            <a:spAutoFit/>
          </a:bodyPr>
          <a:lstStyle/>
          <a:p>
            <a:pPr algn="just">
              <a:lnSpc>
                <a:spcPct val="107000"/>
              </a:lnSpc>
              <a:spcAft>
                <a:spcPts val="800"/>
              </a:spcAft>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ABC Bank is preparing to launch a new term deposit product and aims to maximize the effectiveness of its marketing efforts. To achieve this, they want to develop a machine learning (ML) model that can predict whether a customer will subscribe to the term deposit based on historical data from previous marketing campaigns. This predictive model will help the bank identify potential customers who are more likely to purchase the product, allowing them to focus their marketing efforts more effectively and efficiently.</a:t>
            </a:r>
          </a:p>
        </p:txBody>
      </p:sp>
    </p:spTree>
    <p:extLst>
      <p:ext uri="{BB962C8B-B14F-4D97-AF65-F5344CB8AC3E}">
        <p14:creationId xmlns:p14="http://schemas.microsoft.com/office/powerpoint/2010/main" val="35022274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465218" y="1465217"/>
            <a:ext cx="6858002" cy="3927567"/>
          </a:xfrm>
          <a:solidFill>
            <a:srgbClr val="3B3B3B"/>
          </a:solidFill>
        </p:spPr>
        <p:txBody>
          <a:bodyPr vert="vert270" anchor="t" anchorCtr="0"/>
          <a:lstStyle/>
          <a:p>
            <a:pPr marL="0" marR="0" lvl="0" indent="0"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br>
              <a:rPr lang="en-US" b="1" dirty="0"/>
            </a:br>
            <a:r>
              <a:rPr lang="en-US" sz="6000" b="1" dirty="0">
                <a:solidFill>
                  <a:srgbClr val="FF6600"/>
                </a:solidFill>
              </a:rPr>
              <a:t> </a:t>
            </a:r>
            <a:br>
              <a:rPr lang="en-US" sz="6000" b="1" dirty="0">
                <a:solidFill>
                  <a:srgbClr val="FF6600"/>
                </a:solidFill>
              </a:rPr>
            </a:br>
            <a:br>
              <a:rPr lang="en-US" sz="6000" b="1" dirty="0">
                <a:solidFill>
                  <a:srgbClr val="FF6600"/>
                </a:solidFill>
              </a:rPr>
            </a:b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t>Approach</a:t>
            </a:r>
            <a:endParaRPr lang="en-US" sz="2800"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6168571"/>
            <a:ext cx="1654627" cy="994232"/>
          </a:xfrm>
          <a:prstGeom prst="rect">
            <a:avLst/>
          </a:prstGeom>
        </p:spPr>
      </p:pic>
      <p:sp>
        <p:nvSpPr>
          <p:cNvPr id="5" name="Rectangle 4">
            <a:extLst>
              <a:ext uri="{FF2B5EF4-FFF2-40B4-BE49-F238E27FC236}">
                <a16:creationId xmlns:a16="http://schemas.microsoft.com/office/drawing/2014/main" id="{A85575D2-5D9A-4E3E-6CAF-49590627AD0F}"/>
              </a:ext>
            </a:extLst>
          </p:cNvPr>
          <p:cNvSpPr/>
          <p:nvPr/>
        </p:nvSpPr>
        <p:spPr>
          <a:xfrm>
            <a:off x="465908" y="3383281"/>
            <a:ext cx="2995749" cy="45719"/>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id="{9EA45419-AF27-B0FB-49B6-A46E502E37C4}"/>
              </a:ext>
            </a:extLst>
          </p:cNvPr>
          <p:cNvSpPr txBox="1"/>
          <p:nvPr/>
        </p:nvSpPr>
        <p:spPr>
          <a:xfrm>
            <a:off x="4393476" y="1443841"/>
            <a:ext cx="7596053" cy="3970318"/>
          </a:xfrm>
          <a:prstGeom prst="rect">
            <a:avLst/>
          </a:prstGeom>
          <a:noFill/>
        </p:spPr>
        <p:txBody>
          <a:bodyPr wrap="square" rtlCol="0">
            <a:spAutoFit/>
          </a:bodyPr>
          <a:lstStyle/>
          <a:p>
            <a:pPr marL="342900" indent="-342900">
              <a:buFont typeface="+mj-lt"/>
              <a:buAutoNum type="arabicPeriod"/>
            </a:pPr>
            <a:r>
              <a:rPr lang="en-GB" b="1" dirty="0">
                <a:effectLst/>
                <a:latin typeface="Calibri(body)"/>
                <a:ea typeface="Calibri" panose="020F0502020204030204" pitchFamily="34" charset="0"/>
                <a:cs typeface="Times New Roman" panose="02020603050405020304" pitchFamily="18" charset="0"/>
              </a:rPr>
              <a:t>Data Preparation</a:t>
            </a:r>
          </a:p>
          <a:p>
            <a:pPr marL="742950" lvl="1" indent="-285750">
              <a:buFont typeface="Arial" panose="020B0604020202020204" pitchFamily="34" charset="0"/>
              <a:buChar char="•"/>
            </a:pPr>
            <a:r>
              <a:rPr lang="en-GB" dirty="0">
                <a:latin typeface="Calibri(body)"/>
                <a:ea typeface="Calibri" panose="020F0502020204030204" pitchFamily="34" charset="0"/>
                <a:cs typeface="Times New Roman" panose="02020603050405020304" pitchFamily="18" charset="0"/>
              </a:rPr>
              <a:t>Check for null values, missing data, data types, and duplicates to ensure clean data.</a:t>
            </a:r>
          </a:p>
          <a:p>
            <a:pPr marL="342900" indent="-342900">
              <a:buFont typeface="+mj-lt"/>
              <a:buAutoNum type="arabicPeriod"/>
            </a:pPr>
            <a:r>
              <a:rPr lang="en-GB" b="1" dirty="0">
                <a:latin typeface="Calibri(body)"/>
                <a:ea typeface="Calibri" panose="020F0502020204030204" pitchFamily="34" charset="0"/>
                <a:cs typeface="Times New Roman" panose="02020603050405020304" pitchFamily="18" charset="0"/>
              </a:rPr>
              <a:t>Feature Engineering</a:t>
            </a:r>
          </a:p>
          <a:p>
            <a:pPr marL="800100" lvl="1" indent="-342900">
              <a:buFont typeface="Arial" panose="020B0604020202020204" pitchFamily="34" charset="0"/>
              <a:buChar char="•"/>
            </a:pPr>
            <a:r>
              <a:rPr lang="en-GB" dirty="0">
                <a:latin typeface="Calibri(body)"/>
              </a:rPr>
              <a:t>Enhance the dataset by adding relevant columns (features) to facilitate visualizations and trend analysis.</a:t>
            </a:r>
            <a:endParaRPr lang="en-GB" dirty="0">
              <a:latin typeface="Calibri(body)"/>
              <a:ea typeface="Calibri" panose="020F0502020204030204" pitchFamily="34" charset="0"/>
              <a:cs typeface="Times New Roman" panose="02020603050405020304" pitchFamily="18" charset="0"/>
            </a:endParaRPr>
          </a:p>
          <a:p>
            <a:pPr marL="342900" indent="-342900">
              <a:buFont typeface="+mj-lt"/>
              <a:buAutoNum type="arabicPeriod"/>
            </a:pPr>
            <a:r>
              <a:rPr lang="en-GB" b="1" dirty="0">
                <a:effectLst/>
                <a:latin typeface="Calibri(body)"/>
                <a:ea typeface="Calibri" panose="020F0502020204030204" pitchFamily="34" charset="0"/>
                <a:cs typeface="Times New Roman" panose="02020603050405020304" pitchFamily="18" charset="0"/>
              </a:rPr>
              <a:t>Exploratory Data Analysis</a:t>
            </a:r>
            <a:endParaRPr lang="en-GB" dirty="0">
              <a:latin typeface="Calibri(body)"/>
              <a:ea typeface="Calibri" panose="020F0502020204030204" pitchFamily="34" charset="0"/>
              <a:cs typeface="Times New Roman" panose="02020603050405020304" pitchFamily="18" charset="0"/>
            </a:endParaRPr>
          </a:p>
          <a:p>
            <a:pPr marL="800100" lvl="1" indent="-342900">
              <a:buFont typeface="Arial" panose="020B0604020202020204" pitchFamily="34" charset="0"/>
              <a:buChar char="•"/>
            </a:pPr>
            <a:r>
              <a:rPr lang="en-GB" dirty="0">
                <a:effectLst/>
                <a:latin typeface="Calibri(body)"/>
                <a:ea typeface="Calibri" panose="020F0502020204030204" pitchFamily="34" charset="0"/>
                <a:cs typeface="Times New Roman" panose="02020603050405020304" pitchFamily="18" charset="0"/>
              </a:rPr>
              <a:t>Explore the data to understand patterns, relationships, and key insights.</a:t>
            </a:r>
          </a:p>
          <a:p>
            <a:pPr marL="342900" indent="-342900">
              <a:buFont typeface="+mj-lt"/>
              <a:buAutoNum type="arabicPeriod"/>
            </a:pPr>
            <a:r>
              <a:rPr lang="en-GB" b="1" dirty="0">
                <a:effectLst/>
                <a:latin typeface="Calibri(body)"/>
                <a:ea typeface="Calibri" panose="020F0502020204030204" pitchFamily="34" charset="0"/>
                <a:cs typeface="Times New Roman" panose="02020603050405020304" pitchFamily="18" charset="0"/>
              </a:rPr>
              <a:t>Insights and recommendations</a:t>
            </a:r>
          </a:p>
          <a:p>
            <a:pPr marL="800100" lvl="1" indent="-342900">
              <a:buFont typeface="Arial" panose="020B0604020202020204" pitchFamily="34" charset="0"/>
              <a:buChar char="•"/>
            </a:pPr>
            <a:r>
              <a:rPr lang="en-GB" dirty="0">
                <a:latin typeface="Calibri(body)"/>
              </a:rPr>
              <a:t>Summarize key findings and provide actionable insights.</a:t>
            </a:r>
          </a:p>
          <a:p>
            <a:pPr marL="342900" indent="-342900">
              <a:buFont typeface="+mj-lt"/>
              <a:buAutoNum type="arabicPeriod"/>
            </a:pPr>
            <a:r>
              <a:rPr lang="en-GB" b="1" dirty="0">
                <a:latin typeface="Calibri(body)"/>
                <a:ea typeface="Calibri" panose="020F0502020204030204" pitchFamily="34" charset="0"/>
                <a:cs typeface="Times New Roman" panose="02020603050405020304" pitchFamily="18" charset="0"/>
              </a:rPr>
              <a:t>Model building </a:t>
            </a:r>
          </a:p>
          <a:p>
            <a:pPr marL="800100" lvl="1" indent="-342900">
              <a:buFont typeface="Arial" panose="020B0604020202020204" pitchFamily="34" charset="0"/>
              <a:buChar char="•"/>
            </a:pPr>
            <a:r>
              <a:rPr lang="en-GB" dirty="0">
                <a:latin typeface="Calibri(body)"/>
              </a:rPr>
              <a:t>While this presentation focuses on recommendations, we suggest specific models for technical users to explore.</a:t>
            </a:r>
          </a:p>
        </p:txBody>
      </p:sp>
    </p:spTree>
    <p:extLst>
      <p:ext uri="{BB962C8B-B14F-4D97-AF65-F5344CB8AC3E}">
        <p14:creationId xmlns:p14="http://schemas.microsoft.com/office/powerpoint/2010/main" val="36860275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465218" y="1465217"/>
            <a:ext cx="6858002" cy="3927567"/>
          </a:xfrm>
          <a:solidFill>
            <a:srgbClr val="3B3B3B"/>
          </a:solidFill>
        </p:spPr>
        <p:txBody>
          <a:bodyPr vert="vert270" anchor="t" anchorCtr="0"/>
          <a:lstStyle/>
          <a:p>
            <a:pPr marL="0" marR="0" lvl="0" indent="0"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br>
              <a:rPr lang="en-US" b="1" dirty="0"/>
            </a:br>
            <a:r>
              <a:rPr lang="en-US" sz="6000" b="1" dirty="0">
                <a:solidFill>
                  <a:srgbClr val="FF6600"/>
                </a:solidFill>
              </a:rPr>
              <a:t> </a:t>
            </a:r>
            <a:br>
              <a:rPr lang="en-US" sz="6000" b="1" dirty="0">
                <a:solidFill>
                  <a:srgbClr val="FF6600"/>
                </a:solidFill>
              </a:rPr>
            </a:br>
            <a:br>
              <a:rPr lang="en-US" sz="6000" b="1" dirty="0">
                <a:solidFill>
                  <a:srgbClr val="FF6600"/>
                </a:solidFill>
              </a:rPr>
            </a:b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t>EDA</a:t>
            </a: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r>
              <a:rPr kumimoji="0" lang="en-US" sz="1800" b="1" i="0" u="none" strike="noStrike" kern="1200" cap="none" spc="0" normalizeH="0" baseline="0" noProof="0" dirty="0">
                <a:ln>
                  <a:noFill/>
                </a:ln>
                <a:solidFill>
                  <a:srgbClr val="FF6600"/>
                </a:solidFill>
                <a:effectLst/>
                <a:uLnTx/>
                <a:uFillTx/>
                <a:latin typeface="Calibri" panose="020F0502020204030204"/>
                <a:ea typeface="+mn-ea"/>
                <a:cs typeface="+mn-cs"/>
              </a:rPr>
              <a:t>(Understanding the Data)</a:t>
            </a: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endParaRPr lang="en-US" sz="2800"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6168571"/>
            <a:ext cx="1654627" cy="994232"/>
          </a:xfrm>
          <a:prstGeom prst="rect">
            <a:avLst/>
          </a:prstGeom>
        </p:spPr>
      </p:pic>
      <p:sp>
        <p:nvSpPr>
          <p:cNvPr id="5" name="Rectangle 4">
            <a:extLst>
              <a:ext uri="{FF2B5EF4-FFF2-40B4-BE49-F238E27FC236}">
                <a16:creationId xmlns:a16="http://schemas.microsoft.com/office/drawing/2014/main" id="{A85575D2-5D9A-4E3E-6CAF-49590627AD0F}"/>
              </a:ext>
            </a:extLst>
          </p:cNvPr>
          <p:cNvSpPr/>
          <p:nvPr/>
        </p:nvSpPr>
        <p:spPr>
          <a:xfrm>
            <a:off x="465908" y="3670665"/>
            <a:ext cx="2995749" cy="45719"/>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id="{9EA45419-AF27-B0FB-49B6-A46E502E37C4}"/>
              </a:ext>
            </a:extLst>
          </p:cNvPr>
          <p:cNvSpPr txBox="1"/>
          <p:nvPr/>
        </p:nvSpPr>
        <p:spPr>
          <a:xfrm>
            <a:off x="4393476" y="1589834"/>
            <a:ext cx="6794867" cy="1754326"/>
          </a:xfrm>
          <a:prstGeom prst="rect">
            <a:avLst/>
          </a:prstGeom>
          <a:noFill/>
        </p:spPr>
        <p:txBody>
          <a:bodyPr wrap="square" rtlCol="0">
            <a:spAutoFit/>
          </a:bodyPr>
          <a:lstStyle/>
          <a:p>
            <a:endParaRPr lang="en-GB" dirty="0"/>
          </a:p>
          <a:p>
            <a:pPr algn="just"/>
            <a:r>
              <a:rPr lang="en-GB" dirty="0"/>
              <a:t>Before diving into the analysis, let's first understand the dataset. It is a publicly available dataset from the UCI Machine Learning Repository, containing information from a marketing campaign by a Portuguese banking institution. The dataset includes details about customer features and whether they subscribed to a term deposit.</a:t>
            </a:r>
          </a:p>
        </p:txBody>
      </p:sp>
      <p:sp>
        <p:nvSpPr>
          <p:cNvPr id="14" name="TextBox 13">
            <a:extLst>
              <a:ext uri="{FF2B5EF4-FFF2-40B4-BE49-F238E27FC236}">
                <a16:creationId xmlns:a16="http://schemas.microsoft.com/office/drawing/2014/main" id="{533A5DAA-841F-AEE7-61C0-DE81D959E327}"/>
              </a:ext>
            </a:extLst>
          </p:cNvPr>
          <p:cNvSpPr txBox="1"/>
          <p:nvPr/>
        </p:nvSpPr>
        <p:spPr>
          <a:xfrm>
            <a:off x="4461062" y="3344160"/>
            <a:ext cx="6727281" cy="1754326"/>
          </a:xfrm>
          <a:prstGeom prst="rect">
            <a:avLst/>
          </a:prstGeom>
          <a:noFill/>
        </p:spPr>
        <p:txBody>
          <a:bodyPr wrap="square" rtlCol="0">
            <a:spAutoFit/>
          </a:bodyPr>
          <a:lstStyle/>
          <a:p>
            <a:pPr marL="285750" indent="-285750" algn="just">
              <a:buFont typeface="Arial" panose="020B0604020202020204" pitchFamily="34" charset="0"/>
              <a:buChar char="•"/>
            </a:pPr>
            <a:r>
              <a:rPr lang="en-GB" dirty="0"/>
              <a:t>There are two files in the dataset, but I have used the </a:t>
            </a:r>
            <a:r>
              <a:rPr lang="en-GB" b="1" dirty="0"/>
              <a:t>bank-full-additional.csv</a:t>
            </a:r>
            <a:r>
              <a:rPr lang="en-GB" dirty="0"/>
              <a:t> file, which contains </a:t>
            </a:r>
            <a:r>
              <a:rPr lang="en-GB" b="1" dirty="0"/>
              <a:t>21</a:t>
            </a:r>
            <a:r>
              <a:rPr lang="en-GB" dirty="0"/>
              <a:t> columns and </a:t>
            </a:r>
            <a:r>
              <a:rPr lang="en-GB" b="1" dirty="0"/>
              <a:t>41,188</a:t>
            </a:r>
            <a:r>
              <a:rPr lang="en-GB" dirty="0"/>
              <a:t> rows. This file provides more data, which helps improve the accuracy of the predictions compared to the other file.</a:t>
            </a:r>
          </a:p>
          <a:p>
            <a:pPr marL="285750" indent="-285750" algn="just">
              <a:buFont typeface="Arial" panose="020B0604020202020204" pitchFamily="34" charset="0"/>
              <a:buChar char="•"/>
            </a:pPr>
            <a:r>
              <a:rPr lang="en-GB" dirty="0"/>
              <a:t>The dataset contains both numeric and categorical columns, so we will proceed with exploratory data analysis (EDA) accordingly.</a:t>
            </a:r>
          </a:p>
        </p:txBody>
      </p:sp>
    </p:spTree>
    <p:extLst>
      <p:ext uri="{BB962C8B-B14F-4D97-AF65-F5344CB8AC3E}">
        <p14:creationId xmlns:p14="http://schemas.microsoft.com/office/powerpoint/2010/main" val="41271803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499222" y="1465217"/>
            <a:ext cx="6858002" cy="3927567"/>
          </a:xfrm>
          <a:solidFill>
            <a:srgbClr val="3B3B3B"/>
          </a:solidFill>
        </p:spPr>
        <p:txBody>
          <a:bodyPr vert="vert270" anchor="t" anchorCtr="0"/>
          <a:lstStyle/>
          <a:p>
            <a:pPr marL="0" marR="0" lvl="0" indent="0"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t>EDA</a:t>
            </a: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r>
              <a:rPr kumimoji="0" lang="en-US" sz="1750" b="1" i="0" u="none" strike="noStrike" kern="1200" cap="none" spc="0" normalizeH="0" baseline="0" noProof="0" dirty="0">
                <a:ln>
                  <a:noFill/>
                </a:ln>
                <a:solidFill>
                  <a:srgbClr val="FF6600"/>
                </a:solidFill>
                <a:effectLst/>
                <a:uLnTx/>
                <a:uFillTx/>
                <a:latin typeface="Calibri" panose="020F0502020204030204"/>
                <a:ea typeface="+mn-ea"/>
                <a:cs typeface="+mn-cs"/>
              </a:rPr>
              <a:t>(</a:t>
            </a:r>
            <a:r>
              <a:rPr kumimoji="0" lang="en-US" sz="1600" b="1" i="0" u="none" strike="noStrike" kern="1200" cap="none" spc="0" normalizeH="0" baseline="0" noProof="0" dirty="0">
                <a:ln>
                  <a:noFill/>
                </a:ln>
                <a:solidFill>
                  <a:srgbClr val="FF6600"/>
                </a:solidFill>
                <a:effectLst/>
                <a:uLnTx/>
                <a:uFillTx/>
                <a:latin typeface="Calibri" panose="020F0502020204030204"/>
                <a:ea typeface="+mn-ea"/>
                <a:cs typeface="+mn-cs"/>
              </a:rPr>
              <a:t>Understanding the Data</a:t>
            </a:r>
            <a:r>
              <a:rPr kumimoji="0" lang="en-US" sz="1750" b="1" i="0" u="none" strike="noStrike" kern="1200" cap="none" spc="0" normalizeH="0" baseline="0" noProof="0" dirty="0">
                <a:ln>
                  <a:noFill/>
                </a:ln>
                <a:solidFill>
                  <a:srgbClr val="FF6600"/>
                </a:solidFill>
                <a:effectLst/>
                <a:uLnTx/>
                <a:uFillTx/>
                <a:latin typeface="Calibri" panose="020F0502020204030204"/>
                <a:ea typeface="+mn-ea"/>
                <a:cs typeface="+mn-cs"/>
              </a:rPr>
              <a:t>)</a:t>
            </a:r>
            <a:br>
              <a:rPr kumimoji="0" lang="en-US" sz="1750" b="1" i="0" u="none" strike="noStrike" kern="1200" cap="none" spc="0" normalizeH="0" baseline="0" noProof="0" dirty="0">
                <a:ln>
                  <a:noFill/>
                </a:ln>
                <a:solidFill>
                  <a:srgbClr val="FF6600"/>
                </a:solidFill>
                <a:effectLst/>
                <a:uLnTx/>
                <a:uFillTx/>
                <a:latin typeface="Calibri" panose="020F0502020204030204"/>
                <a:ea typeface="+mn-ea"/>
                <a:cs typeface="+mn-cs"/>
              </a:rPr>
            </a:br>
            <a:endParaRPr lang="en-US" sz="1750" b="1" dirty="0">
              <a:solidFill>
                <a:srgbClr val="FF6600"/>
              </a:solidFill>
            </a:endParaRPr>
          </a:p>
        </p:txBody>
      </p:sp>
      <p:sp>
        <p:nvSpPr>
          <p:cNvPr id="5" name="Rectangle 4">
            <a:extLst>
              <a:ext uri="{FF2B5EF4-FFF2-40B4-BE49-F238E27FC236}">
                <a16:creationId xmlns:a16="http://schemas.microsoft.com/office/drawing/2014/main" id="{A85575D2-5D9A-4E3E-6CAF-49590627AD0F}"/>
              </a:ext>
            </a:extLst>
          </p:cNvPr>
          <p:cNvSpPr/>
          <p:nvPr/>
        </p:nvSpPr>
        <p:spPr>
          <a:xfrm>
            <a:off x="465908" y="3136035"/>
            <a:ext cx="2995749" cy="45719"/>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18" name="TextBox 17">
            <a:extLst>
              <a:ext uri="{FF2B5EF4-FFF2-40B4-BE49-F238E27FC236}">
                <a16:creationId xmlns:a16="http://schemas.microsoft.com/office/drawing/2014/main" id="{115928AD-3B4D-BB47-E345-50C8645B5337}"/>
              </a:ext>
            </a:extLst>
          </p:cNvPr>
          <p:cNvSpPr txBox="1"/>
          <p:nvPr/>
        </p:nvSpPr>
        <p:spPr>
          <a:xfrm>
            <a:off x="465908" y="3429000"/>
            <a:ext cx="2841386" cy="1477328"/>
          </a:xfrm>
          <a:prstGeom prst="rect">
            <a:avLst/>
          </a:prstGeom>
          <a:noFill/>
        </p:spPr>
        <p:txBody>
          <a:bodyPr wrap="square" rtlCol="0">
            <a:spAutoFit/>
          </a:bodyPr>
          <a:lstStyle/>
          <a:p>
            <a:pPr algn="just"/>
            <a:r>
              <a:rPr lang="en-GB" sz="1500" b="1" dirty="0">
                <a:solidFill>
                  <a:schemeClr val="bg1"/>
                </a:solidFill>
              </a:rPr>
              <a:t>While understanding the data, I focused on two main questions:</a:t>
            </a:r>
          </a:p>
          <a:p>
            <a:pPr marL="285750" indent="-285750" algn="just">
              <a:buFont typeface="Arial" panose="020B0604020202020204" pitchFamily="34" charset="0"/>
              <a:buChar char="•"/>
            </a:pPr>
            <a:r>
              <a:rPr lang="en-GB" sz="1500" b="1" dirty="0">
                <a:solidFill>
                  <a:schemeClr val="bg1"/>
                </a:solidFill>
              </a:rPr>
              <a:t>What are the problems in the dataset ?</a:t>
            </a:r>
          </a:p>
          <a:p>
            <a:pPr marL="285750" indent="-285750" algn="just">
              <a:buFont typeface="Arial" panose="020B0604020202020204" pitchFamily="34" charset="0"/>
              <a:buChar char="•"/>
            </a:pPr>
            <a:r>
              <a:rPr lang="en-GB" sz="1500" b="1" dirty="0">
                <a:solidFill>
                  <a:schemeClr val="bg1"/>
                </a:solidFill>
              </a:rPr>
              <a:t>How can we solve these problems?</a:t>
            </a:r>
          </a:p>
        </p:txBody>
      </p:sp>
      <p:sp>
        <p:nvSpPr>
          <p:cNvPr id="7" name="TextBox 6">
            <a:extLst>
              <a:ext uri="{FF2B5EF4-FFF2-40B4-BE49-F238E27FC236}">
                <a16:creationId xmlns:a16="http://schemas.microsoft.com/office/drawing/2014/main" id="{1015D604-44E2-5F03-64DA-13B5832E7CF0}"/>
              </a:ext>
            </a:extLst>
          </p:cNvPr>
          <p:cNvSpPr txBox="1"/>
          <p:nvPr/>
        </p:nvSpPr>
        <p:spPr>
          <a:xfrm>
            <a:off x="4564385" y="6372521"/>
            <a:ext cx="6973576" cy="276999"/>
          </a:xfrm>
          <a:prstGeom prst="rect">
            <a:avLst/>
          </a:prstGeom>
          <a:noFill/>
        </p:spPr>
        <p:txBody>
          <a:bodyPr wrap="none" rtlCol="0">
            <a:spAutoFit/>
          </a:bodyPr>
          <a:lstStyle/>
          <a:p>
            <a:r>
              <a:rPr lang="en-GB" sz="1200" dirty="0"/>
              <a:t>Fig:- The dataset consists of 21 columns, including the target variable (y), along with some basic descriptions.</a:t>
            </a:r>
          </a:p>
        </p:txBody>
      </p:sp>
      <p:pic>
        <p:nvPicPr>
          <p:cNvPr id="14" name="Picture 13">
            <a:extLst>
              <a:ext uri="{FF2B5EF4-FFF2-40B4-BE49-F238E27FC236}">
                <a16:creationId xmlns:a16="http://schemas.microsoft.com/office/drawing/2014/main" id="{C7CBFBE7-BA56-705E-8073-CB521FB43B7D}"/>
              </a:ext>
            </a:extLst>
          </p:cNvPr>
          <p:cNvPicPr>
            <a:picLocks noChangeAspect="1"/>
          </p:cNvPicPr>
          <p:nvPr/>
        </p:nvPicPr>
        <p:blipFill>
          <a:blip r:embed="rId3"/>
          <a:stretch>
            <a:fillRect/>
          </a:stretch>
        </p:blipFill>
        <p:spPr>
          <a:xfrm>
            <a:off x="4072377" y="8633"/>
            <a:ext cx="7957593" cy="6269619"/>
          </a:xfrm>
          <a:prstGeom prst="rect">
            <a:avLst/>
          </a:prstGeom>
        </p:spPr>
      </p:pic>
    </p:spTree>
    <p:extLst>
      <p:ext uri="{BB962C8B-B14F-4D97-AF65-F5344CB8AC3E}">
        <p14:creationId xmlns:p14="http://schemas.microsoft.com/office/powerpoint/2010/main" val="21784661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499222" y="1465217"/>
            <a:ext cx="6858002" cy="3927567"/>
          </a:xfrm>
          <a:solidFill>
            <a:srgbClr val="3B3B3B"/>
          </a:solidFill>
        </p:spPr>
        <p:txBody>
          <a:bodyPr vert="vert270" anchor="t" anchorCtr="0"/>
          <a:lstStyle/>
          <a:p>
            <a:pPr marL="0" marR="0" lvl="0" indent="0"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t>EDA</a:t>
            </a: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r>
              <a:rPr kumimoji="0" lang="en-US" sz="1750" b="1" i="0" u="none" strike="noStrike" kern="1200" cap="none" spc="0" normalizeH="0" baseline="0" noProof="0" dirty="0">
                <a:ln>
                  <a:noFill/>
                </a:ln>
                <a:solidFill>
                  <a:srgbClr val="FF6600"/>
                </a:solidFill>
                <a:effectLst/>
                <a:uLnTx/>
                <a:uFillTx/>
                <a:latin typeface="Calibri" panose="020F0502020204030204"/>
                <a:ea typeface="+mn-ea"/>
                <a:cs typeface="+mn-cs"/>
              </a:rPr>
              <a:t>(</a:t>
            </a:r>
            <a:r>
              <a:rPr kumimoji="0" lang="en-US" sz="1600" b="1" i="0" u="none" strike="noStrike" kern="1200" cap="none" spc="0" normalizeH="0" baseline="0" noProof="0" dirty="0">
                <a:ln>
                  <a:noFill/>
                </a:ln>
                <a:solidFill>
                  <a:srgbClr val="FF6600"/>
                </a:solidFill>
                <a:effectLst/>
                <a:uLnTx/>
                <a:uFillTx/>
                <a:latin typeface="Calibri" panose="020F0502020204030204"/>
                <a:ea typeface="+mn-ea"/>
                <a:cs typeface="+mn-cs"/>
              </a:rPr>
              <a:t>Understanding the Data-</a:t>
            </a:r>
            <a:br>
              <a:rPr kumimoji="0" lang="en-US" sz="1600" b="1" i="0" u="none" strike="noStrike" kern="1200" cap="none" spc="0" normalizeH="0" baseline="0" noProof="0" dirty="0">
                <a:ln>
                  <a:noFill/>
                </a:ln>
                <a:solidFill>
                  <a:srgbClr val="FF6600"/>
                </a:solidFill>
                <a:effectLst/>
                <a:uLnTx/>
                <a:uFillTx/>
                <a:latin typeface="Calibri" panose="020F0502020204030204"/>
                <a:ea typeface="+mn-ea"/>
                <a:cs typeface="+mn-cs"/>
              </a:rPr>
            </a:br>
            <a:r>
              <a:rPr kumimoji="0" lang="en-GB" sz="1600" b="1" i="0" u="none" strike="noStrike" kern="1200" cap="none" spc="0" normalizeH="0" baseline="0" noProof="0" dirty="0">
                <a:ln>
                  <a:noFill/>
                </a:ln>
                <a:solidFill>
                  <a:srgbClr val="FF6600"/>
                </a:solidFill>
                <a:effectLst/>
                <a:uLnTx/>
                <a:uFillTx/>
                <a:latin typeface="Calibri" panose="020F0502020204030204"/>
                <a:ea typeface="+mn-ea"/>
                <a:cs typeface="+mn-cs"/>
              </a:rPr>
              <a:t>What are the problems in the dataset ?</a:t>
            </a:r>
            <a:r>
              <a:rPr kumimoji="0" lang="en-US" sz="1750" b="1" i="0" u="none" strike="noStrike" kern="1200" cap="none" spc="0" normalizeH="0" baseline="0" noProof="0" dirty="0">
                <a:ln>
                  <a:noFill/>
                </a:ln>
                <a:solidFill>
                  <a:srgbClr val="FF6600"/>
                </a:solidFill>
                <a:effectLst/>
                <a:uLnTx/>
                <a:uFillTx/>
                <a:latin typeface="Calibri" panose="020F0502020204030204"/>
                <a:ea typeface="+mn-ea"/>
                <a:cs typeface="+mn-cs"/>
              </a:rPr>
              <a:t>)</a:t>
            </a:r>
            <a:br>
              <a:rPr kumimoji="0" lang="en-US" sz="1750" b="1" i="0" u="none" strike="noStrike" kern="1200" cap="none" spc="0" normalizeH="0" baseline="0" noProof="0" dirty="0">
                <a:ln>
                  <a:noFill/>
                </a:ln>
                <a:solidFill>
                  <a:srgbClr val="FF6600"/>
                </a:solidFill>
                <a:effectLst/>
                <a:uLnTx/>
                <a:uFillTx/>
                <a:latin typeface="Calibri" panose="020F0502020204030204"/>
                <a:ea typeface="+mn-ea"/>
                <a:cs typeface="+mn-cs"/>
              </a:rPr>
            </a:br>
            <a:endParaRPr lang="en-US" sz="1750" b="1" dirty="0">
              <a:solidFill>
                <a:srgbClr val="FF6600"/>
              </a:solidFill>
            </a:endParaRPr>
          </a:p>
        </p:txBody>
      </p:sp>
      <p:sp>
        <p:nvSpPr>
          <p:cNvPr id="5" name="Rectangle 4">
            <a:extLst>
              <a:ext uri="{FF2B5EF4-FFF2-40B4-BE49-F238E27FC236}">
                <a16:creationId xmlns:a16="http://schemas.microsoft.com/office/drawing/2014/main" id="{A85575D2-5D9A-4E3E-6CAF-49590627AD0F}"/>
              </a:ext>
            </a:extLst>
          </p:cNvPr>
          <p:cNvSpPr/>
          <p:nvPr/>
        </p:nvSpPr>
        <p:spPr>
          <a:xfrm>
            <a:off x="431904" y="3748777"/>
            <a:ext cx="2995749" cy="45719"/>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7AFA693C-5153-0428-B40D-B23EFDD7D943}"/>
              </a:ext>
            </a:extLst>
          </p:cNvPr>
          <p:cNvSpPr txBox="1"/>
          <p:nvPr/>
        </p:nvSpPr>
        <p:spPr>
          <a:xfrm>
            <a:off x="4359472" y="2136338"/>
            <a:ext cx="7150656" cy="2585323"/>
          </a:xfrm>
          <a:prstGeom prst="rect">
            <a:avLst/>
          </a:prstGeom>
          <a:noFill/>
        </p:spPr>
        <p:txBody>
          <a:bodyPr wrap="square" rtlCol="0">
            <a:spAutoFit/>
          </a:bodyPr>
          <a:lstStyle/>
          <a:p>
            <a:pPr algn="just"/>
            <a:r>
              <a:rPr lang="en-GB" sz="1800" b="1" dirty="0"/>
              <a:t>What are the problems in the dataset ?</a:t>
            </a:r>
          </a:p>
          <a:p>
            <a:pPr algn="just"/>
            <a:endParaRPr lang="en-GB" sz="1800" b="1" dirty="0"/>
          </a:p>
          <a:p>
            <a:pPr algn="just"/>
            <a:r>
              <a:rPr lang="en-GB" sz="1800" dirty="0"/>
              <a:t>The dataset has no missing values, but it does contain some unknown values in the columns for </a:t>
            </a:r>
            <a:r>
              <a:rPr lang="en-GB" sz="1800" b="1" dirty="0"/>
              <a:t>job</a:t>
            </a:r>
            <a:r>
              <a:rPr lang="en-GB" sz="1800" dirty="0"/>
              <a:t>, </a:t>
            </a:r>
            <a:r>
              <a:rPr lang="en-GB" sz="1800" b="1" dirty="0"/>
              <a:t>marital</a:t>
            </a:r>
            <a:r>
              <a:rPr lang="en-GB" sz="1800" dirty="0"/>
              <a:t>, </a:t>
            </a:r>
            <a:r>
              <a:rPr lang="en-GB" sz="1800" b="1" dirty="0"/>
              <a:t>education</a:t>
            </a:r>
            <a:r>
              <a:rPr lang="en-GB" sz="1800" dirty="0"/>
              <a:t>, </a:t>
            </a:r>
            <a:r>
              <a:rPr lang="en-GB" sz="1800" b="1" dirty="0"/>
              <a:t>default</a:t>
            </a:r>
            <a:r>
              <a:rPr lang="en-GB" sz="1800" dirty="0"/>
              <a:t>, </a:t>
            </a:r>
            <a:r>
              <a:rPr lang="en-GB" sz="1800" b="1" dirty="0"/>
              <a:t>housing</a:t>
            </a:r>
            <a:r>
              <a:rPr lang="en-GB" sz="1800" dirty="0"/>
              <a:t>, and </a:t>
            </a:r>
            <a:r>
              <a:rPr lang="en-GB" sz="1800" b="1" dirty="0"/>
              <a:t>loan</a:t>
            </a:r>
            <a:r>
              <a:rPr lang="en-GB" sz="1800" dirty="0"/>
              <a:t>. There are also outliers present in the columns for </a:t>
            </a:r>
            <a:r>
              <a:rPr lang="en-GB" sz="1800" b="1" dirty="0"/>
              <a:t>age</a:t>
            </a:r>
            <a:r>
              <a:rPr lang="en-GB" sz="1800" dirty="0"/>
              <a:t>, </a:t>
            </a:r>
            <a:r>
              <a:rPr lang="en-GB" sz="1800" b="1" dirty="0"/>
              <a:t>duration</a:t>
            </a:r>
            <a:r>
              <a:rPr lang="en-GB" sz="1800" dirty="0"/>
              <a:t>, </a:t>
            </a:r>
            <a:r>
              <a:rPr lang="en-GB" sz="1800" b="1" dirty="0"/>
              <a:t>pdays</a:t>
            </a:r>
            <a:r>
              <a:rPr lang="en-GB" sz="1800" dirty="0"/>
              <a:t>, </a:t>
            </a:r>
            <a:r>
              <a:rPr lang="en-GB" sz="1800" b="1" dirty="0"/>
              <a:t>previous</a:t>
            </a:r>
            <a:r>
              <a:rPr lang="en-GB" sz="1800" dirty="0"/>
              <a:t>, and </a:t>
            </a:r>
            <a:r>
              <a:rPr lang="en-GB" sz="1800" b="1" dirty="0"/>
              <a:t>campaign</a:t>
            </a:r>
            <a:r>
              <a:rPr lang="en-GB" sz="1800" dirty="0"/>
              <a:t>. Additionally, the dataset is imbalanced, meaning some categories have far more data than others. Finally, there is some skewness in the data, which means that certain variables are not evenly distributed.</a:t>
            </a:r>
          </a:p>
        </p:txBody>
      </p:sp>
    </p:spTree>
    <p:extLst>
      <p:ext uri="{BB962C8B-B14F-4D97-AF65-F5344CB8AC3E}">
        <p14:creationId xmlns:p14="http://schemas.microsoft.com/office/powerpoint/2010/main" val="10155876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499222" y="1465217"/>
            <a:ext cx="6858002" cy="3927567"/>
          </a:xfrm>
          <a:solidFill>
            <a:srgbClr val="3B3B3B"/>
          </a:solidFill>
        </p:spPr>
        <p:txBody>
          <a:bodyPr vert="vert270" anchor="t" anchorCtr="0"/>
          <a:lstStyle/>
          <a:p>
            <a:pPr marL="0" marR="0" lvl="0" indent="0"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t>EDA</a:t>
            </a: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r>
              <a:rPr kumimoji="0" lang="en-US" sz="1750" b="1" i="0" u="none" strike="noStrike" kern="1200" cap="none" spc="0" normalizeH="0" baseline="0" noProof="0" dirty="0">
                <a:ln>
                  <a:noFill/>
                </a:ln>
                <a:solidFill>
                  <a:srgbClr val="FF6600"/>
                </a:solidFill>
                <a:effectLst/>
                <a:uLnTx/>
                <a:uFillTx/>
                <a:latin typeface="Calibri" panose="020F0502020204030204"/>
                <a:ea typeface="+mn-ea"/>
                <a:cs typeface="+mn-cs"/>
              </a:rPr>
              <a:t>(</a:t>
            </a:r>
            <a:r>
              <a:rPr kumimoji="0" lang="en-US" sz="1600" b="1" i="0" u="none" strike="noStrike" kern="1200" cap="none" spc="0" normalizeH="0" baseline="0" noProof="0" dirty="0">
                <a:ln>
                  <a:noFill/>
                </a:ln>
                <a:solidFill>
                  <a:srgbClr val="FF6600"/>
                </a:solidFill>
                <a:effectLst/>
                <a:uLnTx/>
                <a:uFillTx/>
                <a:latin typeface="Calibri" panose="020F0502020204030204"/>
                <a:ea typeface="+mn-ea"/>
                <a:cs typeface="+mn-cs"/>
              </a:rPr>
              <a:t>Understanding the Data-</a:t>
            </a:r>
            <a:br>
              <a:rPr kumimoji="0" lang="en-US" sz="1600" b="1" i="0" u="none" strike="noStrike" kern="1200" cap="none" spc="0" normalizeH="0" baseline="0" noProof="0" dirty="0">
                <a:ln>
                  <a:noFill/>
                </a:ln>
                <a:solidFill>
                  <a:srgbClr val="FF6600"/>
                </a:solidFill>
                <a:effectLst/>
                <a:uLnTx/>
                <a:uFillTx/>
                <a:latin typeface="Calibri" panose="020F0502020204030204"/>
                <a:ea typeface="+mn-ea"/>
                <a:cs typeface="+mn-cs"/>
              </a:rPr>
            </a:br>
            <a:r>
              <a:rPr kumimoji="0" lang="en-GB" sz="1600" b="1" i="0" u="none" strike="noStrike" kern="1200" cap="none" spc="0" normalizeH="0" baseline="0" noProof="0" dirty="0">
                <a:ln>
                  <a:noFill/>
                </a:ln>
                <a:solidFill>
                  <a:srgbClr val="FF6600"/>
                </a:solidFill>
                <a:effectLst/>
                <a:uLnTx/>
                <a:uFillTx/>
                <a:latin typeface="Calibri" panose="020F0502020204030204"/>
                <a:ea typeface="+mn-ea"/>
                <a:cs typeface="+mn-cs"/>
              </a:rPr>
              <a:t>How can we solve these problems?</a:t>
            </a:r>
            <a:r>
              <a:rPr kumimoji="0" lang="en-US" sz="1750" b="1" i="0" u="none" strike="noStrike" kern="1200" cap="none" spc="0" normalizeH="0" baseline="0" noProof="0" dirty="0">
                <a:ln>
                  <a:noFill/>
                </a:ln>
                <a:solidFill>
                  <a:srgbClr val="FF6600"/>
                </a:solidFill>
                <a:effectLst/>
                <a:uLnTx/>
                <a:uFillTx/>
                <a:latin typeface="Calibri" panose="020F0502020204030204"/>
                <a:ea typeface="+mn-ea"/>
                <a:cs typeface="+mn-cs"/>
              </a:rPr>
              <a:t>)</a:t>
            </a:r>
            <a:br>
              <a:rPr kumimoji="0" lang="en-US" sz="1750" b="1" i="0" u="none" strike="noStrike" kern="1200" cap="none" spc="0" normalizeH="0" baseline="0" noProof="0" dirty="0">
                <a:ln>
                  <a:noFill/>
                </a:ln>
                <a:solidFill>
                  <a:srgbClr val="FF6600"/>
                </a:solidFill>
                <a:effectLst/>
                <a:uLnTx/>
                <a:uFillTx/>
                <a:latin typeface="Calibri" panose="020F0502020204030204"/>
                <a:ea typeface="+mn-ea"/>
                <a:cs typeface="+mn-cs"/>
              </a:rPr>
            </a:br>
            <a:endParaRPr lang="en-US" sz="1750" b="1" dirty="0">
              <a:solidFill>
                <a:srgbClr val="FF6600"/>
              </a:solidFill>
            </a:endParaRPr>
          </a:p>
        </p:txBody>
      </p:sp>
      <p:sp>
        <p:nvSpPr>
          <p:cNvPr id="5" name="Rectangle 4">
            <a:extLst>
              <a:ext uri="{FF2B5EF4-FFF2-40B4-BE49-F238E27FC236}">
                <a16:creationId xmlns:a16="http://schemas.microsoft.com/office/drawing/2014/main" id="{A85575D2-5D9A-4E3E-6CAF-49590627AD0F}"/>
              </a:ext>
            </a:extLst>
          </p:cNvPr>
          <p:cNvSpPr/>
          <p:nvPr/>
        </p:nvSpPr>
        <p:spPr>
          <a:xfrm>
            <a:off x="431904" y="3777058"/>
            <a:ext cx="2995749" cy="45719"/>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7AFA693C-5153-0428-B40D-B23EFDD7D943}"/>
              </a:ext>
            </a:extLst>
          </p:cNvPr>
          <p:cNvSpPr txBox="1"/>
          <p:nvPr/>
        </p:nvSpPr>
        <p:spPr>
          <a:xfrm>
            <a:off x="4359472" y="1028343"/>
            <a:ext cx="7480594" cy="4801314"/>
          </a:xfrm>
          <a:prstGeom prst="rect">
            <a:avLst/>
          </a:prstGeom>
          <a:noFill/>
        </p:spPr>
        <p:txBody>
          <a:bodyPr wrap="square" rtlCol="0">
            <a:spAutoFit/>
          </a:bodyPr>
          <a:lstStyle/>
          <a:p>
            <a:pPr algn="just"/>
            <a:r>
              <a:rPr lang="en-GB" sz="1800" b="1" dirty="0"/>
              <a:t>How can we solve these problems?</a:t>
            </a:r>
          </a:p>
          <a:p>
            <a:pPr marL="285750" indent="-285750" algn="just">
              <a:buFont typeface="Arial" panose="020B0604020202020204" pitchFamily="34" charset="0"/>
              <a:buChar char="•"/>
            </a:pPr>
            <a:endParaRPr lang="en-GB" sz="1800" dirty="0"/>
          </a:p>
          <a:p>
            <a:pPr marL="285750" indent="-285750" algn="just">
              <a:buFont typeface="Arial" panose="020B0604020202020204" pitchFamily="34" charset="0"/>
              <a:buChar char="•"/>
            </a:pPr>
            <a:r>
              <a:rPr lang="en-GB" dirty="0"/>
              <a:t>Although there are no missing values, the dataset has some unknown values. We can handle these by replacing them with the most common value in that column, like using the most frequent answers for </a:t>
            </a:r>
            <a:r>
              <a:rPr lang="en-GB" b="1" dirty="0"/>
              <a:t>housing</a:t>
            </a:r>
            <a:r>
              <a:rPr lang="en-GB" dirty="0"/>
              <a:t>, </a:t>
            </a:r>
            <a:r>
              <a:rPr lang="en-GB" b="1" dirty="0"/>
              <a:t>loan</a:t>
            </a:r>
            <a:r>
              <a:rPr lang="en-GB" dirty="0"/>
              <a:t>, and </a:t>
            </a:r>
            <a:r>
              <a:rPr lang="en-GB" b="1" dirty="0"/>
              <a:t>education</a:t>
            </a:r>
            <a:r>
              <a:rPr lang="en-GB" dirty="0"/>
              <a:t>. If the unknown data is very small, it might be easier to just remove those entries, such as for </a:t>
            </a:r>
            <a:r>
              <a:rPr lang="en-GB" b="1" dirty="0"/>
              <a:t>job</a:t>
            </a:r>
            <a:r>
              <a:rPr lang="en-GB" dirty="0"/>
              <a:t> and </a:t>
            </a:r>
            <a:r>
              <a:rPr lang="en-GB" b="1" dirty="0"/>
              <a:t>marital</a:t>
            </a:r>
            <a:r>
              <a:rPr lang="en-GB" dirty="0"/>
              <a:t>.</a:t>
            </a:r>
          </a:p>
          <a:p>
            <a:pPr marL="285750" indent="-285750" algn="just">
              <a:buFont typeface="Arial" panose="020B0604020202020204" pitchFamily="34" charset="0"/>
              <a:buChar char="•"/>
            </a:pPr>
            <a:r>
              <a:rPr lang="en-GB" dirty="0"/>
              <a:t>To deal with outliers, which are extreme values that can affect our results, we can remove them, adjust their values, or apply techniques to reduce their impact.</a:t>
            </a:r>
          </a:p>
          <a:p>
            <a:pPr marL="285750" indent="-285750" algn="just">
              <a:buFont typeface="Arial" panose="020B0604020202020204" pitchFamily="34" charset="0"/>
              <a:buChar char="•"/>
            </a:pPr>
            <a:r>
              <a:rPr lang="en-GB" dirty="0"/>
              <a:t>For the problem of class imbalance, where some categories have less values compared to others, we can use methods to balance the data, such as undersampling(reducing examples for the overrepresented ones). Another option is to ensure that both training and testing datasets are balanced. We should also keep an eye on how well our model performs and adjust our methods as needed to improve accuracy.</a:t>
            </a:r>
          </a:p>
          <a:p>
            <a:pPr algn="just"/>
            <a:endParaRPr lang="en-GB" sz="1800" dirty="0"/>
          </a:p>
        </p:txBody>
      </p:sp>
    </p:spTree>
    <p:extLst>
      <p:ext uri="{BB962C8B-B14F-4D97-AF65-F5344CB8AC3E}">
        <p14:creationId xmlns:p14="http://schemas.microsoft.com/office/powerpoint/2010/main" val="27647410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465218" y="1465218"/>
            <a:ext cx="6858002" cy="3927567"/>
          </a:xfrm>
          <a:solidFill>
            <a:srgbClr val="3B3B3B"/>
          </a:solidFill>
        </p:spPr>
        <p:txBody>
          <a:bodyPr vert="vert270" anchor="t" anchorCtr="0"/>
          <a:lstStyle/>
          <a:p>
            <a:pPr marL="0" marR="0" lvl="0" indent="0"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t>EDA</a:t>
            </a:r>
            <a:b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br>
            <a:r>
              <a:rPr kumimoji="0" lang="en-US" sz="1750" b="1" i="0" u="none" strike="noStrike" kern="1200" cap="none" spc="0" normalizeH="0" baseline="0" noProof="0" dirty="0">
                <a:ln>
                  <a:noFill/>
                </a:ln>
                <a:solidFill>
                  <a:srgbClr val="FF6600"/>
                </a:solidFill>
                <a:effectLst/>
                <a:uLnTx/>
                <a:uFillTx/>
                <a:latin typeface="Calibri" panose="020F0502020204030204"/>
                <a:ea typeface="+mn-ea"/>
                <a:cs typeface="+mn-cs"/>
              </a:rPr>
              <a:t>(Types of Analysis)</a:t>
            </a:r>
            <a:br>
              <a:rPr kumimoji="0" lang="en-US" sz="1750" b="1" i="0" u="none" strike="noStrike" kern="1200" cap="none" spc="0" normalizeH="0" baseline="0" noProof="0" dirty="0">
                <a:ln>
                  <a:noFill/>
                </a:ln>
                <a:solidFill>
                  <a:srgbClr val="FF6600"/>
                </a:solidFill>
                <a:effectLst/>
                <a:uLnTx/>
                <a:uFillTx/>
                <a:latin typeface="Calibri" panose="020F0502020204030204"/>
                <a:ea typeface="+mn-ea"/>
                <a:cs typeface="+mn-cs"/>
              </a:rPr>
            </a:br>
            <a:endParaRPr lang="en-US" sz="1750"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6168571"/>
            <a:ext cx="1654627" cy="994232"/>
          </a:xfrm>
          <a:prstGeom prst="rect">
            <a:avLst/>
          </a:prstGeom>
        </p:spPr>
      </p:pic>
      <p:sp>
        <p:nvSpPr>
          <p:cNvPr id="5" name="Rectangle 4">
            <a:extLst>
              <a:ext uri="{FF2B5EF4-FFF2-40B4-BE49-F238E27FC236}">
                <a16:creationId xmlns:a16="http://schemas.microsoft.com/office/drawing/2014/main" id="{A85575D2-5D9A-4E3E-6CAF-49590627AD0F}"/>
              </a:ext>
            </a:extLst>
          </p:cNvPr>
          <p:cNvSpPr/>
          <p:nvPr/>
        </p:nvSpPr>
        <p:spPr>
          <a:xfrm>
            <a:off x="465908" y="3547581"/>
            <a:ext cx="2995749" cy="45719"/>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3" name="TextBox 2">
            <a:extLst>
              <a:ext uri="{FF2B5EF4-FFF2-40B4-BE49-F238E27FC236}">
                <a16:creationId xmlns:a16="http://schemas.microsoft.com/office/drawing/2014/main" id="{BFC7A862-0719-7A7E-1800-57124E4029CB}"/>
              </a:ext>
            </a:extLst>
          </p:cNvPr>
          <p:cNvSpPr txBox="1"/>
          <p:nvPr/>
        </p:nvSpPr>
        <p:spPr>
          <a:xfrm>
            <a:off x="4501863" y="2254919"/>
            <a:ext cx="6874605" cy="2585323"/>
          </a:xfrm>
          <a:prstGeom prst="rect">
            <a:avLst/>
          </a:prstGeom>
          <a:noFill/>
        </p:spPr>
        <p:txBody>
          <a:bodyPr wrap="square" rtlCol="0">
            <a:spAutoFit/>
          </a:bodyPr>
          <a:lstStyle/>
          <a:p>
            <a:pPr marL="285750" indent="-285750" algn="just">
              <a:buFont typeface="Arial" panose="020B0604020202020204" pitchFamily="34" charset="0"/>
              <a:buChar char="•"/>
            </a:pPr>
            <a:r>
              <a:rPr lang="en-GB" dirty="0"/>
              <a:t>Before moving forward, I have already dealt with the issues in the data, like unknown values, outliers, and duplicate entries, as explained in the previous slide. These are basic steps in data cleaning and preparation. Now, we are ready to move on to more detailed analysis.</a:t>
            </a:r>
          </a:p>
          <a:p>
            <a:pPr marL="285750" indent="-285750" algn="just">
              <a:buFont typeface="Arial" panose="020B0604020202020204" pitchFamily="34" charset="0"/>
              <a:buChar char="•"/>
            </a:pPr>
            <a:r>
              <a:rPr lang="en-GB" dirty="0"/>
              <a:t>Since we have both numerical and categorical (non-numeric) values, we will explore univariate and bivariate analysis, which involves analyzing single and paired variables for both types of data.</a:t>
            </a:r>
          </a:p>
          <a:p>
            <a:pPr algn="just"/>
            <a:endParaRPr lang="en-GB" dirty="0"/>
          </a:p>
        </p:txBody>
      </p:sp>
    </p:spTree>
    <p:extLst>
      <p:ext uri="{BB962C8B-B14F-4D97-AF65-F5344CB8AC3E}">
        <p14:creationId xmlns:p14="http://schemas.microsoft.com/office/powerpoint/2010/main" val="211557984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Data Glacier Internship</Template>
  <TotalTime>1879</TotalTime>
  <Words>2037</Words>
  <Application>Microsoft Office PowerPoint</Application>
  <PresentationFormat>Widescreen</PresentationFormat>
  <Paragraphs>137</Paragraphs>
  <Slides>24</Slides>
  <Notes>19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Calibri Light</vt:lpstr>
      <vt:lpstr>Calibri(body)</vt:lpstr>
      <vt:lpstr>Google Sans</vt:lpstr>
      <vt:lpstr>Helvetica Neue</vt:lpstr>
      <vt:lpstr>Office Theme</vt:lpstr>
      <vt:lpstr>PowerPoint Presentation</vt:lpstr>
      <vt:lpstr>   Agenda</vt:lpstr>
      <vt:lpstr>    problem Description </vt:lpstr>
      <vt:lpstr>     Approach</vt:lpstr>
      <vt:lpstr>     EDA (Understanding the Data) </vt:lpstr>
      <vt:lpstr>      EDA (Understanding the Data) </vt:lpstr>
      <vt:lpstr>       EDA (Understanding the Data- What are the problems in the dataset ?) </vt:lpstr>
      <vt:lpstr>       EDA (Understanding the Data- How can we solve these problems?) </vt:lpstr>
      <vt:lpstr>       EDA (Types of Analysis) </vt:lpstr>
      <vt:lpstr>      EDA (Univariate Analysis of Categorical Features) </vt:lpstr>
      <vt:lpstr>    EDA (Univariate Analysis of Categorical Features) </vt:lpstr>
      <vt:lpstr>    EDA (Univariate Analysis of Categorical Features) </vt:lpstr>
      <vt:lpstr>     EDA (Univariate Analysis of Numerical Features) </vt:lpstr>
      <vt:lpstr>     EDA (Bi-variate Analysis of Categorical Features w.r.t term deposit) </vt:lpstr>
      <vt:lpstr>     EDA (Bi-variate Analysis of Categorical Features w.r.t term deposit) </vt:lpstr>
      <vt:lpstr>     EDA (Bi-variate Analysis of Categorical Features w.r.t term deposit) </vt:lpstr>
      <vt:lpstr>     EDA (Bi-variate Analysis of Categorical Features w.r.t term deposit) </vt:lpstr>
      <vt:lpstr>   EDA (Bi-variate Analysis of Numerical Features w.r.t term deposit without duration feature)  </vt:lpstr>
      <vt:lpstr>   EDA (Bi-variate Analysis of Numerical Features w.r.t term deposit with  duration feature)  </vt:lpstr>
      <vt:lpstr>     EDA (Bi-variate Analysis of Categorical Features w.r.t term deposit) </vt:lpstr>
      <vt:lpstr>     EDA (Bi-variate Analysis of Categorical Features w.r.t term deposit) </vt:lpstr>
      <vt:lpstr>       EDA Summary </vt:lpstr>
      <vt:lpstr>       Recommended Models </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sainad reddy</dc:creator>
  <cp:lastModifiedBy>sainad reddy</cp:lastModifiedBy>
  <cp:revision>185</cp:revision>
  <dcterms:created xsi:type="dcterms:W3CDTF">2024-07-18T07:03:13Z</dcterms:created>
  <dcterms:modified xsi:type="dcterms:W3CDTF">2024-09-16T21:26:24Z</dcterms:modified>
</cp:coreProperties>
</file>