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62" r:id="rId5"/>
    <p:sldId id="259" r:id="rId6"/>
    <p:sldId id="260" r:id="rId7"/>
    <p:sldId id="261" r:id="rId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50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xfrm>
            <a:off x="1143000" y="685800"/>
            <a:ext cx="4572000" cy="3429000"/>
          </a:xfrm>
          <a:prstGeom prst="rect">
            <a:avLst/>
          </a:prstGeom>
        </p:spPr>
        <p:txBody>
          <a:bodyPr/>
          <a:lstStyle/>
          <a:p>
            <a:endParaRPr/>
          </a:p>
        </p:txBody>
      </p:sp>
      <p:sp>
        <p:nvSpPr>
          <p:cNvPr id="182" name="Shape 18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92"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93" name="Body Level One…"/>
          <p:cNvSpPr txBox="1">
            <a:spLocks noGrp="1"/>
          </p:cNvSpPr>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1" name="Title Text"/>
          <p:cNvSpPr txBox="1">
            <a:spLocks noGrp="1"/>
          </p:cNvSpPr>
          <p:nvPr>
            <p:ph type="title"/>
          </p:nvPr>
        </p:nvSpPr>
        <p:spPr>
          <a:prstGeom prst="rect">
            <a:avLst/>
          </a:prstGeom>
        </p:spPr>
        <p:txBody>
          <a:bodyPr/>
          <a:lstStyle/>
          <a:p>
            <a:r>
              <a:t>Title Text</a:t>
            </a:r>
          </a:p>
        </p:txBody>
      </p:sp>
      <p:sp>
        <p:nvSpPr>
          <p:cNvPr id="10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10"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111" name="Body Level One…"/>
          <p:cNvSpPr txBox="1">
            <a:spLocks noGrp="1"/>
          </p:cNvSpPr>
          <p:nvPr>
            <p:ph type="body" sz="quarter" idx="1"/>
          </p:nvPr>
        </p:nvSpPr>
        <p:spPr>
          <a:xfrm>
            <a:off x="831850" y="4589462"/>
            <a:ext cx="10515600" cy="1500190"/>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19" name="Title Text"/>
          <p:cNvSpPr txBox="1">
            <a:spLocks noGrp="1"/>
          </p:cNvSpPr>
          <p:nvPr>
            <p:ph type="title"/>
          </p:nvPr>
        </p:nvSpPr>
        <p:spPr>
          <a:prstGeom prst="rect">
            <a:avLst/>
          </a:prstGeom>
        </p:spPr>
        <p:txBody>
          <a:bodyPr/>
          <a:lstStyle/>
          <a:p>
            <a:r>
              <a:t>Title Text</a:t>
            </a:r>
          </a:p>
        </p:txBody>
      </p:sp>
      <p:sp>
        <p:nvSpPr>
          <p:cNvPr id="120"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28"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29" name="Body Level One…"/>
          <p:cNvSpPr txBox="1">
            <a:spLocks noGrp="1"/>
          </p:cNvSpPr>
          <p:nvPr>
            <p:ph type="body" sz="quarter" idx="1"/>
          </p:nvPr>
        </p:nvSpPr>
        <p:spPr>
          <a:xfrm>
            <a:off x="839787" y="1681163"/>
            <a:ext cx="5157790" cy="823915"/>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30"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38" name="Title Text"/>
          <p:cNvSpPr txBox="1">
            <a:spLocks noGrp="1"/>
          </p:cNvSpPr>
          <p:nvPr>
            <p:ph type="title"/>
          </p:nvPr>
        </p:nvSpPr>
        <p:spPr>
          <a:prstGeom prst="rect">
            <a:avLst/>
          </a:prstGeom>
        </p:spPr>
        <p:txBody>
          <a:bodyPr/>
          <a:lstStyle/>
          <a:p>
            <a:r>
              <a:t>Title Text</a:t>
            </a:r>
          </a:p>
        </p:txBody>
      </p:sp>
      <p:sp>
        <p:nvSpPr>
          <p:cNvPr id="1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53"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154" name="Body Level One…"/>
          <p:cNvSpPr txBox="1">
            <a:spLocks noGrp="1"/>
          </p:cNvSpPr>
          <p:nvPr>
            <p:ph type="body" sz="half" idx="1"/>
          </p:nvPr>
        </p:nvSpPr>
        <p:spPr>
          <a:xfrm>
            <a:off x="5183187" y="987425"/>
            <a:ext cx="6172203"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55"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1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63"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164" name="Picture Placeholder 2"/>
          <p:cNvSpPr>
            <a:spLocks noGrp="1"/>
          </p:cNvSpPr>
          <p:nvPr>
            <p:ph type="pic" sz="half" idx="21"/>
          </p:nvPr>
        </p:nvSpPr>
        <p:spPr>
          <a:xfrm>
            <a:off x="5183187" y="987425"/>
            <a:ext cx="6172203" cy="4873625"/>
          </a:xfrm>
          <a:prstGeom prst="rect">
            <a:avLst/>
          </a:prstGeom>
        </p:spPr>
        <p:txBody>
          <a:bodyPr lIns="91439" tIns="45719" rIns="91439" bIns="45719">
            <a:noAutofit/>
          </a:bodyPr>
          <a:lstStyle/>
          <a:p>
            <a:endParaRPr/>
          </a:p>
        </p:txBody>
      </p:sp>
      <p:sp>
        <p:nvSpPr>
          <p:cNvPr id="165"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73" name="Title Text"/>
          <p:cNvSpPr txBox="1">
            <a:spLocks noGrp="1"/>
          </p:cNvSpPr>
          <p:nvPr>
            <p:ph type="title"/>
          </p:nvPr>
        </p:nvSpPr>
        <p:spPr>
          <a:xfrm>
            <a:off x="2152650" y="365125"/>
            <a:ext cx="7886700" cy="1325564"/>
          </a:xfrm>
          <a:prstGeom prst="rect">
            <a:avLst/>
          </a:prstGeom>
        </p:spPr>
        <p:txBody>
          <a:bodyPr/>
          <a:lstStyle/>
          <a:p>
            <a:r>
              <a:t>Title Text</a:t>
            </a:r>
          </a:p>
        </p:txBody>
      </p:sp>
      <p:sp>
        <p:nvSpPr>
          <p:cNvPr id="174" name="Body Level One…"/>
          <p:cNvSpPr txBox="1">
            <a:spLocks noGrp="1"/>
          </p:cNvSpPr>
          <p:nvPr>
            <p:ph type="body" idx="1"/>
          </p:nvPr>
        </p:nvSpPr>
        <p:spPr>
          <a:xfrm>
            <a:off x="2152650" y="1825625"/>
            <a:ext cx="78867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5" name="Slide Number"/>
          <p:cNvSpPr txBox="1">
            <a:spLocks noGrp="1"/>
          </p:cNvSpPr>
          <p:nvPr>
            <p:ph type="sldNum" sz="quarter" idx="2"/>
          </p:nvPr>
        </p:nvSpPr>
        <p:spPr>
          <a:xfrm>
            <a:off x="9780731" y="6414763"/>
            <a:ext cx="258620" cy="24830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90"/>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90" cy="823915"/>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3"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3" cy="4873625"/>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81" y="6414762"/>
            <a:ext cx="258620" cy="248302"/>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am name, Project title, name of mentor"/>
          <p:cNvSpPr txBox="1">
            <a:spLocks noGrp="1"/>
          </p:cNvSpPr>
          <p:nvPr>
            <p:ph type="title"/>
          </p:nvPr>
        </p:nvSpPr>
        <p:spPr>
          <a:xfrm>
            <a:off x="2152650" y="365125"/>
            <a:ext cx="7886700" cy="926646"/>
          </a:xfrm>
          <a:prstGeom prst="rect">
            <a:avLst/>
          </a:prstGeom>
        </p:spPr>
        <p:txBody>
          <a:bodyPr/>
          <a:lstStyle/>
          <a:p>
            <a:pPr algn="ctr"/>
            <a:r>
              <a:rPr lang="en-US" dirty="0">
                <a:latin typeface="Times New Roman" panose="02020603050405020304" pitchFamily="18" charset="0"/>
                <a:cs typeface="Times New Roman" panose="02020603050405020304" pitchFamily="18" charset="0"/>
              </a:rPr>
              <a:t>FINANCIAL ANALYSIS</a:t>
            </a:r>
            <a:endParaRPr dirty="0"/>
          </a:p>
        </p:txBody>
      </p:sp>
      <p:sp>
        <p:nvSpPr>
          <p:cNvPr id="185" name="List of students"/>
          <p:cNvSpPr txBox="1">
            <a:spLocks noGrp="1"/>
          </p:cNvSpPr>
          <p:nvPr>
            <p:ph type="body" idx="1"/>
          </p:nvPr>
        </p:nvSpPr>
        <p:spPr>
          <a:xfrm>
            <a:off x="537029" y="1825625"/>
            <a:ext cx="9502321" cy="4351338"/>
          </a:xfrm>
          <a:prstGeom prst="rect">
            <a:avLst/>
          </a:prstGeom>
        </p:spPr>
        <p:txBody>
          <a:bodyPr>
            <a:normAutofit/>
          </a:bodyPr>
          <a:lstStyle/>
          <a:p>
            <a:r>
              <a:rPr lang="en-US" sz="2400" b="1" dirty="0">
                <a:latin typeface="Times New Roman" panose="02020603050405020304" pitchFamily="18" charset="0"/>
                <a:cs typeface="Times New Roman" panose="02020603050405020304" pitchFamily="18" charset="0"/>
              </a:rPr>
              <a:t>Name of team:        </a:t>
            </a:r>
            <a:r>
              <a:rPr lang="en-US" sz="2400" dirty="0">
                <a:latin typeface="Times New Roman" panose="02020603050405020304" pitchFamily="18" charset="0"/>
                <a:cs typeface="Times New Roman" panose="02020603050405020304" pitchFamily="18" charset="0"/>
              </a:rPr>
              <a:t>Team Blue</a:t>
            </a:r>
          </a:p>
          <a:p>
            <a:r>
              <a:rPr lang="en-US" sz="2400" b="1" dirty="0">
                <a:latin typeface="Times New Roman" panose="02020603050405020304" pitchFamily="18" charset="0"/>
                <a:cs typeface="Times New Roman" panose="02020603050405020304" pitchFamily="18" charset="0"/>
              </a:rPr>
              <a:t>Name of Mentor</a:t>
            </a:r>
            <a:r>
              <a:rPr lang="en-US" sz="2400" dirty="0">
                <a:latin typeface="Times New Roman" panose="02020603050405020304" pitchFamily="18" charset="0"/>
                <a:cs typeface="Times New Roman" panose="02020603050405020304" pitchFamily="18" charset="0"/>
              </a:rPr>
              <a:t>:    Pravindra Kumar </a:t>
            </a:r>
            <a:r>
              <a:rPr lang="en-US" sz="2400" dirty="0" err="1">
                <a:latin typeface="Times New Roman" panose="02020603050405020304" pitchFamily="18" charset="0"/>
                <a:cs typeface="Times New Roman" panose="02020603050405020304" pitchFamily="18" charset="0"/>
              </a:rPr>
              <a:t>Gole</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Team Members: </a:t>
            </a:r>
            <a:r>
              <a:rPr lang="en-US" sz="2400" dirty="0">
                <a:latin typeface="Times New Roman" panose="02020603050405020304" pitchFamily="18" charset="0"/>
                <a:cs typeface="Times New Roman" panose="02020603050405020304" pitchFamily="18" charset="0"/>
              </a:rPr>
              <a:t>     1. Kamutam Sai Nandu</a:t>
            </a:r>
          </a:p>
          <a:p>
            <a:pPr marL="0" indent="0">
              <a:buNone/>
            </a:pP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Chinthapula</a:t>
            </a:r>
            <a:r>
              <a:rPr lang="en-US" sz="2400" dirty="0">
                <a:latin typeface="Times New Roman" panose="02020603050405020304" pitchFamily="18" charset="0"/>
                <a:cs typeface="Times New Roman" panose="02020603050405020304" pitchFamily="18" charset="0"/>
              </a:rPr>
              <a:t> Sharath Kumar</a:t>
            </a:r>
          </a:p>
          <a:p>
            <a:pPr marL="0" indent="0">
              <a:buNone/>
            </a:pPr>
            <a:r>
              <a:rPr lang="en-US" sz="2400" dirty="0">
                <a:latin typeface="Times New Roman" panose="02020603050405020304" pitchFamily="18" charset="0"/>
                <a:cs typeface="Times New Roman" panose="02020603050405020304" pitchFamily="18" charset="0"/>
              </a:rPr>
              <a:t>                                     3. Kotha Vishwak</a:t>
            </a:r>
          </a:p>
          <a:p>
            <a:pPr marL="0" indent="0">
              <a:buNone/>
            </a:pPr>
            <a:r>
              <a:rPr lang="en-US" sz="2400" dirty="0">
                <a:latin typeface="Times New Roman" panose="02020603050405020304" pitchFamily="18" charset="0"/>
                <a:cs typeface="Times New Roman" panose="02020603050405020304" pitchFamily="18" charset="0"/>
              </a:rPr>
              <a:t>                                     4. Kanneganti </a:t>
            </a:r>
            <a:r>
              <a:rPr lang="en-US" sz="2400" dirty="0" err="1">
                <a:latin typeface="Times New Roman" panose="02020603050405020304" pitchFamily="18" charset="0"/>
                <a:cs typeface="Times New Roman" panose="02020603050405020304" pitchFamily="18" charset="0"/>
              </a:rPr>
              <a:t>Neharsha</a:t>
            </a:r>
            <a:r>
              <a:rPr lang="en-US" sz="2400" dirty="0">
                <a:latin typeface="Times New Roman" panose="02020603050405020304" pitchFamily="18" charset="0"/>
                <a:cs typeface="Times New Roman" panose="02020603050405020304" pitchFamily="18" charset="0"/>
              </a:rPr>
              <a:t> Vishnu</a:t>
            </a:r>
          </a:p>
          <a:p>
            <a:pPr marL="0" indent="0">
              <a:buNone/>
            </a:pPr>
            <a:r>
              <a:rPr lang="en-US" sz="2400" dirty="0">
                <a:latin typeface="Times New Roman" panose="02020603050405020304" pitchFamily="18" charset="0"/>
                <a:cs typeface="Times New Roman" panose="02020603050405020304" pitchFamily="18" charset="0"/>
              </a:rPr>
              <a:t>                                     5. </a:t>
            </a:r>
            <a:r>
              <a:rPr lang="en-US" sz="2400" dirty="0" err="1">
                <a:latin typeface="Times New Roman" panose="02020603050405020304" pitchFamily="18" charset="0"/>
                <a:cs typeface="Times New Roman" panose="02020603050405020304" pitchFamily="18" charset="0"/>
              </a:rPr>
              <a:t>Kamparaju</a:t>
            </a:r>
            <a:r>
              <a:rPr lang="en-US" sz="2400" dirty="0">
                <a:latin typeface="Times New Roman" panose="02020603050405020304" pitchFamily="18" charset="0"/>
                <a:cs typeface="Times New Roman" panose="02020603050405020304" pitchFamily="18" charset="0"/>
              </a:rPr>
              <a:t> Siddharth</a:t>
            </a:r>
          </a:p>
          <a:p>
            <a:pPr marL="0" indent="0">
              <a:buNone/>
            </a:pPr>
            <a:r>
              <a:rPr lang="en-US" sz="2400" dirty="0">
                <a:latin typeface="Times New Roman" panose="02020603050405020304" pitchFamily="18" charset="0"/>
                <a:cs typeface="Times New Roman" panose="02020603050405020304" pitchFamily="18" charset="0"/>
              </a:rPr>
              <a:t>                                     6. </a:t>
            </a:r>
            <a:r>
              <a:rPr lang="en-US" sz="2400" dirty="0" err="1">
                <a:latin typeface="Times New Roman" panose="02020603050405020304" pitchFamily="18" charset="0"/>
                <a:cs typeface="Times New Roman" panose="02020603050405020304" pitchFamily="18" charset="0"/>
              </a:rPr>
              <a:t>Janjanam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Nithin</a:t>
            </a:r>
            <a:r>
              <a:rPr lang="en-US" sz="2400" dirty="0">
                <a:latin typeface="Times New Roman" panose="02020603050405020304" pitchFamily="18" charset="0"/>
                <a:cs typeface="Times New Roman" panose="02020603050405020304" pitchFamily="18" charset="0"/>
              </a:rPr>
              <a:t> Teja</a:t>
            </a:r>
          </a:p>
          <a:p>
            <a:r>
              <a:rPr lang="en-US" sz="2400" b="1" dirty="0">
                <a:latin typeface="Times New Roman" panose="02020603050405020304" pitchFamily="18" charset="0"/>
                <a:cs typeface="Times New Roman" panose="02020603050405020304" pitchFamily="18" charset="0"/>
              </a:rPr>
              <a:t>Team Lead:            </a:t>
            </a:r>
            <a:r>
              <a:rPr lang="en-US" sz="2400" dirty="0">
                <a:latin typeface="Times New Roman" panose="02020603050405020304" pitchFamily="18" charset="0"/>
                <a:cs typeface="Times New Roman" panose="02020603050405020304" pitchFamily="18" charset="0"/>
              </a:rPr>
              <a:t>Kamutam Sai nandu</a:t>
            </a:r>
          </a:p>
          <a:p>
            <a:endParaRPr sz="240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tate of the Art…"/>
          <p:cNvSpPr txBox="1"/>
          <p:nvPr/>
        </p:nvSpPr>
        <p:spPr>
          <a:xfrm>
            <a:off x="1451429" y="98241"/>
            <a:ext cx="9144000" cy="19082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algn="ctr">
              <a:defRPr sz="5900">
                <a:latin typeface="Arial"/>
                <a:ea typeface="Arial"/>
                <a:cs typeface="Arial"/>
                <a:sym typeface="Arial"/>
              </a:defRPr>
            </a:pPr>
            <a:r>
              <a:rPr dirty="0">
                <a:latin typeface="Times New Roman" panose="02020603050405020304" pitchFamily="18" charset="0"/>
                <a:cs typeface="Times New Roman" panose="02020603050405020304" pitchFamily="18" charset="0"/>
              </a:rPr>
              <a:t>State of the Ar</a:t>
            </a:r>
            <a:r>
              <a:rPr lang="en-US" dirty="0">
                <a:latin typeface="Times New Roman" panose="02020603050405020304" pitchFamily="18" charset="0"/>
                <a:cs typeface="Times New Roman" panose="02020603050405020304" pitchFamily="18" charset="0"/>
              </a:rPr>
              <a:t>t</a:t>
            </a:r>
          </a:p>
          <a:p>
            <a:pPr algn="ctr">
              <a:defRPr sz="5900">
                <a:solidFill>
                  <a:srgbClr val="FF9300"/>
                </a:solidFill>
                <a:latin typeface="Arial"/>
                <a:ea typeface="Arial"/>
                <a:cs typeface="Arial"/>
                <a:sym typeface="Arial"/>
              </a:defRPr>
            </a:pPr>
            <a:r>
              <a:rPr lang="en-US" dirty="0">
                <a:latin typeface="Times New Roman" panose="02020603050405020304" pitchFamily="18" charset="0"/>
                <a:cs typeface="Times New Roman" panose="02020603050405020304" pitchFamily="18" charset="0"/>
              </a:rPr>
              <a:t>  FINANCIAL ANALYSIS</a:t>
            </a:r>
          </a:p>
        </p:txBody>
      </p:sp>
      <p:sp>
        <p:nvSpPr>
          <p:cNvPr id="188" name="1. This powerpoint presentation should contain details of what has happened in the world / country in the past 5-10 years related to your project and the technologies associated with your technologies…"/>
          <p:cNvSpPr txBox="1"/>
          <p:nvPr/>
        </p:nvSpPr>
        <p:spPr>
          <a:xfrm>
            <a:off x="246743" y="2006452"/>
            <a:ext cx="11945257" cy="46166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p>
            <a:pPr>
              <a:defRPr sz="3400"/>
            </a:pPr>
            <a:r>
              <a:rPr lang="en-US" u="sng" dirty="0">
                <a:latin typeface="Times New Roman" panose="02020603050405020304" pitchFamily="18" charset="0"/>
                <a:cs typeface="Times New Roman" panose="02020603050405020304" pitchFamily="18" charset="0"/>
              </a:rPr>
              <a:t>Introduction </a:t>
            </a:r>
          </a:p>
          <a:p>
            <a:pPr>
              <a:defRPr sz="3400"/>
            </a:pPr>
            <a:endParaRPr lang="en-US" dirty="0">
              <a:latin typeface="Times New Roman" panose="02020603050405020304" pitchFamily="18" charset="0"/>
              <a:cs typeface="Times New Roman" panose="02020603050405020304" pitchFamily="18" charset="0"/>
            </a:endParaRPr>
          </a:p>
          <a:p>
            <a:pPr>
              <a:defRPr sz="3400"/>
            </a:pPr>
            <a:r>
              <a:rPr lang="en-US" sz="2400" dirty="0">
                <a:latin typeface="Times New Roman" panose="02020603050405020304" pitchFamily="18" charset="0"/>
                <a:cs typeface="Times New Roman" panose="02020603050405020304" pitchFamily="18" charset="0"/>
              </a:rPr>
              <a:t>The number of dead pooled startups, or companies that shutdown or were pushed to the brink of a shutdown, stood at 34,848 in 2023, as per </a:t>
            </a:r>
            <a:r>
              <a:rPr lang="en-US" sz="2400" dirty="0" err="1">
                <a:latin typeface="Times New Roman" panose="02020603050405020304" pitchFamily="18" charset="0"/>
                <a:cs typeface="Times New Roman" panose="02020603050405020304" pitchFamily="18" charset="0"/>
              </a:rPr>
              <a:t>Tracxn</a:t>
            </a:r>
            <a:r>
              <a:rPr lang="en-US" sz="2400" dirty="0">
                <a:latin typeface="Times New Roman" panose="02020603050405020304" pitchFamily="18" charset="0"/>
                <a:cs typeface="Times New Roman" panose="02020603050405020304" pitchFamily="18" charset="0"/>
              </a:rPr>
              <a:t>, a private markets data provider. In 2022, there were 18,049 startups in the same category 	</a:t>
            </a:r>
          </a:p>
          <a:p>
            <a:pPr>
              <a:defRPr sz="3400"/>
            </a:pPr>
            <a:r>
              <a:rPr lang="en-US" sz="2400" dirty="0">
                <a:latin typeface="Times New Roman" panose="02020603050405020304" pitchFamily="18" charset="0"/>
                <a:cs typeface="Times New Roman" panose="02020603050405020304" pitchFamily="18" charset="0"/>
              </a:rPr>
              <a:t>	What might be the reason for that? Well it depends . But we’ve also uncovered some more extraordinary causes of failure, those include poor financial management, financial frauds and lack of innovation.</a:t>
            </a:r>
          </a:p>
          <a:p>
            <a:pPr>
              <a:defRPr sz="3400"/>
            </a:pPr>
            <a:r>
              <a:rPr lang="en-US" sz="2400" dirty="0">
                <a:latin typeface="Times New Roman" panose="02020603050405020304" pitchFamily="18" charset="0"/>
                <a:cs typeface="Times New Roman" panose="02020603050405020304" pitchFamily="18" charset="0"/>
              </a:rPr>
              <a:t>	Recently in Bengaluru a company had to shutdown due to the high beverages and coffee cost of their employees, on which they were spending unknowingly </a:t>
            </a:r>
          </a:p>
          <a:p>
            <a:pPr>
              <a:defRPr sz="3400"/>
            </a:pP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AMPLE"/>
          <p:cNvSpPr txBox="1"/>
          <p:nvPr/>
        </p:nvSpPr>
        <p:spPr>
          <a:xfrm>
            <a:off x="4706573" y="2679858"/>
            <a:ext cx="92394" cy="9387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5500"/>
            </a:lvl1pPr>
          </a:lstStyle>
          <a:p>
            <a:endParaRPr dirty="0"/>
          </a:p>
        </p:txBody>
      </p:sp>
      <p:sp>
        <p:nvSpPr>
          <p:cNvPr id="3" name="TextBox 2">
            <a:extLst>
              <a:ext uri="{FF2B5EF4-FFF2-40B4-BE49-F238E27FC236}">
                <a16:creationId xmlns:a16="http://schemas.microsoft.com/office/drawing/2014/main" id="{0A40CD1E-DFE1-C8E3-0B86-D588F87E3FC5}"/>
              </a:ext>
            </a:extLst>
          </p:cNvPr>
          <p:cNvSpPr txBox="1"/>
          <p:nvPr/>
        </p:nvSpPr>
        <p:spPr>
          <a:xfrm>
            <a:off x="150127" y="361666"/>
            <a:ext cx="12041873" cy="67403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Financial management is crucial for a company for several reasons:</a:t>
            </a:r>
          </a:p>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1. Planning and Forecasting: It helps in setting realistic financial goals and creating a roadmap to achieve them. By forecasting revenues and expenses, a company can anticipate financial needs and plan accordingly.</a:t>
            </a:r>
          </a:p>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2. Resource Allocation: Effective financial management ensures that resources (such as capital, equipment, and labor) are efficiently allocated to maximize productivity and profitability.</a:t>
            </a:r>
          </a:p>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3. Risk Management: It involves identifying and managing financial risks such as market volatility, interest rate changes, credit risks, and operational risks. Proper management can reduce the impact of these risks on the company's financial health.</a:t>
            </a:r>
          </a:p>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4. Decision Making: Financial data provides insights into the financial health of the company, enabling informed decision-making by management. It helps in evaluating investment opportunities, pricing strategies, cost management, and expansion plans.</a:t>
            </a:r>
          </a:p>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595E47-5046-9D83-0BD0-47F7391CFBE3}"/>
              </a:ext>
            </a:extLst>
          </p:cNvPr>
          <p:cNvSpPr txBox="1"/>
          <p:nvPr/>
        </p:nvSpPr>
        <p:spPr>
          <a:xfrm>
            <a:off x="241110" y="61415"/>
            <a:ext cx="11709780" cy="71096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lang="en-US" sz="2400" dirty="0">
              <a:latin typeface="Times New Roman" panose="02020603050405020304" pitchFamily="18" charset="0"/>
              <a:cs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tabLst/>
            </a:pPr>
            <a:r>
              <a:rPr lang="en-US" sz="2400" dirty="0">
                <a:latin typeface="Times New Roman" panose="02020603050405020304" pitchFamily="18" charset="0"/>
                <a:cs typeface="Times New Roman" panose="02020603050405020304" pitchFamily="18" charset="0"/>
              </a:rPr>
              <a:t>5</a:t>
            </a:r>
            <a:r>
              <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 Profitability and Sustainability: Ultimately, effective financial management aims to enhance profitability and ensure the long-term sustainability of the company. It helps in achieving financial stability and resilience in the face of economic challenges.</a:t>
            </a:r>
          </a:p>
          <a:p>
            <a:pPr marL="0" marR="0" indent="0" algn="l" defTabSz="914400" rtl="0" fontAlgn="auto" latinLnBrk="0" hangingPunct="0">
              <a:lnSpc>
                <a:spcPct val="100000"/>
              </a:lnSpc>
              <a:spcBef>
                <a:spcPts val="0"/>
              </a:spcBef>
              <a:spcAft>
                <a:spcPts val="0"/>
              </a:spcAft>
              <a:buClrTx/>
              <a:buSzTx/>
              <a:buFontTx/>
              <a:buNone/>
              <a:tabLst/>
            </a:pPr>
            <a:endParaRPr lang="en-US" sz="2400" dirty="0">
              <a:latin typeface="Times New Roman" panose="02020603050405020304" pitchFamily="18" charset="0"/>
              <a:cs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tabLst/>
            </a:pPr>
            <a:r>
              <a:rPr lang="en-US" sz="2400" dirty="0">
                <a:latin typeface="Times New Roman" panose="02020603050405020304" pitchFamily="18" charset="0"/>
                <a:cs typeface="Times New Roman" panose="02020603050405020304" pitchFamily="18" charset="0"/>
              </a:rPr>
              <a:t>	While there are some e</a:t>
            </a:r>
            <a:r>
              <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xisting technologies in financial analysis which include financial modeling software (Excel, Python), data analytics tools (Tableau, Power BI), AI for predictive analytics, blockchain for decentralized finance, RPA for automation, cloud computing (AWS, Azure), quant tools (Bloomberg), </a:t>
            </a:r>
            <a:r>
              <a:rPr kumimoji="0" lang="en-US" sz="2400" b="0" i="0" u="none" strike="noStrike" cap="none" spc="0" normalizeH="0" baseline="0" dirty="0" err="1">
                <a:ln>
                  <a:noFill/>
                </a:ln>
                <a:solidFill>
                  <a:srgbClr val="000000"/>
                </a:solidFill>
                <a:effectLst/>
                <a:uFillTx/>
                <a:latin typeface="Times New Roman" panose="02020603050405020304" pitchFamily="18" charset="0"/>
                <a:cs typeface="Times New Roman" panose="02020603050405020304" pitchFamily="18" charset="0"/>
                <a:sym typeface="Calibri"/>
              </a:rPr>
              <a:t>RegTech</a:t>
            </a:r>
            <a:r>
              <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 for compliance, and  financial APIs technologies optimize analysis, security, and decision-making in finance.</a:t>
            </a:r>
            <a:r>
              <a:rPr lang="en-US" sz="2400" dirty="0">
                <a:latin typeface="Times New Roman" panose="02020603050405020304" pitchFamily="18" charset="0"/>
                <a:cs typeface="Times New Roman" panose="02020603050405020304" pitchFamily="18" charset="0"/>
              </a:rPr>
              <a:t> B</a:t>
            </a:r>
            <a:r>
              <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ut none of them provide a simple and understandable graphical interface.</a:t>
            </a:r>
          </a:p>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a:p>
            <a:pPr marL="0" marR="0" indent="0" algn="l" defTabSz="914400" rtl="0" fontAlgn="auto" latinLnBrk="0" hangingPunct="0">
              <a:lnSpc>
                <a:spcPct val="100000"/>
              </a:lnSpc>
              <a:spcBef>
                <a:spcPts val="0"/>
              </a:spcBef>
              <a:spcAft>
                <a:spcPts val="0"/>
              </a:spcAft>
              <a:buClrTx/>
              <a:buSzTx/>
              <a:buFontTx/>
              <a:buNone/>
              <a:tabLst/>
            </a:pPr>
            <a:r>
              <a:rPr lang="en-US" sz="2400" dirty="0">
                <a:latin typeface="Times New Roman" panose="02020603050405020304" pitchFamily="18" charset="0"/>
                <a:cs typeface="Times New Roman" panose="02020603050405020304" pitchFamily="18" charset="0"/>
              </a:rPr>
              <a:t>	That is where this project Financial Analysis comes in, While there are some companies in the market to provides financial analysis viz SAP , they might not be affordable for small scale business . Unlike them this project will provide a affordable web application to figure out where the resources of the company are utilized and which department is spending more and generating  revenue. Ultimately which shows whether the company is running in Profits or Loss</a:t>
            </a:r>
          </a:p>
          <a:p>
            <a:pPr marL="0" marR="0" indent="0" algn="l"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	</a:t>
            </a:r>
            <a:r>
              <a:rPr lang="en-US" sz="2400" dirty="0">
                <a:latin typeface="Times New Roman" panose="02020603050405020304" pitchFamily="18" charset="0"/>
                <a:cs typeface="Times New Roman" panose="02020603050405020304" pitchFamily="18" charset="0"/>
              </a:rPr>
              <a:t>	</a:t>
            </a:r>
            <a:endPar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33182416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tate of the Art…"/>
          <p:cNvSpPr txBox="1"/>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pPr>
              <a:spcAft>
                <a:spcPts val="600"/>
              </a:spcAft>
              <a:defRPr sz="5900">
                <a:solidFill>
                  <a:srgbClr val="FF9300"/>
                </a:solidFill>
                <a:latin typeface="Arial"/>
                <a:ea typeface="Arial"/>
                <a:cs typeface="Arial"/>
                <a:sym typeface="Arial"/>
              </a:defRPr>
            </a:pPr>
            <a:r>
              <a:rPr lang="en-US" sz="4400" b="0" i="0" u="none" strike="noStrike" cap="none" spc="0" baseline="0" dirty="0" err="1">
                <a:uFillTx/>
                <a:latin typeface="Times New Roman" panose="02020603050405020304" pitchFamily="18" charset="0"/>
                <a:cs typeface="Times New Roman" panose="02020603050405020304" pitchFamily="18" charset="0"/>
              </a:rPr>
              <a:t>Customised</a:t>
            </a:r>
            <a:r>
              <a:rPr lang="en-US" sz="4400" b="0" i="0" u="none" strike="noStrike" cap="none" spc="0" baseline="0" dirty="0">
                <a:uFillTx/>
                <a:latin typeface="Times New Roman" panose="02020603050405020304" pitchFamily="18" charset="0"/>
                <a:cs typeface="Times New Roman" panose="02020603050405020304" pitchFamily="18" charset="0"/>
              </a:rPr>
              <a:t> UI/UX Design</a:t>
            </a:r>
          </a:p>
        </p:txBody>
      </p:sp>
      <p:pic>
        <p:nvPicPr>
          <p:cNvPr id="3" name="Picture 2" descr="A screenshot of a graph&#10;&#10;Description automatically generated">
            <a:extLst>
              <a:ext uri="{FF2B5EF4-FFF2-40B4-BE49-F238E27FC236}">
                <a16:creationId xmlns:a16="http://schemas.microsoft.com/office/drawing/2014/main" id="{CE705209-58BA-EEBD-5B9A-E525CA55F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13" y="1690688"/>
            <a:ext cx="9767248" cy="4577164"/>
          </a:xfrm>
          <a:prstGeom prst="rect">
            <a:avLst/>
          </a:prstGeom>
          <a:noFill/>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 name="Group 18"/>
          <p:cNvGrpSpPr/>
          <p:nvPr/>
        </p:nvGrpSpPr>
        <p:grpSpPr>
          <a:xfrm>
            <a:off x="343509" y="42358"/>
            <a:ext cx="10835035" cy="759681"/>
            <a:chOff x="-1" y="-1"/>
            <a:chExt cx="10835033" cy="759680"/>
          </a:xfrm>
        </p:grpSpPr>
        <p:sp>
          <p:nvSpPr>
            <p:cNvPr id="194" name="TextBox 22"/>
            <p:cNvSpPr txBox="1"/>
            <p:nvPr/>
          </p:nvSpPr>
          <p:spPr>
            <a:xfrm>
              <a:off x="273707" y="-1"/>
              <a:ext cx="10561325" cy="60015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t">
              <a:spAutoFit/>
            </a:bodyPr>
            <a:lstStyle>
              <a:lvl1pPr>
                <a:defRPr sz="3300">
                  <a:latin typeface="Arial"/>
                  <a:ea typeface="Arial"/>
                  <a:cs typeface="Arial"/>
                  <a:sym typeface="Arial"/>
                </a:defRPr>
              </a:lvl1pPr>
            </a:lstStyle>
            <a:p>
              <a:r>
                <a:rPr dirty="0">
                  <a:latin typeface="Times New Roman" panose="02020603050405020304" pitchFamily="18" charset="0"/>
                  <a:cs typeface="Times New Roman" panose="02020603050405020304" pitchFamily="18" charset="0"/>
                </a:rPr>
                <a:t>Growth of UI/UX designs/technology in the past decade</a:t>
              </a:r>
            </a:p>
          </p:txBody>
        </p:sp>
        <p:sp>
          <p:nvSpPr>
            <p:cNvPr id="195" name="Straight Connector 128"/>
            <p:cNvSpPr/>
            <p:nvPr/>
          </p:nvSpPr>
          <p:spPr>
            <a:xfrm>
              <a:off x="296108" y="759677"/>
              <a:ext cx="5353015" cy="2"/>
            </a:xfrm>
            <a:prstGeom prst="line">
              <a:avLst/>
            </a:prstGeom>
            <a:noFill/>
            <a:ln w="6350" cap="flat">
              <a:solidFill>
                <a:srgbClr val="262626"/>
              </a:solidFill>
              <a:prstDash val="sysDash"/>
              <a:miter lim="800000"/>
            </a:ln>
            <a:effectLst/>
          </p:spPr>
          <p:txBody>
            <a:bodyPr wrap="square" lIns="45718" tIns="45718" rIns="45718" bIns="45718" numCol="1" anchor="t">
              <a:noAutofit/>
            </a:bodyPr>
            <a:lstStyle/>
            <a:p>
              <a:endParaRPr/>
            </a:p>
          </p:txBody>
        </p:sp>
        <p:sp>
          <p:nvSpPr>
            <p:cNvPr id="196" name="Straight Connector 129"/>
            <p:cNvSpPr/>
            <p:nvPr/>
          </p:nvSpPr>
          <p:spPr>
            <a:xfrm>
              <a:off x="-1" y="759677"/>
              <a:ext cx="5353015" cy="2"/>
            </a:xfrm>
            <a:prstGeom prst="line">
              <a:avLst/>
            </a:prstGeom>
            <a:noFill/>
            <a:ln w="6350" cap="flat">
              <a:solidFill>
                <a:srgbClr val="A6A6A6"/>
              </a:solidFill>
              <a:prstDash val="sysDash"/>
              <a:miter lim="800000"/>
            </a:ln>
            <a:effectLst/>
          </p:spPr>
          <p:txBody>
            <a:bodyPr wrap="square" lIns="45718" tIns="45718" rIns="45718" bIns="45718" numCol="1" anchor="t">
              <a:noAutofit/>
            </a:bodyPr>
            <a:lstStyle/>
            <a:p>
              <a:endParaRPr/>
            </a:p>
          </p:txBody>
        </p:sp>
      </p:grpSp>
      <p:sp>
        <p:nvSpPr>
          <p:cNvPr id="198" name="Rectangle 1"/>
          <p:cNvSpPr/>
          <p:nvPr/>
        </p:nvSpPr>
        <p:spPr>
          <a:xfrm>
            <a:off x="640039" y="2495723"/>
            <a:ext cx="2170579" cy="3513519"/>
          </a:xfrm>
          <a:prstGeom prst="rect">
            <a:avLst/>
          </a:prstGeom>
          <a:solidFill>
            <a:srgbClr val="FFFFFF"/>
          </a:solidFill>
          <a:ln w="12700">
            <a:solidFill>
              <a:srgbClr val="BFBFBF"/>
            </a:solidFill>
            <a:miter/>
          </a:ln>
        </p:spPr>
        <p:txBody>
          <a:bodyPr lIns="45718" tIns="45718" rIns="45718" bIns="45718" anchor="ctr"/>
          <a:lstStyle/>
          <a:p>
            <a:pPr algn="ctr">
              <a:defRPr sz="1300">
                <a:solidFill>
                  <a:srgbClr val="FFFFFF"/>
                </a:solidFill>
              </a:defRPr>
            </a:pPr>
            <a:endParaRPr>
              <a:latin typeface="Times New Roman" panose="02020603050405020304" pitchFamily="18" charset="0"/>
              <a:cs typeface="Times New Roman" panose="02020603050405020304" pitchFamily="18" charset="0"/>
            </a:endParaRPr>
          </a:p>
        </p:txBody>
      </p:sp>
      <p:sp>
        <p:nvSpPr>
          <p:cNvPr id="199" name="Rectangle 125"/>
          <p:cNvSpPr txBox="1"/>
          <p:nvPr/>
        </p:nvSpPr>
        <p:spPr>
          <a:xfrm>
            <a:off x="754982" y="2947218"/>
            <a:ext cx="1940693" cy="19389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defTabSz="457200">
              <a:spcBef>
                <a:spcPts val="1000"/>
              </a:spcBef>
              <a:defRPr sz="1200">
                <a:latin typeface="+mj-lt"/>
                <a:ea typeface="+mj-ea"/>
                <a:cs typeface="+mj-cs"/>
                <a:sym typeface="Helvetica"/>
              </a:defRPr>
            </a:lvl1pPr>
          </a:lstStyle>
          <a:p>
            <a:r>
              <a:rPr dirty="0">
                <a:latin typeface="Times New Roman" panose="02020603050405020304" pitchFamily="18" charset="0"/>
                <a:cs typeface="Times New Roman" panose="02020603050405020304" pitchFamily="18" charset="0"/>
              </a:rPr>
              <a:t>In the early 2010s, UX design was still adapting to the introduction and rising popularity of widespread smartphone and tablet use. Mobile devices were becoming part of a company’s UX strategy ten years ago, but mobile was still low on the priority list.</a:t>
            </a:r>
          </a:p>
        </p:txBody>
      </p:sp>
      <p:sp>
        <p:nvSpPr>
          <p:cNvPr id="200" name="Rectangle 5"/>
          <p:cNvSpPr/>
          <p:nvPr/>
        </p:nvSpPr>
        <p:spPr>
          <a:xfrm>
            <a:off x="3517289" y="2495723"/>
            <a:ext cx="2170578" cy="3513519"/>
          </a:xfrm>
          <a:prstGeom prst="rect">
            <a:avLst/>
          </a:prstGeom>
          <a:solidFill>
            <a:srgbClr val="FFFFFF"/>
          </a:solidFill>
          <a:ln w="12700">
            <a:solidFill>
              <a:srgbClr val="BFBFBF"/>
            </a:solidFill>
            <a:miter/>
          </a:ln>
        </p:spPr>
        <p:txBody>
          <a:bodyPr lIns="45718" tIns="45718" rIns="45718" bIns="45718" anchor="ctr"/>
          <a:lstStyle/>
          <a:p>
            <a:pPr algn="ctr">
              <a:defRPr sz="1300">
                <a:solidFill>
                  <a:srgbClr val="FFFFFF"/>
                </a:solidFill>
              </a:defRPr>
            </a:pPr>
            <a:endParaRPr>
              <a:latin typeface="Times New Roman" panose="02020603050405020304" pitchFamily="18" charset="0"/>
              <a:cs typeface="Times New Roman" panose="02020603050405020304" pitchFamily="18" charset="0"/>
            </a:endParaRPr>
          </a:p>
        </p:txBody>
      </p:sp>
      <p:sp>
        <p:nvSpPr>
          <p:cNvPr id="201" name="Rectangle 127"/>
          <p:cNvSpPr txBox="1"/>
          <p:nvPr/>
        </p:nvSpPr>
        <p:spPr>
          <a:xfrm>
            <a:off x="3664560" y="3000306"/>
            <a:ext cx="1940693" cy="1785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just" defTabSz="685800">
              <a:defRPr sz="1100">
                <a:solidFill>
                  <a:srgbClr val="404040"/>
                </a:solidFill>
                <a:latin typeface="Arial"/>
                <a:ea typeface="Arial"/>
                <a:cs typeface="Arial"/>
                <a:sym typeface="Arial"/>
              </a:defRPr>
            </a:lvl1pPr>
          </a:lstStyle>
          <a:p>
            <a:r>
              <a:rPr>
                <a:latin typeface="Times New Roman" panose="02020603050405020304" pitchFamily="18" charset="0"/>
                <a:cs typeface="Times New Roman" panose="02020603050405020304" pitchFamily="18" charset="0"/>
              </a:rPr>
              <a:t>In 2011, user experience designers were more focused on creating analytics-backed, behavior-driven features and functions than they were catering to mobile devices. Social media icons, personalized content, and a quicker, more efficient experience were top-of-mind tactics.</a:t>
            </a:r>
          </a:p>
        </p:txBody>
      </p:sp>
      <p:sp>
        <p:nvSpPr>
          <p:cNvPr id="202" name="Rectangle 8"/>
          <p:cNvSpPr/>
          <p:nvPr/>
        </p:nvSpPr>
        <p:spPr>
          <a:xfrm>
            <a:off x="6574776" y="2495723"/>
            <a:ext cx="2170578" cy="3513519"/>
          </a:xfrm>
          <a:prstGeom prst="rect">
            <a:avLst/>
          </a:prstGeom>
          <a:solidFill>
            <a:srgbClr val="FFFFFF"/>
          </a:solidFill>
          <a:ln w="12700">
            <a:solidFill>
              <a:srgbClr val="BFBFBF"/>
            </a:solidFill>
            <a:miter/>
          </a:ln>
        </p:spPr>
        <p:txBody>
          <a:bodyPr lIns="45718" tIns="45718" rIns="45718" bIns="45718" anchor="ctr"/>
          <a:lstStyle/>
          <a:p>
            <a:pPr algn="ctr">
              <a:defRPr sz="1300">
                <a:solidFill>
                  <a:srgbClr val="FFFFFF"/>
                </a:solidFill>
              </a:defRPr>
            </a:pPr>
            <a:endParaRPr>
              <a:latin typeface="Times New Roman" panose="02020603050405020304" pitchFamily="18" charset="0"/>
              <a:cs typeface="Times New Roman" panose="02020603050405020304" pitchFamily="18" charset="0"/>
            </a:endParaRPr>
          </a:p>
        </p:txBody>
      </p:sp>
      <p:sp>
        <p:nvSpPr>
          <p:cNvPr id="203" name="Rectangle 130"/>
          <p:cNvSpPr txBox="1"/>
          <p:nvPr/>
        </p:nvSpPr>
        <p:spPr>
          <a:xfrm>
            <a:off x="6689718" y="3063525"/>
            <a:ext cx="1940692" cy="13849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just" defTabSz="685800">
              <a:defRPr sz="1200">
                <a:solidFill>
                  <a:srgbClr val="404040"/>
                </a:solidFill>
                <a:latin typeface="Arial"/>
                <a:ea typeface="Arial"/>
                <a:cs typeface="Arial"/>
                <a:sym typeface="Arial"/>
              </a:defRPr>
            </a:lvl1pPr>
          </a:lstStyle>
          <a:p>
            <a:r>
              <a:rPr>
                <a:latin typeface="Times New Roman" panose="02020603050405020304" pitchFamily="18" charset="0"/>
                <a:cs typeface="Times New Roman" panose="02020603050405020304" pitchFamily="18" charset="0"/>
              </a:rPr>
              <a:t>UX Design trend in the past 10 years includes:Bold primary colors, Focus on minimalism, Gradients with minimal gloss, Textured and patterned backgrounds, Magazine/newspaper layouts</a:t>
            </a:r>
          </a:p>
        </p:txBody>
      </p:sp>
      <p:sp>
        <p:nvSpPr>
          <p:cNvPr id="204" name="Rectangle 8"/>
          <p:cNvSpPr/>
          <p:nvPr/>
        </p:nvSpPr>
        <p:spPr>
          <a:xfrm>
            <a:off x="9238019" y="2495723"/>
            <a:ext cx="2170578" cy="3513519"/>
          </a:xfrm>
          <a:prstGeom prst="rect">
            <a:avLst/>
          </a:prstGeom>
          <a:solidFill>
            <a:srgbClr val="FFFFFF"/>
          </a:solidFill>
          <a:ln w="12700">
            <a:solidFill>
              <a:srgbClr val="BFBFBF"/>
            </a:solidFill>
            <a:miter/>
          </a:ln>
        </p:spPr>
        <p:txBody>
          <a:bodyPr lIns="45718" tIns="45718" rIns="45718" bIns="45718" anchor="ctr"/>
          <a:lstStyle/>
          <a:p>
            <a:pPr algn="ctr">
              <a:defRPr sz="1300">
                <a:solidFill>
                  <a:srgbClr val="FFFFFF"/>
                </a:solidFill>
              </a:defRPr>
            </a:pPr>
            <a:endParaRPr>
              <a:latin typeface="Times New Roman" panose="02020603050405020304" pitchFamily="18" charset="0"/>
              <a:cs typeface="Times New Roman" panose="02020603050405020304" pitchFamily="18" charset="0"/>
            </a:endParaRPr>
          </a:p>
        </p:txBody>
      </p:sp>
      <p:sp>
        <p:nvSpPr>
          <p:cNvPr id="205" name="Rectangle 130"/>
          <p:cNvSpPr txBox="1"/>
          <p:nvPr/>
        </p:nvSpPr>
        <p:spPr>
          <a:xfrm>
            <a:off x="9352963" y="3011590"/>
            <a:ext cx="1940693" cy="21236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defTabSz="685800">
              <a:defRPr sz="1200">
                <a:solidFill>
                  <a:srgbClr val="404040"/>
                </a:solidFill>
                <a:latin typeface="Arial"/>
                <a:ea typeface="Arial"/>
                <a:cs typeface="Arial"/>
                <a:sym typeface="Arial"/>
              </a:defRPr>
            </a:lvl1pPr>
          </a:lstStyle>
          <a:p>
            <a:r>
              <a:rPr>
                <a:latin typeface="Times New Roman" panose="02020603050405020304" pitchFamily="18" charset="0"/>
                <a:cs typeface="Times New Roman" panose="02020603050405020304" pitchFamily="18" charset="0"/>
              </a:rPr>
              <a:t>Responsive and Adaptive Design: adaptive design might be more appropriate for existing complex websites, and responsive design is ideal for new businesses. Responsive design is more budget-friendly than adaptive design, but adaptive design is better for a more targeted user experience.</a:t>
            </a:r>
          </a:p>
        </p:txBody>
      </p:sp>
      <p:pic>
        <p:nvPicPr>
          <p:cNvPr id="206" name="2020-uiux.jpg" descr="2020-uiux.jpg"/>
          <p:cNvPicPr>
            <a:picLocks noChangeAspect="1"/>
          </p:cNvPicPr>
          <p:nvPr/>
        </p:nvPicPr>
        <p:blipFill>
          <a:blip r:embed="rId2"/>
          <a:stretch>
            <a:fillRect/>
          </a:stretch>
        </p:blipFill>
        <p:spPr>
          <a:xfrm>
            <a:off x="746563" y="822656"/>
            <a:ext cx="1957530" cy="1792686"/>
          </a:xfrm>
          <a:prstGeom prst="rect">
            <a:avLst/>
          </a:prstGeom>
          <a:ln w="12700">
            <a:miter lim="400000"/>
          </a:ln>
        </p:spPr>
      </p:pic>
      <p:pic>
        <p:nvPicPr>
          <p:cNvPr id="207" name="2011.jpg" descr="2011.jpg"/>
          <p:cNvPicPr>
            <a:picLocks noChangeAspect="1"/>
          </p:cNvPicPr>
          <p:nvPr/>
        </p:nvPicPr>
        <p:blipFill>
          <a:blip r:embed="rId3"/>
          <a:stretch>
            <a:fillRect/>
          </a:stretch>
        </p:blipFill>
        <p:spPr>
          <a:xfrm>
            <a:off x="3656426" y="766498"/>
            <a:ext cx="1892302" cy="1905002"/>
          </a:xfrm>
          <a:prstGeom prst="rect">
            <a:avLst/>
          </a:prstGeom>
          <a:ln w="12700">
            <a:miter lim="400000"/>
          </a:ln>
        </p:spPr>
      </p:pic>
      <p:pic>
        <p:nvPicPr>
          <p:cNvPr id="208" name="2020.jpg" descr="2020.jpg"/>
          <p:cNvPicPr>
            <a:picLocks noChangeAspect="1"/>
          </p:cNvPicPr>
          <p:nvPr/>
        </p:nvPicPr>
        <p:blipFill>
          <a:blip r:embed="rId4"/>
          <a:stretch>
            <a:fillRect/>
          </a:stretch>
        </p:blipFill>
        <p:spPr>
          <a:xfrm>
            <a:off x="6689718" y="766498"/>
            <a:ext cx="2016513" cy="1905002"/>
          </a:xfrm>
          <a:prstGeom prst="rect">
            <a:avLst/>
          </a:prstGeom>
          <a:ln w="12700">
            <a:miter lim="400000"/>
          </a:ln>
        </p:spPr>
      </p:pic>
      <p:pic>
        <p:nvPicPr>
          <p:cNvPr id="209" name="responsive.jpg" descr="responsive.jpg"/>
          <p:cNvPicPr>
            <a:picLocks noChangeAspect="1"/>
          </p:cNvPicPr>
          <p:nvPr/>
        </p:nvPicPr>
        <p:blipFill>
          <a:blip r:embed="rId5"/>
          <a:stretch>
            <a:fillRect/>
          </a:stretch>
        </p:blipFill>
        <p:spPr>
          <a:xfrm>
            <a:off x="9250157" y="902754"/>
            <a:ext cx="2146302" cy="1485902"/>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4" name="Group 18"/>
          <p:cNvGrpSpPr/>
          <p:nvPr/>
        </p:nvGrpSpPr>
        <p:grpSpPr>
          <a:xfrm>
            <a:off x="343509" y="261222"/>
            <a:ext cx="10835035" cy="759681"/>
            <a:chOff x="-1" y="-1"/>
            <a:chExt cx="10835033" cy="759680"/>
          </a:xfrm>
        </p:grpSpPr>
        <p:sp>
          <p:nvSpPr>
            <p:cNvPr id="211" name="TextBox 22"/>
            <p:cNvSpPr txBox="1"/>
            <p:nvPr/>
          </p:nvSpPr>
          <p:spPr>
            <a:xfrm>
              <a:off x="273707" y="-1"/>
              <a:ext cx="10561325" cy="60015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t">
              <a:spAutoFit/>
            </a:bodyPr>
            <a:lstStyle>
              <a:lvl1pPr>
                <a:defRPr sz="3300">
                  <a:latin typeface="Arial"/>
                  <a:ea typeface="Arial"/>
                  <a:cs typeface="Arial"/>
                  <a:sym typeface="Arial"/>
                </a:defRPr>
              </a:lvl1pPr>
            </a:lstStyle>
            <a:p>
              <a:r>
                <a:rPr dirty="0">
                  <a:latin typeface="Times New Roman" panose="02020603050405020304" pitchFamily="18" charset="0"/>
                  <a:cs typeface="Times New Roman" panose="02020603050405020304" pitchFamily="18" charset="0"/>
                </a:rPr>
                <a:t>Mobile UI UX Design Trends for 2024</a:t>
              </a:r>
            </a:p>
          </p:txBody>
        </p:sp>
        <p:sp>
          <p:nvSpPr>
            <p:cNvPr id="212" name="Straight Connector 128"/>
            <p:cNvSpPr/>
            <p:nvPr/>
          </p:nvSpPr>
          <p:spPr>
            <a:xfrm>
              <a:off x="296108" y="759677"/>
              <a:ext cx="5353015" cy="2"/>
            </a:xfrm>
            <a:prstGeom prst="line">
              <a:avLst/>
            </a:prstGeom>
            <a:noFill/>
            <a:ln w="6350" cap="flat">
              <a:solidFill>
                <a:srgbClr val="262626"/>
              </a:solidFill>
              <a:prstDash val="sysDash"/>
              <a:miter lim="800000"/>
            </a:ln>
            <a:effectLst/>
          </p:spPr>
          <p:txBody>
            <a:bodyPr wrap="square" lIns="45718" tIns="45718" rIns="45718" bIns="45718" numCol="1" anchor="t">
              <a:noAutofit/>
            </a:bodyPr>
            <a:lstStyle/>
            <a:p>
              <a:endParaRPr/>
            </a:p>
          </p:txBody>
        </p:sp>
        <p:sp>
          <p:nvSpPr>
            <p:cNvPr id="213" name="Straight Connector 129"/>
            <p:cNvSpPr/>
            <p:nvPr/>
          </p:nvSpPr>
          <p:spPr>
            <a:xfrm>
              <a:off x="-1" y="759677"/>
              <a:ext cx="5353015" cy="2"/>
            </a:xfrm>
            <a:prstGeom prst="line">
              <a:avLst/>
            </a:prstGeom>
            <a:noFill/>
            <a:ln w="6350" cap="flat">
              <a:solidFill>
                <a:srgbClr val="A6A6A6"/>
              </a:solidFill>
              <a:prstDash val="sysDash"/>
              <a:miter lim="800000"/>
            </a:ln>
            <a:effectLst/>
          </p:spPr>
          <p:txBody>
            <a:bodyPr wrap="square" lIns="45718" tIns="45718" rIns="45718" bIns="45718" numCol="1" anchor="t">
              <a:noAutofit/>
            </a:bodyPr>
            <a:lstStyle/>
            <a:p>
              <a:endParaRPr/>
            </a:p>
          </p:txBody>
        </p:sp>
      </p:grpSp>
      <p:sp>
        <p:nvSpPr>
          <p:cNvPr id="215" name="Improved Personalization"/>
          <p:cNvSpPr txBox="1"/>
          <p:nvPr/>
        </p:nvSpPr>
        <p:spPr>
          <a:xfrm>
            <a:off x="258253" y="3156972"/>
            <a:ext cx="2683589" cy="3708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defTabSz="457200">
              <a:defRPr>
                <a:solidFill>
                  <a:srgbClr val="212529"/>
                </a:solidFill>
                <a:latin typeface="+mj-lt"/>
                <a:ea typeface="+mj-ea"/>
                <a:cs typeface="+mj-cs"/>
                <a:sym typeface="Helvetica"/>
              </a:defRPr>
            </a:lvl1pPr>
          </a:lstStyle>
          <a:p>
            <a:r>
              <a:t>Improved Personalization</a:t>
            </a:r>
          </a:p>
        </p:txBody>
      </p:sp>
      <p:sp>
        <p:nvSpPr>
          <p:cNvPr id="216" name="Rounded Corners"/>
          <p:cNvSpPr txBox="1"/>
          <p:nvPr/>
        </p:nvSpPr>
        <p:spPr>
          <a:xfrm>
            <a:off x="3720303" y="3156972"/>
            <a:ext cx="1908603" cy="3708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defTabSz="457200">
              <a:defRPr>
                <a:solidFill>
                  <a:srgbClr val="212529"/>
                </a:solidFill>
                <a:latin typeface="+mj-lt"/>
                <a:ea typeface="+mj-ea"/>
                <a:cs typeface="+mj-cs"/>
                <a:sym typeface="Helvetica"/>
              </a:defRPr>
            </a:lvl1pPr>
          </a:lstStyle>
          <a:p>
            <a:r>
              <a:t>Rounded Corners</a:t>
            </a:r>
          </a:p>
        </p:txBody>
      </p:sp>
      <p:sp>
        <p:nvSpPr>
          <p:cNvPr id="217" name="Convenient Voice Interaction"/>
          <p:cNvSpPr txBox="1"/>
          <p:nvPr/>
        </p:nvSpPr>
        <p:spPr>
          <a:xfrm>
            <a:off x="6157943" y="3156972"/>
            <a:ext cx="3014433" cy="3708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defTabSz="457200">
              <a:defRPr>
                <a:solidFill>
                  <a:srgbClr val="212529"/>
                </a:solidFill>
                <a:latin typeface="+mj-lt"/>
                <a:ea typeface="+mj-ea"/>
                <a:cs typeface="+mj-cs"/>
                <a:sym typeface="Helvetica"/>
              </a:defRPr>
            </a:lvl1pPr>
          </a:lstStyle>
          <a:p>
            <a:r>
              <a:t>Convenient Voice Interaction</a:t>
            </a:r>
          </a:p>
        </p:txBody>
      </p:sp>
      <p:sp>
        <p:nvSpPr>
          <p:cNvPr id="218" name="Password-less Login"/>
          <p:cNvSpPr txBox="1"/>
          <p:nvPr/>
        </p:nvSpPr>
        <p:spPr>
          <a:xfrm>
            <a:off x="9425398" y="3169672"/>
            <a:ext cx="2096152" cy="345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defTabSz="457200">
              <a:defRPr sz="1700">
                <a:solidFill>
                  <a:srgbClr val="212529"/>
                </a:solidFill>
                <a:latin typeface="+mj-lt"/>
                <a:ea typeface="+mj-ea"/>
                <a:cs typeface="+mj-cs"/>
                <a:sym typeface="Helvetica"/>
              </a:defRPr>
            </a:lvl1pPr>
          </a:lstStyle>
          <a:p>
            <a:r>
              <a:t>Password-less Login</a:t>
            </a:r>
          </a:p>
        </p:txBody>
      </p:sp>
      <p:sp>
        <p:nvSpPr>
          <p:cNvPr id="219" name="Advanced Animation"/>
          <p:cNvSpPr txBox="1"/>
          <p:nvPr/>
        </p:nvSpPr>
        <p:spPr>
          <a:xfrm>
            <a:off x="274239" y="6090310"/>
            <a:ext cx="2651616" cy="421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defTabSz="457200">
              <a:defRPr sz="2200">
                <a:solidFill>
                  <a:srgbClr val="212529"/>
                </a:solidFill>
                <a:latin typeface="+mj-lt"/>
                <a:ea typeface="+mj-ea"/>
                <a:cs typeface="+mj-cs"/>
                <a:sym typeface="Helvetica"/>
              </a:defRPr>
            </a:lvl1pPr>
          </a:lstStyle>
          <a:p>
            <a:r>
              <a:t>Advanced Animation</a:t>
            </a:r>
          </a:p>
        </p:txBody>
      </p:sp>
      <p:pic>
        <p:nvPicPr>
          <p:cNvPr id="220" name="Image" descr="Image"/>
          <p:cNvPicPr>
            <a:picLocks noChangeAspect="1"/>
          </p:cNvPicPr>
          <p:nvPr/>
        </p:nvPicPr>
        <p:blipFill>
          <a:blip r:embed="rId2"/>
          <a:srcRect l="12048" t="16661" r="26273" b="29531"/>
          <a:stretch>
            <a:fillRect/>
          </a:stretch>
        </p:blipFill>
        <p:spPr>
          <a:xfrm>
            <a:off x="694526" y="4010781"/>
            <a:ext cx="1475316" cy="1857234"/>
          </a:xfrm>
          <a:prstGeom prst="rect">
            <a:avLst/>
          </a:prstGeom>
          <a:ln w="12700">
            <a:miter lim="400000"/>
          </a:ln>
        </p:spPr>
      </p:pic>
      <p:sp>
        <p:nvSpPr>
          <p:cNvPr id="221" name="Gradient"/>
          <p:cNvSpPr txBox="1"/>
          <p:nvPr/>
        </p:nvSpPr>
        <p:spPr>
          <a:xfrm>
            <a:off x="4086723" y="6090310"/>
            <a:ext cx="1175761" cy="421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defTabSz="457200">
              <a:defRPr sz="2200">
                <a:solidFill>
                  <a:srgbClr val="212529"/>
                </a:solidFill>
                <a:latin typeface="+mj-lt"/>
                <a:ea typeface="+mj-ea"/>
                <a:cs typeface="+mj-cs"/>
                <a:sym typeface="Helvetica"/>
              </a:defRPr>
            </a:lvl1pPr>
          </a:lstStyle>
          <a:p>
            <a:r>
              <a:t>Gradient</a:t>
            </a:r>
          </a:p>
        </p:txBody>
      </p:sp>
      <p:sp>
        <p:nvSpPr>
          <p:cNvPr id="222" name="AR/VR"/>
          <p:cNvSpPr txBox="1"/>
          <p:nvPr/>
        </p:nvSpPr>
        <p:spPr>
          <a:xfrm>
            <a:off x="7304636" y="6090310"/>
            <a:ext cx="958026" cy="421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defTabSz="457200">
              <a:defRPr sz="2200">
                <a:solidFill>
                  <a:srgbClr val="212529"/>
                </a:solidFill>
                <a:latin typeface="+mj-lt"/>
                <a:ea typeface="+mj-ea"/>
                <a:cs typeface="+mj-cs"/>
                <a:sym typeface="Helvetica"/>
              </a:defRPr>
            </a:lvl1pPr>
          </a:lstStyle>
          <a:p>
            <a:r>
              <a:t>AR/VR</a:t>
            </a:r>
          </a:p>
        </p:txBody>
      </p:sp>
      <p:sp>
        <p:nvSpPr>
          <p:cNvPr id="223" name="Chatbots UI Design"/>
          <p:cNvSpPr txBox="1"/>
          <p:nvPr/>
        </p:nvSpPr>
        <p:spPr>
          <a:xfrm>
            <a:off x="9210081" y="6090310"/>
            <a:ext cx="2526786" cy="421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defTabSz="457200">
              <a:defRPr sz="2200">
                <a:solidFill>
                  <a:srgbClr val="212529"/>
                </a:solidFill>
                <a:latin typeface="+mj-lt"/>
                <a:ea typeface="+mj-ea"/>
                <a:cs typeface="+mj-cs"/>
                <a:sym typeface="Helvetica"/>
              </a:defRPr>
            </a:lvl1pPr>
          </a:lstStyle>
          <a:p>
            <a:r>
              <a:t>Chatbots UI Design</a:t>
            </a:r>
          </a:p>
        </p:txBody>
      </p:sp>
      <p:pic>
        <p:nvPicPr>
          <p:cNvPr id="224" name="animation.jpg" descr="animation.jpg"/>
          <p:cNvPicPr>
            <a:picLocks noChangeAspect="1"/>
          </p:cNvPicPr>
          <p:nvPr/>
        </p:nvPicPr>
        <p:blipFill>
          <a:blip r:embed="rId3"/>
          <a:stretch>
            <a:fillRect/>
          </a:stretch>
        </p:blipFill>
        <p:spPr>
          <a:xfrm>
            <a:off x="399900" y="1295185"/>
            <a:ext cx="2400301" cy="1587502"/>
          </a:xfrm>
          <a:prstGeom prst="rect">
            <a:avLst/>
          </a:prstGeom>
          <a:ln w="12700">
            <a:miter lim="400000"/>
          </a:ln>
        </p:spPr>
      </p:pic>
      <p:pic>
        <p:nvPicPr>
          <p:cNvPr id="225" name="rounded.jpg" descr="rounded.jpg"/>
          <p:cNvPicPr>
            <a:picLocks noChangeAspect="1"/>
          </p:cNvPicPr>
          <p:nvPr/>
        </p:nvPicPr>
        <p:blipFill>
          <a:blip r:embed="rId4"/>
          <a:stretch>
            <a:fillRect/>
          </a:stretch>
        </p:blipFill>
        <p:spPr>
          <a:xfrm>
            <a:off x="3609706" y="1295187"/>
            <a:ext cx="2296584" cy="1722438"/>
          </a:xfrm>
          <a:prstGeom prst="rect">
            <a:avLst/>
          </a:prstGeom>
          <a:ln w="12700">
            <a:miter lim="400000"/>
          </a:ln>
        </p:spPr>
      </p:pic>
      <p:pic>
        <p:nvPicPr>
          <p:cNvPr id="226" name="voice interaction.jpg" descr="voice interaction.jpg"/>
          <p:cNvPicPr>
            <a:picLocks noChangeAspect="1"/>
          </p:cNvPicPr>
          <p:nvPr/>
        </p:nvPicPr>
        <p:blipFill>
          <a:blip r:embed="rId5"/>
          <a:stretch>
            <a:fillRect/>
          </a:stretch>
        </p:blipFill>
        <p:spPr>
          <a:xfrm>
            <a:off x="6572383" y="1093434"/>
            <a:ext cx="1956836" cy="1897984"/>
          </a:xfrm>
          <a:prstGeom prst="rect">
            <a:avLst/>
          </a:prstGeom>
          <a:ln w="12700">
            <a:miter lim="400000"/>
          </a:ln>
        </p:spPr>
      </p:pic>
      <p:pic>
        <p:nvPicPr>
          <p:cNvPr id="227" name="passwordless.jpg" descr="passwordless.jpg"/>
          <p:cNvPicPr>
            <a:picLocks noChangeAspect="1"/>
          </p:cNvPicPr>
          <p:nvPr/>
        </p:nvPicPr>
        <p:blipFill>
          <a:blip r:embed="rId6"/>
          <a:stretch>
            <a:fillRect/>
          </a:stretch>
        </p:blipFill>
        <p:spPr>
          <a:xfrm>
            <a:off x="9430904" y="1104553"/>
            <a:ext cx="2085145" cy="2103706"/>
          </a:xfrm>
          <a:prstGeom prst="rect">
            <a:avLst/>
          </a:prstGeom>
          <a:ln w="12700">
            <a:miter lim="400000"/>
          </a:ln>
        </p:spPr>
      </p:pic>
      <p:pic>
        <p:nvPicPr>
          <p:cNvPr id="228" name="gradient.jpg" descr="gradient.jpg"/>
          <p:cNvPicPr>
            <a:picLocks noChangeAspect="1"/>
          </p:cNvPicPr>
          <p:nvPr/>
        </p:nvPicPr>
        <p:blipFill>
          <a:blip r:embed="rId7"/>
          <a:stretch>
            <a:fillRect/>
          </a:stretch>
        </p:blipFill>
        <p:spPr>
          <a:xfrm>
            <a:off x="3794226" y="3947843"/>
            <a:ext cx="2157422" cy="1722438"/>
          </a:xfrm>
          <a:prstGeom prst="rect">
            <a:avLst/>
          </a:prstGeom>
          <a:ln w="12700">
            <a:miter lim="400000"/>
          </a:ln>
        </p:spPr>
      </p:pic>
      <p:pic>
        <p:nvPicPr>
          <p:cNvPr id="229" name="arvr.jpg" descr="arvr.jpg"/>
          <p:cNvPicPr>
            <a:picLocks noChangeAspect="1"/>
          </p:cNvPicPr>
          <p:nvPr/>
        </p:nvPicPr>
        <p:blipFill>
          <a:blip r:embed="rId8"/>
          <a:stretch>
            <a:fillRect/>
          </a:stretch>
        </p:blipFill>
        <p:spPr>
          <a:xfrm>
            <a:off x="7077644" y="3856561"/>
            <a:ext cx="1612902" cy="1905002"/>
          </a:xfrm>
          <a:prstGeom prst="rect">
            <a:avLst/>
          </a:prstGeom>
          <a:ln w="12700">
            <a:miter lim="400000"/>
          </a:ln>
        </p:spPr>
      </p:pic>
      <p:pic>
        <p:nvPicPr>
          <p:cNvPr id="230" name="chatbots.jpg" descr="chatbots.jpg"/>
          <p:cNvPicPr>
            <a:picLocks noChangeAspect="1"/>
          </p:cNvPicPr>
          <p:nvPr/>
        </p:nvPicPr>
        <p:blipFill>
          <a:blip r:embed="rId9"/>
          <a:stretch>
            <a:fillRect/>
          </a:stretch>
        </p:blipFill>
        <p:spPr>
          <a:xfrm>
            <a:off x="9644051" y="3850211"/>
            <a:ext cx="1658850" cy="190500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TotalTime>
  <Words>755</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1_Office Theme</vt:lpstr>
      <vt:lpstr>FINANCIAL ANALYSIS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chintu kotha</cp:lastModifiedBy>
  <cp:revision>2</cp:revision>
  <dcterms:modified xsi:type="dcterms:W3CDTF">2024-07-10T03:38:10Z</dcterms:modified>
</cp:coreProperties>
</file>