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58" r:id="rId4"/>
    <p:sldId id="259" r:id="rId5"/>
    <p:sldId id="260" r:id="rId6"/>
    <p:sldId id="261" r:id="rId7"/>
    <p:sldId id="278" r:id="rId8"/>
    <p:sldId id="279" r:id="rId9"/>
    <p:sldId id="262" r:id="rId10"/>
    <p:sldId id="280" r:id="rId11"/>
    <p:sldId id="263" r:id="rId12"/>
    <p:sldId id="264" r:id="rId13"/>
    <p:sldId id="266" r:id="rId14"/>
    <p:sldId id="281" r:id="rId15"/>
    <p:sldId id="267" r:id="rId16"/>
    <p:sldId id="268" r:id="rId17"/>
    <p:sldId id="269" r:id="rId18"/>
    <p:sldId id="290" r:id="rId19"/>
    <p:sldId id="291" r:id="rId20"/>
    <p:sldId id="289" r:id="rId21"/>
    <p:sldId id="284" r:id="rId22"/>
    <p:sldId id="285" r:id="rId23"/>
    <p:sldId id="286" r:id="rId24"/>
    <p:sldId id="287" r:id="rId25"/>
    <p:sldId id="288" r:id="rId26"/>
    <p:sldId id="271" r:id="rId27"/>
    <p:sldId id="272" r:id="rId28"/>
    <p:sldId id="273" r:id="rId29"/>
    <p:sldId id="282" r:id="rId30"/>
    <p:sldId id="274" r:id="rId31"/>
    <p:sldId id="275" r:id="rId32"/>
    <p:sldId id="283" r:id="rId33"/>
    <p:sldId id="276" r:id="rId34"/>
    <p:sldId id="277"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ACC"/>
          </a:solidFill>
        </a:fill>
      </a:tcStyle>
    </a:wholeTbl>
    <a:band2H>
      <a:tcTxStyle/>
      <a:tcStyle>
        <a:tcBdr/>
        <a:fill>
          <a:solidFill>
            <a:srgbClr val="E8E7E7"/>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CCE"/>
          </a:solidFill>
        </a:fill>
      </a:tcStyle>
    </a:wholeTbl>
    <a:band2H>
      <a:tcTxStyle/>
      <a:tcStyle>
        <a:tcBdr/>
        <a:fill>
          <a:solidFill>
            <a:srgbClr val="F2E7E8"/>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1DE"/>
          </a:solidFill>
        </a:fill>
      </a:tcStyle>
    </a:wholeTbl>
    <a:band2H>
      <a:tcTxStyle/>
      <a:tcStyle>
        <a:tcBdr/>
        <a:fill>
          <a:solidFill>
            <a:srgbClr val="E8EAEF"/>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orbel"/>
          <a:ea typeface="Corbel"/>
          <a:cs typeface="Corbe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orbel"/>
          <a:ea typeface="Corbel"/>
          <a:cs typeface="Corbe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orbel"/>
          <a:ea typeface="Corbel"/>
          <a:cs typeface="Corbe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orbel"/>
          <a:ea typeface="Corbel"/>
          <a:cs typeface="Corbe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501"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xfrm>
            <a:off x="381000" y="685800"/>
            <a:ext cx="6096000" cy="3429000"/>
          </a:xfrm>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r>
              <a:t>Notes:</a:t>
            </a:r>
          </a:p>
          <a:p>
            <a:endParaRPr/>
          </a:p>
          <a:p>
            <a:pPr marL="228600" indent="-228600">
              <a:buSzPct val="100000"/>
              <a:buAutoNum type="arabicPeriod"/>
            </a:pPr>
            <a:r>
              <a:t>In this session we look back at MPI Modules 4-6 and explore the concepts in more detail through the lens of some of the readings</a:t>
            </a:r>
          </a:p>
          <a:p>
            <a:pPr marL="228600" indent="-228600">
              <a:buSzPct val="100000"/>
              <a:buAutoNum type="arabicPeriod"/>
            </a:pPr>
            <a:r>
              <a:t>Let’s get started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9925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xfrm>
            <a:off x="381000" y="685800"/>
            <a:ext cx="6096000" cy="3429000"/>
          </a:xfrm>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t>Notes:</a:t>
            </a:r>
          </a:p>
          <a:p>
            <a:endParaRPr/>
          </a:p>
          <a:p>
            <a:pPr marL="228600" indent="-228600">
              <a:buSzPct val="100000"/>
              <a:buAutoNum type="arabicPeriod"/>
            </a:pPr>
            <a:r>
              <a:t>In this tutorial we will work through each of the three resources allocated as 30min exercises.</a:t>
            </a:r>
          </a:p>
          <a:p>
            <a:pPr marL="228600" indent="-228600">
              <a:buSzPct val="100000"/>
              <a:buAutoNum type="arabicPeriod"/>
            </a:pPr>
            <a:r>
              <a:t>Working in groups with the provided guiding questions you will collate your thoughts and reflections from reading the paper and organize these thoughts in the light of the module’s perspective.</a:t>
            </a:r>
          </a:p>
          <a:p>
            <a:pPr marL="228600" indent="-228600">
              <a:buSzPct val="100000"/>
              <a:buAutoNum type="arabicPeriod"/>
            </a:pPr>
            <a:r>
              <a:t>So, for the first module you will take the orientation that the module discusses and contemplate the learnings and meanings identified within the reading from this orientation</a:t>
            </a:r>
          </a:p>
          <a:p>
            <a:pPr marL="228600" indent="-228600">
              <a:buSzPct val="100000"/>
              <a:buAutoNum type="arabicPeriod"/>
            </a:pPr>
            <a:r>
              <a:t>Once every group has had a chance to discuss and capture their thoughts, we will share these in short presentations to examine the depth and diversity of views from within the group.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xfrm>
            <a:off x="381000" y="685800"/>
            <a:ext cx="6096000" cy="3429000"/>
          </a:xfrm>
          <a:prstGeom prst="rect">
            <a:avLst/>
          </a:prstGeom>
        </p:spPr>
        <p:txBody>
          <a:bodyPr/>
          <a:lstStyle/>
          <a:p>
            <a:endParaRPr/>
          </a:p>
        </p:txBody>
      </p:sp>
      <p:sp>
        <p:nvSpPr>
          <p:cNvPr id="166" name="Shape 166"/>
          <p:cNvSpPr>
            <a:spLocks noGrp="1"/>
          </p:cNvSpPr>
          <p:nvPr>
            <p:ph type="body" sz="quarter" idx="1"/>
          </p:nvPr>
        </p:nvSpPr>
        <p:spPr>
          <a:prstGeom prst="rect">
            <a:avLst/>
          </a:prstGeom>
        </p:spPr>
        <p:txBody>
          <a:bodyPr/>
          <a:lstStyle/>
          <a:p>
            <a:r>
              <a:t>Notes:</a:t>
            </a:r>
          </a:p>
          <a:p>
            <a:endParaRPr/>
          </a:p>
          <a:p>
            <a:pPr marL="228600" indent="-228600">
              <a:buSzPct val="100000"/>
              <a:buAutoNum type="arabicPeriod"/>
            </a:pPr>
            <a:r>
              <a:t>Take each of the questions shown on the slide and answer them individually.</a:t>
            </a:r>
          </a:p>
          <a:p>
            <a:pPr marL="228600" indent="-228600">
              <a:buSzPct val="100000"/>
              <a:buAutoNum type="arabicPeriod"/>
            </a:pPr>
            <a:r>
              <a:t>Discuss with your peers your thoughts. Are there consensus positions within the group?</a:t>
            </a:r>
          </a:p>
          <a:p>
            <a:pPr marL="228600" indent="-228600">
              <a:buSzPct val="100000"/>
              <a:buAutoNum type="arabicPeriod"/>
            </a:pPr>
            <a:r>
              <a:t>If there are multiple viewpoints or different aspects of the work that are interesting, challenging, or “aha moments” for people please consider why the importance of these attributes may be different for different people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xfrm>
            <a:off x="381000" y="685800"/>
            <a:ext cx="6096000" cy="3429000"/>
          </a:xfrm>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t>Notes:</a:t>
            </a:r>
          </a:p>
          <a:p>
            <a:endParaRPr/>
          </a:p>
          <a:p>
            <a:pPr marL="228600" indent="-228600">
              <a:buSzPct val="100000"/>
              <a:buAutoNum type="arabicPeriod"/>
            </a:pPr>
            <a:r>
              <a:t>Take each of the questions shown on the slide and answer them individually.</a:t>
            </a:r>
          </a:p>
          <a:p>
            <a:pPr marL="228600" indent="-228600">
              <a:buSzPct val="100000"/>
              <a:buAutoNum type="arabicPeriod"/>
            </a:pPr>
            <a:r>
              <a:t>Discuss with your peers your thoughts. Are there consensus positions within the group?</a:t>
            </a:r>
          </a:p>
          <a:p>
            <a:pPr marL="228600" indent="-228600">
              <a:buSzPct val="100000"/>
              <a:buAutoNum type="arabicPeriod"/>
            </a:pPr>
            <a:r>
              <a:t>If there are multiple viewpoints or different aspects of the work that are interesting, challenging, or “aha moments” for people please consider why the importance of these attributes may be different for different people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Rectangle 6"/>
          <p:cNvSpPr/>
          <p:nvPr/>
        </p:nvSpPr>
        <p:spPr>
          <a:xfrm>
            <a:off x="0" y="761998"/>
            <a:ext cx="9141619" cy="5334003"/>
          </a:xfrm>
          <a:prstGeom prst="rect">
            <a:avLst/>
          </a:prstGeom>
          <a:solidFill>
            <a:schemeClr val="accent1"/>
          </a:solidFill>
          <a:ln w="12700">
            <a:miter lim="400000"/>
          </a:ln>
        </p:spPr>
        <p:txBody>
          <a:bodyPr lIns="45719" rIns="45719"/>
          <a:lstStyle/>
          <a:p>
            <a:endParaRPr/>
          </a:p>
        </p:txBody>
      </p:sp>
      <p:sp>
        <p:nvSpPr>
          <p:cNvPr id="13" name="Rectangle 7"/>
          <p:cNvSpPr/>
          <p:nvPr/>
        </p:nvSpPr>
        <p:spPr>
          <a:xfrm>
            <a:off x="9266681" y="761998"/>
            <a:ext cx="2925319" cy="5334003"/>
          </a:xfrm>
          <a:prstGeom prst="rect">
            <a:avLst/>
          </a:prstGeom>
          <a:solidFill>
            <a:srgbClr val="DDDDDD"/>
          </a:solidFill>
          <a:ln w="12700">
            <a:miter lim="400000"/>
          </a:ln>
        </p:spPr>
        <p:txBody>
          <a:bodyPr lIns="45719" rIns="45719"/>
          <a:lstStyle/>
          <a:p>
            <a:endParaRPr/>
          </a:p>
        </p:txBody>
      </p:sp>
      <p:sp>
        <p:nvSpPr>
          <p:cNvPr id="14" name="Title Text"/>
          <p:cNvSpPr txBox="1">
            <a:spLocks noGrp="1"/>
          </p:cNvSpPr>
          <p:nvPr>
            <p:ph type="title"/>
          </p:nvPr>
        </p:nvSpPr>
        <p:spPr>
          <a:xfrm>
            <a:off x="1069847" y="1298447"/>
            <a:ext cx="7315201" cy="3255266"/>
          </a:xfrm>
          <a:prstGeom prst="rect">
            <a:avLst/>
          </a:prstGeom>
        </p:spPr>
        <p:txBody>
          <a:bodyPr anchor="b"/>
          <a:lstStyle>
            <a:lvl1pPr>
              <a:defRPr sz="5900" spc="-100"/>
            </a:lvl1pPr>
          </a:lstStyle>
          <a:p>
            <a:r>
              <a:t>Title Text</a:t>
            </a:r>
          </a:p>
        </p:txBody>
      </p:sp>
      <p:sp>
        <p:nvSpPr>
          <p:cNvPr id="15" name="Body Level One…"/>
          <p:cNvSpPr txBox="1">
            <a:spLocks noGrp="1"/>
          </p:cNvSpPr>
          <p:nvPr>
            <p:ph type="body" sz="quarter" idx="1"/>
          </p:nvPr>
        </p:nvSpPr>
        <p:spPr>
          <a:xfrm>
            <a:off x="1100015" y="4670245"/>
            <a:ext cx="7315201" cy="914401"/>
          </a:xfrm>
          <a:prstGeom prst="rect">
            <a:avLst/>
          </a:prstGeom>
        </p:spPr>
        <p:txBody>
          <a:bodyPr anchor="t"/>
          <a:lstStyle>
            <a:lvl1pPr marL="0" indent="0">
              <a:buClrTx/>
              <a:buSzTx/>
              <a:buNone/>
              <a:defRPr sz="2200">
                <a:solidFill>
                  <a:srgbClr val="EEBDD9"/>
                </a:solidFill>
              </a:defRPr>
            </a:lvl1pPr>
            <a:lvl2pPr marL="0" indent="457200">
              <a:buClrTx/>
              <a:buSzTx/>
              <a:buNone/>
              <a:defRPr sz="2200">
                <a:solidFill>
                  <a:srgbClr val="EEBDD9"/>
                </a:solidFill>
              </a:defRPr>
            </a:lvl2pPr>
            <a:lvl3pPr marL="0" indent="914400">
              <a:buClrTx/>
              <a:buSzTx/>
              <a:buNone/>
              <a:defRPr sz="2200">
                <a:solidFill>
                  <a:srgbClr val="EEBDD9"/>
                </a:solidFill>
              </a:defRPr>
            </a:lvl3pPr>
            <a:lvl4pPr marL="0" indent="1371600">
              <a:buClrTx/>
              <a:buSzTx/>
              <a:buNone/>
              <a:defRPr sz="2200">
                <a:solidFill>
                  <a:srgbClr val="EEBDD9"/>
                </a:solidFill>
              </a:defRPr>
            </a:lvl4pPr>
            <a:lvl5pPr marL="0" indent="1828800">
              <a:buClrTx/>
              <a:buSzTx/>
              <a:buNone/>
              <a:defRPr sz="2200">
                <a:solidFill>
                  <a:srgbClr val="EEBDD9"/>
                </a:solidFill>
              </a:defRPr>
            </a:lvl5pPr>
          </a:lstStyle>
          <a:p>
            <a:r>
              <a:t>Body Level One</a:t>
            </a:r>
          </a:p>
          <a:p>
            <a:pPr lvl="1"/>
            <a:r>
              <a:t>Body Level Two</a:t>
            </a:r>
          </a:p>
          <a:p>
            <a:pPr lvl="2"/>
            <a:r>
              <a:t>Body Level Three</a:t>
            </a:r>
          </a:p>
          <a:p>
            <a:pPr lvl="3"/>
            <a:r>
              <a:t>Body Level Four</a:t>
            </a:r>
          </a:p>
          <a:p>
            <a:pPr lvl="4"/>
            <a:r>
              <a:t>Body Level Five</a:t>
            </a:r>
          </a:p>
        </p:txBody>
      </p:sp>
      <p:grpSp>
        <p:nvGrpSpPr>
          <p:cNvPr id="18" name="Group 10"/>
          <p:cNvGrpSpPr/>
          <p:nvPr/>
        </p:nvGrpSpPr>
        <p:grpSpPr>
          <a:xfrm>
            <a:off x="9515230" y="5127445"/>
            <a:ext cx="2444818" cy="807798"/>
            <a:chOff x="0" y="0"/>
            <a:chExt cx="2444817" cy="807796"/>
          </a:xfrm>
        </p:grpSpPr>
        <p:pic>
          <p:nvPicPr>
            <p:cNvPr id="16" name="Google Shape;91;p1" descr="Google Shape;91;p1"/>
            <p:cNvPicPr>
              <a:picLocks noChangeAspect="1"/>
            </p:cNvPicPr>
            <p:nvPr/>
          </p:nvPicPr>
          <p:blipFill>
            <a:blip r:embed="rId2"/>
            <a:stretch>
              <a:fillRect/>
            </a:stretch>
          </p:blipFill>
          <p:spPr>
            <a:xfrm>
              <a:off x="0" y="0"/>
              <a:ext cx="2444818" cy="529201"/>
            </a:xfrm>
            <a:prstGeom prst="rect">
              <a:avLst/>
            </a:prstGeom>
            <a:ln w="12700" cap="flat">
              <a:noFill/>
              <a:miter lim="400000"/>
            </a:ln>
            <a:effectLst/>
          </p:spPr>
        </p:pic>
        <p:sp>
          <p:nvSpPr>
            <p:cNvPr id="17" name="Rectangle 9"/>
            <p:cNvSpPr txBox="1"/>
            <p:nvPr/>
          </p:nvSpPr>
          <p:spPr>
            <a:xfrm>
              <a:off x="162876" y="474709"/>
              <a:ext cx="2119064"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defTabSz="914400">
                <a:defRPr i="1">
                  <a:latin typeface="+mn-lt"/>
                  <a:ea typeface="+mn-ea"/>
                  <a:cs typeface="+mn-cs"/>
                  <a:sym typeface="Calibri"/>
                </a:defRPr>
              </a:lvl1pPr>
            </a:lstStyle>
            <a:p>
              <a:r>
                <a:t>Discover Your Future</a:t>
              </a:r>
            </a:p>
          </p:txBody>
        </p:sp>
      </p:gr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119"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120"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121"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ln>
        </p:spPr>
      </p:pic>
      <p:sp>
        <p:nvSpPr>
          <p:cNvPr id="122" name="Title Text"/>
          <p:cNvSpPr txBox="1">
            <a:spLocks noGrp="1"/>
          </p:cNvSpPr>
          <p:nvPr>
            <p:ph type="title"/>
          </p:nvPr>
        </p:nvSpPr>
        <p:spPr>
          <a:xfrm>
            <a:off x="3867911" y="1298447"/>
            <a:ext cx="7315201" cy="3255266"/>
          </a:xfrm>
          <a:prstGeom prst="rect">
            <a:avLst/>
          </a:prstGeom>
        </p:spPr>
        <p:txBody>
          <a:bodyPr anchor="b"/>
          <a:lstStyle>
            <a:lvl1pPr>
              <a:defRPr sz="5900" spc="-100">
                <a:solidFill>
                  <a:srgbClr val="595959"/>
                </a:solidFill>
              </a:defRPr>
            </a:lvl1pPr>
          </a:lstStyle>
          <a:p>
            <a:r>
              <a:t>Title Text</a:t>
            </a:r>
          </a:p>
        </p:txBody>
      </p:sp>
      <p:sp>
        <p:nvSpPr>
          <p:cNvPr id="123" name="Body Level One…"/>
          <p:cNvSpPr txBox="1">
            <a:spLocks noGrp="1"/>
          </p:cNvSpPr>
          <p:nvPr>
            <p:ph type="body" sz="quarter" idx="1"/>
          </p:nvPr>
        </p:nvSpPr>
        <p:spPr>
          <a:xfrm>
            <a:off x="3886200" y="4672584"/>
            <a:ext cx="7315200" cy="914401"/>
          </a:xfrm>
          <a:prstGeom prst="rect">
            <a:avLst/>
          </a:prstGeom>
        </p:spPr>
        <p:txBody>
          <a:bodyPr anchor="t"/>
          <a:lstStyle>
            <a:lvl1pPr marL="0" indent="0">
              <a:buClrTx/>
              <a:buSzTx/>
              <a:buNone/>
              <a:defRPr sz="2200"/>
            </a:lvl1pPr>
            <a:lvl2pPr marL="0" indent="457200">
              <a:buClrTx/>
              <a:buSzTx/>
              <a:buNone/>
              <a:defRPr sz="2200"/>
            </a:lvl2pPr>
            <a:lvl3pPr marL="0" indent="914400">
              <a:buClrTx/>
              <a:buSzTx/>
              <a:buNone/>
              <a:defRPr sz="2200"/>
            </a:lvl3pPr>
            <a:lvl4pPr marL="0" indent="1371600">
              <a:buClrTx/>
              <a:buSzTx/>
              <a:buNone/>
              <a:defRPr sz="2200"/>
            </a:lvl4pPr>
            <a:lvl5pPr marL="0" indent="1828800">
              <a:buClrTx/>
              <a:buSzTx/>
              <a:buNone/>
              <a:defRPr sz="2200"/>
            </a:lvl5pPr>
          </a:lstStyle>
          <a:p>
            <a:r>
              <a:t>Body Level One</a:t>
            </a:r>
          </a:p>
          <a:p>
            <a:pPr lvl="1"/>
            <a:r>
              <a:t>Body Level Two</a:t>
            </a:r>
          </a:p>
          <a:p>
            <a:pPr lvl="2"/>
            <a:r>
              <a:t>Body Level Three</a:t>
            </a:r>
          </a:p>
          <a:p>
            <a:pPr lvl="3"/>
            <a:r>
              <a:t>Body Level Four</a:t>
            </a:r>
          </a:p>
          <a:p>
            <a:pPr lvl="4"/>
            <a:r>
              <a:t>Body Level Five</a:t>
            </a:r>
          </a:p>
        </p:txBody>
      </p:sp>
      <p:sp>
        <p:nvSpPr>
          <p:cNvPr id="124" name="Learning"/>
          <p:cNvSpPr txBox="1"/>
          <p:nvPr/>
        </p:nvSpPr>
        <p:spPr>
          <a:xfrm>
            <a:off x="457867" y="2946593"/>
            <a:ext cx="1524160"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914400">
              <a:lnSpc>
                <a:spcPct val="90000"/>
              </a:lnSpc>
              <a:defRPr sz="3600" spc="-100">
                <a:solidFill>
                  <a:srgbClr val="FFFFFF"/>
                </a:solidFill>
              </a:defRPr>
            </a:lvl1pPr>
          </a:lstStyle>
          <a:p>
            <a:r>
              <a:t>Learning</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6"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27"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28"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ln>
        </p:spPr>
      </p:pic>
      <p:sp>
        <p:nvSpPr>
          <p:cNvPr id="29" name="Body Level One…"/>
          <p:cNvSpPr txBox="1">
            <a:spLocks noGrp="1"/>
          </p:cNvSpPr>
          <p:nvPr>
            <p:ph type="body" idx="1"/>
          </p:nvPr>
        </p:nvSpPr>
        <p:spPr>
          <a:xfrm>
            <a:off x="3869268" y="864108"/>
            <a:ext cx="7315201" cy="51206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30" name="Google Shape;25;p26" descr="Google Shape;25;p26"/>
          <p:cNvPicPr>
            <a:picLocks noChangeAspect="1"/>
          </p:cNvPicPr>
          <p:nvPr/>
        </p:nvPicPr>
        <p:blipFill>
          <a:blip r:embed="rId2"/>
          <a:stretch>
            <a:fillRect/>
          </a:stretch>
        </p:blipFill>
        <p:spPr>
          <a:xfrm>
            <a:off x="10644209" y="6179032"/>
            <a:ext cx="1294873" cy="523678"/>
          </a:xfrm>
          <a:prstGeom prst="rect">
            <a:avLst/>
          </a:prstGeom>
          <a:ln w="12700">
            <a:miter lim="400000"/>
          </a:ln>
        </p:spPr>
      </p:pic>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8"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39"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40"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ln>
        </p:spPr>
      </p:pic>
      <p:sp>
        <p:nvSpPr>
          <p:cNvPr id="41" name="Title Text"/>
          <p:cNvSpPr txBox="1">
            <a:spLocks noGrp="1"/>
          </p:cNvSpPr>
          <p:nvPr>
            <p:ph type="title"/>
          </p:nvPr>
        </p:nvSpPr>
        <p:spPr>
          <a:xfrm>
            <a:off x="3867911" y="1298447"/>
            <a:ext cx="7315201" cy="3255266"/>
          </a:xfrm>
          <a:prstGeom prst="rect">
            <a:avLst/>
          </a:prstGeom>
        </p:spPr>
        <p:txBody>
          <a:bodyPr anchor="b"/>
          <a:lstStyle>
            <a:lvl1pPr>
              <a:defRPr sz="5900" spc="-100">
                <a:solidFill>
                  <a:srgbClr val="595959"/>
                </a:solidFill>
              </a:defRPr>
            </a:lvl1pPr>
          </a:lstStyle>
          <a:p>
            <a:r>
              <a:t>Title Text</a:t>
            </a:r>
          </a:p>
        </p:txBody>
      </p:sp>
      <p:sp>
        <p:nvSpPr>
          <p:cNvPr id="42" name="Body Level One…"/>
          <p:cNvSpPr txBox="1">
            <a:spLocks noGrp="1"/>
          </p:cNvSpPr>
          <p:nvPr>
            <p:ph type="body" sz="quarter" idx="1"/>
          </p:nvPr>
        </p:nvSpPr>
        <p:spPr>
          <a:xfrm>
            <a:off x="3886200" y="4672584"/>
            <a:ext cx="7315200" cy="914401"/>
          </a:xfrm>
          <a:prstGeom prst="rect">
            <a:avLst/>
          </a:prstGeom>
        </p:spPr>
        <p:txBody>
          <a:bodyPr anchor="t"/>
          <a:lstStyle>
            <a:lvl1pPr marL="0" indent="0">
              <a:buClrTx/>
              <a:buSzTx/>
              <a:buNone/>
              <a:defRPr sz="2200"/>
            </a:lvl1pPr>
            <a:lvl2pPr marL="0" indent="457200">
              <a:buClrTx/>
              <a:buSzTx/>
              <a:buNone/>
              <a:defRPr sz="2200"/>
            </a:lvl2pPr>
            <a:lvl3pPr marL="0" indent="914400">
              <a:buClrTx/>
              <a:buSzTx/>
              <a:buNone/>
              <a:defRPr sz="2200"/>
            </a:lvl3pPr>
            <a:lvl4pPr marL="0" indent="1371600">
              <a:buClrTx/>
              <a:buSzTx/>
              <a:buNone/>
              <a:defRPr sz="2200"/>
            </a:lvl4pPr>
            <a:lvl5pPr marL="0" indent="1828800">
              <a:buClrTx/>
              <a:buSzTx/>
              <a:buNone/>
              <a:defRPr sz="2200"/>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50"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51"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52"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ln>
        </p:spPr>
      </p:pic>
      <p:sp>
        <p:nvSpPr>
          <p:cNvPr id="53" name="Title Text"/>
          <p:cNvSpPr txBox="1">
            <a:spLocks noGrp="1"/>
          </p:cNvSpPr>
          <p:nvPr>
            <p:ph type="title"/>
          </p:nvPr>
        </p:nvSpPr>
        <p:spPr>
          <a:xfrm>
            <a:off x="252919" y="1123837"/>
            <a:ext cx="2947482" cy="4601184"/>
          </a:xfrm>
          <a:prstGeom prst="rect">
            <a:avLst/>
          </a:prstGeom>
        </p:spPr>
        <p:txBody>
          <a:bodyPr/>
          <a:lstStyle/>
          <a:p>
            <a:r>
              <a:t>Title Text</a:t>
            </a:r>
          </a:p>
        </p:txBody>
      </p:sp>
      <p:sp>
        <p:nvSpPr>
          <p:cNvPr id="54" name="Body Level One…"/>
          <p:cNvSpPr txBox="1">
            <a:spLocks noGrp="1"/>
          </p:cNvSpPr>
          <p:nvPr>
            <p:ph type="body" sz="half" idx="1"/>
          </p:nvPr>
        </p:nvSpPr>
        <p:spPr>
          <a:xfrm>
            <a:off x="3867911" y="868680"/>
            <a:ext cx="3474722" cy="51206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62"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63"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64"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ln>
        </p:spPr>
      </p:pic>
      <p:sp>
        <p:nvSpPr>
          <p:cNvPr id="65" name="Title Text"/>
          <p:cNvSpPr txBox="1">
            <a:spLocks noGrp="1"/>
          </p:cNvSpPr>
          <p:nvPr>
            <p:ph type="title"/>
          </p:nvPr>
        </p:nvSpPr>
        <p:spPr>
          <a:xfrm>
            <a:off x="252919" y="1123837"/>
            <a:ext cx="2947482" cy="4601184"/>
          </a:xfrm>
          <a:prstGeom prst="rect">
            <a:avLst/>
          </a:prstGeom>
        </p:spPr>
        <p:txBody>
          <a:bodyPr/>
          <a:lstStyle/>
          <a:p>
            <a:r>
              <a:t>Title Text</a:t>
            </a:r>
          </a:p>
        </p:txBody>
      </p:sp>
      <p:sp>
        <p:nvSpPr>
          <p:cNvPr id="66" name="Body Level One…"/>
          <p:cNvSpPr txBox="1">
            <a:spLocks noGrp="1"/>
          </p:cNvSpPr>
          <p:nvPr>
            <p:ph type="body" sz="quarter" idx="1"/>
          </p:nvPr>
        </p:nvSpPr>
        <p:spPr>
          <a:xfrm>
            <a:off x="3867911" y="1023585"/>
            <a:ext cx="3474722" cy="807721"/>
          </a:xfrm>
          <a:prstGeom prst="rect">
            <a:avLst/>
          </a:prstGeom>
        </p:spPr>
        <p:txBody>
          <a:bodyPr anchor="b"/>
          <a:lstStyle>
            <a:lvl1pPr marL="0" indent="0">
              <a:spcBef>
                <a:spcPts val="0"/>
              </a:spcBef>
              <a:buClrTx/>
              <a:buSzTx/>
              <a:buNone/>
            </a:lvl1pPr>
            <a:lvl2pPr marL="0" indent="457200">
              <a:spcBef>
                <a:spcPts val="0"/>
              </a:spcBef>
              <a:buClrTx/>
              <a:buSzTx/>
              <a:buNone/>
            </a:lvl2pPr>
            <a:lvl3pPr marL="0" indent="914400">
              <a:spcBef>
                <a:spcPts val="0"/>
              </a:spcBef>
              <a:buClrTx/>
              <a:buSzTx/>
              <a:buNone/>
            </a:lvl3pPr>
            <a:lvl4pPr marL="0" indent="1371600">
              <a:spcBef>
                <a:spcPts val="0"/>
              </a:spcBef>
              <a:buClrTx/>
              <a:buSzTx/>
              <a:buNone/>
            </a:lvl4pPr>
            <a:lvl5pPr marL="0" indent="1828800">
              <a:spcBef>
                <a:spcPts val="0"/>
              </a:spcBef>
              <a:buClrTx/>
              <a:buSzTx/>
              <a:buNone/>
            </a:lvl5pPr>
          </a:lstStyle>
          <a:p>
            <a:r>
              <a:t>Body Level One</a:t>
            </a:r>
          </a:p>
          <a:p>
            <a:pPr lvl="1"/>
            <a:r>
              <a:t>Body Level Two</a:t>
            </a:r>
          </a:p>
          <a:p>
            <a:pPr lvl="2"/>
            <a:r>
              <a:t>Body Level Three</a:t>
            </a:r>
          </a:p>
          <a:p>
            <a:pPr lvl="3"/>
            <a:r>
              <a:t>Body Level Four</a:t>
            </a:r>
          </a:p>
          <a:p>
            <a:pPr lvl="4"/>
            <a:r>
              <a:t>Body Level Five</a:t>
            </a:r>
          </a:p>
        </p:txBody>
      </p:sp>
      <p:sp>
        <p:nvSpPr>
          <p:cNvPr id="67" name="Text Placeholder 4"/>
          <p:cNvSpPr>
            <a:spLocks noGrp="1"/>
          </p:cNvSpPr>
          <p:nvPr>
            <p:ph type="body" sz="quarter" idx="21"/>
          </p:nvPr>
        </p:nvSpPr>
        <p:spPr>
          <a:xfrm>
            <a:off x="7818463" y="1023585"/>
            <a:ext cx="3474721" cy="813172"/>
          </a:xfrm>
          <a:prstGeom prst="rect">
            <a:avLst/>
          </a:prstGeom>
        </p:spPr>
        <p:txBody>
          <a:bodyPr anchor="b"/>
          <a:lstStyle/>
          <a:p>
            <a:pPr marL="0" indent="0">
              <a:spcBef>
                <a:spcPts val="0"/>
              </a:spcBef>
              <a:buClrTx/>
              <a:buSzTx/>
              <a:buNone/>
            </a:pPr>
            <a:endParaRP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75"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76"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77"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ln>
        </p:spPr>
      </p:pic>
      <p:sp>
        <p:nvSpPr>
          <p:cNvPr id="78" name="Title Text"/>
          <p:cNvSpPr txBox="1">
            <a:spLocks noGrp="1"/>
          </p:cNvSpPr>
          <p:nvPr>
            <p:ph type="title"/>
          </p:nvPr>
        </p:nvSpPr>
        <p:spPr>
          <a:xfrm>
            <a:off x="252919" y="1123837"/>
            <a:ext cx="2947482" cy="4601184"/>
          </a:xfrm>
          <a:prstGeom prst="rect">
            <a:avLst/>
          </a:prstGeom>
        </p:spPr>
        <p:txBody>
          <a:bodyPr/>
          <a:lstStyle/>
          <a:p>
            <a:r>
              <a:t>Title Text</a:t>
            </a: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93"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94"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95"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ln>
        </p:spPr>
      </p:pic>
      <p:sp>
        <p:nvSpPr>
          <p:cNvPr id="96" name="Title Text"/>
          <p:cNvSpPr txBox="1">
            <a:spLocks noGrp="1"/>
          </p:cNvSpPr>
          <p:nvPr>
            <p:ph type="title"/>
          </p:nvPr>
        </p:nvSpPr>
        <p:spPr>
          <a:xfrm>
            <a:off x="256031" y="1143000"/>
            <a:ext cx="2834641" cy="2377440"/>
          </a:xfrm>
          <a:prstGeom prst="rect">
            <a:avLst/>
          </a:prstGeom>
        </p:spPr>
        <p:txBody>
          <a:bodyPr anchor="b"/>
          <a:lstStyle>
            <a:lvl1pPr>
              <a:defRPr sz="3200"/>
            </a:lvl1pPr>
          </a:lstStyle>
          <a:p>
            <a:r>
              <a:t>Title Text</a:t>
            </a:r>
          </a:p>
        </p:txBody>
      </p:sp>
      <p:sp>
        <p:nvSpPr>
          <p:cNvPr id="97" name="Body Level One…"/>
          <p:cNvSpPr txBox="1">
            <a:spLocks noGrp="1"/>
          </p:cNvSpPr>
          <p:nvPr>
            <p:ph type="body" idx="1"/>
          </p:nvPr>
        </p:nvSpPr>
        <p:spPr>
          <a:xfrm>
            <a:off x="3867911" y="868680"/>
            <a:ext cx="7315201" cy="51206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Text Placeholder 3"/>
          <p:cNvSpPr>
            <a:spLocks noGrp="1"/>
          </p:cNvSpPr>
          <p:nvPr>
            <p:ph type="body" sz="quarter" idx="21"/>
          </p:nvPr>
        </p:nvSpPr>
        <p:spPr>
          <a:xfrm>
            <a:off x="256032" y="3494175"/>
            <a:ext cx="2834640" cy="2321991"/>
          </a:xfrm>
          <a:prstGeom prst="rect">
            <a:avLst/>
          </a:prstGeom>
        </p:spPr>
        <p:txBody>
          <a:bodyPr anchor="t"/>
          <a:lstStyle/>
          <a:p>
            <a:pPr marL="0" indent="0">
              <a:lnSpc>
                <a:spcPct val="100000"/>
              </a:lnSpc>
              <a:buClrTx/>
              <a:buSzTx/>
              <a:buNone/>
              <a:defRPr sz="1400">
                <a:solidFill>
                  <a:srgbClr val="FFFFFF"/>
                </a:solidFill>
              </a:defRPr>
            </a:pPr>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06"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107"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108"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ln>
        </p:spPr>
      </p:pic>
      <p:sp>
        <p:nvSpPr>
          <p:cNvPr id="109" name="Title Text"/>
          <p:cNvSpPr txBox="1">
            <a:spLocks noGrp="1"/>
          </p:cNvSpPr>
          <p:nvPr>
            <p:ph type="title"/>
          </p:nvPr>
        </p:nvSpPr>
        <p:spPr>
          <a:xfrm>
            <a:off x="256031" y="1143000"/>
            <a:ext cx="2834641" cy="2377440"/>
          </a:xfrm>
          <a:prstGeom prst="rect">
            <a:avLst/>
          </a:prstGeom>
        </p:spPr>
        <p:txBody>
          <a:bodyPr anchor="b"/>
          <a:lstStyle>
            <a:lvl1pPr>
              <a:defRPr sz="3200"/>
            </a:lvl1pPr>
          </a:lstStyle>
          <a:p>
            <a:r>
              <a:t>Title Text</a:t>
            </a:r>
          </a:p>
        </p:txBody>
      </p:sp>
      <p:sp>
        <p:nvSpPr>
          <p:cNvPr id="110" name="Picture Placeholder 2"/>
          <p:cNvSpPr>
            <a:spLocks noGrp="1"/>
          </p:cNvSpPr>
          <p:nvPr>
            <p:ph type="pic" idx="21"/>
          </p:nvPr>
        </p:nvSpPr>
        <p:spPr>
          <a:xfrm>
            <a:off x="3570644" y="767419"/>
            <a:ext cx="8115231" cy="5330953"/>
          </a:xfrm>
          <a:prstGeom prst="rect">
            <a:avLst/>
          </a:prstGeom>
        </p:spPr>
        <p:txBody>
          <a:bodyPr lIns="91439" rIns="91439" anchor="t">
            <a:noAutofit/>
          </a:bodyPr>
          <a:lstStyle/>
          <a:p>
            <a:endParaRPr/>
          </a:p>
        </p:txBody>
      </p:sp>
      <p:sp>
        <p:nvSpPr>
          <p:cNvPr id="111" name="Body Level One…"/>
          <p:cNvSpPr txBox="1">
            <a:spLocks noGrp="1"/>
          </p:cNvSpPr>
          <p:nvPr>
            <p:ph type="body" sz="quarter" idx="1"/>
          </p:nvPr>
        </p:nvSpPr>
        <p:spPr>
          <a:xfrm>
            <a:off x="256031" y="3493008"/>
            <a:ext cx="2834641" cy="2322577"/>
          </a:xfrm>
          <a:prstGeom prst="rect">
            <a:avLst/>
          </a:prstGeom>
        </p:spPr>
        <p:txBody>
          <a:bodyPr anchor="t"/>
          <a:lstStyle>
            <a:lvl1pPr marL="0" indent="0">
              <a:lnSpc>
                <a:spcPct val="100000"/>
              </a:lnSpc>
              <a:buClrTx/>
              <a:buSzTx/>
              <a:buNone/>
              <a:defRPr sz="1400">
                <a:solidFill>
                  <a:srgbClr val="FFFFFF"/>
                </a:solidFill>
              </a:defRPr>
            </a:lvl1pPr>
            <a:lvl2pPr marL="0" indent="457200">
              <a:lnSpc>
                <a:spcPct val="100000"/>
              </a:lnSpc>
              <a:buClrTx/>
              <a:buSzTx/>
              <a:buNone/>
              <a:defRPr sz="1400">
                <a:solidFill>
                  <a:srgbClr val="FFFFFF"/>
                </a:solidFill>
              </a:defRPr>
            </a:lvl2pPr>
            <a:lvl3pPr marL="0" indent="914400">
              <a:lnSpc>
                <a:spcPct val="100000"/>
              </a:lnSpc>
              <a:buClrTx/>
              <a:buSzTx/>
              <a:buNone/>
              <a:defRPr sz="1400">
                <a:solidFill>
                  <a:srgbClr val="FFFFFF"/>
                </a:solidFill>
              </a:defRPr>
            </a:lvl3pPr>
            <a:lvl4pPr marL="0" indent="1371600">
              <a:lnSpc>
                <a:spcPct val="100000"/>
              </a:lnSpc>
              <a:buClrTx/>
              <a:buSzTx/>
              <a:buNone/>
              <a:defRPr sz="1400">
                <a:solidFill>
                  <a:srgbClr val="FFFFFF"/>
                </a:solidFill>
              </a:defRPr>
            </a:lvl4pPr>
            <a:lvl5pPr marL="0" indent="1828800">
              <a:lnSpc>
                <a:spcPct val="100000"/>
              </a:lnSpc>
              <a:buClrTx/>
              <a:buSzTx/>
              <a:buNone/>
              <a:defRPr sz="1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Google Shape;25;p26" descr="Google Shape;25;p26"/>
          <p:cNvPicPr>
            <a:picLocks noChangeAspect="1"/>
          </p:cNvPicPr>
          <p:nvPr/>
        </p:nvPicPr>
        <p:blipFill>
          <a:blip r:embed="rId12"/>
          <a:stretch>
            <a:fillRect/>
          </a:stretch>
        </p:blipFill>
        <p:spPr>
          <a:xfrm>
            <a:off x="10644209" y="6179032"/>
            <a:ext cx="1294873" cy="523678"/>
          </a:xfrm>
          <a:prstGeom prst="rect">
            <a:avLst/>
          </a:prstGeom>
          <a:ln w="12700">
            <a:miter lim="400000"/>
          </a:ln>
        </p:spPr>
      </p:pic>
      <p:sp>
        <p:nvSpPr>
          <p:cNvPr id="3" name="Title Text"/>
          <p:cNvSpPr txBox="1">
            <a:spLocks noGrp="1"/>
          </p:cNvSpPr>
          <p:nvPr>
            <p:ph type="title"/>
          </p:nvPr>
        </p:nvSpPr>
        <p:spPr>
          <a:xfrm>
            <a:off x="609600" y="224821"/>
            <a:ext cx="10972800" cy="12426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609600" y="1467453"/>
            <a:ext cx="10972800" cy="47914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1pPr>
      <a:lvl2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2pPr>
      <a:lvl3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3pPr>
      <a:lvl4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4pPr>
      <a:lvl5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5pPr>
      <a:lvl6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6pPr>
      <a:lvl7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7pPr>
      <a:lvl8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8pPr>
      <a:lvl9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9pPr>
    </p:titleStyle>
    <p:bodyStyle>
      <a:lvl1pPr marL="182879" marR="0" indent="-182879"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1pPr>
      <a:lvl2pPr marL="706119" marR="0" indent="-203200"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2pPr>
      <a:lvl3pPr marL="1188719" marR="0" indent="-228600"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3pPr>
      <a:lvl4pPr marL="1678577" marR="0" indent="-261257"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4pPr>
      <a:lvl5pPr marL="2135777" marR="0" indent="-261257"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5pPr>
      <a:lvl6pPr marL="2612571" marR="0" indent="-326571"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6pPr>
      <a:lvl7pPr marL="3069771" marR="0" indent="-326571"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7pPr>
      <a:lvl8pPr marL="3526971" marR="0" indent="-326571"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8pPr>
      <a:lvl9pPr marL="3984171" marR="0" indent="-326571"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amiandeluca.com.ar/que-es-flask" TargetMode="External"/><Relationship Id="rId7" Type="http://schemas.openxmlformats.org/officeDocument/2006/relationships/hyperlink" Target="https://en.wikipedia.org/wiki/React_Native"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pngall.com/python-programming-language-png/" TargetMode="External"/><Relationship Id="rId4" Type="http://schemas.openxmlformats.org/officeDocument/2006/relationships/image" Target="../media/image4.png"/><Relationship Id="rId9" Type="http://schemas.openxmlformats.org/officeDocument/2006/relationships/hyperlink" Target="https://wiki.communitydata.science/Community_Data_Science_Workshops_(Fall_2014)/Day_2_SQL_projec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sainanduk/Financial-Analysis" TargetMode="External"/><Relationship Id="rId1" Type="http://schemas.openxmlformats.org/officeDocument/2006/relationships/slideLayout" Target="../slideLayouts/slideLayout2.xml"/><Relationship Id="rId4" Type="http://schemas.openxmlformats.org/officeDocument/2006/relationships/hyperlink" Target="https://lthub.ubc.ca/guides/github-instructor-guid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medium.com/@sdbutalla/how-to-make-your-data-visualizations-tell-a-story-58472d40fa2d" TargetMode="External"/><Relationship Id="rId3" Type="http://schemas.openxmlformats.org/officeDocument/2006/relationships/hyperlink" Target="https://flask.palletsprojects.com/en/3.0.x/" TargetMode="External"/><Relationship Id="rId7" Type="http://schemas.openxmlformats.org/officeDocument/2006/relationships/hyperlink" Target="https://medium.com/ai-in-plain-english/python-for-financial-analysis-advanced-techniques-and-tools-part-11-b687ece2b676" TargetMode="External"/><Relationship Id="rId2" Type="http://schemas.openxmlformats.org/officeDocument/2006/relationships/hyperlink" Target="https://youtu.be/oQWkuJhSMCQ?feature=shared" TargetMode="External"/><Relationship Id="rId1" Type="http://schemas.openxmlformats.org/officeDocument/2006/relationships/slideLayout" Target="../slideLayouts/slideLayout2.xml"/><Relationship Id="rId6" Type="http://schemas.openxmlformats.org/officeDocument/2006/relationships/hyperlink" Target="https://youtu.be/1r79Eqw6tfg?feature=shared" TargetMode="External"/><Relationship Id="rId5" Type="http://schemas.openxmlformats.org/officeDocument/2006/relationships/hyperlink" Target="https://medium.com/@kt.26karanthakur/importing-and-visualising-financial-data-in-python-0bc560ea0259" TargetMode="External"/><Relationship Id="rId4" Type="http://schemas.openxmlformats.org/officeDocument/2006/relationships/hyperlink" Target="https://medium.com/@awaleedpk/top-python-libraries-for-financial-analysis-in-2024-b3b18c1e7efb"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amiandeluca.com.ar/que-es-flask" TargetMode="External"/><Relationship Id="rId7" Type="http://schemas.openxmlformats.org/officeDocument/2006/relationships/hyperlink" Target="https://en.wikipedia.org/wiki/React_Native"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pngall.com/python-programming-language-png/" TargetMode="External"/><Relationship Id="rId4" Type="http://schemas.openxmlformats.org/officeDocument/2006/relationships/image" Target="../media/image4.png"/><Relationship Id="rId9" Type="http://schemas.openxmlformats.org/officeDocument/2006/relationships/hyperlink" Target="https://wiki.communitydata.science/Community_Data_Science_Workshops_(Fall_2014)/Day_2_SQL_projec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LiL3LVLmr0IfnACWLJWhtdICsuCq5GsRwpKW1JyJOhc/edit?usp=sharing"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www.rauldiego.es/category/tutoriales/"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rauldiego.es/category/tutoriales/" TargetMode="External"/><Relationship Id="rId5" Type="http://schemas.openxmlformats.org/officeDocument/2006/relationships/image" Target="../media/image8.png"/><Relationship Id="rId4" Type="http://schemas.openxmlformats.org/officeDocument/2006/relationships/hyperlink" Target="https://docs.google.com/spreadsheets/d/1LiL3LVLmr0IfnACWLJWhtdICsuCq5GsRwpKW1JyJOhc/edit?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37;p1"/>
          <p:cNvSpPr txBox="1"/>
          <p:nvPr/>
        </p:nvSpPr>
        <p:spPr>
          <a:xfrm>
            <a:off x="1638394" y="1134023"/>
            <a:ext cx="6279149" cy="646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a:spAutoFit/>
          </a:bodyPr>
          <a:lstStyle>
            <a:lvl1pPr algn="ctr" defTabSz="914400">
              <a:defRPr sz="3600">
                <a:solidFill>
                  <a:srgbClr val="FFFFFF"/>
                </a:solidFill>
                <a:latin typeface="Arial"/>
                <a:ea typeface="Arial"/>
                <a:cs typeface="Arial"/>
                <a:sym typeface="Arial"/>
              </a:defRPr>
            </a:lvl1pPr>
          </a:lstStyle>
          <a:p>
            <a:r>
              <a:rPr lang="en-US" dirty="0">
                <a:latin typeface="Times New Roman" panose="02020603050405020304" pitchFamily="18" charset="0"/>
                <a:cs typeface="Times New Roman" panose="02020603050405020304" pitchFamily="18" charset="0"/>
              </a:rPr>
              <a:t>FINANCIAL ANALYSIS</a:t>
            </a:r>
            <a:endParaRPr dirty="0">
              <a:latin typeface="Times New Roman" panose="02020603050405020304" pitchFamily="18" charset="0"/>
              <a:cs typeface="Times New Roman" panose="02020603050405020304" pitchFamily="18" charset="0"/>
            </a:endParaRPr>
          </a:p>
        </p:txBody>
      </p:sp>
      <p:sp>
        <p:nvSpPr>
          <p:cNvPr id="135" name="Google Shape;40;p1"/>
          <p:cNvSpPr txBox="1"/>
          <p:nvPr/>
        </p:nvSpPr>
        <p:spPr>
          <a:xfrm>
            <a:off x="515258" y="2055752"/>
            <a:ext cx="7503885" cy="56322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a:spAutoFit/>
          </a:bodyPr>
          <a:lstStyle/>
          <a:p>
            <a:pPr defTabSz="914400">
              <a:defRPr sz="2400">
                <a:solidFill>
                  <a:srgbClr val="FFFFFF"/>
                </a:solidFill>
                <a:latin typeface="Arial"/>
                <a:ea typeface="Arial"/>
                <a:cs typeface="Arial"/>
                <a:sym typeface="Arial"/>
              </a:defRPr>
            </a:pP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Team Name</a:t>
            </a:r>
            <a:r>
              <a:rPr lang="en-US" dirty="0">
                <a:latin typeface="Times New Roman" panose="02020603050405020304" pitchFamily="18" charset="0"/>
                <a:cs typeface="Times New Roman" panose="02020603050405020304" pitchFamily="18" charset="0"/>
              </a:rPr>
              <a:t>:     Team Blue</a:t>
            </a:r>
          </a:p>
          <a:p>
            <a:pPr defTabSz="914400">
              <a:defRPr sz="2400">
                <a:solidFill>
                  <a:srgbClr val="FFFFFF"/>
                </a:solidFill>
                <a:latin typeface="Arial"/>
                <a:ea typeface="Arial"/>
                <a:cs typeface="Arial"/>
                <a:sym typeface="Arial"/>
              </a:defRPr>
            </a:pPr>
            <a:endParaRPr dirty="0">
              <a:latin typeface="Times New Roman" panose="02020603050405020304" pitchFamily="18" charset="0"/>
              <a:cs typeface="Times New Roman" panose="02020603050405020304" pitchFamily="18" charset="0"/>
            </a:endParaRPr>
          </a:p>
          <a:p>
            <a:pPr lvl="1" defTabSz="914400">
              <a:defRPr sz="2400">
                <a:solidFill>
                  <a:srgbClr val="FFFFFF"/>
                </a:solidFill>
                <a:latin typeface="Arial"/>
                <a:ea typeface="Arial"/>
                <a:cs typeface="Arial"/>
                <a:sym typeface="Arial"/>
              </a:defRPr>
            </a:pPr>
            <a:r>
              <a:rPr dirty="0">
                <a:latin typeface="Times New Roman" panose="02020603050405020304" pitchFamily="18" charset="0"/>
                <a:cs typeface="Times New Roman" panose="02020603050405020304" pitchFamily="18" charset="0"/>
              </a:rPr>
              <a:t>Team Members</a:t>
            </a:r>
            <a:r>
              <a:rPr lang="en-US" dirty="0">
                <a:latin typeface="Times New Roman" panose="02020603050405020304" pitchFamily="18" charset="0"/>
                <a:cs typeface="Times New Roman" panose="02020603050405020304" pitchFamily="18" charset="0"/>
              </a:rPr>
              <a:t>:     Kamutam </a:t>
            </a:r>
            <a:r>
              <a:rPr lang="en-US" dirty="0" err="1">
                <a:latin typeface="Times New Roman" panose="02020603050405020304" pitchFamily="18" charset="0"/>
                <a:cs typeface="Times New Roman" panose="02020603050405020304" pitchFamily="18" charset="0"/>
              </a:rPr>
              <a:t>Sainandu</a:t>
            </a:r>
            <a:r>
              <a:rPr lang="en-US" dirty="0">
                <a:latin typeface="Times New Roman" panose="02020603050405020304" pitchFamily="18" charset="0"/>
                <a:cs typeface="Times New Roman" panose="02020603050405020304" pitchFamily="18" charset="0"/>
              </a:rPr>
              <a:t> </a:t>
            </a:r>
          </a:p>
          <a:p>
            <a:pPr lvl="6" defTabSz="914400">
              <a:defRPr sz="2400">
                <a:solidFill>
                  <a:srgbClr val="FFFFFF"/>
                </a:solidFill>
                <a:latin typeface="Arial"/>
                <a:ea typeface="Arial"/>
                <a:cs typeface="Arial"/>
                <a:sym typeface="Arial"/>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Chinthapula</a:t>
            </a:r>
            <a:r>
              <a:rPr lang="en-US" dirty="0">
                <a:latin typeface="Times New Roman" panose="02020603050405020304" pitchFamily="18" charset="0"/>
                <a:cs typeface="Times New Roman" panose="02020603050405020304" pitchFamily="18" charset="0"/>
              </a:rPr>
              <a:t> Sharath Kumar</a:t>
            </a:r>
          </a:p>
          <a:p>
            <a:pPr lvl="6" defTabSz="914400">
              <a:defRPr sz="2400">
                <a:solidFill>
                  <a:srgbClr val="FFFFFF"/>
                </a:solidFill>
                <a:latin typeface="Arial"/>
                <a:ea typeface="Arial"/>
                <a:cs typeface="Arial"/>
                <a:sym typeface="Arial"/>
              </a:defRPr>
            </a:pPr>
            <a:r>
              <a:rPr lang="en-US" dirty="0">
                <a:latin typeface="Times New Roman" panose="02020603050405020304" pitchFamily="18" charset="0"/>
                <a:cs typeface="Times New Roman" panose="02020603050405020304" pitchFamily="18" charset="0"/>
              </a:rPr>
              <a:t> Kotha Vishwak </a:t>
            </a:r>
          </a:p>
          <a:p>
            <a:pPr lvl="6" defTabSz="914400">
              <a:defRPr sz="2400">
                <a:solidFill>
                  <a:srgbClr val="FFFFFF"/>
                </a:solidFill>
                <a:latin typeface="Arial"/>
                <a:ea typeface="Arial"/>
                <a:cs typeface="Arial"/>
                <a:sym typeface="Arial"/>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Neharsha</a:t>
            </a:r>
            <a:r>
              <a:rPr lang="en-US" dirty="0">
                <a:latin typeface="Times New Roman" panose="02020603050405020304" pitchFamily="18" charset="0"/>
                <a:cs typeface="Times New Roman" panose="02020603050405020304" pitchFamily="18" charset="0"/>
              </a:rPr>
              <a:t> Vishnu Kanneganti </a:t>
            </a:r>
          </a:p>
          <a:p>
            <a:pPr lvl="6" defTabSz="914400">
              <a:defRPr sz="2400">
                <a:solidFill>
                  <a:srgbClr val="FFFFFF"/>
                </a:solidFill>
                <a:latin typeface="Arial"/>
                <a:ea typeface="Arial"/>
                <a:cs typeface="Arial"/>
                <a:sym typeface="Arial"/>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Kamparaju</a:t>
            </a:r>
            <a:r>
              <a:rPr lang="en-US" dirty="0">
                <a:latin typeface="Times New Roman" panose="02020603050405020304" pitchFamily="18" charset="0"/>
                <a:cs typeface="Times New Roman" panose="02020603050405020304" pitchFamily="18" charset="0"/>
              </a:rPr>
              <a:t> Siddharth </a:t>
            </a:r>
          </a:p>
          <a:p>
            <a:pPr lvl="6" defTabSz="914400">
              <a:defRPr sz="2400">
                <a:solidFill>
                  <a:srgbClr val="FFFFFF"/>
                </a:solidFill>
                <a:latin typeface="Arial"/>
                <a:ea typeface="Arial"/>
                <a:cs typeface="Arial"/>
                <a:sym typeface="Arial"/>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Nithin</a:t>
            </a:r>
            <a:r>
              <a:rPr lang="en-US" dirty="0">
                <a:latin typeface="Times New Roman" panose="02020603050405020304" pitchFamily="18" charset="0"/>
                <a:cs typeface="Times New Roman" panose="02020603050405020304" pitchFamily="18" charset="0"/>
              </a:rPr>
              <a:t> Teja </a:t>
            </a:r>
            <a:r>
              <a:rPr lang="en-US" dirty="0" err="1">
                <a:latin typeface="Times New Roman" panose="02020603050405020304" pitchFamily="18" charset="0"/>
                <a:cs typeface="Times New Roman" panose="02020603050405020304" pitchFamily="18" charset="0"/>
              </a:rPr>
              <a:t>Janjanam</a:t>
            </a:r>
            <a:endParaRPr lang="en-US" dirty="0">
              <a:latin typeface="Times New Roman" panose="02020603050405020304" pitchFamily="18" charset="0"/>
              <a:cs typeface="Times New Roman" panose="02020603050405020304" pitchFamily="18" charset="0"/>
            </a:endParaRPr>
          </a:p>
          <a:p>
            <a:pPr lvl="6" defTabSz="914400">
              <a:defRPr sz="2400">
                <a:solidFill>
                  <a:srgbClr val="FFFFFF"/>
                </a:solidFill>
                <a:latin typeface="Arial"/>
                <a:ea typeface="Arial"/>
                <a:cs typeface="Arial"/>
                <a:sym typeface="Arial"/>
              </a:defRPr>
            </a:pPr>
            <a:endParaRPr dirty="0">
              <a:latin typeface="Times New Roman" panose="02020603050405020304" pitchFamily="18" charset="0"/>
              <a:cs typeface="Times New Roman" panose="02020603050405020304" pitchFamily="18" charset="0"/>
            </a:endParaRPr>
          </a:p>
          <a:p>
            <a:pPr defTabSz="914400">
              <a:defRPr sz="2400">
                <a:solidFill>
                  <a:srgbClr val="FFFFFF"/>
                </a:solidFill>
                <a:latin typeface="Arial"/>
                <a:ea typeface="Arial"/>
                <a:cs typeface="Arial"/>
                <a:sym typeface="Arial"/>
              </a:defRPr>
            </a:pPr>
            <a:r>
              <a:rPr dirty="0">
                <a:latin typeface="Times New Roman" panose="02020603050405020304" pitchFamily="18" charset="0"/>
                <a:cs typeface="Times New Roman" panose="02020603050405020304" pitchFamily="18" charset="0"/>
              </a:rPr>
              <a:t>Name of the mentor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Pravindra</a:t>
            </a:r>
            <a:r>
              <a:rPr lang="en-US" dirty="0">
                <a:latin typeface="Times New Roman" panose="02020603050405020304" pitchFamily="18" charset="0"/>
                <a:cs typeface="Times New Roman" panose="02020603050405020304" pitchFamily="18" charset="0"/>
              </a:rPr>
              <a:t> Kumar </a:t>
            </a:r>
            <a:r>
              <a:rPr lang="en-US" dirty="0" err="1">
                <a:latin typeface="Times New Roman" panose="02020603050405020304" pitchFamily="18" charset="0"/>
                <a:cs typeface="Times New Roman" panose="02020603050405020304" pitchFamily="18" charset="0"/>
              </a:rPr>
              <a:t>Gole</a:t>
            </a:r>
            <a:endParaRPr lang="en-US" dirty="0">
              <a:latin typeface="Times New Roman" panose="02020603050405020304" pitchFamily="18" charset="0"/>
              <a:cs typeface="Times New Roman" panose="02020603050405020304" pitchFamily="18" charset="0"/>
            </a:endParaRPr>
          </a:p>
          <a:p>
            <a:pPr algn="ctr" defTabSz="914400">
              <a:defRPr sz="2400">
                <a:solidFill>
                  <a:srgbClr val="FFFFFF"/>
                </a:solidFill>
                <a:latin typeface="Arial"/>
                <a:ea typeface="Arial"/>
                <a:cs typeface="Arial"/>
                <a:sym typeface="Arial"/>
              </a:defRPr>
            </a:pPr>
            <a:endParaRPr lang="en-US" dirty="0">
              <a:latin typeface="Times New Roman" panose="02020603050405020304" pitchFamily="18" charset="0"/>
              <a:cs typeface="Times New Roman" panose="02020603050405020304" pitchFamily="18" charset="0"/>
            </a:endParaRPr>
          </a:p>
          <a:p>
            <a:pPr algn="ctr" defTabSz="914400">
              <a:defRPr sz="2400">
                <a:solidFill>
                  <a:srgbClr val="FFFFFF"/>
                </a:solidFill>
                <a:latin typeface="Arial"/>
                <a:ea typeface="Arial"/>
                <a:cs typeface="Arial"/>
                <a:sym typeface="Arial"/>
              </a:defRPr>
            </a:pPr>
            <a:endParaRPr lang="en-US" dirty="0">
              <a:latin typeface="Times New Roman" panose="02020603050405020304" pitchFamily="18" charset="0"/>
              <a:cs typeface="Times New Roman" panose="02020603050405020304" pitchFamily="18" charset="0"/>
            </a:endParaRPr>
          </a:p>
          <a:p>
            <a:pPr algn="ctr" defTabSz="914400">
              <a:defRPr sz="2400">
                <a:solidFill>
                  <a:srgbClr val="FFFFFF"/>
                </a:solidFill>
                <a:latin typeface="Arial"/>
                <a:ea typeface="Arial"/>
                <a:cs typeface="Arial"/>
                <a:sym typeface="Arial"/>
              </a:defRPr>
            </a:pPr>
            <a:endParaRPr lang="en-US" dirty="0">
              <a:latin typeface="Times New Roman" panose="02020603050405020304" pitchFamily="18" charset="0"/>
              <a:cs typeface="Times New Roman" panose="02020603050405020304" pitchFamily="18" charset="0"/>
            </a:endParaRPr>
          </a:p>
          <a:p>
            <a:pPr algn="ctr" defTabSz="914400">
              <a:defRPr sz="2400">
                <a:solidFill>
                  <a:srgbClr val="FFFFFF"/>
                </a:solidFill>
                <a:latin typeface="Arial"/>
                <a:ea typeface="Arial"/>
                <a:cs typeface="Arial"/>
                <a:sym typeface="Arial"/>
              </a:defRPr>
            </a:pPr>
            <a:endParaRPr lang="en-US" dirty="0">
              <a:latin typeface="Times New Roman" panose="02020603050405020304" pitchFamily="18" charset="0"/>
              <a:cs typeface="Times New Roman" panose="02020603050405020304" pitchFamily="18" charset="0"/>
            </a:endParaRPr>
          </a:p>
          <a:p>
            <a:pPr algn="ctr" defTabSz="914400">
              <a:defRPr sz="2400">
                <a:solidFill>
                  <a:srgbClr val="FFFFFF"/>
                </a:solidFill>
                <a:latin typeface="Arial"/>
                <a:ea typeface="Arial"/>
                <a:cs typeface="Arial"/>
                <a:sym typeface="Arial"/>
              </a:defRPr>
            </a:pPr>
            <a:endParaRPr dirty="0">
              <a:latin typeface="Times New Roman" panose="02020603050405020304" pitchFamily="18" charset="0"/>
              <a:cs typeface="Times New Roman" panose="02020603050405020304" pitchFamily="18" charset="0"/>
            </a:endParaRPr>
          </a:p>
        </p:txBody>
      </p:sp>
      <p:sp>
        <p:nvSpPr>
          <p:cNvPr id="136" name="Google Shape;41;p1"/>
          <p:cNvSpPr txBox="1"/>
          <p:nvPr/>
        </p:nvSpPr>
        <p:spPr>
          <a:xfrm>
            <a:off x="1005849" y="6396109"/>
            <a:ext cx="4886951" cy="2887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defTabSz="914400">
              <a:defRPr sz="1400">
                <a:solidFill>
                  <a:srgbClr val="FFFFFF"/>
                </a:solidFill>
                <a:latin typeface="Arial"/>
                <a:ea typeface="Arial"/>
                <a:cs typeface="Arial"/>
                <a:sym typeface="Arial"/>
              </a:defRPr>
            </a:lvl1pPr>
          </a:lstStyle>
          <a:p>
            <a:r>
              <a:rPr dirty="0"/>
              <a:t>&lt;Date of presentation&gt;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624BC3-15C4-EE95-5A2C-69B721C607E4}"/>
              </a:ext>
            </a:extLst>
          </p:cNvPr>
          <p:cNvSpPr txBox="1"/>
          <p:nvPr/>
        </p:nvSpPr>
        <p:spPr>
          <a:xfrm>
            <a:off x="384630" y="2274839"/>
            <a:ext cx="2852056"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orbel"/>
              </a:rPr>
              <a:t>Project Research and Initiation</a:t>
            </a:r>
          </a:p>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orbel"/>
            </a:endParaRPr>
          </a:p>
        </p:txBody>
      </p:sp>
      <p:sp>
        <p:nvSpPr>
          <p:cNvPr id="4" name="TextBox 3">
            <a:extLst>
              <a:ext uri="{FF2B5EF4-FFF2-40B4-BE49-F238E27FC236}">
                <a16:creationId xmlns:a16="http://schemas.microsoft.com/office/drawing/2014/main" id="{650A3925-A496-1D7F-A860-4BB85A1B1A10}"/>
              </a:ext>
            </a:extLst>
          </p:cNvPr>
          <p:cNvSpPr txBox="1"/>
          <p:nvPr/>
        </p:nvSpPr>
        <p:spPr>
          <a:xfrm>
            <a:off x="3548742" y="336885"/>
            <a:ext cx="5553762"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rPr>
              <a:t>Milestones and Task Execution</a:t>
            </a:r>
          </a:p>
        </p:txBody>
      </p:sp>
      <p:graphicFrame>
        <p:nvGraphicFramePr>
          <p:cNvPr id="5" name="Table 4">
            <a:extLst>
              <a:ext uri="{FF2B5EF4-FFF2-40B4-BE49-F238E27FC236}">
                <a16:creationId xmlns:a16="http://schemas.microsoft.com/office/drawing/2014/main" id="{61AC821D-2AC7-27A6-6466-3AEB7B0E2295}"/>
              </a:ext>
            </a:extLst>
          </p:cNvPr>
          <p:cNvGraphicFramePr>
            <a:graphicFrameLocks noGrp="1"/>
          </p:cNvGraphicFramePr>
          <p:nvPr>
            <p:extLst>
              <p:ext uri="{D42A27DB-BD31-4B8C-83A1-F6EECF244321}">
                <p14:modId xmlns:p14="http://schemas.microsoft.com/office/powerpoint/2010/main" val="2737834672"/>
              </p:ext>
            </p:extLst>
          </p:nvPr>
        </p:nvGraphicFramePr>
        <p:xfrm>
          <a:off x="3483428" y="921658"/>
          <a:ext cx="8686801" cy="5181598"/>
        </p:xfrm>
        <a:graphic>
          <a:graphicData uri="http://schemas.openxmlformats.org/drawingml/2006/table">
            <a:tbl>
              <a:tblPr firstRow="1" bandRow="1">
                <a:tableStyleId>{33BA23B1-9221-436E-865A-0063620EA4FD}</a:tableStyleId>
              </a:tblPr>
              <a:tblGrid>
                <a:gridCol w="752793">
                  <a:extLst>
                    <a:ext uri="{9D8B030D-6E8A-4147-A177-3AD203B41FA5}">
                      <a16:colId xmlns:a16="http://schemas.microsoft.com/office/drawing/2014/main" val="2402962060"/>
                    </a:ext>
                  </a:extLst>
                </a:gridCol>
                <a:gridCol w="1808978">
                  <a:extLst>
                    <a:ext uri="{9D8B030D-6E8A-4147-A177-3AD203B41FA5}">
                      <a16:colId xmlns:a16="http://schemas.microsoft.com/office/drawing/2014/main" val="2778134551"/>
                    </a:ext>
                  </a:extLst>
                </a:gridCol>
                <a:gridCol w="1717448">
                  <a:extLst>
                    <a:ext uri="{9D8B030D-6E8A-4147-A177-3AD203B41FA5}">
                      <a16:colId xmlns:a16="http://schemas.microsoft.com/office/drawing/2014/main" val="550945797"/>
                    </a:ext>
                  </a:extLst>
                </a:gridCol>
                <a:gridCol w="1424819">
                  <a:extLst>
                    <a:ext uri="{9D8B030D-6E8A-4147-A177-3AD203B41FA5}">
                      <a16:colId xmlns:a16="http://schemas.microsoft.com/office/drawing/2014/main" val="742842326"/>
                    </a:ext>
                  </a:extLst>
                </a:gridCol>
                <a:gridCol w="1424819">
                  <a:extLst>
                    <a:ext uri="{9D8B030D-6E8A-4147-A177-3AD203B41FA5}">
                      <a16:colId xmlns:a16="http://schemas.microsoft.com/office/drawing/2014/main" val="3313892706"/>
                    </a:ext>
                  </a:extLst>
                </a:gridCol>
                <a:gridCol w="1557944">
                  <a:extLst>
                    <a:ext uri="{9D8B030D-6E8A-4147-A177-3AD203B41FA5}">
                      <a16:colId xmlns:a16="http://schemas.microsoft.com/office/drawing/2014/main" val="261969145"/>
                    </a:ext>
                  </a:extLst>
                </a:gridCol>
              </a:tblGrid>
              <a:tr h="519741">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Sl. No</a:t>
                      </a:r>
                    </a:p>
                  </a:txBody>
                  <a:tcPr>
                    <a:solidFill>
                      <a:schemeClr val="bg2"/>
                    </a:solidFill>
                  </a:tcPr>
                </a:tc>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Milestone</a:t>
                      </a:r>
                    </a:p>
                  </a:txBody>
                  <a:tcPr>
                    <a:solidFill>
                      <a:schemeClr val="bg2"/>
                    </a:solidFill>
                  </a:tcPr>
                </a:tc>
                <a:tc>
                  <a:txBody>
                    <a:bodyPr/>
                    <a:lstStyle/>
                    <a:p>
                      <a:pPr algn="ctr"/>
                      <a:r>
                        <a:rPr lang="en-US" sz="1400" dirty="0">
                          <a:latin typeface="Times New Roman" panose="02020603050405020304" pitchFamily="18" charset="0"/>
                          <a:cs typeface="Times New Roman" panose="02020603050405020304" pitchFamily="18" charset="0"/>
                        </a:rPr>
                        <a:t>Details/Tasks related to milestone</a:t>
                      </a:r>
                    </a:p>
                  </a:txBody>
                  <a:tcPr>
                    <a:solidFill>
                      <a:schemeClr val="bg2"/>
                    </a:solidFill>
                  </a:tcPr>
                </a:tc>
                <a:tc>
                  <a:txBody>
                    <a:bodyPr/>
                    <a:lstStyle/>
                    <a:p>
                      <a:pPr algn="ctr"/>
                      <a:r>
                        <a:rPr lang="en-US" sz="1400" dirty="0">
                          <a:latin typeface="Times New Roman" panose="02020603050405020304" pitchFamily="18" charset="0"/>
                          <a:cs typeface="Times New Roman" panose="02020603050405020304" pitchFamily="18" charset="0"/>
                        </a:rPr>
                        <a:t>Date of completion</a:t>
                      </a:r>
                    </a:p>
                  </a:txBody>
                  <a:tcPr>
                    <a:solidFill>
                      <a:schemeClr val="bg2"/>
                    </a:solidFill>
                  </a:tcPr>
                </a:tc>
                <a:tc>
                  <a:txBody>
                    <a:bodyPr/>
                    <a:lstStyle/>
                    <a:p>
                      <a:pPr algn="ctr"/>
                      <a:r>
                        <a:rPr lang="en-US" sz="1400" dirty="0">
                          <a:latin typeface="Times New Roman" panose="02020603050405020304" pitchFamily="18" charset="0"/>
                          <a:cs typeface="Times New Roman" panose="02020603050405020304" pitchFamily="18" charset="0"/>
                        </a:rPr>
                        <a:t>People involved</a:t>
                      </a:r>
                    </a:p>
                  </a:txBody>
                  <a:tcPr>
                    <a:solidFill>
                      <a:schemeClr val="bg2"/>
                    </a:solidFill>
                  </a:tcPr>
                </a:tc>
                <a:tc>
                  <a:txBody>
                    <a:bodyPr/>
                    <a:lstStyle/>
                    <a:p>
                      <a:pPr algn="ctr"/>
                      <a:r>
                        <a:rPr lang="en-US" sz="1400" dirty="0">
                          <a:latin typeface="Times New Roman" panose="02020603050405020304" pitchFamily="18" charset="0"/>
                          <a:cs typeface="Times New Roman" panose="02020603050405020304" pitchFamily="18" charset="0"/>
                        </a:rPr>
                        <a:t>Technologies or software used</a:t>
                      </a:r>
                    </a:p>
                  </a:txBody>
                  <a:tcPr>
                    <a:solidFill>
                      <a:schemeClr val="bg2"/>
                    </a:solidFill>
                  </a:tcPr>
                </a:tc>
                <a:extLst>
                  <a:ext uri="{0D108BD9-81ED-4DB2-BD59-A6C34878D82A}">
                    <a16:rowId xmlns:a16="http://schemas.microsoft.com/office/drawing/2014/main" val="3524466024"/>
                  </a:ext>
                </a:extLst>
              </a:tr>
              <a:tr h="825471">
                <a:tc>
                  <a:txBody>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Project plan </a:t>
                      </a:r>
                    </a:p>
                  </a:txBody>
                  <a:tcPr/>
                </a:tc>
                <a:tc>
                  <a:txBody>
                    <a:bodyPr/>
                    <a:lstStyle/>
                    <a:p>
                      <a:pPr algn="ctr"/>
                      <a:r>
                        <a:rPr lang="en-US" sz="1200" dirty="0">
                          <a:latin typeface="Times New Roman" panose="02020603050405020304" pitchFamily="18" charset="0"/>
                          <a:cs typeface="Times New Roman" panose="02020603050405020304" pitchFamily="18" charset="0"/>
                        </a:rPr>
                        <a:t>Understanding the project, technologies , roles and responsibilities</a:t>
                      </a:r>
                    </a:p>
                  </a:txBody>
                  <a:tcPr/>
                </a:tc>
                <a:tc>
                  <a:txBody>
                    <a:bodyPr/>
                    <a:lstStyle/>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11/06/2024</a:t>
                      </a:r>
                    </a:p>
                  </a:txBody>
                  <a:tcPr/>
                </a:tc>
                <a:tc>
                  <a:txBody>
                    <a:bodyPr/>
                    <a:lstStyle/>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Entire Team</a:t>
                      </a:r>
                    </a:p>
                  </a:txBody>
                  <a:tcPr/>
                </a:tc>
                <a:tc>
                  <a:txBody>
                    <a:bodyPr/>
                    <a:lstStyle/>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Jira</a:t>
                      </a:r>
                    </a:p>
                  </a:txBody>
                  <a:tcPr/>
                </a:tc>
                <a:extLst>
                  <a:ext uri="{0D108BD9-81ED-4DB2-BD59-A6C34878D82A}">
                    <a16:rowId xmlns:a16="http://schemas.microsoft.com/office/drawing/2014/main" val="3203109660"/>
                  </a:ext>
                </a:extLst>
              </a:tr>
              <a:tr h="642033">
                <a:tc>
                  <a:txBody>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2</a:t>
                      </a:r>
                    </a:p>
                  </a:txBody>
                  <a:tcPr/>
                </a:tc>
                <a:tc>
                  <a:txBody>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Front-End</a:t>
                      </a:r>
                    </a:p>
                  </a:txBody>
                  <a:tcPr/>
                </a:tc>
                <a:tc>
                  <a:txBody>
                    <a:bodyPr/>
                    <a:lstStyle/>
                    <a:p>
                      <a:pPr algn="ctr"/>
                      <a:r>
                        <a:rPr lang="en-US" sz="1200" dirty="0">
                          <a:latin typeface="Times New Roman" panose="02020603050405020304" pitchFamily="18" charset="0"/>
                          <a:cs typeface="Times New Roman" panose="02020603050405020304" pitchFamily="18" charset="0"/>
                        </a:rPr>
                        <a:t>Developing user interface , Dashboard, profile</a:t>
                      </a:r>
                    </a:p>
                  </a:txBody>
                  <a:tcPr/>
                </a:tc>
                <a:tc>
                  <a:txBody>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01/07/2024</a:t>
                      </a:r>
                    </a:p>
                  </a:txBody>
                  <a:tcPr/>
                </a:tc>
                <a:tc>
                  <a:txBody>
                    <a:bodyPr/>
                    <a:lstStyle/>
                    <a:p>
                      <a:pPr algn="ctr"/>
                      <a:r>
                        <a:rPr lang="en-US" sz="1200" dirty="0">
                          <a:latin typeface="Times New Roman" panose="02020603050405020304" pitchFamily="18" charset="0"/>
                          <a:cs typeface="Times New Roman" panose="02020603050405020304" pitchFamily="18" charset="0"/>
                        </a:rPr>
                        <a:t>Sharath Kumar, Siddharth, Nithin Teja</a:t>
                      </a:r>
                    </a:p>
                  </a:txBody>
                  <a:tcPr/>
                </a:tc>
                <a:tc>
                  <a:txBody>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React</a:t>
                      </a:r>
                    </a:p>
                  </a:txBody>
                  <a:tcPr/>
                </a:tc>
                <a:extLst>
                  <a:ext uri="{0D108BD9-81ED-4DB2-BD59-A6C34878D82A}">
                    <a16:rowId xmlns:a16="http://schemas.microsoft.com/office/drawing/2014/main" val="3211571806"/>
                  </a:ext>
                </a:extLst>
              </a:tr>
              <a:tr h="642033">
                <a:tc>
                  <a:txBody>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3</a:t>
                      </a:r>
                    </a:p>
                  </a:txBody>
                  <a:tcPr/>
                </a:tc>
                <a:tc>
                  <a:txBody>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Back-End </a:t>
                      </a:r>
                    </a:p>
                  </a:txBody>
                  <a:tcPr/>
                </a:tc>
                <a:tc>
                  <a:txBody>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Generating graphs, Analyzing Data</a:t>
                      </a:r>
                    </a:p>
                  </a:txBody>
                  <a:tcPr/>
                </a:tc>
                <a:tc>
                  <a:txBody>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05/07/2024</a:t>
                      </a:r>
                    </a:p>
                  </a:txBody>
                  <a:tcPr/>
                </a:tc>
                <a:tc>
                  <a:txBody>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Sai Nandu, Vishnu, Vishwak</a:t>
                      </a:r>
                    </a:p>
                  </a:txBody>
                  <a:tcPr/>
                </a:tc>
                <a:tc>
                  <a:txBody>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Python, Flask</a:t>
                      </a:r>
                    </a:p>
                  </a:txBody>
                  <a:tcPr/>
                </a:tc>
                <a:extLst>
                  <a:ext uri="{0D108BD9-81ED-4DB2-BD59-A6C34878D82A}">
                    <a16:rowId xmlns:a16="http://schemas.microsoft.com/office/drawing/2014/main" val="4054197005"/>
                  </a:ext>
                </a:extLst>
              </a:tr>
              <a:tr h="652223">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4</a:t>
                      </a: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Developing API</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Technology stack, Endpoints, Authentication </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16/07/2024</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Sai Nandu, Vishnu</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REST Api</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extLst>
                  <a:ext uri="{0D108BD9-81ED-4DB2-BD59-A6C34878D82A}">
                    <a16:rowId xmlns:a16="http://schemas.microsoft.com/office/drawing/2014/main" val="1896424993"/>
                  </a:ext>
                </a:extLst>
              </a:tr>
              <a:tr h="652223">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5</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Integrating Frontend and Backend</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Defining endpoints, making http requests, Deployment</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19/07/2024</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Sai Nandu, Vishwak</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React, Vue.js, Python, Flask, MySQL</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extLst>
                  <a:ext uri="{0D108BD9-81ED-4DB2-BD59-A6C34878D82A}">
                    <a16:rowId xmlns:a16="http://schemas.microsoft.com/office/drawing/2014/main" val="1220794715"/>
                  </a:ext>
                </a:extLst>
              </a:tr>
              <a:tr h="652223">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6</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Testing &amp; Debugging</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Unit Testing, Integration Testing, Performance Testing</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22/07/2024</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Sharath, Sai nandu, </a:t>
                      </a:r>
                      <a:r>
                        <a:rPr lang="en-US" sz="1200" dirty="0" err="1">
                          <a:latin typeface="Times New Roman" panose="02020603050405020304" pitchFamily="18" charset="0"/>
                          <a:cs typeface="Times New Roman" panose="02020603050405020304" pitchFamily="18" charset="0"/>
                        </a:rPr>
                        <a:t>Nithin</a:t>
                      </a:r>
                      <a:r>
                        <a:rPr lang="en-US" sz="1200" dirty="0">
                          <a:latin typeface="Times New Roman" panose="02020603050405020304" pitchFamily="18" charset="0"/>
                          <a:cs typeface="Times New Roman" panose="02020603050405020304" pitchFamily="18" charset="0"/>
                        </a:rPr>
                        <a:t> Teja</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Postman, pytest</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extLst>
                  <a:ext uri="{0D108BD9-81ED-4DB2-BD59-A6C34878D82A}">
                    <a16:rowId xmlns:a16="http://schemas.microsoft.com/office/drawing/2014/main" val="2536886277"/>
                  </a:ext>
                </a:extLst>
              </a:tr>
              <a:tr h="595651">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7</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Deployment (optional)</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Cloud platform</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25/07/2024</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Siddharth, Sai nandu</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tc>
                  <a:txBody>
                    <a:bodyPr/>
                    <a:lstStyle/>
                    <a:p>
                      <a:pPr algn="ctr" defTabSz="914400">
                        <a:tabLst>
                          <a:tab pos="1663700" algn="l"/>
                        </a:tabLst>
                        <a:defRPr sz="3200"/>
                      </a:pPr>
                      <a:r>
                        <a:rPr lang="en-US" sz="1200" dirty="0">
                          <a:latin typeface="Times New Roman" panose="02020603050405020304" pitchFamily="18" charset="0"/>
                          <a:cs typeface="Times New Roman" panose="02020603050405020304" pitchFamily="18" charset="0"/>
                        </a:rPr>
                        <a:t>Any cloud platform</a:t>
                      </a:r>
                      <a:endParaRPr sz="1200" dirty="0">
                        <a:latin typeface="Times New Roman" panose="02020603050405020304" pitchFamily="18" charset="0"/>
                        <a:cs typeface="Times New Roman" panose="02020603050405020304" pitchFamily="18" charset="0"/>
                      </a:endParaRPr>
                    </a:p>
                  </a:txBody>
                  <a:tcPr marL="50800" marR="50800" marT="50800" marB="50800" anchor="ctr" horzOverflow="overflow"/>
                </a:tc>
                <a:extLst>
                  <a:ext uri="{0D108BD9-81ED-4DB2-BD59-A6C34878D82A}">
                    <a16:rowId xmlns:a16="http://schemas.microsoft.com/office/drawing/2014/main" val="4244742001"/>
                  </a:ext>
                </a:extLst>
              </a:tr>
            </a:tbl>
          </a:graphicData>
        </a:graphic>
      </p:graphicFrame>
    </p:spTree>
    <p:extLst>
      <p:ext uri="{BB962C8B-B14F-4D97-AF65-F5344CB8AC3E}">
        <p14:creationId xmlns:p14="http://schemas.microsoft.com/office/powerpoint/2010/main" val="280885900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Include your system diagram with clear labelling and explanation where required"/>
          <p:cNvSpPr txBox="1">
            <a:spLocks noGrp="1"/>
          </p:cNvSpPr>
          <p:nvPr>
            <p:ph type="body" sz="half" idx="1"/>
          </p:nvPr>
        </p:nvSpPr>
        <p:spPr>
          <a:xfrm>
            <a:off x="3771942" y="2103565"/>
            <a:ext cx="7315201" cy="3688069"/>
          </a:xfrm>
          <a:prstGeom prst="rect">
            <a:avLst/>
          </a:prstGeom>
        </p:spPr>
        <p:txBody>
          <a:bodyPr/>
          <a:lstStyle/>
          <a:p>
            <a:endParaRPr dirty="0"/>
          </a:p>
        </p:txBody>
      </p:sp>
      <p:sp>
        <p:nvSpPr>
          <p:cNvPr id="176" name="Project Development Cycle"/>
          <p:cNvSpPr txBox="1"/>
          <p:nvPr/>
        </p:nvSpPr>
        <p:spPr>
          <a:xfrm>
            <a:off x="400369" y="2654300"/>
            <a:ext cx="264285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Development Cycle</a:t>
            </a:r>
          </a:p>
        </p:txBody>
      </p:sp>
      <p:sp>
        <p:nvSpPr>
          <p:cNvPr id="177" name="Text Placeholder 4"/>
          <p:cNvSpPr txBox="1"/>
          <p:nvPr/>
        </p:nvSpPr>
        <p:spPr>
          <a:xfrm>
            <a:off x="3558031" y="537463"/>
            <a:ext cx="6258441"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endParaRPr dirty="0">
              <a:latin typeface="Times New Roman" panose="02020603050405020304" pitchFamily="18" charset="0"/>
              <a:cs typeface="Times New Roman" panose="02020603050405020304" pitchFamily="18" charset="0"/>
            </a:endParaRPr>
          </a:p>
        </p:txBody>
      </p:sp>
      <p:pic>
        <p:nvPicPr>
          <p:cNvPr id="3" name="Picture 2" descr="A diagram of a flowchart&#10;&#10;Description automatically generated">
            <a:extLst>
              <a:ext uri="{FF2B5EF4-FFF2-40B4-BE49-F238E27FC236}">
                <a16:creationId xmlns:a16="http://schemas.microsoft.com/office/drawing/2014/main" id="{423DEBB9-0EA4-A847-1FE6-FBD841B527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8031" y="645886"/>
            <a:ext cx="8233600" cy="5674651"/>
          </a:xfrm>
          <a:prstGeom prst="rect">
            <a:avLst/>
          </a:prstGeom>
        </p:spPr>
      </p:pic>
      <p:sp>
        <p:nvSpPr>
          <p:cNvPr id="4" name="TextBox 3">
            <a:extLst>
              <a:ext uri="{FF2B5EF4-FFF2-40B4-BE49-F238E27FC236}">
                <a16:creationId xmlns:a16="http://schemas.microsoft.com/office/drawing/2014/main" id="{9DA19076-6637-702F-1481-1BDF2B88C5E5}"/>
              </a:ext>
            </a:extLst>
          </p:cNvPr>
          <p:cNvSpPr txBox="1"/>
          <p:nvPr/>
        </p:nvSpPr>
        <p:spPr>
          <a:xfrm>
            <a:off x="3635828" y="681646"/>
            <a:ext cx="4131898"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rPr>
              <a:t>System Architecture</a:t>
            </a:r>
          </a:p>
          <a:p>
            <a:pPr marL="0" marR="0" indent="0" algn="l" defTabSz="457200" rtl="0" fontAlgn="auto" latinLnBrk="0" hangingPunct="0">
              <a:lnSpc>
                <a:spcPct val="100000"/>
              </a:lnSpc>
              <a:spcBef>
                <a:spcPts val="0"/>
              </a:spcBef>
              <a:spcAft>
                <a:spcPts val="0"/>
              </a:spcAft>
              <a:buClrTx/>
              <a:buSzTx/>
              <a:buFontTx/>
              <a:buNone/>
              <a:tabLst/>
            </a:pPr>
            <a:endParaRPr kumimoji="0" lang="en-US" sz="36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List all technologies, compare pros and cons and state why you chose the technology that you used in the project"/>
          <p:cNvSpPr txBox="1">
            <a:spLocks noGrp="1"/>
          </p:cNvSpPr>
          <p:nvPr>
            <p:ph type="body" sz="half" idx="1"/>
          </p:nvPr>
        </p:nvSpPr>
        <p:spPr>
          <a:xfrm>
            <a:off x="3563257" y="754743"/>
            <a:ext cx="8280400" cy="6429828"/>
          </a:xfrm>
          <a:prstGeom prst="rect">
            <a:avLst/>
          </a:prstGeom>
        </p:spPr>
        <p:txBody>
          <a:bodyPr>
            <a:noAutofit/>
          </a:bodyPr>
          <a:lstStyle/>
          <a:p>
            <a:r>
              <a:rPr lang="en-US" sz="1800" b="1" dirty="0">
                <a:latin typeface="Times New Roman" panose="02020603050405020304" pitchFamily="18" charset="0"/>
                <a:cs typeface="Times New Roman" panose="02020603050405020304" pitchFamily="18" charset="0"/>
              </a:rPr>
              <a:t>Python with Flask (Backend):</a:t>
            </a:r>
          </a:p>
          <a:p>
            <a:pPr marL="523240" lvl="1" indent="0">
              <a:buNone/>
            </a:pPr>
            <a:r>
              <a:rPr lang="en-US" sz="1600" b="1" dirty="0">
                <a:latin typeface="Times New Roman" panose="02020603050405020304" pitchFamily="18" charset="0"/>
                <a:cs typeface="Times New Roman" panose="02020603050405020304" pitchFamily="18" charset="0"/>
              </a:rPr>
              <a:t>Pros</a:t>
            </a:r>
            <a:r>
              <a:rPr lang="en-US" sz="1600" dirty="0">
                <a:latin typeface="Times New Roman" panose="02020603050405020304" pitchFamily="18" charset="0"/>
                <a:cs typeface="Times New Roman" panose="02020603050405020304" pitchFamily="18" charset="0"/>
              </a:rPr>
              <a:t>: Flask is lightweight and flexible, making it easy to set up and scale. It’s great for building RESTful APIs that your frontend can interact with</a:t>
            </a:r>
          </a:p>
          <a:p>
            <a:pPr marL="523240" lvl="1" indent="0">
              <a:buNone/>
            </a:pPr>
            <a:r>
              <a:rPr lang="en-US" sz="1600" b="1" dirty="0">
                <a:latin typeface="Times New Roman" panose="02020603050405020304" pitchFamily="18" charset="0"/>
                <a:cs typeface="Times New Roman" panose="02020603050405020304" pitchFamily="18" charset="0"/>
              </a:rPr>
              <a:t>Cons</a:t>
            </a:r>
            <a:r>
              <a:rPr lang="en-US" sz="1600" dirty="0">
                <a:latin typeface="Times New Roman" panose="02020603050405020304" pitchFamily="18" charset="0"/>
                <a:cs typeface="Times New Roman" panose="02020603050405020304" pitchFamily="18" charset="0"/>
              </a:rPr>
              <a:t>: It may require more configuration compared to more heavyweight frameworks like Django, but it offers greater flexibility</a:t>
            </a:r>
          </a:p>
          <a:p>
            <a:r>
              <a:rPr lang="en-US" sz="1800" b="1" dirty="0">
                <a:latin typeface="Times New Roman" panose="02020603050405020304" pitchFamily="18" charset="0"/>
                <a:cs typeface="Times New Roman" panose="02020603050405020304" pitchFamily="18" charset="0"/>
              </a:rPr>
              <a:t>React (Frontend):</a:t>
            </a:r>
          </a:p>
          <a:p>
            <a:pPr marL="523240" lvl="1" indent="0">
              <a:buNone/>
            </a:pPr>
            <a:r>
              <a:rPr lang="en-US" sz="1600" b="1" dirty="0">
                <a:latin typeface="Times New Roman" panose="02020603050405020304" pitchFamily="18" charset="0"/>
                <a:cs typeface="Times New Roman" panose="02020603050405020304" pitchFamily="18" charset="0"/>
              </a:rPr>
              <a:t>Pros</a:t>
            </a:r>
            <a:r>
              <a:rPr lang="en-US" sz="1600" dirty="0">
                <a:latin typeface="Times New Roman" panose="02020603050405020304" pitchFamily="18" charset="0"/>
                <a:cs typeface="Times New Roman" panose="02020603050405020304" pitchFamily="18" charset="0"/>
              </a:rPr>
              <a:t>: React is excellent for building dynamic, responsive user interfaces. It’s also component-based, which helps in organizing frontend code effectively </a:t>
            </a:r>
          </a:p>
          <a:p>
            <a:pPr marL="523240" lvl="1" indent="0">
              <a:buNone/>
            </a:pPr>
            <a:r>
              <a:rPr lang="en-US" sz="1600" b="1" dirty="0">
                <a:latin typeface="Times New Roman" panose="02020603050405020304" pitchFamily="18" charset="0"/>
                <a:cs typeface="Times New Roman" panose="02020603050405020304" pitchFamily="18" charset="0"/>
              </a:rPr>
              <a:t>Cons: </a:t>
            </a:r>
            <a:r>
              <a:rPr lang="en-US" sz="1600" dirty="0">
                <a:latin typeface="Times New Roman" panose="02020603050405020304" pitchFamily="18" charset="0"/>
                <a:cs typeface="Times New Roman" panose="02020603050405020304" pitchFamily="18" charset="0"/>
              </a:rPr>
              <a:t>There’s a learning curve if you’re new to React, and might need to integrate additional libraries for state management and routing</a:t>
            </a:r>
          </a:p>
          <a:p>
            <a:r>
              <a:rPr lang="en-US" sz="1800" dirty="0">
                <a:latin typeface="Times New Roman" panose="02020603050405020304" pitchFamily="18" charset="0"/>
                <a:cs typeface="Times New Roman" panose="02020603050405020304" pitchFamily="18" charset="0"/>
              </a:rPr>
              <a:t>M</a:t>
            </a:r>
            <a:r>
              <a:rPr lang="en-US" sz="1800" b="1" dirty="0">
                <a:latin typeface="Times New Roman" panose="02020603050405020304" pitchFamily="18" charset="0"/>
                <a:cs typeface="Times New Roman" panose="02020603050405020304" pitchFamily="18" charset="0"/>
              </a:rPr>
              <a:t>ySQL (Database):</a:t>
            </a:r>
          </a:p>
          <a:p>
            <a:pPr marL="523240" lvl="1" indent="0">
              <a:buNone/>
            </a:pPr>
            <a:r>
              <a:rPr lang="en-US" sz="1600" b="1" dirty="0">
                <a:latin typeface="Times New Roman" panose="02020603050405020304" pitchFamily="18" charset="0"/>
                <a:cs typeface="Times New Roman" panose="02020603050405020304" pitchFamily="18" charset="0"/>
              </a:rPr>
              <a:t>Pros: </a:t>
            </a:r>
            <a:r>
              <a:rPr lang="en-US" sz="1600" dirty="0">
                <a:latin typeface="Times New Roman" panose="02020603050405020304" pitchFamily="18" charset="0"/>
                <a:cs typeface="Times New Roman" panose="02020603050405020304" pitchFamily="18" charset="0"/>
              </a:rPr>
              <a:t>MySQL is a well-established, reliable, and widely-used relational database. It’s good for handling structured data and supports complex queries</a:t>
            </a:r>
          </a:p>
          <a:p>
            <a:pPr marL="523240" lvl="1" indent="0">
              <a:buNone/>
            </a:pPr>
            <a:r>
              <a:rPr lang="en-US" sz="1600" b="1" dirty="0">
                <a:latin typeface="Times New Roman" panose="02020603050405020304" pitchFamily="18" charset="0"/>
                <a:cs typeface="Times New Roman" panose="02020603050405020304" pitchFamily="18" charset="0"/>
              </a:rPr>
              <a:t>Cons: </a:t>
            </a:r>
            <a:r>
              <a:rPr lang="en-US" sz="1600" dirty="0">
                <a:latin typeface="Times New Roman" panose="02020603050405020304" pitchFamily="18" charset="0"/>
                <a:cs typeface="Times New Roman" panose="02020603050405020304" pitchFamily="18" charset="0"/>
              </a:rPr>
              <a:t>You’ll need to manage schema changes and ensure that our queries are optimized for performance</a:t>
            </a:r>
          </a:p>
          <a:p>
            <a:pPr marL="0" indent="0">
              <a:buNone/>
            </a:pPr>
            <a:r>
              <a:rPr lang="en-US" sz="1800" dirty="0">
                <a:latin typeface="Times New Roman" panose="02020603050405020304" pitchFamily="18" charset="0"/>
                <a:cs typeface="Times New Roman" panose="02020603050405020304" pitchFamily="18" charset="0"/>
              </a:rPr>
              <a:t>This stack worked well for visualizing and analyzing financial data. Flask will handle the backend logic and data processing, React will provide an interactive user interface for displaying the data, and MySQL will store </a:t>
            </a:r>
            <a:r>
              <a:rPr lang="en-US" sz="1800">
                <a:latin typeface="Times New Roman" panose="02020603050405020304" pitchFamily="18" charset="0"/>
                <a:cs typeface="Times New Roman" panose="02020603050405020304" pitchFamily="18" charset="0"/>
              </a:rPr>
              <a:t>and manage </a:t>
            </a:r>
            <a:r>
              <a:rPr lang="en-US" sz="1800" dirty="0">
                <a:latin typeface="Times New Roman" panose="02020603050405020304" pitchFamily="18" charset="0"/>
                <a:cs typeface="Times New Roman" panose="02020603050405020304" pitchFamily="18" charset="0"/>
              </a:rPr>
              <a:t>financial records.</a:t>
            </a:r>
          </a:p>
          <a:p>
            <a:pPr marL="523240" lvl="1" indent="0">
              <a:buNone/>
            </a:pPr>
            <a:endParaRPr lang="en-US" sz="1800" dirty="0">
              <a:latin typeface="Times New Roman" panose="02020603050405020304" pitchFamily="18" charset="0"/>
              <a:cs typeface="Times New Roman" panose="02020603050405020304" pitchFamily="18" charset="0"/>
            </a:endParaRPr>
          </a:p>
          <a:p>
            <a:pPr marL="0" indent="0">
              <a:buNone/>
            </a:pPr>
            <a:endParaRPr sz="1800" dirty="0">
              <a:latin typeface="Times New Roman" panose="02020603050405020304" pitchFamily="18" charset="0"/>
              <a:cs typeface="Times New Roman" panose="02020603050405020304" pitchFamily="18" charset="0"/>
            </a:endParaRPr>
          </a:p>
        </p:txBody>
      </p:sp>
      <p:sp>
        <p:nvSpPr>
          <p:cNvPr id="180" name="Project Development Cycle"/>
          <p:cNvSpPr txBox="1"/>
          <p:nvPr/>
        </p:nvSpPr>
        <p:spPr>
          <a:xfrm>
            <a:off x="400369" y="2654300"/>
            <a:ext cx="264285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Development Cycle</a:t>
            </a:r>
          </a:p>
        </p:txBody>
      </p:sp>
      <p:sp>
        <p:nvSpPr>
          <p:cNvPr id="181" name="Text Placeholder 4"/>
          <p:cNvSpPr txBox="1"/>
          <p:nvPr/>
        </p:nvSpPr>
        <p:spPr>
          <a:xfrm>
            <a:off x="3412887" y="149248"/>
            <a:ext cx="6258441" cy="480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lang="en-US" sz="2800" b="1" dirty="0">
                <a:latin typeface="Times New Roman" panose="02020603050405020304" pitchFamily="18" charset="0"/>
                <a:cs typeface="Times New Roman" panose="02020603050405020304" pitchFamily="18" charset="0"/>
              </a:rPr>
              <a:t>Pros and Cons of </a:t>
            </a:r>
            <a:r>
              <a:rPr sz="2800" b="1" dirty="0">
                <a:latin typeface="Times New Roman" panose="02020603050405020304" pitchFamily="18" charset="0"/>
                <a:cs typeface="Times New Roman" panose="02020603050405020304" pitchFamily="18" charset="0"/>
              </a:rPr>
              <a:t>Technologies used</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roject Development Cycle"/>
          <p:cNvSpPr txBox="1"/>
          <p:nvPr/>
        </p:nvSpPr>
        <p:spPr>
          <a:xfrm>
            <a:off x="400369" y="2654300"/>
            <a:ext cx="264285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Development Cycle</a:t>
            </a:r>
          </a:p>
        </p:txBody>
      </p:sp>
      <p:sp>
        <p:nvSpPr>
          <p:cNvPr id="189" name="Text Placeholder 4"/>
          <p:cNvSpPr txBox="1"/>
          <p:nvPr/>
        </p:nvSpPr>
        <p:spPr>
          <a:xfrm>
            <a:off x="3550774" y="301638"/>
            <a:ext cx="6258441"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lang="en-US" b="1" dirty="0">
                <a:latin typeface="Times New Roman" panose="02020603050405020304" pitchFamily="18" charset="0"/>
                <a:cs typeface="Times New Roman" panose="02020603050405020304" pitchFamily="18" charset="0"/>
              </a:rPr>
              <a:t>Project </a:t>
            </a:r>
            <a:r>
              <a:rPr b="1" dirty="0">
                <a:latin typeface="Times New Roman" panose="02020603050405020304" pitchFamily="18" charset="0"/>
                <a:cs typeface="Times New Roman" panose="02020603050405020304" pitchFamily="18" charset="0"/>
              </a:rPr>
              <a:t>execution</a:t>
            </a:r>
          </a:p>
        </p:txBody>
      </p:sp>
      <p:sp>
        <p:nvSpPr>
          <p:cNvPr id="2" name="TextBox 1">
            <a:extLst>
              <a:ext uri="{FF2B5EF4-FFF2-40B4-BE49-F238E27FC236}">
                <a16:creationId xmlns:a16="http://schemas.microsoft.com/office/drawing/2014/main" id="{2C9913A5-356B-529A-7DEF-5EBAB65BDF25}"/>
              </a:ext>
            </a:extLst>
          </p:cNvPr>
          <p:cNvSpPr txBox="1"/>
          <p:nvPr/>
        </p:nvSpPr>
        <p:spPr>
          <a:xfrm>
            <a:off x="3550774" y="917914"/>
            <a:ext cx="8358197" cy="56938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AutoNum type="arabicPeriod"/>
            </a:pPr>
            <a:r>
              <a:rPr lang="en-US" b="1" dirty="0">
                <a:latin typeface="Times New Roman" panose="02020603050405020304" pitchFamily="18" charset="0"/>
                <a:cs typeface="Times New Roman" panose="02020603050405020304" pitchFamily="18" charset="0"/>
              </a:rPr>
              <a:t>Database (MySQL) </a:t>
            </a:r>
          </a:p>
          <a:p>
            <a:endParaRPr lang="en-US" b="1" dirty="0">
              <a:latin typeface="Times New Roman" panose="02020603050405020304" pitchFamily="18" charset="0"/>
              <a:cs typeface="Times New Roman" panose="02020603050405020304" pitchFamily="18" charset="0"/>
            </a:endParaRPr>
          </a:p>
          <a:p>
            <a:pPr marL="285750" lvl="6"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Setup:</a:t>
            </a:r>
            <a:r>
              <a:rPr lang="en-US" sz="1600" dirty="0">
                <a:latin typeface="Times New Roman" panose="02020603050405020304" pitchFamily="18" charset="0"/>
                <a:cs typeface="Times New Roman" panose="02020603050405020304" pitchFamily="18" charset="0"/>
              </a:rPr>
              <a:t> Started by designing the database schema to store financial data. tables for departments, transactions, revenue, expenditures, and profits. Defining the relationships between these tables </a:t>
            </a:r>
          </a:p>
          <a:p>
            <a:pPr marL="285750" lvl="6"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Implementation:</a:t>
            </a:r>
            <a:r>
              <a:rPr lang="en-US" sz="1600" dirty="0">
                <a:latin typeface="Times New Roman" panose="02020603050405020304" pitchFamily="18" charset="0"/>
                <a:cs typeface="Times New Roman" panose="02020603050405020304" pitchFamily="18" charset="0"/>
              </a:rPr>
              <a:t> Used MySQL Workbench to create and manage database, SQL scripts to create tables and insert initial data.</a:t>
            </a:r>
          </a:p>
          <a:p>
            <a:pPr lvl="5" indent="0"/>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Backend (Python with Flask)</a:t>
            </a:r>
          </a:p>
          <a:p>
            <a:endParaRPr lang="en-US" b="1" dirty="0">
              <a:latin typeface="Times New Roman" panose="02020603050405020304" pitchFamily="18" charset="0"/>
              <a:cs typeface="Times New Roman" panose="02020603050405020304" pitchFamily="18" charset="0"/>
            </a:endParaRPr>
          </a:p>
          <a:p>
            <a:pPr marL="285750" lvl="5"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Setup: </a:t>
            </a:r>
            <a:r>
              <a:rPr lang="en-US" sz="1600" dirty="0">
                <a:latin typeface="Times New Roman" panose="02020603050405020304" pitchFamily="18" charset="0"/>
                <a:cs typeface="Times New Roman" panose="02020603050405020304" pitchFamily="18" charset="0"/>
              </a:rPr>
              <a:t>Installing Flask and setting up  project environment. Flask will serve as the backend framework to handle requests and process data</a:t>
            </a:r>
          </a:p>
          <a:p>
            <a:pPr marL="285750" lvl="5"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API Development: </a:t>
            </a:r>
            <a:r>
              <a:rPr lang="en-US" sz="1600" dirty="0">
                <a:latin typeface="Times New Roman" panose="02020603050405020304" pitchFamily="18" charset="0"/>
                <a:cs typeface="Times New Roman" panose="02020603050405020304" pitchFamily="18" charset="0"/>
              </a:rPr>
              <a:t>Creating RESTful APIs using Flask to interact with the database</a:t>
            </a:r>
          </a:p>
          <a:p>
            <a:pPr marL="285750" lvl="5"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Processing: </a:t>
            </a:r>
            <a:r>
              <a:rPr lang="en-US" sz="1600" dirty="0">
                <a:latin typeface="Times New Roman" panose="02020603050405020304" pitchFamily="18" charset="0"/>
                <a:cs typeface="Times New Roman" panose="02020603050405020304" pitchFamily="18" charset="0"/>
              </a:rPr>
              <a:t>Implement business logic to calculate profits, losses, and other financial metrics</a:t>
            </a:r>
          </a:p>
          <a:p>
            <a:pPr lvl="5" indent="0"/>
            <a:endParaRPr lang="en-US" sz="1600" dirty="0">
              <a:latin typeface="Times New Roman" panose="02020603050405020304" pitchFamily="18" charset="0"/>
              <a:cs typeface="Times New Roman" panose="02020603050405020304" pitchFamily="18" charset="0"/>
            </a:endParaRPr>
          </a:p>
          <a:p>
            <a:pPr lvl="5" indent="0"/>
            <a:r>
              <a:rPr lang="en-US" b="1" dirty="0">
                <a:latin typeface="Times New Roman" panose="02020603050405020304" pitchFamily="18" charset="0"/>
                <a:cs typeface="Times New Roman" panose="02020603050405020304" pitchFamily="18" charset="0"/>
              </a:rPr>
              <a:t>3. Frontend (React):</a:t>
            </a:r>
          </a:p>
          <a:p>
            <a:pPr lvl="5" indent="0"/>
            <a:endParaRPr lang="en-US" b="1" dirty="0">
              <a:latin typeface="Times New Roman" panose="02020603050405020304" pitchFamily="18" charset="0"/>
              <a:cs typeface="Times New Roman" panose="02020603050405020304" pitchFamily="18" charset="0"/>
            </a:endParaRPr>
          </a:p>
          <a:p>
            <a:pPr marL="285750" lvl="6"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Setup:</a:t>
            </a:r>
            <a:r>
              <a:rPr lang="en-US" sz="1600" dirty="0">
                <a:latin typeface="Times New Roman" panose="02020603050405020304" pitchFamily="18" charset="0"/>
                <a:cs typeface="Times New Roman" panose="02020603050405020304" pitchFamily="18" charset="0"/>
              </a:rPr>
              <a:t> Created a React project using a tool like Create React App. This served as the client-side framework to build user interface</a:t>
            </a:r>
          </a:p>
          <a:p>
            <a:pPr marL="285750" lvl="6"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UI Design:</a:t>
            </a:r>
            <a:r>
              <a:rPr lang="en-US" sz="1600" dirty="0">
                <a:latin typeface="Times New Roman" panose="02020603050405020304" pitchFamily="18" charset="0"/>
                <a:cs typeface="Times New Roman" panose="02020603050405020304" pitchFamily="18" charset="0"/>
              </a:rPr>
              <a:t> Designed components to display financial data, such as charts and tables with the help of  libraries like Chart.js,D3.js for visualizations</a:t>
            </a:r>
          </a:p>
          <a:p>
            <a:pPr marL="285750" lvl="6" indent="-285750">
              <a:buFont typeface="Arial" panose="020B0604020202020204" pitchFamily="34" charset="0"/>
              <a:buChar char="•"/>
            </a:pPr>
            <a:endParaRPr lang="en-US" sz="1600" dirty="0"/>
          </a:p>
        </p:txBody>
      </p:sp>
      <p:pic>
        <p:nvPicPr>
          <p:cNvPr id="3" name="Picture 2" descr="A black and white drawing of a curved object&#10;&#10;Description automatically generated">
            <a:extLst>
              <a:ext uri="{FF2B5EF4-FFF2-40B4-BE49-F238E27FC236}">
                <a16:creationId xmlns:a16="http://schemas.microsoft.com/office/drawing/2014/main" id="{4939C725-B02E-C04D-862A-E83B73540E0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92016" y="2665186"/>
            <a:ext cx="540657" cy="540657"/>
          </a:xfrm>
          <a:prstGeom prst="rect">
            <a:avLst/>
          </a:prstGeom>
        </p:spPr>
      </p:pic>
      <p:pic>
        <p:nvPicPr>
          <p:cNvPr id="4" name="Picture 3" descr="A blue and orange snake logo&#10;&#10;Description automatically generated">
            <a:extLst>
              <a:ext uri="{FF2B5EF4-FFF2-40B4-BE49-F238E27FC236}">
                <a16:creationId xmlns:a16="http://schemas.microsoft.com/office/drawing/2014/main" id="{C1559C04-6753-B38E-2C76-EB6F6E01682E}"/>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40225" y="2665186"/>
            <a:ext cx="446312" cy="446312"/>
          </a:xfrm>
          <a:prstGeom prst="rect">
            <a:avLst/>
          </a:prstGeom>
        </p:spPr>
      </p:pic>
      <p:pic>
        <p:nvPicPr>
          <p:cNvPr id="5" name="Picture 4" descr="A blue and black symbol&#10;&#10;Description automatically generated">
            <a:extLst>
              <a:ext uri="{FF2B5EF4-FFF2-40B4-BE49-F238E27FC236}">
                <a16:creationId xmlns:a16="http://schemas.microsoft.com/office/drawing/2014/main" id="{B5A5A466-E1B9-E04B-ACB3-05E33E71C7A0}"/>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flipH="1">
            <a:off x="6056982" y="4717812"/>
            <a:ext cx="441588" cy="393014"/>
          </a:xfrm>
          <a:prstGeom prst="rect">
            <a:avLst/>
          </a:prstGeom>
        </p:spPr>
      </p:pic>
      <p:pic>
        <p:nvPicPr>
          <p:cNvPr id="6" name="Picture 5" descr="A logo of a server&#10;&#10;Description automatically generated">
            <a:extLst>
              <a:ext uri="{FF2B5EF4-FFF2-40B4-BE49-F238E27FC236}">
                <a16:creationId xmlns:a16="http://schemas.microsoft.com/office/drawing/2014/main" id="{27D23102-7985-CC98-D2E7-794B8972CB38}"/>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flipH="1">
            <a:off x="6579496" y="784160"/>
            <a:ext cx="441590" cy="624437"/>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C3FB82-5891-830A-D6BB-33E53A9DB0BD}"/>
              </a:ext>
            </a:extLst>
          </p:cNvPr>
          <p:cNvSpPr txBox="1"/>
          <p:nvPr/>
        </p:nvSpPr>
        <p:spPr>
          <a:xfrm>
            <a:off x="348343" y="2274839"/>
            <a:ext cx="2656114"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600" dirty="0">
                <a:solidFill>
                  <a:schemeClr val="bg1"/>
                </a:solidFill>
                <a:latin typeface="Times New Roman" panose="02020603050405020304" pitchFamily="18" charset="0"/>
                <a:cs typeface="Times New Roman" panose="02020603050405020304" pitchFamily="18" charset="0"/>
              </a:rPr>
              <a:t>Project Development Cycle</a:t>
            </a:r>
          </a:p>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bg1"/>
              </a:solidFill>
              <a:effectLst/>
              <a:uFillTx/>
              <a:latin typeface="Corbel"/>
              <a:ea typeface="Corbel"/>
              <a:cs typeface="Corbel"/>
              <a:sym typeface="Corbel"/>
            </a:endParaRPr>
          </a:p>
        </p:txBody>
      </p:sp>
      <p:sp>
        <p:nvSpPr>
          <p:cNvPr id="4" name="TextBox 3">
            <a:extLst>
              <a:ext uri="{FF2B5EF4-FFF2-40B4-BE49-F238E27FC236}">
                <a16:creationId xmlns:a16="http://schemas.microsoft.com/office/drawing/2014/main" id="{E829364A-E2FF-4184-A183-3DDA5E0A9ADE}"/>
              </a:ext>
            </a:extLst>
          </p:cNvPr>
          <p:cNvSpPr txBox="1"/>
          <p:nvPr/>
        </p:nvSpPr>
        <p:spPr>
          <a:xfrm>
            <a:off x="3570514" y="3272972"/>
            <a:ext cx="1966242"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200" b="1" dirty="0">
                <a:latin typeface="Times New Roman" panose="02020603050405020304" pitchFamily="18" charset="0"/>
                <a:cs typeface="Times New Roman" panose="02020603050405020304" pitchFamily="18" charset="0"/>
              </a:rPr>
              <a:t>Execution Flow</a:t>
            </a:r>
            <a:endParaRPr kumimoji="0" lang="en-US" sz="2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endParaRPr>
          </a:p>
        </p:txBody>
      </p:sp>
      <p:sp>
        <p:nvSpPr>
          <p:cNvPr id="5" name="TextBox 4">
            <a:extLst>
              <a:ext uri="{FF2B5EF4-FFF2-40B4-BE49-F238E27FC236}">
                <a16:creationId xmlns:a16="http://schemas.microsoft.com/office/drawing/2014/main" id="{7FDB2D27-A05F-512E-A062-650FBFDFDE6A}"/>
              </a:ext>
            </a:extLst>
          </p:cNvPr>
          <p:cNvSpPr txBox="1"/>
          <p:nvPr/>
        </p:nvSpPr>
        <p:spPr>
          <a:xfrm>
            <a:off x="3621316" y="3703857"/>
            <a:ext cx="8236857"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457200" rtl="0" fontAlgn="auto" latinLnBrk="0" hangingPunct="0">
              <a:lnSpc>
                <a:spcPct val="100000"/>
              </a:lnSpc>
              <a:spcBef>
                <a:spcPts val="0"/>
              </a:spcBef>
              <a:spcAft>
                <a:spcPts val="0"/>
              </a:spcAft>
              <a:buClrTx/>
              <a:buSzTx/>
              <a:buFont typeface="+mj-lt"/>
              <a:buAutoNum type="arabicPeriod"/>
              <a:tabLst/>
            </a:pPr>
            <a:r>
              <a:rPr lang="en-US" b="1" dirty="0">
                <a:latin typeface="Times New Roman" panose="02020603050405020304" pitchFamily="18" charset="0"/>
                <a:cs typeface="Times New Roman" panose="02020603050405020304" pitchFamily="18" charset="0"/>
              </a:rPr>
              <a:t>Database Initialization:</a:t>
            </a:r>
            <a:r>
              <a:rPr lang="en-US" dirty="0">
                <a:latin typeface="Times New Roman" panose="02020603050405020304" pitchFamily="18" charset="0"/>
                <a:cs typeface="Times New Roman" panose="02020603050405020304" pitchFamily="18" charset="0"/>
              </a:rPr>
              <a:t> Creating MySQL database</a:t>
            </a:r>
          </a:p>
          <a:p>
            <a:pPr marL="342900" marR="0" indent="-342900" algn="l" defTabSz="457200" rtl="0" fontAlgn="auto" latinLnBrk="0" hangingPunct="0">
              <a:lnSpc>
                <a:spcPct val="100000"/>
              </a:lnSpc>
              <a:spcBef>
                <a:spcPts val="0"/>
              </a:spcBef>
              <a:spcAft>
                <a:spcPts val="0"/>
              </a:spcAft>
              <a:buClrTx/>
              <a:buSzTx/>
              <a:buFont typeface="+mj-lt"/>
              <a:buAutoNum type="arabicPeriod"/>
              <a:tabLst/>
            </a:pPr>
            <a:r>
              <a:rPr lang="en-US" b="1" dirty="0">
                <a:latin typeface="Times New Roman" panose="02020603050405020304" pitchFamily="18" charset="0"/>
                <a:cs typeface="Times New Roman" panose="02020603050405020304" pitchFamily="18" charset="0"/>
              </a:rPr>
              <a:t>Backend Development:</a:t>
            </a:r>
            <a:r>
              <a:rPr lang="en-US" dirty="0">
                <a:latin typeface="Times New Roman" panose="02020603050405020304" pitchFamily="18" charset="0"/>
                <a:cs typeface="Times New Roman" panose="02020603050405020304" pitchFamily="18" charset="0"/>
              </a:rPr>
              <a:t> Developing Flask APIs to interact with the database and process financial data</a:t>
            </a:r>
          </a:p>
          <a:p>
            <a:pPr marL="342900" marR="0" indent="-342900" algn="l" defTabSz="457200" rtl="0" fontAlgn="auto" latinLnBrk="0" hangingPunct="0">
              <a:lnSpc>
                <a:spcPct val="100000"/>
              </a:lnSpc>
              <a:spcBef>
                <a:spcPts val="0"/>
              </a:spcBef>
              <a:spcAft>
                <a:spcPts val="0"/>
              </a:spcAft>
              <a:buClrTx/>
              <a:buSzTx/>
              <a:buFont typeface="+mj-lt"/>
              <a:buAutoNum type="arabicPeriod"/>
              <a:tabLst/>
            </a:pPr>
            <a:r>
              <a:rPr lang="en-US" b="1" dirty="0">
                <a:latin typeface="Times New Roman" panose="02020603050405020304" pitchFamily="18" charset="0"/>
                <a:cs typeface="Times New Roman" panose="02020603050405020304" pitchFamily="18" charset="0"/>
              </a:rPr>
              <a:t>Frontend Development:</a:t>
            </a:r>
            <a:r>
              <a:rPr lang="en-US" dirty="0">
                <a:latin typeface="Times New Roman" panose="02020603050405020304" pitchFamily="18" charset="0"/>
                <a:cs typeface="Times New Roman" panose="02020603050405020304" pitchFamily="18" charset="0"/>
              </a:rPr>
              <a:t> Building the React application to display the data visually and interact with the API</a:t>
            </a:r>
          </a:p>
          <a:p>
            <a:pPr marL="342900" marR="0" indent="-342900" algn="l" defTabSz="457200" rtl="0" fontAlgn="auto" latinLnBrk="0" hangingPunct="0">
              <a:lnSpc>
                <a:spcPct val="100000"/>
              </a:lnSpc>
              <a:spcBef>
                <a:spcPts val="0"/>
              </a:spcBef>
              <a:spcAft>
                <a:spcPts val="0"/>
              </a:spcAft>
              <a:buClrTx/>
              <a:buSzTx/>
              <a:buFont typeface="+mj-lt"/>
              <a:buAutoNum type="arabicPeriod"/>
              <a:tabLst/>
            </a:pPr>
            <a:r>
              <a:rPr lang="en-US" b="1" dirty="0">
                <a:latin typeface="Times New Roman" panose="02020603050405020304" pitchFamily="18" charset="0"/>
                <a:cs typeface="Times New Roman" panose="02020603050405020304" pitchFamily="18" charset="0"/>
              </a:rPr>
              <a:t>Integration:</a:t>
            </a:r>
            <a:r>
              <a:rPr lang="en-US" dirty="0">
                <a:latin typeface="Times New Roman" panose="02020603050405020304" pitchFamily="18" charset="0"/>
                <a:cs typeface="Times New Roman" panose="02020603050405020304" pitchFamily="18" charset="0"/>
              </a:rPr>
              <a:t> Connecting the frontend to the backend via RESTful APIs, Testing end-to-end functionality to ensure data flows correctly between the database, backend, and frontend</a:t>
            </a:r>
            <a:endPar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endParaRPr>
          </a:p>
        </p:txBody>
      </p:sp>
      <p:sp>
        <p:nvSpPr>
          <p:cNvPr id="8" name="TextBox 7">
            <a:extLst>
              <a:ext uri="{FF2B5EF4-FFF2-40B4-BE49-F238E27FC236}">
                <a16:creationId xmlns:a16="http://schemas.microsoft.com/office/drawing/2014/main" id="{A49FEA42-1E71-21C4-6F22-9CD993AEE448}"/>
              </a:ext>
            </a:extLst>
          </p:cNvPr>
          <p:cNvSpPr txBox="1"/>
          <p:nvPr/>
        </p:nvSpPr>
        <p:spPr>
          <a:xfrm>
            <a:off x="3701144" y="762000"/>
            <a:ext cx="27276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rPr>
              <a:t>4. Integration (RESTAPI):</a:t>
            </a:r>
          </a:p>
        </p:txBody>
      </p:sp>
      <p:sp>
        <p:nvSpPr>
          <p:cNvPr id="9" name="TextBox 8">
            <a:extLst>
              <a:ext uri="{FF2B5EF4-FFF2-40B4-BE49-F238E27FC236}">
                <a16:creationId xmlns:a16="http://schemas.microsoft.com/office/drawing/2014/main" id="{2DDD3A4B-2CC8-F4E9-9BB2-C9AC32C5BB73}"/>
              </a:ext>
            </a:extLst>
          </p:cNvPr>
          <p:cNvSpPr txBox="1"/>
          <p:nvPr/>
        </p:nvSpPr>
        <p:spPr>
          <a:xfrm>
            <a:off x="3701144" y="1215151"/>
            <a:ext cx="7605486"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b="1" dirty="0">
                <a:latin typeface="Times New Roman" panose="02020603050405020304" pitchFamily="18" charset="0"/>
                <a:cs typeface="Times New Roman" panose="02020603050405020304" pitchFamily="18" charset="0"/>
              </a:rPr>
              <a:t>Endpoints:</a:t>
            </a:r>
            <a:r>
              <a:rPr lang="en-US" dirty="0">
                <a:latin typeface="Times New Roman" panose="02020603050405020304" pitchFamily="18" charset="0"/>
                <a:cs typeface="Times New Roman" panose="02020603050405020304" pitchFamily="18" charset="0"/>
              </a:rPr>
              <a:t> Defining RESTful endpoints in Flask to handle different operations</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b="1" dirty="0">
                <a:latin typeface="Times New Roman" panose="02020603050405020304" pitchFamily="18" charset="0"/>
                <a:cs typeface="Times New Roman" panose="02020603050405020304" pitchFamily="18" charset="0"/>
              </a:rPr>
              <a:t>Request Handling:</a:t>
            </a:r>
            <a:r>
              <a:rPr lang="en-US" dirty="0">
                <a:latin typeface="Times New Roman" panose="02020603050405020304" pitchFamily="18" charset="0"/>
                <a:cs typeface="Times New Roman" panose="02020603050405020304" pitchFamily="18" charset="0"/>
              </a:rPr>
              <a:t> Handling HTTP requests in Flask, processing the data, and sending JSON responses to the frontend</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b="1" dirty="0">
                <a:latin typeface="Times New Roman" panose="02020603050405020304" pitchFamily="18" charset="0"/>
                <a:cs typeface="Times New Roman" panose="02020603050405020304" pitchFamily="18" charset="0"/>
              </a:rPr>
              <a:t>Frontend Requests:</a:t>
            </a:r>
            <a:r>
              <a:rPr lang="en-US" dirty="0">
                <a:latin typeface="Times New Roman" panose="02020603050405020304" pitchFamily="18" charset="0"/>
                <a:cs typeface="Times New Roman" panose="02020603050405020304" pitchFamily="18" charset="0"/>
              </a:rPr>
              <a:t> In React, making API calls to these endpoints to fetch data and update the UI accordingly. Ensuring to handle errors and loading states gracefully</a:t>
            </a:r>
            <a:endPar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endParaRPr>
          </a:p>
        </p:txBody>
      </p:sp>
    </p:spTree>
    <p:extLst>
      <p:ext uri="{BB962C8B-B14F-4D97-AF65-F5344CB8AC3E}">
        <p14:creationId xmlns:p14="http://schemas.microsoft.com/office/powerpoint/2010/main" val="217812237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roject Development Cycle"/>
          <p:cNvSpPr txBox="1"/>
          <p:nvPr/>
        </p:nvSpPr>
        <p:spPr>
          <a:xfrm>
            <a:off x="400369" y="2654300"/>
            <a:ext cx="264285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Development Cycle</a:t>
            </a:r>
          </a:p>
        </p:txBody>
      </p:sp>
      <p:sp>
        <p:nvSpPr>
          <p:cNvPr id="193" name="Text Placeholder 4"/>
          <p:cNvSpPr txBox="1"/>
          <p:nvPr/>
        </p:nvSpPr>
        <p:spPr>
          <a:xfrm>
            <a:off x="3771942" y="582215"/>
            <a:ext cx="8064458"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p>
            <a:pPr defTabSz="914400">
              <a:lnSpc>
                <a:spcPct val="90000"/>
              </a:lnSpc>
              <a:spcBef>
                <a:spcPts val="1200"/>
              </a:spcBef>
              <a:defRPr sz="3600">
                <a:solidFill>
                  <a:srgbClr val="595959"/>
                </a:solidFill>
              </a:defRPr>
            </a:pPr>
            <a:r>
              <a:rPr sz="3600" b="1" dirty="0">
                <a:latin typeface="Times New Roman" panose="02020603050405020304" pitchFamily="18" charset="0"/>
                <a:cs typeface="Times New Roman" panose="02020603050405020304" pitchFamily="18" charset="0"/>
              </a:rPr>
              <a:t>Risks, challenges and mitigation</a:t>
            </a:r>
          </a:p>
        </p:txBody>
      </p:sp>
      <p:sp>
        <p:nvSpPr>
          <p:cNvPr id="4" name="TextBox 3">
            <a:extLst>
              <a:ext uri="{FF2B5EF4-FFF2-40B4-BE49-F238E27FC236}">
                <a16:creationId xmlns:a16="http://schemas.microsoft.com/office/drawing/2014/main" id="{AFB301B7-D3C2-DA24-9F5F-524189A1946C}"/>
              </a:ext>
            </a:extLst>
          </p:cNvPr>
          <p:cNvSpPr txBox="1"/>
          <p:nvPr/>
        </p:nvSpPr>
        <p:spPr>
          <a:xfrm>
            <a:off x="4412343" y="1807029"/>
            <a:ext cx="18588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orbel"/>
                <a:ea typeface="Corbel"/>
                <a:cs typeface="Corbel"/>
                <a:sym typeface="Corbel"/>
              </a:rPr>
              <a:t>                                      </a:t>
            </a:r>
          </a:p>
        </p:txBody>
      </p:sp>
      <p:sp>
        <p:nvSpPr>
          <p:cNvPr id="7" name="TextBox 6">
            <a:extLst>
              <a:ext uri="{FF2B5EF4-FFF2-40B4-BE49-F238E27FC236}">
                <a16:creationId xmlns:a16="http://schemas.microsoft.com/office/drawing/2014/main" id="{0167D8A7-6B2C-5664-ED3E-DB0AABEC335E}"/>
              </a:ext>
            </a:extLst>
          </p:cNvPr>
          <p:cNvSpPr txBox="1"/>
          <p:nvPr/>
        </p:nvSpPr>
        <p:spPr>
          <a:xfrm>
            <a:off x="3771942" y="1463432"/>
            <a:ext cx="8019689" cy="4647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b="1" dirty="0">
                <a:latin typeface="Times New Roman" panose="02020603050405020304" pitchFamily="18" charset="0"/>
                <a:cs typeface="Times New Roman" panose="02020603050405020304" pitchFamily="18" charset="0"/>
              </a:rPr>
              <a:t>Integration Issues</a:t>
            </a:r>
          </a:p>
          <a:p>
            <a:pPr marL="0" marR="0" indent="0" algn="l" defTabSz="457200" rtl="0" fontAlgn="auto" latinLnBrk="0" hangingPunct="0">
              <a:lnSpc>
                <a:spcPct val="100000"/>
              </a:lnSpc>
              <a:spcBef>
                <a:spcPts val="0"/>
              </a:spcBef>
              <a:spcAft>
                <a:spcPts val="0"/>
              </a:spcAft>
              <a:buClrTx/>
              <a:buSzTx/>
              <a:buFontTx/>
              <a:buNone/>
              <a:tabLst/>
            </a:pPr>
            <a:r>
              <a:rPr lang="en-US" sz="1600" b="1" dirty="0">
                <a:latin typeface="Times New Roman" panose="02020603050405020304" pitchFamily="18" charset="0"/>
                <a:cs typeface="Times New Roman" panose="02020603050405020304" pitchFamily="18" charset="0"/>
              </a:rPr>
              <a:t>Risk:</a:t>
            </a:r>
            <a:r>
              <a:rPr lang="en-US" sz="1600" dirty="0">
                <a:latin typeface="Times New Roman" panose="02020603050405020304" pitchFamily="18" charset="0"/>
                <a:cs typeface="Times New Roman" panose="02020603050405020304" pitchFamily="18" charset="0"/>
              </a:rPr>
              <a:t> Problems </a:t>
            </a:r>
            <a:r>
              <a:rPr lang="en-US" sz="1600" dirty="0" err="1">
                <a:latin typeface="Times New Roman" panose="02020603050405020304" pitchFamily="18" charset="0"/>
                <a:cs typeface="Times New Roman" panose="02020603050405020304" pitchFamily="18" charset="0"/>
              </a:rPr>
              <a:t>arised</a:t>
            </a:r>
            <a:r>
              <a:rPr lang="en-US" sz="1600" dirty="0">
                <a:latin typeface="Times New Roman" panose="02020603050405020304" pitchFamily="18" charset="0"/>
                <a:cs typeface="Times New Roman" panose="02020603050405020304" pitchFamily="18" charset="0"/>
              </a:rPr>
              <a:t> when integrating the frontend with the backend or connecting to the database</a:t>
            </a:r>
          </a:p>
          <a:p>
            <a:pPr marL="0" marR="0" indent="0" algn="l" defTabSz="457200" rtl="0" fontAlgn="auto" latinLnBrk="0" hangingPunct="0">
              <a:lnSpc>
                <a:spcPct val="100000"/>
              </a:lnSpc>
              <a:spcBef>
                <a:spcPts val="0"/>
              </a:spcBef>
              <a:spcAft>
                <a:spcPts val="0"/>
              </a:spcAft>
              <a:buClrTx/>
              <a:buSzTx/>
              <a:buFontTx/>
              <a:buNone/>
              <a:tabLst/>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Mitigation Solutions:</a:t>
            </a:r>
            <a:endParaRPr lang="en-US"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 API Documentation:</a:t>
            </a:r>
            <a:r>
              <a:rPr lang="en-US" sz="1600" dirty="0">
                <a:latin typeface="Times New Roman" panose="02020603050405020304" pitchFamily="18" charset="0"/>
                <a:cs typeface="Times New Roman" panose="02020603050405020304" pitchFamily="18" charset="0"/>
              </a:rPr>
              <a:t> Maintaining comprehensive API documentation to ensure clear communication between frontend and backend teams</a:t>
            </a:r>
          </a:p>
          <a:p>
            <a:r>
              <a:rPr lang="en-US" sz="1600" b="1" dirty="0">
                <a:latin typeface="Times New Roman" panose="02020603050405020304" pitchFamily="18" charset="0"/>
                <a:cs typeface="Times New Roman" panose="02020603050405020304" pitchFamily="18" charset="0"/>
              </a:rPr>
              <a:t>2. Testing:</a:t>
            </a:r>
            <a:r>
              <a:rPr lang="en-US" sz="1600" dirty="0">
                <a:latin typeface="Times New Roman" panose="02020603050405020304" pitchFamily="18" charset="0"/>
                <a:cs typeface="Times New Roman" panose="02020603050405020304" pitchFamily="18" charset="0"/>
              </a:rPr>
              <a:t> Implementing unit tests and integration tests to catch issues early. Using tools like Postman for API testing.</a:t>
            </a:r>
          </a:p>
          <a:p>
            <a:r>
              <a:rPr lang="en-US" sz="1600" b="1" dirty="0">
                <a:latin typeface="Times New Roman" panose="02020603050405020304" pitchFamily="18" charset="0"/>
                <a:cs typeface="Times New Roman" panose="02020603050405020304" pitchFamily="18" charset="0"/>
              </a:rPr>
              <a:t>3. Error Logging:</a:t>
            </a:r>
            <a:r>
              <a:rPr lang="en-US" sz="1600" dirty="0">
                <a:latin typeface="Times New Roman" panose="02020603050405020304" pitchFamily="18" charset="0"/>
                <a:cs typeface="Times New Roman" panose="02020603050405020304" pitchFamily="18" charset="0"/>
              </a:rPr>
              <a:t> Set up error logging and monitoring to track and resolve integration issues quickly.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Impact on Project:</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 Development Efficiency:</a:t>
            </a:r>
            <a:r>
              <a:rPr lang="en-US" sz="1600" dirty="0">
                <a:latin typeface="Times New Roman" panose="02020603050405020304" pitchFamily="18" charset="0"/>
                <a:cs typeface="Times New Roman" panose="02020603050405020304" pitchFamily="18" charset="0"/>
              </a:rPr>
              <a:t> Reduced integration time and delays caused by unknown issues</a:t>
            </a:r>
          </a:p>
          <a:p>
            <a:r>
              <a:rPr lang="en-US" sz="1600" b="1" dirty="0">
                <a:latin typeface="Times New Roman" panose="02020603050405020304" pitchFamily="18" charset="0"/>
                <a:cs typeface="Times New Roman" panose="02020603050405020304" pitchFamily="18" charset="0"/>
              </a:rPr>
              <a:t>2. Reliability:</a:t>
            </a:r>
            <a:r>
              <a:rPr lang="en-US" sz="1600" dirty="0">
                <a:latin typeface="Times New Roman" panose="02020603050405020304" pitchFamily="18" charset="0"/>
                <a:cs typeface="Times New Roman" panose="02020603050405020304" pitchFamily="18" charset="0"/>
              </a:rPr>
              <a:t> Ensures that the application functions as intended with seamless data flow between components</a:t>
            </a:r>
          </a:p>
          <a:p>
            <a:endParaRPr lang="en-US" sz="1600" dirty="0">
              <a:latin typeface="Times New Roman" panose="02020603050405020304" pitchFamily="18" charset="0"/>
              <a:cs typeface="Times New Roman" panose="02020603050405020304" pitchFamily="18" charset="0"/>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f you made changes in your project as compared to your proposal, indicate the changes made and why you had to make these changes…"/>
          <p:cNvSpPr txBox="1">
            <a:spLocks noGrp="1"/>
          </p:cNvSpPr>
          <p:nvPr>
            <p:ph type="body" sz="half" idx="1"/>
          </p:nvPr>
        </p:nvSpPr>
        <p:spPr>
          <a:xfrm>
            <a:off x="3771942" y="2103565"/>
            <a:ext cx="7315201" cy="3688069"/>
          </a:xfrm>
          <a:prstGeom prst="rect">
            <a:avLst/>
          </a:prstGeom>
        </p:spPr>
        <p:txBody>
          <a:bodyPr/>
          <a:lstStyle/>
          <a:p>
            <a:r>
              <a:rPr lang="en-US" dirty="0">
                <a:latin typeface="Times New Roman" panose="02020603050405020304" pitchFamily="18" charset="0"/>
                <a:cs typeface="Times New Roman" panose="02020603050405020304" pitchFamily="18" charset="0"/>
              </a:rPr>
              <a:t>Added Upload Section to upload transaction data to minimize the work from user side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Added Download option to download the insights so that user can refer to them when offline.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Added Calendar to see analysis between the date</a:t>
            </a:r>
            <a:endParaRPr dirty="0">
              <a:latin typeface="Times New Roman" panose="02020603050405020304" pitchFamily="18" charset="0"/>
              <a:cs typeface="Times New Roman" panose="02020603050405020304" pitchFamily="18" charset="0"/>
            </a:endParaRPr>
          </a:p>
        </p:txBody>
      </p:sp>
      <p:sp>
        <p:nvSpPr>
          <p:cNvPr id="196" name="Project Development Cycle"/>
          <p:cNvSpPr txBox="1"/>
          <p:nvPr/>
        </p:nvSpPr>
        <p:spPr>
          <a:xfrm>
            <a:off x="400369" y="2654300"/>
            <a:ext cx="264285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Development Cycle</a:t>
            </a:r>
          </a:p>
        </p:txBody>
      </p:sp>
      <p:sp>
        <p:nvSpPr>
          <p:cNvPr id="197" name="Text Placeholder 4"/>
          <p:cNvSpPr txBox="1"/>
          <p:nvPr/>
        </p:nvSpPr>
        <p:spPr>
          <a:xfrm>
            <a:off x="3771942" y="1066366"/>
            <a:ext cx="6258441"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b="1" dirty="0">
                <a:latin typeface="Times New Roman" panose="02020603050405020304" pitchFamily="18" charset="0"/>
                <a:cs typeface="Times New Roman" panose="02020603050405020304" pitchFamily="18" charset="0"/>
              </a:rPr>
              <a:t>Change management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roject Development Cycle"/>
          <p:cNvSpPr txBox="1"/>
          <p:nvPr/>
        </p:nvSpPr>
        <p:spPr>
          <a:xfrm>
            <a:off x="400369" y="2654300"/>
            <a:ext cx="264285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Development Cycle</a:t>
            </a:r>
          </a:p>
        </p:txBody>
      </p:sp>
      <p:sp>
        <p:nvSpPr>
          <p:cNvPr id="201" name="Text Placeholder 4"/>
          <p:cNvSpPr txBox="1"/>
          <p:nvPr/>
        </p:nvSpPr>
        <p:spPr>
          <a:xfrm>
            <a:off x="3771942" y="606542"/>
            <a:ext cx="6258441"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lang="en-US" b="1" dirty="0">
                <a:latin typeface="Times New Roman" panose="02020603050405020304" pitchFamily="18" charset="0"/>
                <a:cs typeface="Times New Roman" panose="02020603050405020304" pitchFamily="18" charset="0"/>
              </a:rPr>
              <a:t>Testing</a:t>
            </a:r>
            <a:endParaRPr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1F5C23F-A0AE-2122-142B-51323F52087E}"/>
              </a:ext>
            </a:extLst>
          </p:cNvPr>
          <p:cNvSpPr txBox="1"/>
          <p:nvPr/>
        </p:nvSpPr>
        <p:spPr>
          <a:xfrm>
            <a:off x="4544704" y="1678675"/>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orbel"/>
              <a:ea typeface="Corbel"/>
              <a:cs typeface="Corbel"/>
              <a:sym typeface="Corbel"/>
            </a:endParaRPr>
          </a:p>
        </p:txBody>
      </p:sp>
      <p:sp>
        <p:nvSpPr>
          <p:cNvPr id="4" name="TextBox 3">
            <a:extLst>
              <a:ext uri="{FF2B5EF4-FFF2-40B4-BE49-F238E27FC236}">
                <a16:creationId xmlns:a16="http://schemas.microsoft.com/office/drawing/2014/main" id="{19145A26-FFBF-10C9-FA6E-F900AB9423C8}"/>
              </a:ext>
            </a:extLst>
          </p:cNvPr>
          <p:cNvSpPr txBox="1"/>
          <p:nvPr/>
        </p:nvSpPr>
        <p:spPr>
          <a:xfrm>
            <a:off x="3555241" y="1361639"/>
            <a:ext cx="8236390"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a:latin typeface="Times New Roman" panose="02020603050405020304" pitchFamily="18" charset="0"/>
                <a:cs typeface="Times New Roman" panose="02020603050405020304" pitchFamily="18" charset="0"/>
              </a:rPr>
              <a:t>Test Case 1: Valid CSV Upload</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Ensuring a valid CSV file is uploaded successfully</a:t>
            </a:r>
          </a:p>
          <a:p>
            <a:r>
              <a:rPr lang="en-US" b="1" dirty="0">
                <a:latin typeface="Times New Roman" panose="02020603050405020304" pitchFamily="18" charset="0"/>
                <a:cs typeface="Times New Roman" panose="02020603050405020304" pitchFamily="18" charset="0"/>
              </a:rPr>
              <a:t>Steps: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Navigate to the upload page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Upload a valid CSV file</a:t>
            </a:r>
          </a:p>
          <a:p>
            <a:r>
              <a:rPr lang="en-US" b="1" dirty="0">
                <a:latin typeface="Times New Roman" panose="02020603050405020304" pitchFamily="18" charset="0"/>
                <a:cs typeface="Times New Roman" panose="02020603050405020304" pitchFamily="18" charset="0"/>
              </a:rPr>
              <a:t>Expected Result:</a:t>
            </a:r>
            <a:r>
              <a:rPr lang="en-US" dirty="0">
                <a:latin typeface="Times New Roman" panose="02020603050405020304" pitchFamily="18" charset="0"/>
                <a:cs typeface="Times New Roman" panose="02020603050405020304" pitchFamily="18" charset="0"/>
              </a:rPr>
              <a:t> File is uploaded, processed, and data is stored in the database. A success message is displayed</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Test Case 2: Invalid CSV Upload</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Ensuring that an invalid CSV file is rejected.</a:t>
            </a:r>
          </a:p>
          <a:p>
            <a:r>
              <a:rPr lang="en-US" b="1" dirty="0">
                <a:latin typeface="Times New Roman" panose="02020603050405020304" pitchFamily="18" charset="0"/>
                <a:cs typeface="Times New Roman" panose="02020603050405020304" pitchFamily="18" charset="0"/>
              </a:rPr>
              <a:t>Steps: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Navigate to the upload page.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Upload an invalid CSV file (e.g., wrong format, missing columns).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Submit the file.</a:t>
            </a:r>
          </a:p>
          <a:p>
            <a:r>
              <a:rPr lang="en-US" b="1" dirty="0">
                <a:latin typeface="Times New Roman" panose="02020603050405020304" pitchFamily="18" charset="0"/>
                <a:cs typeface="Times New Roman" panose="02020603050405020304" pitchFamily="18" charset="0"/>
              </a:rPr>
              <a:t>Expected Result:</a:t>
            </a:r>
            <a:r>
              <a:rPr lang="en-US" dirty="0">
                <a:latin typeface="Times New Roman" panose="02020603050405020304" pitchFamily="18" charset="0"/>
                <a:cs typeface="Times New Roman" panose="02020603050405020304" pitchFamily="18" charset="0"/>
              </a:rPr>
              <a:t> File is rejected, and an error message is displayed.</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roject Development Cycle"/>
          <p:cNvSpPr txBox="1"/>
          <p:nvPr/>
        </p:nvSpPr>
        <p:spPr>
          <a:xfrm>
            <a:off x="400369" y="2654300"/>
            <a:ext cx="2642853" cy="158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Development Cycle</a:t>
            </a:r>
          </a:p>
        </p:txBody>
      </p:sp>
      <p:sp>
        <p:nvSpPr>
          <p:cNvPr id="201" name="Text Placeholder 4"/>
          <p:cNvSpPr txBox="1"/>
          <p:nvPr/>
        </p:nvSpPr>
        <p:spPr>
          <a:xfrm>
            <a:off x="3621816" y="509831"/>
            <a:ext cx="6258441" cy="590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lang="en-US" b="1" dirty="0">
                <a:latin typeface="Times New Roman" panose="02020603050405020304" pitchFamily="18" charset="0"/>
                <a:cs typeface="Times New Roman" panose="02020603050405020304" pitchFamily="18" charset="0"/>
              </a:rPr>
              <a:t>Testing</a:t>
            </a:r>
            <a:endParaRPr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1F5C23F-A0AE-2122-142B-51323F52087E}"/>
              </a:ext>
            </a:extLst>
          </p:cNvPr>
          <p:cNvSpPr txBox="1"/>
          <p:nvPr/>
        </p:nvSpPr>
        <p:spPr>
          <a:xfrm>
            <a:off x="4544704" y="1678675"/>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orbel"/>
              <a:ea typeface="Corbel"/>
              <a:cs typeface="Corbel"/>
              <a:sym typeface="Corbel"/>
            </a:endParaRPr>
          </a:p>
        </p:txBody>
      </p:sp>
      <p:sp>
        <p:nvSpPr>
          <p:cNvPr id="4" name="TextBox 3">
            <a:extLst>
              <a:ext uri="{FF2B5EF4-FFF2-40B4-BE49-F238E27FC236}">
                <a16:creationId xmlns:a16="http://schemas.microsoft.com/office/drawing/2014/main" id="{19145A26-FFBF-10C9-FA6E-F900AB9423C8}"/>
              </a:ext>
            </a:extLst>
          </p:cNvPr>
          <p:cNvSpPr txBox="1"/>
          <p:nvPr/>
        </p:nvSpPr>
        <p:spPr>
          <a:xfrm>
            <a:off x="3548416" y="999974"/>
            <a:ext cx="8338783" cy="56323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a:latin typeface="Times New Roman" panose="02020603050405020304" pitchFamily="18" charset="0"/>
                <a:cs typeface="Times New Roman" panose="02020603050405020304" pitchFamily="18" charset="0"/>
              </a:rPr>
              <a:t>3. Load Dashboard with Data</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Ensuring the dashboard loads correctly with data.</a:t>
            </a:r>
          </a:p>
          <a:p>
            <a:r>
              <a:rPr lang="en-US" b="1" dirty="0">
                <a:latin typeface="Times New Roman" panose="02020603050405020304" pitchFamily="18" charset="0"/>
                <a:cs typeface="Times New Roman" panose="02020603050405020304" pitchFamily="18" charset="0"/>
              </a:rPr>
              <a:t>Steps: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Navigate to the dashboard page.</a:t>
            </a:r>
          </a:p>
          <a:p>
            <a:r>
              <a:rPr lang="en-US" b="1" dirty="0">
                <a:latin typeface="Times New Roman" panose="02020603050405020304" pitchFamily="18" charset="0"/>
                <a:cs typeface="Times New Roman" panose="02020603050405020304" pitchFamily="18" charset="0"/>
              </a:rPr>
              <a:t>Expected Result:</a:t>
            </a:r>
            <a:r>
              <a:rPr lang="en-US" dirty="0">
                <a:latin typeface="Times New Roman" panose="02020603050405020304" pitchFamily="18" charset="0"/>
                <a:cs typeface="Times New Roman" panose="02020603050405020304" pitchFamily="18" charset="0"/>
              </a:rPr>
              <a:t> Dashboard displays all relevant data visualizations (transactions, profit, loss)</a:t>
            </a:r>
          </a:p>
          <a:p>
            <a:r>
              <a:rPr lang="en-US" b="1" dirty="0">
                <a:latin typeface="Times New Roman" panose="02020603050405020304" pitchFamily="18" charset="0"/>
                <a:cs typeface="Times New Roman" panose="02020603050405020304" pitchFamily="18" charset="0"/>
              </a:rPr>
              <a:t>4. View Transactions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Ensuring that the transactions page display all transactions correctly.</a:t>
            </a:r>
          </a:p>
          <a:p>
            <a:r>
              <a:rPr lang="en-US" b="1" dirty="0">
                <a:latin typeface="Times New Roman" panose="02020603050405020304" pitchFamily="18" charset="0"/>
                <a:cs typeface="Times New Roman" panose="02020603050405020304" pitchFamily="18" charset="0"/>
              </a:rPr>
              <a:t>Steps: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Navigate to the transactions page.</a:t>
            </a:r>
          </a:p>
          <a:p>
            <a:r>
              <a:rPr lang="en-US" b="1" dirty="0">
                <a:latin typeface="Times New Roman" panose="02020603050405020304" pitchFamily="18" charset="0"/>
                <a:cs typeface="Times New Roman" panose="02020603050405020304" pitchFamily="18" charset="0"/>
              </a:rPr>
              <a:t>Expected Result:</a:t>
            </a:r>
            <a:r>
              <a:rPr lang="en-US" dirty="0">
                <a:latin typeface="Times New Roman" panose="02020603050405020304" pitchFamily="18" charset="0"/>
                <a:cs typeface="Times New Roman" panose="02020603050405020304" pitchFamily="18" charset="0"/>
              </a:rPr>
              <a:t> All transactions are listed with correct details (date, amount, category).</a:t>
            </a:r>
          </a:p>
          <a:p>
            <a:r>
              <a:rPr lang="en-US" b="1" dirty="0">
                <a:latin typeface="Times New Roman" panose="02020603050405020304" pitchFamily="18" charset="0"/>
                <a:cs typeface="Times New Roman" panose="02020603050405020304" pitchFamily="18" charset="0"/>
              </a:rPr>
              <a:t>5. Authentication and Authorization:</a:t>
            </a:r>
          </a:p>
          <a:p>
            <a:r>
              <a:rPr lang="en-US" b="1" dirty="0">
                <a:latin typeface="Times New Roman" panose="02020603050405020304" pitchFamily="18" charset="0"/>
                <a:cs typeface="Times New Roman" panose="02020603050405020304" pitchFamily="18" charset="0"/>
              </a:rPr>
              <a:t>User Login</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Ensuring users can log in.</a:t>
            </a:r>
          </a:p>
          <a:p>
            <a:r>
              <a:rPr lang="en-US" b="1" dirty="0">
                <a:latin typeface="Times New Roman" panose="02020603050405020304" pitchFamily="18" charset="0"/>
                <a:cs typeface="Times New Roman" panose="02020603050405020304" pitchFamily="18" charset="0"/>
              </a:rPr>
              <a:t>Steps: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Navigate to the login page.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Enter valid credentials.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Submit the form.</a:t>
            </a:r>
          </a:p>
          <a:p>
            <a:r>
              <a:rPr lang="en-US" b="1" dirty="0">
                <a:latin typeface="Times New Roman" panose="02020603050405020304" pitchFamily="18" charset="0"/>
                <a:cs typeface="Times New Roman" panose="02020603050405020304" pitchFamily="18" charset="0"/>
              </a:rPr>
              <a:t>Expected Result:</a:t>
            </a:r>
            <a:r>
              <a:rPr lang="en-US" dirty="0">
                <a:latin typeface="Times New Roman" panose="02020603050405020304" pitchFamily="18" charset="0"/>
                <a:cs typeface="Times New Roman" panose="02020603050405020304" pitchFamily="18" charset="0"/>
              </a:rPr>
              <a:t> User is logged in and redirected to the dashboard.</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endParaRPr>
          </a:p>
        </p:txBody>
      </p:sp>
    </p:spTree>
    <p:extLst>
      <p:ext uri="{BB962C8B-B14F-4D97-AF65-F5344CB8AC3E}">
        <p14:creationId xmlns:p14="http://schemas.microsoft.com/office/powerpoint/2010/main" val="354546346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roject Development Cycle"/>
          <p:cNvSpPr txBox="1"/>
          <p:nvPr/>
        </p:nvSpPr>
        <p:spPr>
          <a:xfrm>
            <a:off x="400369" y="2654300"/>
            <a:ext cx="264285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Development Cycle</a:t>
            </a:r>
          </a:p>
        </p:txBody>
      </p:sp>
      <p:sp>
        <p:nvSpPr>
          <p:cNvPr id="201" name="Text Placeholder 4"/>
          <p:cNvSpPr txBox="1"/>
          <p:nvPr/>
        </p:nvSpPr>
        <p:spPr>
          <a:xfrm>
            <a:off x="3621816" y="509831"/>
            <a:ext cx="6258441"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lang="en-US" b="1" dirty="0">
                <a:latin typeface="Times New Roman" panose="02020603050405020304" pitchFamily="18" charset="0"/>
                <a:cs typeface="Times New Roman" panose="02020603050405020304" pitchFamily="18" charset="0"/>
              </a:rPr>
              <a:t>Testing Process</a:t>
            </a:r>
            <a:endParaRPr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1F5C23F-A0AE-2122-142B-51323F52087E}"/>
              </a:ext>
            </a:extLst>
          </p:cNvPr>
          <p:cNvSpPr txBox="1"/>
          <p:nvPr/>
        </p:nvSpPr>
        <p:spPr>
          <a:xfrm flipH="1">
            <a:off x="3621816" y="1463205"/>
            <a:ext cx="7922527"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457200" rtl="0" fontAlgn="auto" latinLnBrk="0" hangingPunct="0">
              <a:lnSpc>
                <a:spcPct val="100000"/>
              </a:lnSpc>
              <a:spcBef>
                <a:spcPts val="0"/>
              </a:spcBef>
              <a:spcAft>
                <a:spcPts val="0"/>
              </a:spcAft>
              <a:buClrTx/>
              <a:buSzTx/>
              <a:buFontTx/>
              <a:buAutoNum type="arabicPeriod"/>
              <a:tabLst/>
            </a:pP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rPr>
              <a:t>Unit Testin</a:t>
            </a:r>
            <a:r>
              <a:rPr lang="en-US" dirty="0">
                <a:latin typeface="Times New Roman" panose="02020603050405020304" pitchFamily="18" charset="0"/>
                <a:cs typeface="Times New Roman" panose="02020603050405020304" pitchFamily="18" charset="0"/>
              </a:rPr>
              <a:t>g:</a:t>
            </a:r>
          </a:p>
          <a:p>
            <a:pPr lvl="1"/>
            <a:r>
              <a:rPr lang="en-US" dirty="0">
                <a:latin typeface="Times New Roman" panose="02020603050405020304" pitchFamily="18" charset="0"/>
                <a:cs typeface="Times New Roman" panose="02020603050405020304" pitchFamily="18" charset="0"/>
              </a:rPr>
              <a:t>Testing individual components and functions</a:t>
            </a:r>
          </a:p>
          <a:p>
            <a:pPr lvl="1"/>
            <a:r>
              <a:rPr lang="en-US" dirty="0">
                <a:latin typeface="Times New Roman" panose="02020603050405020304" pitchFamily="18" charset="0"/>
                <a:cs typeface="Times New Roman" panose="02020603050405020304" pitchFamily="18" charset="0"/>
              </a:rPr>
              <a:t>Testing individual components and functions</a:t>
            </a:r>
          </a:p>
          <a:p>
            <a:pPr lvl="1"/>
            <a:r>
              <a:rPr lang="en-US" dirty="0">
                <a:latin typeface="Times New Roman" panose="02020603050405020304" pitchFamily="18" charset="0"/>
                <a:cs typeface="Times New Roman" panose="02020603050405020304" pitchFamily="18" charset="0"/>
              </a:rPr>
              <a:t>Tools: </a:t>
            </a:r>
            <a:r>
              <a:rPr lang="en-US" dirty="0" err="1">
                <a:latin typeface="Times New Roman" panose="02020603050405020304" pitchFamily="18" charset="0"/>
                <a:cs typeface="Times New Roman" panose="02020603050405020304" pitchFamily="18" charset="0"/>
              </a:rPr>
              <a:t>PyTest</a:t>
            </a:r>
            <a:r>
              <a:rPr lang="en-US" dirty="0">
                <a:latin typeface="Times New Roman" panose="02020603050405020304" pitchFamily="18" charset="0"/>
                <a:cs typeface="Times New Roman" panose="02020603050405020304" pitchFamily="18" charset="0"/>
              </a:rPr>
              <a:t> (for Python/Flask)</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342900" indent="-342900">
              <a:buAutoNum type="arabicPeriod" startAt="2"/>
            </a:pPr>
            <a:r>
              <a:rPr lang="en-US" dirty="0">
                <a:latin typeface="Times New Roman" panose="02020603050405020304" pitchFamily="18" charset="0"/>
                <a:cs typeface="Times New Roman" panose="02020603050405020304" pitchFamily="18" charset="0"/>
              </a:rPr>
              <a:t>Integration Testing:</a:t>
            </a:r>
          </a:p>
          <a:p>
            <a:pPr lvl="1"/>
            <a:r>
              <a:rPr lang="en-US" dirty="0">
                <a:latin typeface="Times New Roman" panose="02020603050405020304" pitchFamily="18" charset="0"/>
                <a:cs typeface="Times New Roman" panose="02020603050405020304" pitchFamily="18" charset="0"/>
              </a:rPr>
              <a:t>Testing interactions between different components</a:t>
            </a:r>
          </a:p>
          <a:p>
            <a:pPr lvl="1"/>
            <a:r>
              <a:rPr lang="en-US" dirty="0">
                <a:latin typeface="Times New Roman" panose="02020603050405020304" pitchFamily="18" charset="0"/>
                <a:cs typeface="Times New Roman" panose="02020603050405020304" pitchFamily="18" charset="0"/>
              </a:rPr>
              <a:t>Ensuring data flows correctly through the system</a:t>
            </a:r>
          </a:p>
          <a:p>
            <a:pPr lvl="1"/>
            <a:r>
              <a:rPr lang="en-US" dirty="0">
                <a:latin typeface="Times New Roman" panose="02020603050405020304" pitchFamily="18" charset="0"/>
                <a:cs typeface="Times New Roman" panose="02020603050405020304" pitchFamily="18" charset="0"/>
              </a:rPr>
              <a:t>Tools: </a:t>
            </a:r>
            <a:r>
              <a:rPr lang="en-US" dirty="0" err="1">
                <a:latin typeface="Times New Roman" panose="02020603050405020304" pitchFamily="18" charset="0"/>
                <a:cs typeface="Times New Roman" panose="02020603050405020304" pitchFamily="18" charset="0"/>
              </a:rPr>
              <a:t>Unittest</a:t>
            </a:r>
            <a:r>
              <a:rPr lang="en-US" dirty="0">
                <a:latin typeface="Times New Roman" panose="02020603050405020304" pitchFamily="18" charset="0"/>
                <a:cs typeface="Times New Roman" panose="02020603050405020304" pitchFamily="18" charset="0"/>
              </a:rPr>
              <a:t> (for Python)\</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342900" indent="-342900">
              <a:buAutoNum type="arabicPeriod" startAt="3"/>
            </a:pPr>
            <a:r>
              <a:rPr lang="en-US" dirty="0">
                <a:latin typeface="Times New Roman" panose="02020603050405020304" pitchFamily="18" charset="0"/>
                <a:cs typeface="Times New Roman" panose="02020603050405020304" pitchFamily="18" charset="0"/>
              </a:rPr>
              <a:t>Performance Testing:</a:t>
            </a:r>
          </a:p>
          <a:p>
            <a:pPr lvl="1"/>
            <a:r>
              <a:rPr lang="en-US" dirty="0">
                <a:latin typeface="Times New Roman" panose="02020603050405020304" pitchFamily="18" charset="0"/>
                <a:cs typeface="Times New Roman" panose="02020603050405020304" pitchFamily="18" charset="0"/>
              </a:rPr>
              <a:t>Testing the application's performance under load</a:t>
            </a:r>
          </a:p>
          <a:p>
            <a:pPr lvl="1"/>
            <a:r>
              <a:rPr lang="en-US" dirty="0">
                <a:latin typeface="Times New Roman" panose="02020603050405020304" pitchFamily="18" charset="0"/>
                <a:cs typeface="Times New Roman" panose="02020603050405020304" pitchFamily="18" charset="0"/>
              </a:rPr>
              <a:t>Ensuring it can handle large volumes of data and concurrent users</a:t>
            </a:r>
          </a:p>
          <a:p>
            <a:pPr lvl="1"/>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DF5A232-B2ED-7922-C311-C85C005F40FD}"/>
              </a:ext>
            </a:extLst>
          </p:cNvPr>
          <p:cNvSpPr txBox="1"/>
          <p:nvPr/>
        </p:nvSpPr>
        <p:spPr>
          <a:xfrm>
            <a:off x="4012442" y="1958454"/>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orbel"/>
              <a:ea typeface="Corbel"/>
              <a:cs typeface="Corbel"/>
              <a:sym typeface="Corbel"/>
            </a:endParaRPr>
          </a:p>
        </p:txBody>
      </p:sp>
    </p:spTree>
    <p:extLst>
      <p:ext uri="{BB962C8B-B14F-4D97-AF65-F5344CB8AC3E}">
        <p14:creationId xmlns:p14="http://schemas.microsoft.com/office/powerpoint/2010/main" val="8083683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 Placeholder 3"/>
          <p:cNvSpPr txBox="1">
            <a:spLocks noGrp="1"/>
          </p:cNvSpPr>
          <p:nvPr>
            <p:ph type="body" sz="half" idx="1"/>
          </p:nvPr>
        </p:nvSpPr>
        <p:spPr>
          <a:xfrm>
            <a:off x="3774925" y="1320799"/>
            <a:ext cx="7315201" cy="5219702"/>
          </a:xfrm>
          <a:prstGeom prst="rect">
            <a:avLst/>
          </a:prstGeom>
        </p:spPr>
        <p:txBody>
          <a:bodyPr anchor="ctr">
            <a:normAutofit/>
          </a:bodyPr>
          <a:lstStyle/>
          <a:p>
            <a:r>
              <a:rPr lang="en-US" sz="1800" dirty="0">
                <a:latin typeface="Times New Roman" panose="02020603050405020304" pitchFamily="18" charset="0"/>
                <a:cs typeface="Times New Roman" panose="02020603050405020304" pitchFamily="18" charset="0"/>
              </a:rPr>
              <a:t>The organizations are facing challenges in its financial decision-making processes due to the lack of insights into its financial metrics, specifically profit, loss, expenditure, and revenue, on a departmental level. While financial data is available, it is not effectively utilized for strategic planning or performance evaluation. This gap in data utilization hinders the ability to make informed decisions and drives inefficiencies in resource allocation.</a:t>
            </a:r>
          </a:p>
          <a:p>
            <a:r>
              <a:rPr lang="en-US" sz="1800" dirty="0">
                <a:latin typeface="Times New Roman" panose="02020603050405020304" pitchFamily="18" charset="0"/>
                <a:cs typeface="Times New Roman" panose="02020603050405020304" pitchFamily="18" charset="0"/>
              </a:rPr>
              <a:t>The absence of a comprehensive and visually intuitive representation of financial data prevents management from quickly identifying critical trends, anomalies, and areas requiring attention. This limitation impacts the organizations capacity to respond correspondingly to the financial issues, optimize budget allocations, and enhance overall financial health.</a:t>
            </a:r>
          </a:p>
          <a:p>
            <a:r>
              <a:rPr lang="en-US" sz="1800" dirty="0">
                <a:latin typeface="Times New Roman" panose="02020603050405020304" pitchFamily="18" charset="0"/>
                <a:cs typeface="Times New Roman" panose="02020603050405020304" pitchFamily="18" charset="0"/>
              </a:rPr>
              <a:t>To address these challenges, there is a need to develop a robust financial analysis platform. This platform should graphically represent financial data in a manner that is easily understandable. By doing so, it will empower management with the tool necessary to make data-driven decisions, ensure financial transparency, and improve corrections across departments.</a:t>
            </a:r>
          </a:p>
          <a:p>
            <a:pPr>
              <a:buClr>
                <a:schemeClr val="accent1"/>
              </a:buClr>
              <a:buSzPct val="100000"/>
              <a:defRPr sz="2000"/>
            </a:pPr>
            <a:endParaRPr lang="en-US" sz="1800" dirty="0">
              <a:latin typeface="Times New Roman" panose="02020603050405020304" pitchFamily="18" charset="0"/>
              <a:cs typeface="Times New Roman" panose="02020603050405020304" pitchFamily="18" charset="0"/>
            </a:endParaRPr>
          </a:p>
        </p:txBody>
      </p:sp>
      <p:sp>
        <p:nvSpPr>
          <p:cNvPr id="140" name="Text Placeholder 4"/>
          <p:cNvSpPr txBox="1"/>
          <p:nvPr/>
        </p:nvSpPr>
        <p:spPr>
          <a:xfrm>
            <a:off x="3959143" y="642404"/>
            <a:ext cx="6712113"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b="1" dirty="0">
                <a:latin typeface="Times New Roman" panose="02020603050405020304" pitchFamily="18" charset="0"/>
                <a:cs typeface="Times New Roman" panose="02020603050405020304" pitchFamily="18" charset="0"/>
              </a:rPr>
              <a:t>The problem statement</a:t>
            </a:r>
          </a:p>
        </p:txBody>
      </p:sp>
      <p:sp>
        <p:nvSpPr>
          <p:cNvPr id="142" name="About the project"/>
          <p:cNvSpPr txBox="1"/>
          <p:nvPr/>
        </p:nvSpPr>
        <p:spPr>
          <a:xfrm>
            <a:off x="457867" y="2946593"/>
            <a:ext cx="2347413" cy="10807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lang="en-US" dirty="0">
                <a:latin typeface="Times New Roman" panose="02020603050405020304" pitchFamily="18" charset="0"/>
                <a:cs typeface="Times New Roman" panose="02020603050405020304" pitchFamily="18" charset="0"/>
              </a:rPr>
              <a:t>About the project</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Include screenshots of your project execution…"/>
          <p:cNvSpPr txBox="1">
            <a:spLocks noGrp="1"/>
          </p:cNvSpPr>
          <p:nvPr>
            <p:ph type="body" sz="half" idx="1"/>
          </p:nvPr>
        </p:nvSpPr>
        <p:spPr>
          <a:xfrm>
            <a:off x="3771942" y="2103565"/>
            <a:ext cx="7315201" cy="3688069"/>
          </a:xfrm>
          <a:prstGeom prst="rect">
            <a:avLst/>
          </a:prstGeom>
        </p:spPr>
        <p:txBody>
          <a:bodyPr/>
          <a:lstStyle/>
          <a:p>
            <a:pPr marL="0" indent="0">
              <a:buNone/>
            </a:pPr>
            <a:endParaRPr dirty="0"/>
          </a:p>
        </p:txBody>
      </p:sp>
      <p:sp>
        <p:nvSpPr>
          <p:cNvPr id="204" name="Project Development Cycle"/>
          <p:cNvSpPr txBox="1"/>
          <p:nvPr/>
        </p:nvSpPr>
        <p:spPr>
          <a:xfrm>
            <a:off x="400369" y="2654300"/>
            <a:ext cx="2642853" cy="158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Development Cycle</a:t>
            </a:r>
          </a:p>
        </p:txBody>
      </p:sp>
      <p:sp>
        <p:nvSpPr>
          <p:cNvPr id="205" name="Text Placeholder 4"/>
          <p:cNvSpPr txBox="1"/>
          <p:nvPr/>
        </p:nvSpPr>
        <p:spPr>
          <a:xfrm>
            <a:off x="3771942" y="77808"/>
            <a:ext cx="7494599" cy="590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defTabSz="914400">
              <a:lnSpc>
                <a:spcPct val="90000"/>
              </a:lnSpc>
              <a:spcBef>
                <a:spcPts val="1200"/>
              </a:spcBef>
              <a:defRPr sz="3600">
                <a:solidFill>
                  <a:srgbClr val="595959"/>
                </a:solidFill>
              </a:defRPr>
            </a:lvl1pPr>
          </a:lstStyle>
          <a:p>
            <a:r>
              <a:rPr b="1" dirty="0">
                <a:latin typeface="Times New Roman" panose="02020603050405020304" pitchFamily="18" charset="0"/>
                <a:cs typeface="Times New Roman" panose="02020603050405020304" pitchFamily="18" charset="0"/>
              </a:rPr>
              <a:t>Screenshots</a:t>
            </a:r>
            <a:r>
              <a:rPr lang="en-US" b="1" dirty="0">
                <a:latin typeface="Times New Roman" panose="02020603050405020304" pitchFamily="18" charset="0"/>
                <a:cs typeface="Times New Roman" panose="02020603050405020304" pitchFamily="18" charset="0"/>
              </a:rPr>
              <a:t> of Project Execution</a:t>
            </a:r>
            <a:endParaRPr b="1" dirty="0">
              <a:latin typeface="Times New Roman" panose="02020603050405020304" pitchFamily="18" charset="0"/>
              <a:cs typeface="Times New Roman" panose="02020603050405020304" pitchFamily="18" charset="0"/>
            </a:endParaRPr>
          </a:p>
        </p:txBody>
      </p:sp>
      <p:pic>
        <p:nvPicPr>
          <p:cNvPr id="3" name="Picture 2" descr="A screenshot of a computer">
            <a:extLst>
              <a:ext uri="{FF2B5EF4-FFF2-40B4-BE49-F238E27FC236}">
                <a16:creationId xmlns:a16="http://schemas.microsoft.com/office/drawing/2014/main" id="{83753B6B-71BE-1A22-CD14-86A4E017B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2758" y="1310057"/>
            <a:ext cx="7999254" cy="4708480"/>
          </a:xfrm>
          <a:prstGeom prst="rect">
            <a:avLst/>
          </a:prstGeom>
        </p:spPr>
      </p:pic>
      <p:sp>
        <p:nvSpPr>
          <p:cNvPr id="6" name="TextBox 5">
            <a:extLst>
              <a:ext uri="{FF2B5EF4-FFF2-40B4-BE49-F238E27FC236}">
                <a16:creationId xmlns:a16="http://schemas.microsoft.com/office/drawing/2014/main" id="{62DBA87F-9530-4E56-D6F3-BF43E26126E7}"/>
              </a:ext>
            </a:extLst>
          </p:cNvPr>
          <p:cNvSpPr txBox="1"/>
          <p:nvPr/>
        </p:nvSpPr>
        <p:spPr>
          <a:xfrm>
            <a:off x="3662758" y="940725"/>
            <a:ext cx="6100548"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rPr>
              <a:t>Dashboard</a:t>
            </a:r>
          </a:p>
        </p:txBody>
      </p:sp>
    </p:spTree>
    <p:extLst>
      <p:ext uri="{BB962C8B-B14F-4D97-AF65-F5344CB8AC3E}">
        <p14:creationId xmlns:p14="http://schemas.microsoft.com/office/powerpoint/2010/main" val="43239167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3BCEA1-C198-CB05-8680-0C22B051252C}"/>
              </a:ext>
            </a:extLst>
          </p:cNvPr>
          <p:cNvSpPr>
            <a:spLocks noGrp="1"/>
          </p:cNvSpPr>
          <p:nvPr>
            <p:ph type="body" idx="1"/>
          </p:nvPr>
        </p:nvSpPr>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19170006-562A-336B-292B-6F7ECCD0F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466" y="799202"/>
            <a:ext cx="8036256" cy="5280876"/>
          </a:xfrm>
          <a:prstGeom prst="rect">
            <a:avLst/>
          </a:prstGeom>
        </p:spPr>
      </p:pic>
      <p:sp>
        <p:nvSpPr>
          <p:cNvPr id="5" name="TextBox 4">
            <a:extLst>
              <a:ext uri="{FF2B5EF4-FFF2-40B4-BE49-F238E27FC236}">
                <a16:creationId xmlns:a16="http://schemas.microsoft.com/office/drawing/2014/main" id="{7550CF1F-8C85-D194-E0EF-E3C8566ACDFE}"/>
              </a:ext>
            </a:extLst>
          </p:cNvPr>
          <p:cNvSpPr txBox="1"/>
          <p:nvPr/>
        </p:nvSpPr>
        <p:spPr>
          <a:xfrm>
            <a:off x="3714466" y="429872"/>
            <a:ext cx="253530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rPr>
              <a:t>Department wise analysis</a:t>
            </a:r>
          </a:p>
        </p:txBody>
      </p:sp>
      <p:sp>
        <p:nvSpPr>
          <p:cNvPr id="6" name="TextBox 5">
            <a:extLst>
              <a:ext uri="{FF2B5EF4-FFF2-40B4-BE49-F238E27FC236}">
                <a16:creationId xmlns:a16="http://schemas.microsoft.com/office/drawing/2014/main" id="{E1B6EEDC-9028-0DF4-3B1E-063B6ADE4707}"/>
              </a:ext>
            </a:extLst>
          </p:cNvPr>
          <p:cNvSpPr txBox="1"/>
          <p:nvPr/>
        </p:nvSpPr>
        <p:spPr>
          <a:xfrm>
            <a:off x="586853" y="2415654"/>
            <a:ext cx="2654489"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Corbel"/>
              </a:rPr>
              <a:t>Project Development Cycle</a:t>
            </a:r>
          </a:p>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orbel"/>
            </a:endParaRPr>
          </a:p>
        </p:txBody>
      </p:sp>
    </p:spTree>
    <p:extLst>
      <p:ext uri="{BB962C8B-B14F-4D97-AF65-F5344CB8AC3E}">
        <p14:creationId xmlns:p14="http://schemas.microsoft.com/office/powerpoint/2010/main" val="226460298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3BCEA1-C198-CB05-8680-0C22B051252C}"/>
              </a:ext>
            </a:extLst>
          </p:cNvPr>
          <p:cNvSpPr>
            <a:spLocks noGrp="1"/>
          </p:cNvSpPr>
          <p:nvPr>
            <p:ph type="body" idx="1"/>
          </p:nvPr>
        </p:nvSpPr>
        <p:spPr/>
        <p:txBody>
          <a:bodyPr/>
          <a:lstStyle/>
          <a:p>
            <a:endParaRPr lang="en-US"/>
          </a:p>
        </p:txBody>
      </p:sp>
      <p:sp>
        <p:nvSpPr>
          <p:cNvPr id="5" name="TextBox 4">
            <a:extLst>
              <a:ext uri="{FF2B5EF4-FFF2-40B4-BE49-F238E27FC236}">
                <a16:creationId xmlns:a16="http://schemas.microsoft.com/office/drawing/2014/main" id="{7550CF1F-8C85-D194-E0EF-E3C8566ACDFE}"/>
              </a:ext>
            </a:extLst>
          </p:cNvPr>
          <p:cNvSpPr txBox="1"/>
          <p:nvPr/>
        </p:nvSpPr>
        <p:spPr>
          <a:xfrm>
            <a:off x="3714466" y="429872"/>
            <a:ext cx="181075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rPr>
              <a:t>Graphs and Charts</a:t>
            </a:r>
          </a:p>
        </p:txBody>
      </p:sp>
      <p:sp>
        <p:nvSpPr>
          <p:cNvPr id="6" name="TextBox 5">
            <a:extLst>
              <a:ext uri="{FF2B5EF4-FFF2-40B4-BE49-F238E27FC236}">
                <a16:creationId xmlns:a16="http://schemas.microsoft.com/office/drawing/2014/main" id="{E1B6EEDC-9028-0DF4-3B1E-063B6ADE4707}"/>
              </a:ext>
            </a:extLst>
          </p:cNvPr>
          <p:cNvSpPr txBox="1"/>
          <p:nvPr/>
        </p:nvSpPr>
        <p:spPr>
          <a:xfrm>
            <a:off x="586853" y="2415654"/>
            <a:ext cx="2654489"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Corbel"/>
              </a:rPr>
              <a:t>Project Development Cycle</a:t>
            </a:r>
          </a:p>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orbel"/>
            </a:endParaRPr>
          </a:p>
        </p:txBody>
      </p:sp>
      <p:pic>
        <p:nvPicPr>
          <p:cNvPr id="7" name="Picture 6" descr="A screenshot of a computer&#10;&#10;Description automatically generated">
            <a:extLst>
              <a:ext uri="{FF2B5EF4-FFF2-40B4-BE49-F238E27FC236}">
                <a16:creationId xmlns:a16="http://schemas.microsoft.com/office/drawing/2014/main" id="{D65C5D0C-9891-069D-B1C2-D850AADBB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466" y="799203"/>
            <a:ext cx="7961194" cy="5250452"/>
          </a:xfrm>
          <a:prstGeom prst="rect">
            <a:avLst/>
          </a:prstGeom>
        </p:spPr>
      </p:pic>
    </p:spTree>
    <p:extLst>
      <p:ext uri="{BB962C8B-B14F-4D97-AF65-F5344CB8AC3E}">
        <p14:creationId xmlns:p14="http://schemas.microsoft.com/office/powerpoint/2010/main" val="316785490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3BCEA1-C198-CB05-8680-0C22B051252C}"/>
              </a:ext>
            </a:extLst>
          </p:cNvPr>
          <p:cNvSpPr>
            <a:spLocks noGrp="1"/>
          </p:cNvSpPr>
          <p:nvPr>
            <p:ph type="body" idx="1"/>
          </p:nvPr>
        </p:nvSpPr>
        <p:spPr/>
        <p:txBody>
          <a:bodyPr/>
          <a:lstStyle/>
          <a:p>
            <a:endParaRPr lang="en-US"/>
          </a:p>
        </p:txBody>
      </p:sp>
      <p:sp>
        <p:nvSpPr>
          <p:cNvPr id="5" name="TextBox 4">
            <a:extLst>
              <a:ext uri="{FF2B5EF4-FFF2-40B4-BE49-F238E27FC236}">
                <a16:creationId xmlns:a16="http://schemas.microsoft.com/office/drawing/2014/main" id="{7550CF1F-8C85-D194-E0EF-E3C8566ACDFE}"/>
              </a:ext>
            </a:extLst>
          </p:cNvPr>
          <p:cNvSpPr txBox="1"/>
          <p:nvPr/>
        </p:nvSpPr>
        <p:spPr>
          <a:xfrm>
            <a:off x="3714466" y="429872"/>
            <a:ext cx="181075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rPr>
              <a:t>Graphs and Charts</a:t>
            </a:r>
          </a:p>
        </p:txBody>
      </p:sp>
      <p:sp>
        <p:nvSpPr>
          <p:cNvPr id="6" name="TextBox 5">
            <a:extLst>
              <a:ext uri="{FF2B5EF4-FFF2-40B4-BE49-F238E27FC236}">
                <a16:creationId xmlns:a16="http://schemas.microsoft.com/office/drawing/2014/main" id="{E1B6EEDC-9028-0DF4-3B1E-063B6ADE4707}"/>
              </a:ext>
            </a:extLst>
          </p:cNvPr>
          <p:cNvSpPr txBox="1"/>
          <p:nvPr/>
        </p:nvSpPr>
        <p:spPr>
          <a:xfrm>
            <a:off x="586853" y="2415654"/>
            <a:ext cx="2654489"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Corbel"/>
              </a:rPr>
              <a:t>Project Development Cycle</a:t>
            </a:r>
          </a:p>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orbel"/>
            </a:endParaRPr>
          </a:p>
        </p:txBody>
      </p:sp>
      <p:pic>
        <p:nvPicPr>
          <p:cNvPr id="8" name="Picture 7" descr="A screenshot of a computer&#10;&#10;Description automatically generated">
            <a:extLst>
              <a:ext uri="{FF2B5EF4-FFF2-40B4-BE49-F238E27FC236}">
                <a16:creationId xmlns:a16="http://schemas.microsoft.com/office/drawing/2014/main" id="{616EFFE2-18DF-EFA7-65C6-0C6F2EA1D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466" y="799202"/>
            <a:ext cx="8090848" cy="5280876"/>
          </a:xfrm>
          <a:prstGeom prst="rect">
            <a:avLst/>
          </a:prstGeom>
        </p:spPr>
      </p:pic>
    </p:spTree>
    <p:extLst>
      <p:ext uri="{BB962C8B-B14F-4D97-AF65-F5344CB8AC3E}">
        <p14:creationId xmlns:p14="http://schemas.microsoft.com/office/powerpoint/2010/main" val="145393429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3BCEA1-C198-CB05-8680-0C22B051252C}"/>
              </a:ext>
            </a:extLst>
          </p:cNvPr>
          <p:cNvSpPr>
            <a:spLocks noGrp="1"/>
          </p:cNvSpPr>
          <p:nvPr>
            <p:ph type="body" idx="1"/>
          </p:nvPr>
        </p:nvSpPr>
        <p:spPr/>
        <p:txBody>
          <a:bodyPr/>
          <a:lstStyle/>
          <a:p>
            <a:endParaRPr lang="en-US" dirty="0"/>
          </a:p>
        </p:txBody>
      </p:sp>
      <p:sp>
        <p:nvSpPr>
          <p:cNvPr id="5" name="TextBox 4">
            <a:extLst>
              <a:ext uri="{FF2B5EF4-FFF2-40B4-BE49-F238E27FC236}">
                <a16:creationId xmlns:a16="http://schemas.microsoft.com/office/drawing/2014/main" id="{7550CF1F-8C85-D194-E0EF-E3C8566ACDFE}"/>
              </a:ext>
            </a:extLst>
          </p:cNvPr>
          <p:cNvSpPr txBox="1"/>
          <p:nvPr/>
        </p:nvSpPr>
        <p:spPr>
          <a:xfrm>
            <a:off x="3714466" y="429872"/>
            <a:ext cx="184281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rPr>
              <a:t>Transaction details</a:t>
            </a:r>
          </a:p>
        </p:txBody>
      </p:sp>
      <p:sp>
        <p:nvSpPr>
          <p:cNvPr id="6" name="TextBox 5">
            <a:extLst>
              <a:ext uri="{FF2B5EF4-FFF2-40B4-BE49-F238E27FC236}">
                <a16:creationId xmlns:a16="http://schemas.microsoft.com/office/drawing/2014/main" id="{E1B6EEDC-9028-0DF4-3B1E-063B6ADE4707}"/>
              </a:ext>
            </a:extLst>
          </p:cNvPr>
          <p:cNvSpPr txBox="1"/>
          <p:nvPr/>
        </p:nvSpPr>
        <p:spPr>
          <a:xfrm>
            <a:off x="586853" y="2415654"/>
            <a:ext cx="2654489"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Corbel"/>
              </a:rPr>
              <a:t>Project Development Cycle</a:t>
            </a:r>
          </a:p>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orbel"/>
            </a:endParaRPr>
          </a:p>
        </p:txBody>
      </p:sp>
      <p:pic>
        <p:nvPicPr>
          <p:cNvPr id="4" name="Picture 3" descr="A screenshot of a computer&#10;&#10;Description automatically generated">
            <a:extLst>
              <a:ext uri="{FF2B5EF4-FFF2-40B4-BE49-F238E27FC236}">
                <a16:creationId xmlns:a16="http://schemas.microsoft.com/office/drawing/2014/main" id="{87853453-9F83-291C-728E-E8600E507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466" y="799202"/>
            <a:ext cx="8056729" cy="5253580"/>
          </a:xfrm>
          <a:prstGeom prst="rect">
            <a:avLst/>
          </a:prstGeom>
        </p:spPr>
      </p:pic>
    </p:spTree>
    <p:extLst>
      <p:ext uri="{BB962C8B-B14F-4D97-AF65-F5344CB8AC3E}">
        <p14:creationId xmlns:p14="http://schemas.microsoft.com/office/powerpoint/2010/main" val="152035254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3BCEA1-C198-CB05-8680-0C22B051252C}"/>
              </a:ext>
            </a:extLst>
          </p:cNvPr>
          <p:cNvSpPr>
            <a:spLocks noGrp="1"/>
          </p:cNvSpPr>
          <p:nvPr>
            <p:ph type="body" idx="1"/>
          </p:nvPr>
        </p:nvSpPr>
        <p:spPr/>
        <p:txBody>
          <a:bodyPr/>
          <a:lstStyle/>
          <a:p>
            <a:endParaRPr lang="en-US" dirty="0"/>
          </a:p>
        </p:txBody>
      </p:sp>
      <p:sp>
        <p:nvSpPr>
          <p:cNvPr id="5" name="TextBox 4">
            <a:extLst>
              <a:ext uri="{FF2B5EF4-FFF2-40B4-BE49-F238E27FC236}">
                <a16:creationId xmlns:a16="http://schemas.microsoft.com/office/drawing/2014/main" id="{7550CF1F-8C85-D194-E0EF-E3C8566ACDFE}"/>
              </a:ext>
            </a:extLst>
          </p:cNvPr>
          <p:cNvSpPr txBox="1"/>
          <p:nvPr/>
        </p:nvSpPr>
        <p:spPr>
          <a:xfrm>
            <a:off x="3714466" y="429872"/>
            <a:ext cx="77200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rPr>
              <a:t>Upload</a:t>
            </a:r>
          </a:p>
        </p:txBody>
      </p:sp>
      <p:sp>
        <p:nvSpPr>
          <p:cNvPr id="6" name="TextBox 5">
            <a:extLst>
              <a:ext uri="{FF2B5EF4-FFF2-40B4-BE49-F238E27FC236}">
                <a16:creationId xmlns:a16="http://schemas.microsoft.com/office/drawing/2014/main" id="{E1B6EEDC-9028-0DF4-3B1E-063B6ADE4707}"/>
              </a:ext>
            </a:extLst>
          </p:cNvPr>
          <p:cNvSpPr txBox="1"/>
          <p:nvPr/>
        </p:nvSpPr>
        <p:spPr>
          <a:xfrm>
            <a:off x="586853" y="2415654"/>
            <a:ext cx="2654489"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Corbel"/>
              </a:rPr>
              <a:t>Project Development Cycle</a:t>
            </a:r>
          </a:p>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orbel"/>
            </a:endParaRPr>
          </a:p>
        </p:txBody>
      </p:sp>
      <p:pic>
        <p:nvPicPr>
          <p:cNvPr id="10" name="Picture 9" descr="A screenshot of a computer&#10;&#10;Description automatically generated">
            <a:extLst>
              <a:ext uri="{FF2B5EF4-FFF2-40B4-BE49-F238E27FC236}">
                <a16:creationId xmlns:a16="http://schemas.microsoft.com/office/drawing/2014/main" id="{5F569D55-BF36-4D9F-5C0E-7376213D0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466" y="809438"/>
            <a:ext cx="8198725" cy="5345702"/>
          </a:xfrm>
          <a:prstGeom prst="rect">
            <a:avLst/>
          </a:prstGeom>
        </p:spPr>
      </p:pic>
    </p:spTree>
    <p:extLst>
      <p:ext uri="{BB962C8B-B14F-4D97-AF65-F5344CB8AC3E}">
        <p14:creationId xmlns:p14="http://schemas.microsoft.com/office/powerpoint/2010/main" val="379564705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What are the metrics to indicate the success of your project?"/>
          <p:cNvSpPr txBox="1">
            <a:spLocks noGrp="1"/>
          </p:cNvSpPr>
          <p:nvPr>
            <p:ph type="body" sz="half" idx="1"/>
          </p:nvPr>
        </p:nvSpPr>
        <p:spPr>
          <a:xfrm>
            <a:off x="3771942" y="965201"/>
            <a:ext cx="8019689" cy="5304970"/>
          </a:xfrm>
          <a:prstGeom prst="rect">
            <a:avLst/>
          </a:prstGeom>
        </p:spPr>
        <p:txBody>
          <a:bodyPr>
            <a:noAutofit/>
          </a:bodyPr>
          <a:lstStyle/>
          <a:p>
            <a:pPr marL="457200" indent="-457200">
              <a:buFont typeface="+mj-lt"/>
              <a:buAutoNum type="arabicPeriod"/>
            </a:pPr>
            <a:r>
              <a:rPr lang="en-US" sz="1600" b="1" dirty="0">
                <a:latin typeface="Times New Roman" panose="02020603050405020304" pitchFamily="18" charset="0"/>
                <a:cs typeface="Times New Roman" panose="02020603050405020304" pitchFamily="18" charset="0"/>
              </a:rPr>
              <a:t>User Satisfaction:</a:t>
            </a:r>
          </a:p>
          <a:p>
            <a:pPr marL="866140" lvl="1" indent="-342900"/>
            <a:r>
              <a:rPr lang="en-US" sz="1400" b="1" dirty="0">
                <a:latin typeface="Times New Roman" panose="02020603050405020304" pitchFamily="18" charset="0"/>
                <a:cs typeface="Times New Roman" panose="02020603050405020304" pitchFamily="18" charset="0"/>
              </a:rPr>
              <a:t>User Feedback:</a:t>
            </a:r>
            <a:r>
              <a:rPr lang="en-US" sz="1400" dirty="0">
                <a:latin typeface="Times New Roman" panose="02020603050405020304" pitchFamily="18" charset="0"/>
                <a:cs typeface="Times New Roman" panose="02020603050405020304" pitchFamily="18" charset="0"/>
              </a:rPr>
              <a:t> Collecting and analyzing user feedback through surveys, ratings, and reviews</a:t>
            </a:r>
          </a:p>
          <a:p>
            <a:pPr marL="866140" lvl="1" indent="-342900"/>
            <a:r>
              <a:rPr lang="en-US" sz="1400" b="1" dirty="0">
                <a:latin typeface="Times New Roman" panose="02020603050405020304" pitchFamily="18" charset="0"/>
                <a:cs typeface="Times New Roman" panose="02020603050405020304" pitchFamily="18" charset="0"/>
              </a:rPr>
              <a:t>Net Promoter Score : </a:t>
            </a:r>
            <a:r>
              <a:rPr lang="en-US" sz="1400" dirty="0">
                <a:latin typeface="Times New Roman" panose="02020603050405020304" pitchFamily="18" charset="0"/>
                <a:cs typeface="Times New Roman" panose="02020603050405020304" pitchFamily="18" charset="0"/>
              </a:rPr>
              <a:t>Measuring user willingness to recommend the tool to others</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Financial Performance:</a:t>
            </a:r>
          </a:p>
          <a:p>
            <a:pPr marL="808990" lvl="1" indent="-285750"/>
            <a:r>
              <a:rPr lang="en-US" sz="1400" b="1" dirty="0">
                <a:latin typeface="Times New Roman" panose="02020603050405020304" pitchFamily="18" charset="0"/>
                <a:cs typeface="Times New Roman" panose="02020603050405020304" pitchFamily="18" charset="0"/>
              </a:rPr>
              <a:t>Cost Savings:</a:t>
            </a:r>
            <a:r>
              <a:rPr lang="en-US" sz="1400" dirty="0">
                <a:latin typeface="Times New Roman" panose="02020603050405020304" pitchFamily="18" charset="0"/>
                <a:cs typeface="Times New Roman" panose="02020603050405020304" pitchFamily="18" charset="0"/>
              </a:rPr>
              <a:t> Calculating any reduction in costs due to improved financial analysis and decision-making</a:t>
            </a:r>
          </a:p>
          <a:p>
            <a:pPr marL="808990" lvl="1" indent="-285750"/>
            <a:r>
              <a:rPr lang="en-US" sz="1400" b="1" dirty="0">
                <a:latin typeface="Times New Roman" panose="02020603050405020304" pitchFamily="18" charset="0"/>
                <a:cs typeface="Times New Roman" panose="02020603050405020304" pitchFamily="18" charset="0"/>
              </a:rPr>
              <a:t>Return on Investment (ROI):</a:t>
            </a:r>
            <a:r>
              <a:rPr lang="en-US" sz="1400" dirty="0">
                <a:latin typeface="Times New Roman" panose="02020603050405020304" pitchFamily="18" charset="0"/>
                <a:cs typeface="Times New Roman" panose="02020603050405020304" pitchFamily="18" charset="0"/>
              </a:rPr>
              <a:t> Measuring the financial return compared to the cost of developing and maintaining the tool</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Performance:</a:t>
            </a:r>
          </a:p>
          <a:p>
            <a:pPr marL="808990" lvl="1" indent="-285750"/>
            <a:r>
              <a:rPr lang="en-US" sz="1400" b="1" dirty="0">
                <a:latin typeface="Times New Roman" panose="02020603050405020304" pitchFamily="18" charset="0"/>
                <a:cs typeface="Times New Roman" panose="02020603050405020304" pitchFamily="18" charset="0"/>
              </a:rPr>
              <a:t>Response Time:</a:t>
            </a:r>
            <a:r>
              <a:rPr lang="en-US" sz="1400" dirty="0">
                <a:latin typeface="Times New Roman" panose="02020603050405020304" pitchFamily="18" charset="0"/>
                <a:cs typeface="Times New Roman" panose="02020603050405020304" pitchFamily="18" charset="0"/>
              </a:rPr>
              <a:t> Measuring the average time, it takes for the application to respond to user requests.</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Business Impact:</a:t>
            </a:r>
          </a:p>
          <a:p>
            <a:pPr marL="808990" lvl="1" indent="-285750"/>
            <a:r>
              <a:rPr lang="en-US" sz="1400" b="1" dirty="0">
                <a:latin typeface="Times New Roman" panose="02020603050405020304" pitchFamily="18" charset="0"/>
                <a:cs typeface="Times New Roman" panose="02020603050405020304" pitchFamily="18" charset="0"/>
              </a:rPr>
              <a:t>Decision-Making Quality:</a:t>
            </a:r>
            <a:r>
              <a:rPr lang="en-US" sz="1400" dirty="0">
                <a:latin typeface="Times New Roman" panose="02020603050405020304" pitchFamily="18" charset="0"/>
                <a:cs typeface="Times New Roman" panose="02020603050405020304" pitchFamily="18" charset="0"/>
              </a:rPr>
              <a:t> Evaluating improvements in the quality of business decisions made using insights from the tool</a:t>
            </a:r>
          </a:p>
          <a:p>
            <a:pPr marL="808990" lvl="1" indent="-285750"/>
            <a:r>
              <a:rPr lang="en-US" sz="1400" b="1" dirty="0">
                <a:latin typeface="Times New Roman" panose="02020603050405020304" pitchFamily="18" charset="0"/>
                <a:cs typeface="Times New Roman" panose="02020603050405020304" pitchFamily="18" charset="0"/>
              </a:rPr>
              <a:t>Operational Efficiency</a:t>
            </a:r>
            <a:r>
              <a:rPr lang="en-US" sz="1400" b="1">
                <a:latin typeface="Times New Roman" panose="02020603050405020304" pitchFamily="18" charset="0"/>
                <a:cs typeface="Times New Roman" panose="02020603050405020304" pitchFamily="18" charset="0"/>
              </a:rPr>
              <a:t>:</a:t>
            </a:r>
            <a:r>
              <a:rPr lang="en-US" sz="1400">
                <a:latin typeface="Times New Roman" panose="02020603050405020304" pitchFamily="18" charset="0"/>
                <a:cs typeface="Times New Roman" panose="02020603050405020304" pitchFamily="18" charset="0"/>
              </a:rPr>
              <a:t> Assessing </a:t>
            </a:r>
            <a:r>
              <a:rPr lang="en-US" sz="1400" dirty="0">
                <a:latin typeface="Times New Roman" panose="02020603050405020304" pitchFamily="18" charset="0"/>
                <a:cs typeface="Times New Roman" panose="02020603050405020304" pitchFamily="18" charset="0"/>
              </a:rPr>
              <a:t>the impact on operational efficiency, such as time saved in generating financial reports</a:t>
            </a:r>
          </a:p>
        </p:txBody>
      </p:sp>
      <p:sp>
        <p:nvSpPr>
          <p:cNvPr id="208" name="Project Development Cycle"/>
          <p:cNvSpPr txBox="1"/>
          <p:nvPr/>
        </p:nvSpPr>
        <p:spPr>
          <a:xfrm>
            <a:off x="400369" y="2654300"/>
            <a:ext cx="264285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Development Cycle</a:t>
            </a:r>
          </a:p>
        </p:txBody>
      </p:sp>
      <p:sp>
        <p:nvSpPr>
          <p:cNvPr id="209" name="Text Placeholder 4"/>
          <p:cNvSpPr txBox="1"/>
          <p:nvPr/>
        </p:nvSpPr>
        <p:spPr>
          <a:xfrm>
            <a:off x="3771942" y="261124"/>
            <a:ext cx="6258441"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lang="en-US" b="1" dirty="0">
                <a:latin typeface="Times New Roman" panose="02020603050405020304" pitchFamily="18" charset="0"/>
                <a:cs typeface="Times New Roman" panose="02020603050405020304" pitchFamily="18" charset="0"/>
              </a:rPr>
              <a:t>Metrics for </a:t>
            </a:r>
            <a:r>
              <a:rPr b="1" dirty="0">
                <a:latin typeface="Times New Roman" panose="02020603050405020304" pitchFamily="18" charset="0"/>
                <a:cs typeface="Times New Roman" panose="02020603050405020304" pitchFamily="18" charset="0"/>
              </a:rPr>
              <a:t>Success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What sort of follow-up activities should take place to ensure that the results of this project  are applied to the fullest extent possible?…"/>
          <p:cNvSpPr txBox="1">
            <a:spLocks noGrp="1"/>
          </p:cNvSpPr>
          <p:nvPr>
            <p:ph type="body" sz="half" idx="1"/>
          </p:nvPr>
        </p:nvSpPr>
        <p:spPr>
          <a:xfrm>
            <a:off x="3771942" y="1272969"/>
            <a:ext cx="8019689" cy="5287488"/>
          </a:xfrm>
          <a:prstGeom prst="rect">
            <a:avLst/>
          </a:prstGeom>
        </p:spPr>
        <p:txBody>
          <a:bodyPr>
            <a:normAutofit/>
          </a:bodyPr>
          <a:lstStyle/>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Regular Updates and Maintenance:</a:t>
            </a:r>
          </a:p>
          <a:p>
            <a:pPr marL="866140" lvl="1" indent="-342900"/>
            <a:r>
              <a:rPr lang="en-US" sz="1600" b="1" dirty="0">
                <a:latin typeface="Times New Roman" panose="02020603050405020304" pitchFamily="18" charset="0"/>
                <a:cs typeface="Times New Roman" panose="02020603050405020304" pitchFamily="18" charset="0"/>
              </a:rPr>
              <a:t>Software Updates:</a:t>
            </a:r>
            <a:r>
              <a:rPr lang="en-US" sz="1600" dirty="0">
                <a:latin typeface="Times New Roman" panose="02020603050405020304" pitchFamily="18" charset="0"/>
                <a:cs typeface="Times New Roman" panose="02020603050405020304" pitchFamily="18" charset="0"/>
              </a:rPr>
              <a:t> Continuously update the application to fix bugs, improve performance, and add new features based on user feedback.</a:t>
            </a:r>
          </a:p>
          <a:p>
            <a:pPr marL="866140" lvl="1" indent="-342900"/>
            <a:r>
              <a:rPr lang="en-US" sz="1600" b="1" dirty="0">
                <a:latin typeface="Times New Roman" panose="02020603050405020304" pitchFamily="18" charset="0"/>
                <a:cs typeface="Times New Roman" panose="02020603050405020304" pitchFamily="18" charset="0"/>
              </a:rPr>
              <a:t>Security Patches:</a:t>
            </a:r>
            <a:r>
              <a:rPr lang="en-US" sz="1600" dirty="0">
                <a:latin typeface="Times New Roman" panose="02020603050405020304" pitchFamily="18" charset="0"/>
                <a:cs typeface="Times New Roman" panose="02020603050405020304" pitchFamily="18" charset="0"/>
              </a:rPr>
              <a:t> Regularly apply security patches to ensure the protection of sensitive financial data.</a:t>
            </a:r>
          </a:p>
          <a:p>
            <a:pPr marL="866140" lvl="1" indent="-342900"/>
            <a:r>
              <a:rPr lang="en-US" sz="1600" b="1" dirty="0">
                <a:latin typeface="Times New Roman" panose="02020603050405020304" pitchFamily="18" charset="0"/>
                <a:cs typeface="Times New Roman" panose="02020603050405020304" pitchFamily="18" charset="0"/>
              </a:rPr>
              <a:t>Database Maintenance:</a:t>
            </a:r>
            <a:r>
              <a:rPr lang="en-US" sz="1600" dirty="0">
                <a:latin typeface="Times New Roman" panose="02020603050405020304" pitchFamily="18" charset="0"/>
                <a:cs typeface="Times New Roman" panose="02020603050405020304" pitchFamily="18" charset="0"/>
              </a:rPr>
              <a:t> Periodically optimize and back up the database to maintain data integrity and performance</a:t>
            </a:r>
            <a:r>
              <a:rPr lang="en-US" dirty="0">
                <a:latin typeface="Times New Roman" panose="02020603050405020304" pitchFamily="18" charset="0"/>
                <a:cs typeface="Times New Roman" panose="02020603050405020304" pitchFamily="18" charset="0"/>
              </a:rPr>
              <a:t>.</a:t>
            </a:r>
          </a:p>
          <a:p>
            <a:pPr marL="523240" lvl="1" indent="0">
              <a:buNone/>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Feedback and Improvement:</a:t>
            </a:r>
            <a:endParaRPr lang="en-US" b="1" dirty="0">
              <a:latin typeface="Times New Roman" panose="02020603050405020304" pitchFamily="18" charset="0"/>
              <a:ea typeface="STZhongsong" panose="020B0503020204020204" pitchFamily="2" charset="-122"/>
              <a:cs typeface="Times New Roman" panose="02020603050405020304" pitchFamily="18" charset="0"/>
            </a:endParaRPr>
          </a:p>
          <a:p>
            <a:pPr marL="866140" lvl="1" indent="-342900"/>
            <a:r>
              <a:rPr lang="en-US" sz="1600" b="1" dirty="0">
                <a:latin typeface="Times New Roman" panose="02020603050405020304" pitchFamily="18" charset="0"/>
                <a:cs typeface="Times New Roman" panose="02020603050405020304" pitchFamily="18" charset="0"/>
              </a:rPr>
              <a:t>User Feedback:</a:t>
            </a:r>
            <a:r>
              <a:rPr lang="en-US" sz="1600" dirty="0">
                <a:latin typeface="Times New Roman" panose="02020603050405020304" pitchFamily="18" charset="0"/>
                <a:cs typeface="Times New Roman" panose="02020603050405020304" pitchFamily="18" charset="0"/>
              </a:rPr>
              <a:t> Implement mechanisms for users to provide feedback, such as surveys or feedback forms</a:t>
            </a:r>
          </a:p>
          <a:p>
            <a:pPr marL="866140" lvl="1" indent="-342900"/>
            <a:r>
              <a:rPr lang="en-US" sz="1600" b="1" dirty="0">
                <a:latin typeface="Times New Roman" panose="02020603050405020304" pitchFamily="18" charset="0"/>
                <a:cs typeface="Times New Roman" panose="02020603050405020304" pitchFamily="18" charset="0"/>
              </a:rPr>
              <a:t>Regular Reviews: </a:t>
            </a:r>
            <a:r>
              <a:rPr lang="en-US" sz="1600" dirty="0">
                <a:latin typeface="Times New Roman" panose="02020603050405020304" pitchFamily="18" charset="0"/>
                <a:cs typeface="Times New Roman" panose="02020603050405020304" pitchFamily="18" charset="0"/>
              </a:rPr>
              <a:t>Conduct regular reviews and assessments to identify areas for improvement and implement necessary changes</a:t>
            </a:r>
          </a:p>
          <a:p>
            <a:pPr marL="866140" lvl="1" indent="-342900"/>
            <a:endParaRPr lang="en-US" b="1" dirty="0">
              <a:latin typeface="Times New Roman" panose="02020603050405020304" pitchFamily="18" charset="0"/>
              <a:cs typeface="Times New Roman" panose="02020603050405020304" pitchFamily="18" charset="0"/>
            </a:endParaRPr>
          </a:p>
          <a:p>
            <a:pPr marL="0" indent="0">
              <a:buNone/>
            </a:pPr>
            <a:endParaRPr dirty="0">
              <a:latin typeface="Times New Roman" panose="02020603050405020304" pitchFamily="18" charset="0"/>
              <a:cs typeface="Times New Roman" panose="02020603050405020304" pitchFamily="18" charset="0"/>
            </a:endParaRPr>
          </a:p>
        </p:txBody>
      </p:sp>
      <p:sp>
        <p:nvSpPr>
          <p:cNvPr id="212" name="Project Development Cycle"/>
          <p:cNvSpPr txBox="1"/>
          <p:nvPr/>
        </p:nvSpPr>
        <p:spPr>
          <a:xfrm>
            <a:off x="400369" y="2654300"/>
            <a:ext cx="2642853" cy="1549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t>Project Development Cycle</a:t>
            </a:r>
          </a:p>
        </p:txBody>
      </p:sp>
      <p:sp>
        <p:nvSpPr>
          <p:cNvPr id="213" name="Text Placeholder 4"/>
          <p:cNvSpPr txBox="1"/>
          <p:nvPr/>
        </p:nvSpPr>
        <p:spPr>
          <a:xfrm>
            <a:off x="3591528" y="682038"/>
            <a:ext cx="7676027"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defTabSz="914400">
              <a:lnSpc>
                <a:spcPct val="90000"/>
              </a:lnSpc>
              <a:spcBef>
                <a:spcPts val="1200"/>
              </a:spcBef>
              <a:defRPr sz="3600">
                <a:solidFill>
                  <a:srgbClr val="595959"/>
                </a:solidFill>
              </a:defRPr>
            </a:lvl1pPr>
          </a:lstStyle>
          <a:p>
            <a:r>
              <a:rPr b="1" dirty="0">
                <a:latin typeface="Times New Roman" panose="02020603050405020304" pitchFamily="18" charset="0"/>
                <a:cs typeface="Times New Roman" panose="02020603050405020304" pitchFamily="18" charset="0"/>
              </a:rPr>
              <a:t>Recommendations for future work</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roject Development Cycle"/>
          <p:cNvSpPr txBox="1"/>
          <p:nvPr/>
        </p:nvSpPr>
        <p:spPr>
          <a:xfrm>
            <a:off x="400369" y="2654300"/>
            <a:ext cx="264285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Development Cycle</a:t>
            </a:r>
          </a:p>
        </p:txBody>
      </p:sp>
      <p:sp>
        <p:nvSpPr>
          <p:cNvPr id="217" name="Text Placeholder 4"/>
          <p:cNvSpPr txBox="1"/>
          <p:nvPr/>
        </p:nvSpPr>
        <p:spPr>
          <a:xfrm>
            <a:off x="3771942" y="524157"/>
            <a:ext cx="6258441"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lang="en-US" b="1" dirty="0">
                <a:latin typeface="Times New Roman" panose="02020603050405020304" pitchFamily="18" charset="0"/>
                <a:cs typeface="Times New Roman" panose="02020603050405020304" pitchFamily="18" charset="0"/>
              </a:rPr>
              <a:t>Summary</a:t>
            </a:r>
            <a:endParaRPr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D86E2EA-44A1-7726-7DDF-3A5DF97794E3}"/>
              </a:ext>
            </a:extLst>
          </p:cNvPr>
          <p:cNvSpPr txBox="1"/>
          <p:nvPr/>
        </p:nvSpPr>
        <p:spPr>
          <a:xfrm>
            <a:off x="3771942" y="1115088"/>
            <a:ext cx="7970116" cy="56323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rPr>
              <a:t>The financial analysis project aims to provide a comprehensive platform for visualizing and analyzing an organization’s financial data, including profit, loss, expenditure, and revenue on a department-wise basis. The chosen tech stack Python with Flask for the backend, React for the frontend, and MySQL for the database provides a robust foundation for developing this application.</a:t>
            </a:r>
          </a:p>
          <a:p>
            <a:pPr marL="0" marR="0" indent="0" algn="l" defTabSz="457200" rtl="0" fontAlgn="auto" latinLnBrk="0" hangingPunct="0">
              <a:lnSpc>
                <a:spcPct val="100000"/>
              </a:lnSpc>
              <a:spcBef>
                <a:spcPts val="0"/>
              </a:spcBef>
              <a:spcAft>
                <a:spcPts val="0"/>
              </a:spcAft>
              <a:buClrTx/>
              <a:buSzTx/>
              <a:buFontTx/>
              <a:buNone/>
              <a:tabLst/>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Components of the Project:</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Database (MySQL):</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Role:  </a:t>
            </a:r>
            <a:r>
              <a:rPr lang="en-US" dirty="0">
                <a:latin typeface="Times New Roman" panose="02020603050405020304" pitchFamily="18" charset="0"/>
                <a:cs typeface="Times New Roman" panose="02020603050405020304" pitchFamily="18" charset="0"/>
              </a:rPr>
              <a:t>Stores structured financial data, including details about departments, transactions, and financial metrics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Features: </a:t>
            </a:r>
            <a:r>
              <a:rPr lang="en-US" dirty="0">
                <a:latin typeface="Times New Roman" panose="02020603050405020304" pitchFamily="18" charset="0"/>
                <a:cs typeface="Times New Roman" panose="02020603050405020304" pitchFamily="18" charset="0"/>
              </a:rPr>
              <a:t>Includes tables for storing data and relationships to ensure data integrity and consistency</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2.Backend (Python with Flask):</a:t>
            </a:r>
            <a:endParaRPr lang="en-US" dirty="0">
              <a:latin typeface="Times New Roman" panose="02020603050405020304" pitchFamily="18" charset="0"/>
              <a:cs typeface="Times New Roman" panose="02020603050405020304" pitchFamily="18" charset="0"/>
            </a:endParaRPr>
          </a:p>
          <a:p>
            <a:pPr marL="342900" lvl="2"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Role:</a:t>
            </a:r>
            <a:r>
              <a:rPr lang="en-US" dirty="0">
                <a:latin typeface="Times New Roman" panose="02020603050405020304" pitchFamily="18" charset="0"/>
                <a:cs typeface="Times New Roman" panose="02020603050405020304" pitchFamily="18" charset="0"/>
              </a:rPr>
              <a:t> Handles server-side logic and processes requests from the frontend. Provides RESTful APIs for data retrieval and manipulation.</a:t>
            </a:r>
          </a:p>
          <a:p>
            <a:pPr marL="342900" lvl="2"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Features:</a:t>
            </a:r>
            <a:r>
              <a:rPr lang="en-US" dirty="0">
                <a:latin typeface="Times New Roman" panose="02020603050405020304" pitchFamily="18" charset="0"/>
                <a:cs typeface="Times New Roman" panose="02020603050405020304" pitchFamily="18" charset="0"/>
              </a:rPr>
              <a:t> Includes endpoints for accessing and updating financial data, using Flask-</a:t>
            </a:r>
            <a:r>
              <a:rPr lang="en-US" dirty="0" err="1">
                <a:latin typeface="Times New Roman" panose="02020603050405020304" pitchFamily="18" charset="0"/>
                <a:cs typeface="Times New Roman" panose="02020603050405020304" pitchFamily="18" charset="0"/>
              </a:rPr>
              <a:t>SQLAlchemy</a:t>
            </a:r>
            <a:r>
              <a:rPr lang="en-US" dirty="0">
                <a:latin typeface="Times New Roman" panose="02020603050405020304" pitchFamily="18" charset="0"/>
                <a:cs typeface="Times New Roman" panose="02020603050405020304" pitchFamily="18" charset="0"/>
              </a:rPr>
              <a:t> to interface with the MySQL database.</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marR="0" indent="0" algn="l" defTabSz="457200" rtl="0" fontAlgn="auto" latinLnBrk="0" hangingPunct="0">
              <a:lnSpc>
                <a:spcPct val="100000"/>
              </a:lnSpc>
              <a:spcBef>
                <a:spcPts val="0"/>
              </a:spcBef>
              <a:spcAft>
                <a:spcPts val="0"/>
              </a:spcAft>
              <a:buClrTx/>
              <a:buSzTx/>
              <a:buFontTx/>
              <a:buNone/>
              <a:tabLst/>
            </a:pPr>
            <a:endParaRPr kumimoji="0" lang="en-US"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6A4DDE9-4F47-677A-CCB6-938144D2C936}"/>
              </a:ext>
            </a:extLst>
          </p:cNvPr>
          <p:cNvSpPr>
            <a:spLocks noGrp="1" noChangeArrowheads="1"/>
          </p:cNvSpPr>
          <p:nvPr>
            <p:ph type="body" idx="1"/>
          </p:nvPr>
        </p:nvSpPr>
        <p:spPr bwMode="auto">
          <a:xfrm>
            <a:off x="3693431" y="1527396"/>
            <a:ext cx="807765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Frontend (React):</a:t>
            </a:r>
          </a:p>
          <a:p>
            <a:pPr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an interactive and dynamic user interface for displaying financial data through charts and tables.</a:t>
            </a:r>
          </a:p>
          <a:p>
            <a:pPr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React components and libraries (e.g., Chart.js) to create visualizations and interact with backend APIs.</a:t>
            </a:r>
          </a:p>
          <a:p>
            <a:pPr marL="0" indent="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None/>
            </a:pPr>
            <a:r>
              <a:rPr lang="en-US" altLang="en-US" sz="1800" b="1" dirty="0">
                <a:solidFill>
                  <a:schemeClr val="tx1"/>
                </a:solidFill>
                <a:latin typeface="Times New Roman" panose="02020603050405020304" pitchFamily="18" charset="0"/>
                <a:cs typeface="Times New Roman" panose="02020603050405020304" pitchFamily="18" charset="0"/>
              </a:rPr>
              <a:t>4. REST API Integration:</a:t>
            </a:r>
          </a:p>
          <a:p>
            <a:pPr eaLnBrk="0" fontAlgn="base" hangingPunct="0">
              <a:lnSpc>
                <a:spcPct val="100000"/>
              </a:lnSpc>
              <a:spcBef>
                <a:spcPct val="0"/>
              </a:spcBef>
              <a:spcAft>
                <a:spcPct val="0"/>
              </a:spcAft>
              <a:buClrTx/>
              <a:buSzTx/>
            </a:pPr>
            <a:r>
              <a:rPr lang="en-US" sz="1800" b="1" dirty="0">
                <a:latin typeface="Times New Roman" panose="02020603050405020304" pitchFamily="18" charset="0"/>
                <a:cs typeface="Times New Roman" panose="02020603050405020304" pitchFamily="18" charset="0"/>
              </a:rPr>
              <a:t>Role:</a:t>
            </a:r>
            <a:r>
              <a:rPr lang="en-US" sz="1800" dirty="0">
                <a:latin typeface="Times New Roman" panose="02020603050405020304" pitchFamily="18" charset="0"/>
                <a:cs typeface="Times New Roman" panose="02020603050405020304" pitchFamily="18" charset="0"/>
              </a:rPr>
              <a:t> Facilitates communication between the frontend and backend, allowing the frontend to fetch and display data.</a:t>
            </a:r>
          </a:p>
          <a:p>
            <a:pPr eaLnBrk="0" fontAlgn="base" hangingPunct="0">
              <a:lnSpc>
                <a:spcPct val="100000"/>
              </a:lnSpc>
              <a:spcBef>
                <a:spcPct val="0"/>
              </a:spcBef>
              <a:spcAft>
                <a:spcPct val="0"/>
              </a:spcAft>
              <a:buClrTx/>
              <a:buSzTx/>
            </a:pPr>
            <a:r>
              <a:rPr lang="en-US" sz="1800" b="1" dirty="0">
                <a:latin typeface="Times New Roman" panose="02020603050405020304" pitchFamily="18" charset="0"/>
                <a:cs typeface="Times New Roman" panose="02020603050405020304" pitchFamily="18" charset="0"/>
              </a:rPr>
              <a:t>Features:</a:t>
            </a:r>
            <a:r>
              <a:rPr lang="en-US" sz="1800" dirty="0">
                <a:latin typeface="Times New Roman" panose="02020603050405020304" pitchFamily="18" charset="0"/>
                <a:cs typeface="Times New Roman" panose="02020603050405020304" pitchFamily="18" charset="0"/>
              </a:rPr>
              <a:t> Implements standard HTTP methods (GET, POST, PUT, DELETE) to interact with Flask endpoints.</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E4BF2C0-7D87-9DCD-7013-AB8C269960BE}"/>
              </a:ext>
            </a:extLst>
          </p:cNvPr>
          <p:cNvSpPr txBox="1"/>
          <p:nvPr/>
        </p:nvSpPr>
        <p:spPr>
          <a:xfrm>
            <a:off x="130629" y="2228673"/>
            <a:ext cx="3048000"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orbel"/>
              </a:rPr>
              <a:t>Project Development </a:t>
            </a:r>
          </a:p>
          <a:p>
            <a:pPr marL="0" marR="0" indent="0" algn="l" defTabSz="457200" rtl="0" fontAlgn="auto" latinLnBrk="0" hangingPunct="0">
              <a:lnSpc>
                <a:spcPct val="100000"/>
              </a:lnSpc>
              <a:spcBef>
                <a:spcPts val="0"/>
              </a:spcBef>
              <a:spcAft>
                <a:spcPts val="0"/>
              </a:spcAft>
              <a:buClrTx/>
              <a:buSzTx/>
              <a:buFontTx/>
              <a:buNone/>
              <a:tabLst/>
            </a:pPr>
            <a:r>
              <a:rPr lang="en-US" sz="3600" dirty="0">
                <a:solidFill>
                  <a:schemeClr val="bg1"/>
                </a:solidFill>
                <a:latin typeface="Times New Roman" panose="02020603050405020304" pitchFamily="18" charset="0"/>
                <a:cs typeface="Times New Roman" panose="02020603050405020304" pitchFamily="18" charset="0"/>
              </a:rPr>
              <a:t>Cycle</a:t>
            </a:r>
            <a:endParaRPr kumimoji="0" lang="en-US" sz="36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orbel"/>
            </a:endParaRPr>
          </a:p>
        </p:txBody>
      </p:sp>
    </p:spTree>
    <p:extLst>
      <p:ext uri="{BB962C8B-B14F-4D97-AF65-F5344CB8AC3E}">
        <p14:creationId xmlns:p14="http://schemas.microsoft.com/office/powerpoint/2010/main" val="384994638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 Placeholder 4"/>
          <p:cNvSpPr txBox="1"/>
          <p:nvPr/>
        </p:nvSpPr>
        <p:spPr>
          <a:xfrm>
            <a:off x="3869268" y="475490"/>
            <a:ext cx="6712113"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b="1" dirty="0">
                <a:latin typeface="Times New Roman" panose="02020603050405020304" pitchFamily="18" charset="0"/>
                <a:cs typeface="Times New Roman" panose="02020603050405020304" pitchFamily="18" charset="0"/>
              </a:rPr>
              <a:t>Objectives of the project</a:t>
            </a:r>
          </a:p>
        </p:txBody>
      </p:sp>
      <p:sp>
        <p:nvSpPr>
          <p:cNvPr id="147" name="List all the objectives…"/>
          <p:cNvSpPr txBox="1">
            <a:spLocks noGrp="1"/>
          </p:cNvSpPr>
          <p:nvPr>
            <p:ph type="body" sz="half" idx="1"/>
          </p:nvPr>
        </p:nvSpPr>
        <p:spPr>
          <a:xfrm>
            <a:off x="3869268" y="805543"/>
            <a:ext cx="7930846" cy="5842000"/>
          </a:xfrm>
          <a:prstGeom prst="rect">
            <a:avLst/>
          </a:prstGeom>
        </p:spPr>
        <p:txBody>
          <a:bodyPr anchor="ctr">
            <a:normAutofit/>
          </a:bodyPr>
          <a:lstStyle/>
          <a:p>
            <a:pPr>
              <a:buClr>
                <a:schemeClr val="accent1"/>
              </a:buClr>
              <a:buSzPct val="100000"/>
              <a:defRPr sz="2000"/>
            </a:pPr>
            <a:r>
              <a:rPr lang="en-US" sz="1800" b="1" u="sng" dirty="0">
                <a:latin typeface="Times New Roman" panose="02020603050405020304" pitchFamily="18" charset="0"/>
                <a:cs typeface="Times New Roman" panose="02020603050405020304" pitchFamily="18" charset="0"/>
              </a:rPr>
              <a:t>OBJECTIVES :</a:t>
            </a:r>
          </a:p>
          <a:p>
            <a:pPr marL="457200" indent="-457200">
              <a:buClr>
                <a:schemeClr val="accent1"/>
              </a:buClr>
              <a:buSzPct val="100000"/>
              <a:buFont typeface="+mj-lt"/>
              <a:buAutoNum type="arabicPeriod"/>
              <a:defRPr sz="2000"/>
            </a:pPr>
            <a:r>
              <a:rPr lang="en-US" sz="1800" b="1" dirty="0">
                <a:latin typeface="Times New Roman" panose="02020603050405020304" pitchFamily="18" charset="0"/>
                <a:cs typeface="Times New Roman" panose="02020603050405020304" pitchFamily="18" charset="0"/>
              </a:rPr>
              <a:t>Data Aggregation: </a:t>
            </a:r>
            <a:r>
              <a:rPr lang="en-US" sz="1800" dirty="0">
                <a:latin typeface="Times New Roman" panose="02020603050405020304" pitchFamily="18" charset="0"/>
                <a:cs typeface="Times New Roman" panose="02020603050405020304" pitchFamily="18" charset="0"/>
              </a:rPr>
              <a:t>Efficiently collecting and consolidate financial data related to  expenditure and revenue i.e. transactional data for each department</a:t>
            </a:r>
          </a:p>
          <a:p>
            <a:pPr marL="457200" indent="-457200">
              <a:buClr>
                <a:schemeClr val="accent1"/>
              </a:buClr>
              <a:buSzPct val="100000"/>
              <a:buFont typeface="+mj-lt"/>
              <a:buAutoNum type="arabicPeriod"/>
              <a:defRPr sz="2000"/>
            </a:pPr>
            <a:r>
              <a:rPr lang="en-US" sz="1800" b="1" dirty="0">
                <a:latin typeface="Times New Roman" panose="02020603050405020304" pitchFamily="18" charset="0"/>
                <a:cs typeface="Times New Roman" panose="02020603050405020304" pitchFamily="18" charset="0"/>
              </a:rPr>
              <a:t>Data Visualization</a:t>
            </a:r>
            <a:r>
              <a:rPr lang="en-US" sz="1800" dirty="0">
                <a:latin typeface="Times New Roman" panose="02020603050405020304" pitchFamily="18" charset="0"/>
                <a:cs typeface="Times New Roman" panose="02020603050405020304" pitchFamily="18" charset="0"/>
              </a:rPr>
              <a:t>: Developing intuitive and interactive visualizations using advanced technologies like React, Python ,Flask and My </a:t>
            </a:r>
            <a:r>
              <a:rPr lang="en-US" sz="1800" dirty="0" err="1">
                <a:latin typeface="Times New Roman" panose="02020603050405020304" pitchFamily="18" charset="0"/>
                <a:cs typeface="Times New Roman" panose="02020603050405020304" pitchFamily="18" charset="0"/>
              </a:rPr>
              <a:t>Sql</a:t>
            </a:r>
            <a:r>
              <a:rPr lang="en-US" sz="1800" dirty="0">
                <a:latin typeface="Times New Roman" panose="02020603050405020304" pitchFamily="18" charset="0"/>
                <a:cs typeface="Times New Roman" panose="02020603050405020304" pitchFamily="18" charset="0"/>
              </a:rPr>
              <a:t>.</a:t>
            </a:r>
          </a:p>
          <a:p>
            <a:pPr marL="457200" indent="-457200">
              <a:buClr>
                <a:schemeClr val="accent1"/>
              </a:buClr>
              <a:buSzPct val="100000"/>
              <a:buFont typeface="+mj-lt"/>
              <a:buAutoNum type="arabicPeriod"/>
              <a:defRPr sz="2000"/>
            </a:pPr>
            <a:r>
              <a:rPr lang="en-US" sz="1800" b="1" dirty="0">
                <a:latin typeface="Times New Roman" panose="02020603050405020304" pitchFamily="18" charset="0"/>
                <a:cs typeface="Times New Roman" panose="02020603050405020304" pitchFamily="18" charset="0"/>
              </a:rPr>
              <a:t>Performance Analysis: </a:t>
            </a:r>
            <a:r>
              <a:rPr lang="en-US" sz="1800" dirty="0">
                <a:latin typeface="Times New Roman" panose="02020603050405020304" pitchFamily="18" charset="0"/>
                <a:cs typeface="Times New Roman" panose="02020603050405020304" pitchFamily="18" charset="0"/>
              </a:rPr>
              <a:t>Conducting in-depth analyses to identify key drivers of financial performance within each department</a:t>
            </a:r>
          </a:p>
          <a:p>
            <a:pPr>
              <a:buClr>
                <a:schemeClr val="accent1"/>
              </a:buClr>
              <a:buSzPct val="100000"/>
              <a:defRPr sz="2000"/>
            </a:pPr>
            <a:r>
              <a:rPr lang="en-US" sz="1800" b="1" u="sng" dirty="0">
                <a:latin typeface="Times New Roman" panose="02020603050405020304" pitchFamily="18" charset="0"/>
                <a:cs typeface="Times New Roman" panose="02020603050405020304" pitchFamily="18" charset="0"/>
              </a:rPr>
              <a:t>SUSTAINABLE BENEFITS :</a:t>
            </a:r>
          </a:p>
          <a:p>
            <a:pPr marL="457200" indent="-457200">
              <a:buClr>
                <a:schemeClr val="accent1"/>
              </a:buClr>
              <a:buSzPct val="100000"/>
              <a:buFont typeface="+mj-lt"/>
              <a:buAutoNum type="arabicPeriod"/>
              <a:defRPr sz="2000"/>
            </a:pPr>
            <a:r>
              <a:rPr lang="en-US" sz="1800" b="1" dirty="0">
                <a:latin typeface="Times New Roman" panose="02020603050405020304" pitchFamily="18" charset="0"/>
                <a:cs typeface="Times New Roman" panose="02020603050405020304" pitchFamily="18" charset="0"/>
              </a:rPr>
              <a:t>Enhanced Decision-Making</a:t>
            </a:r>
            <a:r>
              <a:rPr lang="en-US" sz="1800" dirty="0">
                <a:latin typeface="Times New Roman" panose="02020603050405020304" pitchFamily="18" charset="0"/>
                <a:cs typeface="Times New Roman" panose="02020603050405020304" pitchFamily="18" charset="0"/>
              </a:rPr>
              <a:t>: By providing a clear and comprehensive view of financial data, the platform will enable management to make more informed and timely decisions</a:t>
            </a:r>
          </a:p>
          <a:p>
            <a:pPr marL="457200" indent="-457200">
              <a:buClr>
                <a:schemeClr val="accent1"/>
              </a:buClr>
              <a:buSzPct val="100000"/>
              <a:buFont typeface="+mj-lt"/>
              <a:buAutoNum type="arabicPeriod"/>
              <a:defRPr sz="2000"/>
            </a:pPr>
            <a:r>
              <a:rPr lang="en-US" sz="1800" b="1" dirty="0">
                <a:latin typeface="Times New Roman" panose="02020603050405020304" pitchFamily="18" charset="0"/>
                <a:cs typeface="Times New Roman" panose="02020603050405020304" pitchFamily="18" charset="0"/>
              </a:rPr>
              <a:t>Resource Optimization:</a:t>
            </a:r>
            <a:r>
              <a:rPr lang="en-US" sz="1800" dirty="0">
                <a:latin typeface="Times New Roman" panose="02020603050405020304" pitchFamily="18" charset="0"/>
                <a:cs typeface="Times New Roman" panose="02020603050405020304" pitchFamily="18" charset="0"/>
              </a:rPr>
              <a:t> Improved insights into departmental financial performance will help optimize budget allocations and resource utilization, leading to more efficient operations</a:t>
            </a:r>
          </a:p>
          <a:p>
            <a:pPr marL="457200" indent="-457200">
              <a:buClr>
                <a:schemeClr val="accent1"/>
              </a:buClr>
              <a:buSzPct val="100000"/>
              <a:buFont typeface="+mj-lt"/>
              <a:buAutoNum type="arabicPeriod"/>
              <a:defRPr sz="2000"/>
            </a:pPr>
            <a:r>
              <a:rPr lang="en-US" sz="1800" b="1" dirty="0">
                <a:latin typeface="Times New Roman" panose="02020603050405020304" pitchFamily="18" charset="0"/>
                <a:cs typeface="Times New Roman" panose="02020603050405020304" pitchFamily="18" charset="0"/>
              </a:rPr>
              <a:t>Market Competitiveness: </a:t>
            </a:r>
            <a:r>
              <a:rPr lang="en-US" sz="1800" dirty="0">
                <a:latin typeface="Times New Roman" panose="02020603050405020304" pitchFamily="18" charset="0"/>
                <a:cs typeface="Times New Roman" panose="02020603050405020304" pitchFamily="18" charset="0"/>
              </a:rPr>
              <a:t>By leveraging data-driven insights, the organization can remain competitive in the market, adapting quickly to financial challenges and opportunities</a:t>
            </a:r>
          </a:p>
        </p:txBody>
      </p:sp>
      <p:sp>
        <p:nvSpPr>
          <p:cNvPr id="148" name="Objectives"/>
          <p:cNvSpPr txBox="1"/>
          <p:nvPr/>
        </p:nvSpPr>
        <p:spPr>
          <a:xfrm>
            <a:off x="457867" y="2946593"/>
            <a:ext cx="1938990"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914400">
              <a:lnSpc>
                <a:spcPct val="90000"/>
              </a:lnSpc>
              <a:defRPr sz="3600" spc="-100">
                <a:solidFill>
                  <a:srgbClr val="FFFFFF"/>
                </a:solidFill>
              </a:defRPr>
            </a:lvl1pPr>
          </a:lstStyle>
          <a:p>
            <a:r>
              <a:rPr lang="en-US" dirty="0">
                <a:latin typeface="Times New Roman" panose="02020603050405020304" pitchFamily="18" charset="0"/>
                <a:cs typeface="Times New Roman" panose="02020603050405020304" pitchFamily="18" charset="0"/>
              </a:rPr>
              <a:t>Objectives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ut in your Github repository…"/>
          <p:cNvSpPr txBox="1">
            <a:spLocks noGrp="1"/>
          </p:cNvSpPr>
          <p:nvPr>
            <p:ph type="body" idx="1"/>
          </p:nvPr>
        </p:nvSpPr>
        <p:spPr>
          <a:xfrm flipH="1">
            <a:off x="3947884" y="2264228"/>
            <a:ext cx="6959601" cy="3662463"/>
          </a:xfrm>
          <a:prstGeom prst="rect">
            <a:avLst/>
          </a:prstGeom>
        </p:spPr>
        <p:txBody>
          <a:bodyPr/>
          <a:lstStyle/>
          <a:p>
            <a:r>
              <a:rPr lang="en-US" dirty="0">
                <a:latin typeface="Times New Roman" panose="02020603050405020304" pitchFamily="18" charset="0"/>
                <a:cs typeface="Times New Roman" panose="02020603050405020304" pitchFamily="18" charset="0"/>
              </a:rPr>
              <a:t>We have created separate branches i.e. Backend, Frontend and Documentation to organize the code effectively </a:t>
            </a:r>
          </a:p>
          <a:p>
            <a:r>
              <a:rPr lang="en-US" dirty="0">
                <a:latin typeface="Times New Roman" panose="02020603050405020304" pitchFamily="18" charset="0"/>
                <a:cs typeface="Times New Roman" panose="02020603050405020304" pitchFamily="18" charset="0"/>
              </a:rPr>
              <a:t>Each member of the team made their contributions through pull request into the git hub repository and after having a word and confirming with the team lead</a:t>
            </a:r>
          </a:p>
          <a:p>
            <a:r>
              <a:rPr lang="en-US" dirty="0">
                <a:latin typeface="Times New Roman" panose="02020603050405020304" pitchFamily="18" charset="0"/>
                <a:cs typeface="Times New Roman" panose="02020603050405020304" pitchFamily="18" charset="0"/>
              </a:rPr>
              <a:t>Code has been updated after completion of each task</a:t>
            </a:r>
          </a:p>
          <a:p>
            <a:r>
              <a:rPr lang="en-US" dirty="0">
                <a:latin typeface="Times New Roman" panose="02020603050405020304" pitchFamily="18" charset="0"/>
                <a:cs typeface="Times New Roman" panose="02020603050405020304" pitchFamily="18" charset="0"/>
              </a:rPr>
              <a:t> Final commit will be updated after verification of mentor</a:t>
            </a:r>
            <a:endParaRPr dirty="0">
              <a:latin typeface="Times New Roman" panose="02020603050405020304" pitchFamily="18" charset="0"/>
              <a:cs typeface="Times New Roman" panose="02020603050405020304" pitchFamily="18" charset="0"/>
            </a:endParaRPr>
          </a:p>
        </p:txBody>
      </p:sp>
      <p:sp>
        <p:nvSpPr>
          <p:cNvPr id="220" name="Creation of Github Repository"/>
          <p:cNvSpPr txBox="1"/>
          <p:nvPr/>
        </p:nvSpPr>
        <p:spPr>
          <a:xfrm>
            <a:off x="400369" y="2654300"/>
            <a:ext cx="264285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Creation of </a:t>
            </a:r>
            <a:r>
              <a:rPr dirty="0" err="1">
                <a:latin typeface="Times New Roman" panose="02020603050405020304" pitchFamily="18" charset="0"/>
                <a:cs typeface="Times New Roman" panose="02020603050405020304" pitchFamily="18" charset="0"/>
              </a:rPr>
              <a:t>Github</a:t>
            </a:r>
            <a:r>
              <a:rPr dirty="0">
                <a:latin typeface="Times New Roman" panose="02020603050405020304" pitchFamily="18" charset="0"/>
                <a:cs typeface="Times New Roman" panose="02020603050405020304" pitchFamily="18" charset="0"/>
              </a:rPr>
              <a:t> Repository</a:t>
            </a:r>
          </a:p>
        </p:txBody>
      </p:sp>
      <p:sp>
        <p:nvSpPr>
          <p:cNvPr id="2" name="TextBox 1">
            <a:extLst>
              <a:ext uri="{FF2B5EF4-FFF2-40B4-BE49-F238E27FC236}">
                <a16:creationId xmlns:a16="http://schemas.microsoft.com/office/drawing/2014/main" id="{FD6E82B0-B353-FBEB-5492-485DA9D56AD2}"/>
              </a:ext>
            </a:extLst>
          </p:cNvPr>
          <p:cNvSpPr txBox="1"/>
          <p:nvPr/>
        </p:nvSpPr>
        <p:spPr>
          <a:xfrm>
            <a:off x="5000170" y="1588137"/>
            <a:ext cx="232371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hlinkClick r:id="rId2"/>
              </a:rPr>
              <a:t>Click Here for Git Repo</a:t>
            </a:r>
            <a:endPar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endParaRPr>
          </a:p>
        </p:txBody>
      </p:sp>
      <p:sp>
        <p:nvSpPr>
          <p:cNvPr id="3" name="TextBox 2">
            <a:extLst>
              <a:ext uri="{FF2B5EF4-FFF2-40B4-BE49-F238E27FC236}">
                <a16:creationId xmlns:a16="http://schemas.microsoft.com/office/drawing/2014/main" id="{DF052164-BFB6-6F07-3CCA-C946E7D54435}"/>
              </a:ext>
            </a:extLst>
          </p:cNvPr>
          <p:cNvSpPr txBox="1"/>
          <p:nvPr/>
        </p:nvSpPr>
        <p:spPr>
          <a:xfrm>
            <a:off x="4197387" y="431578"/>
            <a:ext cx="160556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Corbel"/>
              </a:rPr>
              <a:t>GitHub</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DC53EE93-9210-5661-5C7E-9A8CBC8F38A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875777" y="1478376"/>
            <a:ext cx="1124393" cy="632471"/>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Impacts resulting from project work.…"/>
          <p:cNvSpPr txBox="1">
            <a:spLocks noGrp="1"/>
          </p:cNvSpPr>
          <p:nvPr>
            <p:ph type="body" sz="half" idx="1"/>
          </p:nvPr>
        </p:nvSpPr>
        <p:spPr>
          <a:xfrm>
            <a:off x="3876525" y="1445797"/>
            <a:ext cx="7315201" cy="4841991"/>
          </a:xfrm>
          <a:prstGeom prst="rect">
            <a:avLst/>
          </a:prstGeo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Impact of project on society beyond science and technology</a:t>
            </a:r>
          </a:p>
          <a:p>
            <a:r>
              <a:rPr lang="en-US" sz="1600" b="1" dirty="0">
                <a:latin typeface="Times New Roman" panose="02020603050405020304" pitchFamily="18" charset="0"/>
                <a:cs typeface="Times New Roman" panose="02020603050405020304" pitchFamily="18" charset="0"/>
              </a:rPr>
              <a:t>Financial Literacy:</a:t>
            </a:r>
            <a:r>
              <a:rPr lang="en-US" sz="1600" dirty="0">
                <a:latin typeface="Times New Roman" panose="02020603050405020304" pitchFamily="18" charset="0"/>
                <a:cs typeface="Times New Roman" panose="02020603050405020304" pitchFamily="18" charset="0"/>
              </a:rPr>
              <a:t> The project enhances financial literacy by providing clear visualizations of financial data. Users can better understand complex financial metrics and their implications.</a:t>
            </a:r>
          </a:p>
          <a:p>
            <a:r>
              <a:rPr lang="en-US" sz="1600" b="1" dirty="0">
                <a:latin typeface="Times New Roman" panose="02020603050405020304" pitchFamily="18" charset="0"/>
                <a:cs typeface="Times New Roman" panose="02020603050405020304" pitchFamily="18" charset="0"/>
              </a:rPr>
              <a:t>Decision Making: </a:t>
            </a:r>
            <a:r>
              <a:rPr lang="en-US" sz="1600" dirty="0">
                <a:latin typeface="Times New Roman" panose="02020603050405020304" pitchFamily="18" charset="0"/>
                <a:cs typeface="Times New Roman" panose="02020603050405020304" pitchFamily="18" charset="0"/>
              </a:rPr>
              <a:t>By offering detailed insights into profit, loss, expenditure, and revenue, the project empowers business leaders and department heads to make informed decisions</a:t>
            </a:r>
          </a:p>
          <a:p>
            <a:r>
              <a:rPr lang="en-US" sz="1600" b="1" dirty="0">
                <a:latin typeface="Times New Roman" panose="02020603050405020304" pitchFamily="18" charset="0"/>
                <a:cs typeface="Times New Roman" panose="02020603050405020304" pitchFamily="18" charset="0"/>
              </a:rPr>
              <a:t>Education: </a:t>
            </a:r>
            <a:r>
              <a:rPr lang="en-US" sz="1600" dirty="0">
                <a:latin typeface="Times New Roman" panose="02020603050405020304" pitchFamily="18" charset="0"/>
                <a:cs typeface="Times New Roman" panose="02020603050405020304" pitchFamily="18" charset="0"/>
              </a:rPr>
              <a:t>The project can be used as an educational tool in academic settings to teach students about financial analysis, data visualization, and the use of modern technologies in solving real-world problems</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Interdisciplinary Work</a:t>
            </a:r>
          </a:p>
          <a:p>
            <a:r>
              <a:rPr lang="en-US" sz="1600" b="1" dirty="0">
                <a:latin typeface="Times New Roman" panose="02020603050405020304" pitchFamily="18" charset="0"/>
                <a:cs typeface="Times New Roman" panose="02020603050405020304" pitchFamily="18" charset="0"/>
              </a:rPr>
              <a:t>Data Science: </a:t>
            </a:r>
            <a:r>
              <a:rPr lang="en-US" sz="1600" dirty="0">
                <a:latin typeface="Times New Roman" panose="02020603050405020304" pitchFamily="18" charset="0"/>
                <a:cs typeface="Times New Roman" panose="02020603050405020304" pitchFamily="18" charset="0"/>
              </a:rPr>
              <a:t>The project involves data analysis and visualization techniques, bridging the gap between software development and data science.</a:t>
            </a:r>
          </a:p>
          <a:p>
            <a:r>
              <a:rPr lang="en-US" sz="1600" b="1" dirty="0">
                <a:latin typeface="Times New Roman" panose="02020603050405020304" pitchFamily="18" charset="0"/>
                <a:cs typeface="Times New Roman" panose="02020603050405020304" pitchFamily="18" charset="0"/>
              </a:rPr>
              <a:t>User Experience Design</a:t>
            </a:r>
            <a:r>
              <a:rPr lang="en-US" sz="1600" dirty="0">
                <a:latin typeface="Times New Roman" panose="02020603050405020304" pitchFamily="18" charset="0"/>
                <a:cs typeface="Times New Roman" panose="02020603050405020304" pitchFamily="18" charset="0"/>
              </a:rPr>
              <a:t>: Combines principles of design with software engineering to create an intuitive and user-friendly interface</a:t>
            </a:r>
          </a:p>
          <a:p>
            <a:r>
              <a:rPr lang="en-US" sz="1600" b="1" dirty="0">
                <a:latin typeface="Times New Roman" panose="02020603050405020304" pitchFamily="18" charset="0"/>
                <a:cs typeface="Times New Roman" panose="02020603050405020304" pitchFamily="18" charset="0"/>
              </a:rPr>
              <a:t>Business and Finance: </a:t>
            </a:r>
            <a:r>
              <a:rPr lang="en-US" sz="1600" dirty="0">
                <a:latin typeface="Times New Roman" panose="02020603050405020304" pitchFamily="18" charset="0"/>
                <a:cs typeface="Times New Roman" panose="02020603050405020304" pitchFamily="18" charset="0"/>
              </a:rPr>
              <a:t>Integrates financial principles with technological solutions, providing practical tools for financial management and analysis</a:t>
            </a:r>
          </a:p>
          <a:p>
            <a:endParaRPr lang="en-US" sz="1600" dirty="0">
              <a:latin typeface="Times New Roman" panose="02020603050405020304" pitchFamily="18" charset="0"/>
              <a:cs typeface="Times New Roman" panose="02020603050405020304" pitchFamily="18" charset="0"/>
            </a:endParaRPr>
          </a:p>
        </p:txBody>
      </p:sp>
      <p:sp>
        <p:nvSpPr>
          <p:cNvPr id="223" name="Project Reflection"/>
          <p:cNvSpPr txBox="1"/>
          <p:nvPr/>
        </p:nvSpPr>
        <p:spPr>
          <a:xfrm>
            <a:off x="400369" y="2654300"/>
            <a:ext cx="2642853" cy="10807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Reflection</a:t>
            </a:r>
          </a:p>
        </p:txBody>
      </p:sp>
      <p:sp>
        <p:nvSpPr>
          <p:cNvPr id="224" name="Text Placeholder 4"/>
          <p:cNvSpPr txBox="1"/>
          <p:nvPr/>
        </p:nvSpPr>
        <p:spPr>
          <a:xfrm>
            <a:off x="3876525" y="616858"/>
            <a:ext cx="6258441"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b="1" dirty="0">
                <a:latin typeface="Times New Roman" panose="02020603050405020304" pitchFamily="18" charset="0"/>
                <a:cs typeface="Times New Roman" panose="02020603050405020304" pitchFamily="18" charset="0"/>
              </a:rPr>
              <a:t>Lessons learnt</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9C0828-2605-8436-3D6F-5C69CF57597C}"/>
              </a:ext>
            </a:extLst>
          </p:cNvPr>
          <p:cNvSpPr>
            <a:spLocks noGrp="1"/>
          </p:cNvSpPr>
          <p:nvPr>
            <p:ph type="body" idx="1"/>
          </p:nvPr>
        </p:nvSpPr>
        <p:spPr>
          <a:xfrm>
            <a:off x="3563257" y="384629"/>
            <a:ext cx="8149771" cy="5776685"/>
          </a:xfrm>
        </p:spPr>
        <p:txBody>
          <a:bodyPr>
            <a:normAutofit lnSpcReduction="10000"/>
          </a:bodyPr>
          <a:lstStyle/>
          <a:p>
            <a:pPr marL="0" indent="0">
              <a:buNone/>
            </a:pPr>
            <a:r>
              <a:rPr lang="en-US" sz="3900" b="1" dirty="0">
                <a:latin typeface="Times New Roman" panose="02020603050405020304" pitchFamily="18" charset="0"/>
                <a:cs typeface="Times New Roman" panose="02020603050405020304" pitchFamily="18" charset="0"/>
              </a:rPr>
              <a:t>Learning form project Developments</a:t>
            </a:r>
          </a:p>
          <a:p>
            <a:pPr marL="0" indent="0">
              <a:buNone/>
            </a:pPr>
            <a:endParaRPr lang="en-US"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Technical Skills:</a:t>
            </a:r>
          </a:p>
          <a:p>
            <a:pPr marL="980440" lvl="1" indent="-457200">
              <a:buFont typeface="+mj-lt"/>
              <a:buAutoNum type="arabicPeriod"/>
            </a:pPr>
            <a:r>
              <a:rPr lang="en-US" sz="1500" b="1" dirty="0">
                <a:latin typeface="Times New Roman" panose="02020603050405020304" pitchFamily="18" charset="0"/>
                <a:cs typeface="Times New Roman" panose="02020603050405020304" pitchFamily="18" charset="0"/>
              </a:rPr>
              <a:t>Backend Development: </a:t>
            </a:r>
            <a:r>
              <a:rPr lang="en-US" sz="1500" dirty="0">
                <a:latin typeface="Times New Roman" panose="02020603050405020304" pitchFamily="18" charset="0"/>
                <a:cs typeface="Times New Roman" panose="02020603050405020304" pitchFamily="18" charset="0"/>
              </a:rPr>
              <a:t>Gained proficiency in using Flask for developing RESTful APIs and connecting with MySQL databases</a:t>
            </a:r>
          </a:p>
          <a:p>
            <a:pPr marL="980440" lvl="1" indent="-457200">
              <a:buFont typeface="+mj-lt"/>
              <a:buAutoNum type="arabicPeriod"/>
            </a:pPr>
            <a:r>
              <a:rPr lang="en-US" sz="1500" b="1" dirty="0">
                <a:latin typeface="Times New Roman" panose="02020603050405020304" pitchFamily="18" charset="0"/>
                <a:cs typeface="Times New Roman" panose="02020603050405020304" pitchFamily="18" charset="0"/>
              </a:rPr>
              <a:t>Frontend Development</a:t>
            </a:r>
            <a:r>
              <a:rPr lang="en-US" sz="1500" dirty="0">
                <a:latin typeface="Times New Roman" panose="02020603050405020304" pitchFamily="18" charset="0"/>
                <a:cs typeface="Times New Roman" panose="02020603050405020304" pitchFamily="18" charset="0"/>
              </a:rPr>
              <a:t>: Enhanced skills in building dynamic user interfaces with React and integrating data visualizations using libraries like Chart.js</a:t>
            </a:r>
          </a:p>
          <a:p>
            <a:pPr marL="980440" lvl="1" indent="-457200">
              <a:buFont typeface="+mj-lt"/>
              <a:buAutoNum type="arabicPeriod"/>
            </a:pPr>
            <a:r>
              <a:rPr lang="en-US" sz="1500" b="1" dirty="0">
                <a:latin typeface="Times New Roman" panose="02020603050405020304" pitchFamily="18" charset="0"/>
                <a:cs typeface="Times New Roman" panose="02020603050405020304" pitchFamily="18" charset="0"/>
              </a:rPr>
              <a:t>Version Control</a:t>
            </a:r>
            <a:r>
              <a:rPr lang="en-US" sz="1500" dirty="0">
                <a:latin typeface="Times New Roman" panose="02020603050405020304" pitchFamily="18" charset="0"/>
                <a:cs typeface="Times New Roman" panose="02020603050405020304" pitchFamily="18" charset="0"/>
              </a:rPr>
              <a:t>: Improved collaboration and version control skills using Git and GitHub</a:t>
            </a:r>
          </a:p>
          <a:p>
            <a:r>
              <a:rPr lang="en-US" b="1" dirty="0">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nterdisciplinary skills</a:t>
            </a:r>
          </a:p>
          <a:p>
            <a:pPr marL="866140" lvl="1" indent="-342900">
              <a:buFont typeface="+mj-lt"/>
              <a:buAutoNum type="arabicPeriod"/>
            </a:pPr>
            <a:r>
              <a:rPr lang="en-US" sz="1500" b="1" dirty="0">
                <a:latin typeface="Times New Roman" panose="02020603050405020304" pitchFamily="18" charset="0"/>
                <a:cs typeface="Times New Roman" panose="02020603050405020304" pitchFamily="18" charset="0"/>
              </a:rPr>
              <a:t>Understanding Financial Concepts</a:t>
            </a:r>
            <a:r>
              <a:rPr lang="en-US" sz="1500" dirty="0">
                <a:latin typeface="Times New Roman" panose="02020603050405020304" pitchFamily="18" charset="0"/>
                <a:cs typeface="Times New Roman" panose="02020603050405020304" pitchFamily="18" charset="0"/>
              </a:rPr>
              <a:t>: Gained a deeper understanding of financial concepts and their practical applications</a:t>
            </a:r>
          </a:p>
          <a:p>
            <a:pPr marL="866140" lvl="1" indent="-342900">
              <a:buFont typeface="+mj-lt"/>
              <a:buAutoNum type="arabicPeriod"/>
            </a:pPr>
            <a:r>
              <a:rPr lang="en-US" sz="1500" b="1" dirty="0">
                <a:latin typeface="Times New Roman" panose="02020603050405020304" pitchFamily="18" charset="0"/>
                <a:cs typeface="Times New Roman" panose="02020603050405020304" pitchFamily="18" charset="0"/>
              </a:rPr>
              <a:t>User-Centric Design</a:t>
            </a:r>
            <a:r>
              <a:rPr lang="en-US" sz="1500" dirty="0">
                <a:latin typeface="Times New Roman" panose="02020603050405020304" pitchFamily="18" charset="0"/>
                <a:cs typeface="Times New Roman" panose="02020603050405020304" pitchFamily="18" charset="0"/>
              </a:rPr>
              <a:t>: Emphasized the importance of designing with the end-user in mind, creating a project that meets user needs and expectation</a:t>
            </a:r>
          </a:p>
          <a:p>
            <a:r>
              <a:rPr lang="en-US" sz="1800" b="1" dirty="0">
                <a:latin typeface="Times New Roman" panose="02020603050405020304" pitchFamily="18" charset="0"/>
                <a:cs typeface="Times New Roman" panose="02020603050405020304" pitchFamily="18" charset="0"/>
              </a:rPr>
              <a:t>Soft Skills</a:t>
            </a:r>
          </a:p>
          <a:p>
            <a:pPr marL="866140" lvl="1" indent="-342900">
              <a:buFont typeface="+mj-lt"/>
              <a:buAutoNum type="arabicPeriod"/>
            </a:pPr>
            <a:r>
              <a:rPr lang="en-US" sz="1500" b="1" dirty="0">
                <a:latin typeface="Times New Roman" panose="02020603050405020304" pitchFamily="18" charset="0"/>
                <a:cs typeface="Times New Roman" panose="02020603050405020304" pitchFamily="18" charset="0"/>
              </a:rPr>
              <a:t>Communication</a:t>
            </a:r>
            <a:r>
              <a:rPr lang="en-US" sz="1500" dirty="0">
                <a:latin typeface="Times New Roman" panose="02020603050405020304" pitchFamily="18" charset="0"/>
                <a:cs typeface="Times New Roman" panose="02020603050405020304" pitchFamily="18" charset="0"/>
              </a:rPr>
              <a:t>: Improved communication skills by documenting the project, writing clear API documentation, and presenting findings</a:t>
            </a:r>
          </a:p>
          <a:p>
            <a:pPr marL="866140" lvl="1" indent="-342900">
              <a:buFont typeface="+mj-lt"/>
              <a:buAutoNum type="arabicPeriod"/>
            </a:pPr>
            <a:r>
              <a:rPr lang="en-US" sz="1500" b="1" dirty="0">
                <a:latin typeface="Times New Roman" panose="02020603050405020304" pitchFamily="18" charset="0"/>
                <a:cs typeface="Times New Roman" panose="02020603050405020304" pitchFamily="18" charset="0"/>
              </a:rPr>
              <a:t>Adaptability: </a:t>
            </a:r>
            <a:r>
              <a:rPr lang="en-US" sz="1500" dirty="0">
                <a:latin typeface="Times New Roman" panose="02020603050405020304" pitchFamily="18" charset="0"/>
                <a:cs typeface="Times New Roman" panose="02020603050405020304" pitchFamily="18" charset="0"/>
              </a:rPr>
              <a:t>Learned to adapt to new technologies and methodologies, staying updated with industry trends and best practices</a:t>
            </a:r>
          </a:p>
        </p:txBody>
      </p:sp>
      <p:sp>
        <p:nvSpPr>
          <p:cNvPr id="3" name="TextBox 2">
            <a:extLst>
              <a:ext uri="{FF2B5EF4-FFF2-40B4-BE49-F238E27FC236}">
                <a16:creationId xmlns:a16="http://schemas.microsoft.com/office/drawing/2014/main" id="{4FF8AA0E-9335-6D52-5CC9-7090EAB1FFCA}"/>
              </a:ext>
            </a:extLst>
          </p:cNvPr>
          <p:cNvSpPr txBox="1"/>
          <p:nvPr/>
        </p:nvSpPr>
        <p:spPr>
          <a:xfrm>
            <a:off x="682172" y="2735943"/>
            <a:ext cx="2015934"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orbel"/>
              </a:rPr>
              <a:t>Project </a:t>
            </a:r>
          </a:p>
          <a:p>
            <a:pPr marL="0" marR="0" indent="0" algn="l" defTabSz="457200" rtl="0" fontAlgn="auto" latinLnBrk="0" hangingPunct="0">
              <a:lnSpc>
                <a:spcPct val="100000"/>
              </a:lnSpc>
              <a:spcBef>
                <a:spcPts val="0"/>
              </a:spcBef>
              <a:spcAft>
                <a:spcPts val="0"/>
              </a:spcAft>
              <a:buClrTx/>
              <a:buSzTx/>
              <a:buFontTx/>
              <a:buNone/>
              <a:tabLst/>
            </a:pPr>
            <a:r>
              <a:rPr lang="en-US" sz="3600" dirty="0">
                <a:solidFill>
                  <a:schemeClr val="bg1"/>
                </a:solidFill>
                <a:latin typeface="Times New Roman" panose="02020603050405020304" pitchFamily="18" charset="0"/>
                <a:cs typeface="Times New Roman" panose="02020603050405020304" pitchFamily="18" charset="0"/>
              </a:rPr>
              <a:t>Reflection</a:t>
            </a:r>
            <a:endParaRPr kumimoji="0" lang="en-US" sz="36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orbel"/>
            </a:endParaRPr>
          </a:p>
        </p:txBody>
      </p:sp>
    </p:spTree>
    <p:extLst>
      <p:ext uri="{BB962C8B-B14F-4D97-AF65-F5344CB8AC3E}">
        <p14:creationId xmlns:p14="http://schemas.microsoft.com/office/powerpoint/2010/main" val="281517514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Include all references that you have used in your project. Use guidelines to cite references given in the Project report document"/>
          <p:cNvSpPr txBox="1">
            <a:spLocks noGrp="1"/>
          </p:cNvSpPr>
          <p:nvPr>
            <p:ph type="body" sz="half" idx="1"/>
          </p:nvPr>
        </p:nvSpPr>
        <p:spPr>
          <a:xfrm>
            <a:off x="3744670" y="1385174"/>
            <a:ext cx="8046961" cy="5088197"/>
          </a:xfrm>
          <a:prstGeom prst="rect">
            <a:avLst/>
          </a:prstGeom>
        </p:spPr>
        <p:txBody>
          <a:bodyPr>
            <a:normAutofit/>
          </a:bodyPr>
          <a:lstStyle/>
          <a:p>
            <a:r>
              <a:rPr lang="en-US" sz="1800" dirty="0">
                <a:latin typeface="Times New Roman" panose="02020603050405020304" pitchFamily="18" charset="0"/>
                <a:cs typeface="Times New Roman" panose="02020603050405020304" pitchFamily="18" charset="0"/>
              </a:rPr>
              <a:t>Flask tutorials: </a:t>
            </a:r>
            <a:r>
              <a:rPr lang="en-US" sz="1800" dirty="0">
                <a:latin typeface="Times New Roman" panose="02020603050405020304" pitchFamily="18" charset="0"/>
                <a:cs typeface="Times New Roman" panose="02020603050405020304" pitchFamily="18" charset="0"/>
                <a:hlinkClick r:id="rId2"/>
              </a:rPr>
              <a:t>https://youtu.be/oQWkuJhSMCQ?feature=shared</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Flask Docs: </a:t>
            </a:r>
            <a:r>
              <a:rPr lang="en-US" sz="1800" dirty="0">
                <a:latin typeface="Times New Roman" panose="02020603050405020304" pitchFamily="18" charset="0"/>
                <a:cs typeface="Times New Roman" panose="02020603050405020304" pitchFamily="18" charset="0"/>
                <a:hlinkClick r:id="rId3"/>
              </a:rPr>
              <a:t>https://flask.palletsprojects.com/en/3.0.x/</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Python libraries for financial analysis: </a:t>
            </a:r>
            <a:r>
              <a:rPr lang="en-US" sz="1800" dirty="0">
                <a:latin typeface="Times New Roman" panose="02020603050405020304" pitchFamily="18" charset="0"/>
                <a:cs typeface="Times New Roman" panose="02020603050405020304" pitchFamily="18" charset="0"/>
                <a:hlinkClick r:id="rId4"/>
              </a:rPr>
              <a:t>https://medium.com/@awaleedpk/top-python-libraries-for-financial-analysis-in-2024-b3b18c1e7efb</a:t>
            </a:r>
            <a:endParaRPr lang="en-US" sz="1800" dirty="0">
              <a:latin typeface="Times New Roman" panose="02020603050405020304" pitchFamily="18" charset="0"/>
              <a:cs typeface="Times New Roman" panose="02020603050405020304" pitchFamily="18" charset="0"/>
            </a:endParaRPr>
          </a:p>
          <a:p>
            <a:r>
              <a:rPr lang="en-US" sz="1800" i="0" dirty="0">
                <a:solidFill>
                  <a:srgbClr val="242424"/>
                </a:solidFill>
                <a:effectLst/>
                <a:highlight>
                  <a:srgbClr val="FFFFFF"/>
                </a:highlight>
                <a:latin typeface="Times New Roman" panose="02020603050405020304" pitchFamily="18" charset="0"/>
                <a:cs typeface="Times New Roman" panose="02020603050405020304" pitchFamily="18" charset="0"/>
              </a:rPr>
              <a:t>Importing and Visualizing financial data in Python: </a:t>
            </a:r>
            <a:r>
              <a:rPr lang="en-US" sz="1800" i="0" dirty="0">
                <a:solidFill>
                  <a:srgbClr val="242424"/>
                </a:solidFill>
                <a:effectLst/>
                <a:highlight>
                  <a:srgbClr val="FFFFFF"/>
                </a:highlight>
                <a:latin typeface="Times New Roman" panose="02020603050405020304" pitchFamily="18" charset="0"/>
                <a:cs typeface="Times New Roman" panose="02020603050405020304" pitchFamily="18" charset="0"/>
                <a:hlinkClick r:id="rId5"/>
              </a:rPr>
              <a:t>https://medium.com/@kt.26karanthakur/importing-and-visualising-financial-data-in-python-0bc560ea0259</a:t>
            </a:r>
            <a:endParaRPr lang="en-US" sz="1800" i="0" dirty="0">
              <a:solidFill>
                <a:srgbClr val="242424"/>
              </a:solidFill>
              <a:effectLst/>
              <a:highlight>
                <a:srgbClr val="FFFFFF"/>
              </a:highlight>
              <a:latin typeface="Times New Roman" panose="02020603050405020304" pitchFamily="18" charset="0"/>
              <a:cs typeface="Times New Roman" panose="02020603050405020304" pitchFamily="18" charset="0"/>
            </a:endParaRPr>
          </a:p>
          <a:p>
            <a:r>
              <a:rPr lang="en-US" sz="1800" dirty="0">
                <a:solidFill>
                  <a:srgbClr val="242424"/>
                </a:solidFill>
                <a:highlight>
                  <a:srgbClr val="FFFFFF"/>
                </a:highlight>
                <a:latin typeface="Times New Roman" panose="02020603050405020304" pitchFamily="18" charset="0"/>
                <a:cs typeface="Times New Roman" panose="02020603050405020304" pitchFamily="18" charset="0"/>
              </a:rPr>
              <a:t>React tutorials: </a:t>
            </a:r>
            <a:r>
              <a:rPr lang="en-US" sz="1800" dirty="0">
                <a:solidFill>
                  <a:srgbClr val="242424"/>
                </a:solidFill>
                <a:highlight>
                  <a:srgbClr val="FFFFFF"/>
                </a:highlight>
                <a:latin typeface="Times New Roman" panose="02020603050405020304" pitchFamily="18" charset="0"/>
                <a:cs typeface="Times New Roman" panose="02020603050405020304" pitchFamily="18" charset="0"/>
                <a:hlinkClick r:id="rId6"/>
              </a:rPr>
              <a:t>https://youtu.be/1r79Eqw6tfg?feature=shared</a:t>
            </a:r>
            <a:endParaRPr lang="en-US" sz="1800" dirty="0">
              <a:solidFill>
                <a:srgbClr val="242424"/>
              </a:solidFill>
              <a:highlight>
                <a:srgbClr val="FFFFFF"/>
              </a:highlight>
              <a:latin typeface="Times New Roman" panose="02020603050405020304" pitchFamily="18" charset="0"/>
              <a:cs typeface="Times New Roman" panose="02020603050405020304" pitchFamily="18" charset="0"/>
            </a:endParaRPr>
          </a:p>
          <a:p>
            <a:r>
              <a:rPr lang="en-US" sz="1800" i="0" dirty="0">
                <a:solidFill>
                  <a:srgbClr val="242424"/>
                </a:solidFill>
                <a:effectLst/>
                <a:highlight>
                  <a:srgbClr val="FFFFFF"/>
                </a:highlight>
                <a:latin typeface="Times New Roman" panose="02020603050405020304" pitchFamily="18" charset="0"/>
                <a:cs typeface="Times New Roman" panose="02020603050405020304" pitchFamily="18" charset="0"/>
              </a:rPr>
              <a:t>Python for Financial Analysis: Advanced Techniques and Tools:  </a:t>
            </a:r>
            <a:r>
              <a:rPr lang="en-US" sz="1800" i="0" dirty="0">
                <a:solidFill>
                  <a:srgbClr val="242424"/>
                </a:solidFill>
                <a:effectLst/>
                <a:highlight>
                  <a:srgbClr val="FFFFFF"/>
                </a:highlight>
                <a:latin typeface="Times New Roman" panose="02020603050405020304" pitchFamily="18" charset="0"/>
                <a:cs typeface="Times New Roman" panose="02020603050405020304" pitchFamily="18" charset="0"/>
                <a:hlinkClick r:id="rId7"/>
              </a:rPr>
              <a:t>https://medium.com/ai-in-plain-english/python-for-financial-analysis-advanced-techniques-and-tools-part-11-b687ece2b676</a:t>
            </a:r>
            <a:endParaRPr lang="en-US" sz="1800" i="0" dirty="0">
              <a:solidFill>
                <a:srgbClr val="242424"/>
              </a:solidFill>
              <a:effectLst/>
              <a:highlight>
                <a:srgbClr val="FFFFFF"/>
              </a:highlight>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How to Make Your Data Visualizations Tell a Story: </a:t>
            </a:r>
            <a:r>
              <a:rPr lang="en-US" sz="1800" dirty="0">
                <a:latin typeface="Times New Roman" panose="02020603050405020304" pitchFamily="18" charset="0"/>
                <a:cs typeface="Times New Roman" panose="02020603050405020304" pitchFamily="18" charset="0"/>
                <a:hlinkClick r:id="rId8"/>
              </a:rPr>
              <a:t>https://medium.com/@sdbutalla/how-to-make-your-data-visualizations-tell-a-story-58472d40fa2d</a:t>
            </a:r>
            <a:endParaRPr lang="en-US" sz="1800" dirty="0">
              <a:latin typeface="Times New Roman" panose="02020603050405020304" pitchFamily="18" charset="0"/>
              <a:cs typeface="Times New Roman" panose="02020603050405020304" pitchFamily="18" charset="0"/>
            </a:endParaRPr>
          </a:p>
          <a:p>
            <a:endParaRPr sz="1800" dirty="0"/>
          </a:p>
        </p:txBody>
      </p:sp>
      <p:sp>
        <p:nvSpPr>
          <p:cNvPr id="227" name="References"/>
          <p:cNvSpPr txBox="1"/>
          <p:nvPr/>
        </p:nvSpPr>
        <p:spPr>
          <a:xfrm>
            <a:off x="400369" y="2963284"/>
            <a:ext cx="2642853"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References</a:t>
            </a:r>
          </a:p>
        </p:txBody>
      </p:sp>
      <p:sp>
        <p:nvSpPr>
          <p:cNvPr id="228" name="Text Placeholder 4"/>
          <p:cNvSpPr txBox="1"/>
          <p:nvPr/>
        </p:nvSpPr>
        <p:spPr>
          <a:xfrm>
            <a:off x="3869268" y="773033"/>
            <a:ext cx="625844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b="1" dirty="0">
                <a:latin typeface="Times New Roman" panose="02020603050405020304" pitchFamily="18" charset="0"/>
                <a:cs typeface="Times New Roman" panose="02020603050405020304" pitchFamily="18" charset="0"/>
              </a:rPr>
              <a:t>References</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Double-click to edit"/>
          <p:cNvSpPr txBox="1">
            <a:spLocks noGrp="1"/>
          </p:cNvSpPr>
          <p:nvPr>
            <p:ph type="body" idx="1"/>
          </p:nvPr>
        </p:nvSpPr>
        <p:spPr>
          <a:xfrm>
            <a:off x="3869268" y="864108"/>
            <a:ext cx="7967132" cy="5181091"/>
          </a:xfrm>
          <a:prstGeom prst="rect">
            <a:avLst/>
          </a:prstGeo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We extend our deepest gratitude to our project mentor </a:t>
            </a:r>
            <a:r>
              <a:rPr lang="en-US" sz="1800" dirty="0" err="1">
                <a:latin typeface="Times New Roman" panose="02020603050405020304" pitchFamily="18" charset="0"/>
                <a:cs typeface="Times New Roman" panose="02020603050405020304" pitchFamily="18" charset="0"/>
              </a:rPr>
              <a:t>Pravindra</a:t>
            </a:r>
            <a:r>
              <a:rPr lang="en-US" sz="1800" dirty="0">
                <a:latin typeface="Times New Roman" panose="02020603050405020304" pitchFamily="18" charset="0"/>
                <a:cs typeface="Times New Roman" panose="02020603050405020304" pitchFamily="18" charset="0"/>
              </a:rPr>
              <a:t> Kumar </a:t>
            </a:r>
            <a:r>
              <a:rPr lang="en-US" sz="1800" dirty="0" err="1">
                <a:latin typeface="Times New Roman" panose="02020603050405020304" pitchFamily="18" charset="0"/>
                <a:cs typeface="Times New Roman" panose="02020603050405020304" pitchFamily="18" charset="0"/>
              </a:rPr>
              <a:t>Gole</a:t>
            </a:r>
            <a:r>
              <a:rPr lang="en-US" sz="1800" dirty="0">
                <a:latin typeface="Times New Roman" panose="02020603050405020304" pitchFamily="18" charset="0"/>
                <a:cs typeface="Times New Roman" panose="02020603050405020304" pitchFamily="18" charset="0"/>
              </a:rPr>
              <a:t>, for his invaluable guidance and support throughout this project. His expertise and encouragement have been instrumental in shaping our work and ensuring its success. Our heartfelt thanks to Dr. Geetha Prakash and the </a:t>
            </a:r>
            <a:r>
              <a:rPr lang="en-US" sz="1800" dirty="0" err="1">
                <a:latin typeface="Times New Roman" panose="02020603050405020304" pitchFamily="18" charset="0"/>
                <a:cs typeface="Times New Roman" panose="02020603050405020304" pitchFamily="18" charset="0"/>
              </a:rPr>
              <a:t>ByteXL</a:t>
            </a:r>
            <a:r>
              <a:rPr lang="en-US" sz="1800" dirty="0">
                <a:latin typeface="Times New Roman" panose="02020603050405020304" pitchFamily="18" charset="0"/>
                <a:cs typeface="Times New Roman" panose="02020603050405020304" pitchFamily="18" charset="0"/>
              </a:rPr>
              <a:t> Team for providing us with this incredible opportunity to showcase our skills and knowledge. Their support and resources have been crucial to our project's development.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We would also like to acknowledge our team members for their dedication, hard work, and collaboration. Each member's contribution was vital to the project's success, and their teamwork and perseverance were exemplary.</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Additionally, we appreciate the contributions of the open-source community. The tools and libraries they have developed and shared, including Flask, React, MySQL, and Chart.js, have significantly facilitated our development process. Their work has been indispensable to our project.</a:t>
            </a:r>
          </a:p>
        </p:txBody>
      </p:sp>
      <p:sp>
        <p:nvSpPr>
          <p:cNvPr id="231" name="Acknowlegements if any"/>
          <p:cNvSpPr txBox="1"/>
          <p:nvPr/>
        </p:nvSpPr>
        <p:spPr>
          <a:xfrm>
            <a:off x="0" y="2775440"/>
            <a:ext cx="3470666"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Acknowledgement</a:t>
            </a:r>
          </a:p>
        </p:txBody>
      </p:sp>
      <p:sp>
        <p:nvSpPr>
          <p:cNvPr id="2" name="TextBox 1">
            <a:extLst>
              <a:ext uri="{FF2B5EF4-FFF2-40B4-BE49-F238E27FC236}">
                <a16:creationId xmlns:a16="http://schemas.microsoft.com/office/drawing/2014/main" id="{BE886E18-E6B7-6002-D0C2-29D141E2F580}"/>
              </a:ext>
            </a:extLst>
          </p:cNvPr>
          <p:cNvSpPr txBox="1"/>
          <p:nvPr/>
        </p:nvSpPr>
        <p:spPr>
          <a:xfrm>
            <a:off x="3810000" y="442686"/>
            <a:ext cx="3734354"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sz="3600" b="1" dirty="0">
                <a:latin typeface="Times New Roman" panose="02020603050405020304" pitchFamily="18" charset="0"/>
                <a:cs typeface="Times New Roman" panose="02020603050405020304" pitchFamily="18" charset="0"/>
              </a:rPr>
              <a:t>Acknowledgement</a:t>
            </a:r>
          </a:p>
          <a:p>
            <a:pPr marL="0" marR="0" indent="0" algn="l" defTabSz="457200" rtl="0" fontAlgn="auto" latinLnBrk="0" hangingPunct="0">
              <a:lnSpc>
                <a:spcPct val="100000"/>
              </a:lnSpc>
              <a:spcBef>
                <a:spcPts val="0"/>
              </a:spcBef>
              <a:spcAft>
                <a:spcPts val="0"/>
              </a:spcAft>
              <a:buClrTx/>
              <a:buSzTx/>
              <a:buFontTx/>
              <a:buNone/>
              <a:tabLst/>
            </a:pPr>
            <a:endParaRPr kumimoji="0" lang="en-US" sz="36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 Placeholder 4"/>
          <p:cNvSpPr txBox="1"/>
          <p:nvPr/>
        </p:nvSpPr>
        <p:spPr>
          <a:xfrm>
            <a:off x="3957172" y="555085"/>
            <a:ext cx="6712113"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lang="en-US" b="1" dirty="0">
                <a:latin typeface="Times New Roman" panose="02020603050405020304" pitchFamily="18" charset="0"/>
                <a:cs typeface="Times New Roman" panose="02020603050405020304" pitchFamily="18" charset="0"/>
              </a:rPr>
              <a:t>Deliverables</a:t>
            </a:r>
          </a:p>
        </p:txBody>
      </p:sp>
      <p:sp>
        <p:nvSpPr>
          <p:cNvPr id="151" name="List out the actual project deliverables (results or outcomes) such as a product, publication, service, etc."/>
          <p:cNvSpPr txBox="1">
            <a:spLocks noGrp="1"/>
          </p:cNvSpPr>
          <p:nvPr>
            <p:ph type="body" sz="half" idx="1"/>
          </p:nvPr>
        </p:nvSpPr>
        <p:spPr>
          <a:xfrm>
            <a:off x="3789439" y="1167226"/>
            <a:ext cx="7315201" cy="5480313"/>
          </a:xfrm>
          <a:prstGeom prst="rect">
            <a:avLst/>
          </a:prstGeom>
        </p:spPr>
        <p:txBody>
          <a:bodyPr anchor="ctr">
            <a:normAutofit/>
          </a:bodyPr>
          <a:lstStyle>
            <a:lvl1pPr marL="182879" indent="-182879">
              <a:buClr>
                <a:schemeClr val="accent1"/>
              </a:buClr>
              <a:buSzPct val="100000"/>
              <a:buChar char="●"/>
              <a:defRPr sz="2000"/>
            </a:lvl1pPr>
          </a:lstStyle>
          <a:p>
            <a:r>
              <a:rPr lang="en-US" sz="1800" dirty="0">
                <a:latin typeface="Times New Roman" panose="02020603050405020304" pitchFamily="18" charset="0"/>
                <a:cs typeface="Times New Roman" panose="02020603050405020304" pitchFamily="18" charset="0"/>
              </a:rPr>
              <a:t>A dynamic dashboard that provides a clear graphical representation of department-wise financial metrics</a:t>
            </a:r>
          </a:p>
          <a:p>
            <a:r>
              <a:rPr lang="en-US" sz="1800" dirty="0">
                <a:latin typeface="Times New Roman" panose="02020603050405020304" pitchFamily="18" charset="0"/>
                <a:cs typeface="Times New Roman" panose="02020603050405020304" pitchFamily="18" charset="0"/>
              </a:rPr>
              <a:t>Graphical representation of financial data in the form of charts, graphs and tables</a:t>
            </a:r>
          </a:p>
          <a:p>
            <a:r>
              <a:rPr lang="en-US" sz="1800" dirty="0">
                <a:latin typeface="Times New Roman" panose="02020603050405020304" pitchFamily="18" charset="0"/>
                <a:cs typeface="Times New Roman" panose="02020603050405020304" pitchFamily="18" charset="0"/>
              </a:rPr>
              <a:t>Transaction history section containing all relevant financial data, organized between selectable dates</a:t>
            </a:r>
          </a:p>
          <a:p>
            <a:r>
              <a:rPr lang="en-US" sz="1800" dirty="0">
                <a:latin typeface="Times New Roman" panose="02020603050405020304" pitchFamily="18" charset="0"/>
                <a:cs typeface="Times New Roman" panose="02020603050405020304" pitchFamily="18" charset="0"/>
              </a:rPr>
              <a:t>A system for generating regular financial reports ( monthly, quarterly, annual) that summarize loss and profit</a:t>
            </a:r>
          </a:p>
          <a:p>
            <a:r>
              <a:rPr lang="en-US" sz="1800" dirty="0">
                <a:latin typeface="Times New Roman" panose="02020603050405020304" pitchFamily="18" charset="0"/>
                <a:cs typeface="Times New Roman" panose="02020603050405020304" pitchFamily="18" charset="0"/>
              </a:rPr>
              <a:t>Capability of understanding for management to  identify and act upon financial trends and anomalies</a:t>
            </a:r>
          </a:p>
          <a:p>
            <a:r>
              <a:rPr lang="en-US" sz="1800" dirty="0">
                <a:latin typeface="Times New Roman" panose="02020603050405020304" pitchFamily="18" charset="0"/>
                <a:cs typeface="Times New Roman" panose="02020603050405020304" pitchFamily="18" charset="0"/>
              </a:rPr>
              <a:t>Improved financial management and resource allocation throughout the organization</a:t>
            </a:r>
          </a:p>
          <a:p>
            <a:r>
              <a:rPr lang="en-US" sz="1800" dirty="0">
                <a:latin typeface="Times New Roman" panose="02020603050405020304" pitchFamily="18" charset="0"/>
                <a:cs typeface="Times New Roman" panose="02020603050405020304" pitchFamily="18" charset="0"/>
              </a:rPr>
              <a:t>Data-driven insights that lead to more efficient budget allocations and better financial planning.</a:t>
            </a:r>
          </a:p>
        </p:txBody>
      </p:sp>
      <p:sp>
        <p:nvSpPr>
          <p:cNvPr id="152" name="Deliverables"/>
          <p:cNvSpPr txBox="1"/>
          <p:nvPr/>
        </p:nvSpPr>
        <p:spPr>
          <a:xfrm>
            <a:off x="457867" y="2946593"/>
            <a:ext cx="2272415"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914400">
              <a:lnSpc>
                <a:spcPct val="90000"/>
              </a:lnSpc>
              <a:defRPr sz="3600" spc="-100">
                <a:solidFill>
                  <a:srgbClr val="FFFFFF"/>
                </a:solidFill>
              </a:defRPr>
            </a:lvl1pPr>
          </a:lstStyle>
          <a:p>
            <a:r>
              <a:rPr lang="en-US" dirty="0">
                <a:latin typeface="Times New Roman" panose="02020603050405020304" pitchFamily="18" charset="0"/>
                <a:cs typeface="Times New Roman" panose="02020603050405020304" pitchFamily="18" charset="0"/>
              </a:rPr>
              <a:t>Deliverables</a:t>
            </a:r>
            <a:endParaRPr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8BA9BFE-951F-9E7A-FE2A-B830F52102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Graphical representations of financial metrics such as charts, graphs, and tables.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 Placeholder 4"/>
          <p:cNvSpPr txBox="1"/>
          <p:nvPr/>
        </p:nvSpPr>
        <p:spPr>
          <a:xfrm>
            <a:off x="3869268" y="565215"/>
            <a:ext cx="6384274"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sz="2000" b="1" dirty="0">
                <a:latin typeface="Times New Roman" panose="02020603050405020304" pitchFamily="18" charset="0"/>
                <a:cs typeface="Times New Roman" panose="02020603050405020304" pitchFamily="18" charset="0"/>
              </a:rPr>
              <a:t>Background</a:t>
            </a:r>
            <a:r>
              <a:rPr lang="en-US" sz="2000" b="1" dirty="0">
                <a:latin typeface="Times New Roman" panose="02020603050405020304" pitchFamily="18" charset="0"/>
                <a:cs typeface="Times New Roman" panose="02020603050405020304" pitchFamily="18" charset="0"/>
              </a:rPr>
              <a:t> (past work)</a:t>
            </a:r>
            <a:endParaRPr sz="2000" b="1" dirty="0">
              <a:latin typeface="Times New Roman" panose="02020603050405020304" pitchFamily="18" charset="0"/>
              <a:cs typeface="Times New Roman" panose="02020603050405020304" pitchFamily="18" charset="0"/>
            </a:endParaRPr>
          </a:p>
        </p:txBody>
      </p:sp>
      <p:sp>
        <p:nvSpPr>
          <p:cNvPr id="155" name="Content Placeholder 5"/>
          <p:cNvSpPr txBox="1">
            <a:spLocks noGrp="1"/>
          </p:cNvSpPr>
          <p:nvPr>
            <p:ph type="body" sz="half" idx="1"/>
          </p:nvPr>
        </p:nvSpPr>
        <p:spPr>
          <a:xfrm>
            <a:off x="3869268" y="990637"/>
            <a:ext cx="7938103" cy="6302792"/>
          </a:xfrm>
          <a:prstGeom prst="rect">
            <a:avLst/>
          </a:prstGeo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In the past, many organizations have relied on traditional methods of financial analysis, such as manual spreadsheet calculations and static reports. While these methods provide some insights, they are often non </a:t>
            </a:r>
            <a:r>
              <a:rPr lang="en-US" sz="1800" dirty="0" err="1">
                <a:latin typeface="Times New Roman" panose="02020603050405020304" pitchFamily="18" charset="0"/>
                <a:cs typeface="Times New Roman" panose="02020603050405020304" pitchFamily="18" charset="0"/>
              </a:rPr>
              <a:t>visualistic</a:t>
            </a:r>
            <a:r>
              <a:rPr lang="en-US" sz="1800" dirty="0">
                <a:latin typeface="Times New Roman" panose="02020603050405020304" pitchFamily="18" charset="0"/>
                <a:cs typeface="Times New Roman" panose="02020603050405020304" pitchFamily="18" charset="0"/>
              </a:rPr>
              <a:t> , difficult to understand,  lack of interactivity and time consuming</a:t>
            </a:r>
          </a:p>
          <a:p>
            <a:pPr marL="0" indent="0">
              <a:buNone/>
            </a:pPr>
            <a:r>
              <a:rPr lang="en-US" sz="1800" dirty="0">
                <a:latin typeface="Times New Roman" panose="02020603050405020304" pitchFamily="18" charset="0"/>
                <a:cs typeface="Times New Roman" panose="02020603050405020304" pitchFamily="18" charset="0"/>
              </a:rPr>
              <a:t>ERP systems like SAP, Oracle, and Microsoft Dynamics offer integrated financial analysis modules. These systems are comprehensive but can be expensive and complex to implement</a:t>
            </a:r>
          </a:p>
          <a:p>
            <a:pPr marL="0" indent="0">
              <a:buNone/>
            </a:pPr>
            <a:r>
              <a:rPr lang="en-US" b="1" dirty="0">
                <a:latin typeface="Times New Roman" panose="02020603050405020304" pitchFamily="18" charset="0"/>
                <a:cs typeface="Times New Roman" panose="02020603050405020304" pitchFamily="18" charset="0"/>
              </a:rPr>
              <a:t>Comparison with the work available in market</a:t>
            </a:r>
            <a:r>
              <a:rPr lang="en-US" sz="2200" b="1"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ERP Systems provide end-to-end financial management but are complex and often include more features than necessary for smaller organizations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whereas our project only needs an excel sheet from the organization side</a:t>
            </a:r>
          </a:p>
          <a:p>
            <a:r>
              <a:rPr lang="en-US" sz="1800" dirty="0">
                <a:latin typeface="Times New Roman" panose="02020603050405020304" pitchFamily="18" charset="0"/>
                <a:cs typeface="Times New Roman" panose="02020603050405020304" pitchFamily="18" charset="0"/>
              </a:rPr>
              <a:t>Business Intelligence Tools offer powerful visualization and analysis capabilities but may lack the specific focus on departmental financial metrics without significant customization whereas our project focuses specifically on departmental financial metrics, ensuring relevance and ease of use for the organization.</a:t>
            </a:r>
          </a:p>
          <a:p>
            <a:r>
              <a:rPr lang="en-US" sz="1800" dirty="0">
                <a:latin typeface="Times New Roman" panose="02020603050405020304" pitchFamily="18" charset="0"/>
                <a:cs typeface="Times New Roman" panose="02020603050405020304" pitchFamily="18" charset="0"/>
              </a:rPr>
              <a:t>Designed with user-friendliness in mind, ensuring that stakeholders can easily interpret and act on the data</a:t>
            </a:r>
          </a:p>
          <a:p>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sz="1800" dirty="0">
              <a:latin typeface="Times New Roman" panose="02020603050405020304" pitchFamily="18" charset="0"/>
              <a:cs typeface="Times New Roman" panose="02020603050405020304" pitchFamily="18" charset="0"/>
            </a:endParaRPr>
          </a:p>
        </p:txBody>
      </p:sp>
      <p:sp>
        <p:nvSpPr>
          <p:cNvPr id="157" name="Background"/>
          <p:cNvSpPr txBox="1"/>
          <p:nvPr/>
        </p:nvSpPr>
        <p:spPr>
          <a:xfrm>
            <a:off x="457867" y="2946593"/>
            <a:ext cx="2221119"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Background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ontent Placeholder 2"/>
          <p:cNvSpPr txBox="1">
            <a:spLocks noGrp="1"/>
          </p:cNvSpPr>
          <p:nvPr>
            <p:ph type="body" sz="half" idx="1"/>
          </p:nvPr>
        </p:nvSpPr>
        <p:spPr>
          <a:xfrm>
            <a:off x="3869268" y="707718"/>
            <a:ext cx="7315201" cy="5181309"/>
          </a:xfrm>
          <a:prstGeom prst="rect">
            <a:avLst/>
          </a:prstGeom>
        </p:spPr>
        <p:txBody>
          <a:bodyPr anchor="t">
            <a:normAutofit/>
          </a:bodyPr>
          <a:lstStyle/>
          <a:p>
            <a:pPr marL="0" indent="-20320">
              <a:spcBef>
                <a:spcPts val="200"/>
              </a:spcBef>
              <a:buNone/>
              <a:defRPr sz="2200"/>
            </a:pPr>
            <a:r>
              <a:rPr b="1" dirty="0"/>
              <a:t> </a:t>
            </a:r>
            <a:r>
              <a:rPr lang="en-US" b="1" dirty="0">
                <a:latin typeface="Times New Roman" panose="02020603050405020304" pitchFamily="18" charset="0"/>
                <a:cs typeface="Times New Roman" panose="02020603050405020304" pitchFamily="18" charset="0"/>
              </a:rPr>
              <a:t>S</a:t>
            </a:r>
            <a:r>
              <a:rPr b="1" dirty="0">
                <a:latin typeface="Times New Roman" panose="02020603050405020304" pitchFamily="18" charset="0"/>
                <a:cs typeface="Times New Roman" panose="02020603050405020304" pitchFamily="18" charset="0"/>
              </a:rPr>
              <a:t>takeholders</a:t>
            </a:r>
            <a:r>
              <a:rPr lang="en-US" b="1" dirty="0">
                <a:latin typeface="Times New Roman" panose="02020603050405020304" pitchFamily="18" charset="0"/>
                <a:cs typeface="Times New Roman" panose="02020603050405020304" pitchFamily="18" charset="0"/>
              </a:rPr>
              <a:t>:</a:t>
            </a:r>
          </a:p>
          <a:p>
            <a:pPr marL="0" indent="-20320">
              <a:spcBef>
                <a:spcPts val="200"/>
              </a:spcBef>
              <a:buNone/>
              <a:defRPr sz="2200"/>
            </a:pPr>
            <a:endParaRPr lang="en-US" b="1" dirty="0">
              <a:latin typeface="Times New Roman" panose="02020603050405020304" pitchFamily="18" charset="0"/>
              <a:cs typeface="Times New Roman" panose="02020603050405020304" pitchFamily="18" charset="0"/>
            </a:endParaRPr>
          </a:p>
          <a:p>
            <a:pPr marL="845820" lvl="1" indent="-342900">
              <a:spcBef>
                <a:spcPts val="200"/>
              </a:spcBef>
              <a:defRPr sz="2200"/>
            </a:pPr>
            <a:r>
              <a:rPr lang="en-US" sz="1800" dirty="0">
                <a:latin typeface="Times New Roman" panose="02020603050405020304" pitchFamily="18" charset="0"/>
                <a:cs typeface="Times New Roman" panose="02020603050405020304" pitchFamily="18" charset="0"/>
              </a:rPr>
              <a:t>Senior Management</a:t>
            </a:r>
          </a:p>
          <a:p>
            <a:pPr marL="845820" lvl="1" indent="-342900">
              <a:spcBef>
                <a:spcPts val="200"/>
              </a:spcBef>
              <a:defRPr sz="2200"/>
            </a:pPr>
            <a:r>
              <a:rPr lang="en-US" sz="1800" dirty="0">
                <a:latin typeface="Times New Roman" panose="02020603050405020304" pitchFamily="18" charset="0"/>
                <a:cs typeface="Times New Roman" panose="02020603050405020304" pitchFamily="18" charset="0"/>
              </a:rPr>
              <a:t>Investors and Shareholders</a:t>
            </a:r>
          </a:p>
          <a:p>
            <a:pPr marL="845820" lvl="1" indent="-342900">
              <a:spcBef>
                <a:spcPts val="200"/>
              </a:spcBef>
              <a:defRPr sz="2200"/>
            </a:pPr>
            <a:r>
              <a:rPr lang="en-US" sz="1800" dirty="0">
                <a:latin typeface="Times New Roman" panose="02020603050405020304" pitchFamily="18" charset="0"/>
                <a:cs typeface="Times New Roman" panose="02020603050405020304" pitchFamily="18" charset="0"/>
              </a:rPr>
              <a:t>Finance Department</a:t>
            </a:r>
          </a:p>
          <a:p>
            <a:pPr marL="845820" lvl="1" indent="-342900">
              <a:spcBef>
                <a:spcPts val="200"/>
              </a:spcBef>
              <a:defRPr sz="2200"/>
            </a:pPr>
            <a:r>
              <a:rPr lang="en-US" sz="1800" dirty="0">
                <a:latin typeface="Times New Roman" panose="02020603050405020304" pitchFamily="18" charset="0"/>
                <a:cs typeface="Times New Roman" panose="02020603050405020304" pitchFamily="18" charset="0"/>
              </a:rPr>
              <a:t>Department Heads</a:t>
            </a:r>
          </a:p>
          <a:p>
            <a:pPr marL="845820" lvl="1" indent="-342900">
              <a:spcBef>
                <a:spcPts val="200"/>
              </a:spcBef>
              <a:defRPr sz="2200"/>
            </a:pPr>
            <a:r>
              <a:rPr lang="en-US" sz="1800" dirty="0">
                <a:latin typeface="Times New Roman" panose="02020603050405020304" pitchFamily="18" charset="0"/>
                <a:cs typeface="Times New Roman" panose="02020603050405020304" pitchFamily="18" charset="0"/>
              </a:rPr>
              <a:t>Data Analysts</a:t>
            </a:r>
          </a:p>
          <a:p>
            <a:pPr marL="845820" lvl="1" indent="-342900">
              <a:spcBef>
                <a:spcPts val="200"/>
              </a:spcBef>
              <a:defRPr sz="2200"/>
            </a:pPr>
            <a:r>
              <a:rPr lang="en-US" sz="1800">
                <a:latin typeface="Times New Roman" panose="02020603050405020304" pitchFamily="18" charset="0"/>
                <a:cs typeface="Times New Roman" panose="02020603050405020304" pitchFamily="18" charset="0"/>
              </a:rPr>
              <a:t>Project Managers</a:t>
            </a:r>
            <a:endParaRPr lang="en-US" sz="1800" dirty="0">
              <a:latin typeface="Times New Roman" panose="02020603050405020304" pitchFamily="18" charset="0"/>
              <a:cs typeface="Times New Roman" panose="02020603050405020304" pitchFamily="18" charset="0"/>
            </a:endParaRPr>
          </a:p>
          <a:p>
            <a:pPr marL="502920" lvl="1" indent="0">
              <a:spcBef>
                <a:spcPts val="200"/>
              </a:spcBef>
              <a:buNone/>
              <a:defRPr sz="2200"/>
            </a:pPr>
            <a:endParaRPr lang="en-US" sz="1800" dirty="0">
              <a:latin typeface="Times New Roman" panose="02020603050405020304" pitchFamily="18" charset="0"/>
              <a:cs typeface="Times New Roman" panose="02020603050405020304" pitchFamily="18" charset="0"/>
            </a:endParaRPr>
          </a:p>
          <a:p>
            <a:pPr marL="502920" lvl="1" indent="0">
              <a:spcBef>
                <a:spcPts val="200"/>
              </a:spcBef>
              <a:buNone/>
              <a:defRPr sz="2200"/>
            </a:pPr>
            <a:endParaRPr lang="en-US" sz="1800" dirty="0">
              <a:latin typeface="Times New Roman" panose="02020603050405020304" pitchFamily="18" charset="0"/>
              <a:cs typeface="Times New Roman" panose="02020603050405020304" pitchFamily="18" charset="0"/>
            </a:endParaRPr>
          </a:p>
          <a:p>
            <a:pPr marL="0" indent="0">
              <a:spcBef>
                <a:spcPts val="200"/>
              </a:spcBef>
              <a:buNone/>
              <a:defRPr sz="2200"/>
            </a:pPr>
            <a:r>
              <a:rPr lang="en-US" b="1" dirty="0">
                <a:latin typeface="Times New Roman" panose="02020603050405020304" pitchFamily="18" charset="0"/>
                <a:cs typeface="Times New Roman" panose="02020603050405020304" pitchFamily="18" charset="0"/>
              </a:rPr>
              <a:t>Data Acquisition:</a:t>
            </a:r>
          </a:p>
          <a:p>
            <a:pPr marL="0" indent="0">
              <a:spcBef>
                <a:spcPts val="200"/>
              </a:spcBef>
              <a:buNone/>
              <a:defRPr sz="2200"/>
            </a:pPr>
            <a:r>
              <a:rPr lang="en-US" sz="1800" dirty="0">
                <a:latin typeface="Times New Roman" panose="02020603050405020304" pitchFamily="18" charset="0"/>
                <a:cs typeface="Times New Roman" panose="02020603050405020304" pitchFamily="18" charset="0"/>
              </a:rPr>
              <a:t>                                       The transaction data is collected in Excel Sheet using dummy data providing platforms and then transferred to a database for further analysis. This ensures accurate and organized storage, facilitating seamless integration with the financial analysis platform</a:t>
            </a:r>
          </a:p>
          <a:p>
            <a:pPr marL="0" indent="0">
              <a:spcBef>
                <a:spcPts val="200"/>
              </a:spcBef>
              <a:buNone/>
              <a:defRPr sz="2200"/>
            </a:pPr>
            <a:endParaRPr lang="en-US" b="1" dirty="0">
              <a:latin typeface="Times New Roman" panose="02020603050405020304" pitchFamily="18" charset="0"/>
              <a:cs typeface="Times New Roman" panose="02020603050405020304" pitchFamily="18" charset="0"/>
            </a:endParaRPr>
          </a:p>
        </p:txBody>
      </p:sp>
      <p:sp>
        <p:nvSpPr>
          <p:cNvPr id="162" name="Text Placeholder 4"/>
          <p:cNvSpPr txBox="1"/>
          <p:nvPr/>
        </p:nvSpPr>
        <p:spPr>
          <a:xfrm>
            <a:off x="3869268" y="664176"/>
            <a:ext cx="625844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endParaRPr dirty="0">
              <a:latin typeface="Times New Roman" panose="02020603050405020304" pitchFamily="18" charset="0"/>
              <a:cs typeface="Times New Roman" panose="02020603050405020304" pitchFamily="18" charset="0"/>
            </a:endParaRPr>
          </a:p>
        </p:txBody>
      </p:sp>
      <p:sp>
        <p:nvSpPr>
          <p:cNvPr id="164" name="Project Research and Initiation"/>
          <p:cNvSpPr txBox="1"/>
          <p:nvPr/>
        </p:nvSpPr>
        <p:spPr>
          <a:xfrm>
            <a:off x="400369" y="2654300"/>
            <a:ext cx="264285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Research and Initiation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6595B4-29DB-E20A-3DDF-67C8B1175022}"/>
              </a:ext>
            </a:extLst>
          </p:cNvPr>
          <p:cNvSpPr>
            <a:spLocks noGrp="1"/>
          </p:cNvSpPr>
          <p:nvPr>
            <p:ph type="body" idx="1"/>
          </p:nvPr>
        </p:nvSpPr>
        <p:spPr>
          <a:xfrm>
            <a:off x="3592286" y="515257"/>
            <a:ext cx="8215085" cy="5892799"/>
          </a:xfrm>
        </p:spPr>
        <p:txBody>
          <a:bodyPr>
            <a:normAutofit lnSpcReduction="10000"/>
          </a:bodyPr>
          <a:lstStyle/>
          <a:p>
            <a:pPr marL="0" indent="0">
              <a:spcBef>
                <a:spcPts val="200"/>
              </a:spcBef>
              <a:buNone/>
              <a:defRPr sz="2200"/>
            </a:pPr>
            <a:r>
              <a:rPr lang="en-US" sz="3600" b="1" dirty="0">
                <a:latin typeface="Times New Roman" panose="02020603050405020304" pitchFamily="18" charset="0"/>
                <a:cs typeface="Times New Roman" panose="02020603050405020304" pitchFamily="18" charset="0"/>
              </a:rPr>
              <a:t>Reasons for Choosing Technologies:</a:t>
            </a:r>
          </a:p>
          <a:p>
            <a:pPr marL="0" indent="0">
              <a:spcBef>
                <a:spcPts val="200"/>
              </a:spcBef>
              <a:buNone/>
              <a:defRPr sz="2200"/>
            </a:pPr>
            <a:endParaRPr lang="en-US" b="1" dirty="0">
              <a:latin typeface="Times New Roman" panose="02020603050405020304" pitchFamily="18" charset="0"/>
              <a:cs typeface="Times New Roman" panose="02020603050405020304" pitchFamily="18" charset="0"/>
            </a:endParaRPr>
          </a:p>
          <a:p>
            <a:pPr>
              <a:spcBef>
                <a:spcPts val="200"/>
              </a:spcBef>
              <a:defRPr sz="2200"/>
            </a:pPr>
            <a:r>
              <a:rPr lang="en-US" sz="1800" b="1" dirty="0">
                <a:latin typeface="Times New Roman" panose="02020603050405020304" pitchFamily="18" charset="0"/>
                <a:cs typeface="Times New Roman" panose="02020603050405020304" pitchFamily="18" charset="0"/>
              </a:rPr>
              <a:t>Python with Flask (Backend):</a:t>
            </a:r>
          </a:p>
          <a:p>
            <a:pPr marL="0" indent="0">
              <a:spcBef>
                <a:spcPts val="200"/>
              </a:spcBef>
              <a:buNone/>
              <a:defRPr sz="2200"/>
            </a:pPr>
            <a:endParaRPr lang="en-US" sz="1800" b="1" dirty="0">
              <a:latin typeface="Times New Roman" panose="02020603050405020304" pitchFamily="18" charset="0"/>
              <a:cs typeface="Times New Roman" panose="02020603050405020304" pitchFamily="18" charset="0"/>
            </a:endParaRPr>
          </a:p>
          <a:p>
            <a:pPr marL="866140" lvl="1" indent="-342900">
              <a:spcBef>
                <a:spcPts val="200"/>
              </a:spcBef>
              <a:buFont typeface="+mj-lt"/>
              <a:buAutoNum type="arabicPeriod"/>
              <a:defRPr sz="2200"/>
            </a:pPr>
            <a:r>
              <a:rPr lang="en-US" sz="1800" b="1" dirty="0">
                <a:latin typeface="Times New Roman" panose="02020603050405020304" pitchFamily="18" charset="0"/>
                <a:cs typeface="Times New Roman" panose="02020603050405020304" pitchFamily="18" charset="0"/>
              </a:rPr>
              <a:t>Simplicity and Flexibility: </a:t>
            </a:r>
            <a:r>
              <a:rPr lang="en-US" sz="1800" dirty="0">
                <a:latin typeface="Times New Roman" panose="02020603050405020304" pitchFamily="18" charset="0"/>
                <a:cs typeface="Times New Roman" panose="02020603050405020304" pitchFamily="18" charset="0"/>
              </a:rPr>
              <a:t>Flask is lightweight and easy to set up, allowing for quick development of robust APIs</a:t>
            </a:r>
          </a:p>
          <a:p>
            <a:pPr marL="866140" lvl="1" indent="-342900">
              <a:spcBef>
                <a:spcPts val="200"/>
              </a:spcBef>
              <a:buFont typeface="+mj-lt"/>
              <a:buAutoNum type="arabicPeriod"/>
              <a:defRPr sz="2200"/>
            </a:pPr>
            <a:r>
              <a:rPr lang="en-US" sz="1800" b="1" dirty="0">
                <a:latin typeface="Times New Roman" panose="02020603050405020304" pitchFamily="18" charset="0"/>
                <a:cs typeface="Times New Roman" panose="02020603050405020304" pitchFamily="18" charset="0"/>
              </a:rPr>
              <a:t>Extensive Libraries: </a:t>
            </a:r>
            <a:r>
              <a:rPr lang="en-US" sz="1800" dirty="0">
                <a:latin typeface="Times New Roman" panose="02020603050405020304" pitchFamily="18" charset="0"/>
                <a:cs typeface="Times New Roman" panose="02020603050405020304" pitchFamily="18" charset="0"/>
              </a:rPr>
              <a:t>Python's rich ecosystem offers numerous libraries for data analysis that integrate seamlessly with Flask</a:t>
            </a:r>
          </a:p>
          <a:p>
            <a:pPr marL="523240" lvl="1" indent="0">
              <a:spcBef>
                <a:spcPts val="200"/>
              </a:spcBef>
              <a:buNone/>
              <a:defRPr sz="2200"/>
            </a:pPr>
            <a:endParaRPr lang="en-US" sz="1800" dirty="0">
              <a:latin typeface="Times New Roman" panose="02020603050405020304" pitchFamily="18" charset="0"/>
              <a:cs typeface="Times New Roman" panose="02020603050405020304" pitchFamily="18" charset="0"/>
            </a:endParaRPr>
          </a:p>
          <a:p>
            <a:pPr>
              <a:spcBef>
                <a:spcPts val="200"/>
              </a:spcBef>
              <a:defRPr sz="2200"/>
            </a:pPr>
            <a:r>
              <a:rPr lang="en-US" sz="1800" b="1" dirty="0">
                <a:latin typeface="Times New Roman" panose="02020603050405020304" pitchFamily="18" charset="0"/>
                <a:cs typeface="Times New Roman" panose="02020603050405020304" pitchFamily="18" charset="0"/>
              </a:rPr>
              <a:t>React (Frontend):</a:t>
            </a:r>
          </a:p>
          <a:p>
            <a:pPr marL="0" indent="0">
              <a:spcBef>
                <a:spcPts val="200"/>
              </a:spcBef>
              <a:buNone/>
              <a:defRPr sz="2200"/>
            </a:pPr>
            <a:endParaRPr lang="en-US" sz="1800" b="1" dirty="0">
              <a:latin typeface="Times New Roman" panose="02020603050405020304" pitchFamily="18" charset="0"/>
              <a:cs typeface="Times New Roman" panose="02020603050405020304" pitchFamily="18" charset="0"/>
            </a:endParaRPr>
          </a:p>
          <a:p>
            <a:pPr marL="866140" lvl="1" indent="-342900">
              <a:spcBef>
                <a:spcPts val="200"/>
              </a:spcBef>
              <a:buFont typeface="+mj-lt"/>
              <a:buAutoNum type="arabicPeriod"/>
              <a:defRPr sz="2200"/>
            </a:pPr>
            <a:r>
              <a:rPr lang="en-US" sz="1800" b="1" dirty="0">
                <a:latin typeface="Times New Roman" panose="02020603050405020304" pitchFamily="18" charset="0"/>
                <a:cs typeface="Times New Roman" panose="02020603050405020304" pitchFamily="18" charset="0"/>
              </a:rPr>
              <a:t>Component-Based Architecture: </a:t>
            </a:r>
            <a:r>
              <a:rPr lang="en-US" sz="1800" dirty="0">
                <a:latin typeface="Times New Roman" panose="02020603050405020304" pitchFamily="18" charset="0"/>
                <a:cs typeface="Times New Roman" panose="02020603050405020304" pitchFamily="18" charset="0"/>
              </a:rPr>
              <a:t>Promotes reusability and maintainability of code</a:t>
            </a:r>
          </a:p>
          <a:p>
            <a:pPr marL="866140" lvl="1" indent="-342900">
              <a:spcBef>
                <a:spcPts val="200"/>
              </a:spcBef>
              <a:buFont typeface="+mj-lt"/>
              <a:buAutoNum type="arabicPeriod"/>
              <a:defRPr sz="2200"/>
            </a:pPr>
            <a:r>
              <a:rPr lang="en-US" sz="1800" b="1" dirty="0">
                <a:latin typeface="Times New Roman" panose="02020603050405020304" pitchFamily="18" charset="0"/>
                <a:cs typeface="Times New Roman" panose="02020603050405020304" pitchFamily="18" charset="0"/>
              </a:rPr>
              <a:t>Responsive UI: </a:t>
            </a:r>
            <a:r>
              <a:rPr lang="en-US" sz="1800" dirty="0">
                <a:latin typeface="Times New Roman" panose="02020603050405020304" pitchFamily="18" charset="0"/>
                <a:cs typeface="Times New Roman" panose="02020603050405020304" pitchFamily="18" charset="0"/>
              </a:rPr>
              <a:t>Excels at creating dynamic and interactive user interfaces for data visualization</a:t>
            </a:r>
          </a:p>
          <a:p>
            <a:pPr marL="523240" lvl="1" indent="0">
              <a:spcBef>
                <a:spcPts val="200"/>
              </a:spcBef>
              <a:buNone/>
              <a:defRPr sz="2200"/>
            </a:pPr>
            <a:endParaRPr lang="en-US" sz="1800" dirty="0">
              <a:latin typeface="Times New Roman" panose="02020603050405020304" pitchFamily="18" charset="0"/>
              <a:cs typeface="Times New Roman" panose="02020603050405020304" pitchFamily="18" charset="0"/>
            </a:endParaRPr>
          </a:p>
          <a:p>
            <a:pPr>
              <a:spcBef>
                <a:spcPts val="200"/>
              </a:spcBef>
              <a:defRPr sz="2200"/>
            </a:pPr>
            <a:r>
              <a:rPr lang="en-US" sz="1800" b="1" dirty="0">
                <a:latin typeface="Times New Roman" panose="02020603050405020304" pitchFamily="18" charset="0"/>
                <a:cs typeface="Times New Roman" panose="02020603050405020304" pitchFamily="18" charset="0"/>
              </a:rPr>
              <a:t>MySQL (Database): </a:t>
            </a:r>
          </a:p>
          <a:p>
            <a:pPr marL="0" indent="0">
              <a:spcBef>
                <a:spcPts val="200"/>
              </a:spcBef>
              <a:buNone/>
              <a:defRPr sz="2200"/>
            </a:pPr>
            <a:endParaRPr lang="en-US" sz="1800" b="1" dirty="0">
              <a:latin typeface="Times New Roman" panose="02020603050405020304" pitchFamily="18" charset="0"/>
              <a:cs typeface="Times New Roman" panose="02020603050405020304" pitchFamily="18" charset="0"/>
            </a:endParaRPr>
          </a:p>
          <a:p>
            <a:pPr marL="866140" lvl="1" indent="-342900">
              <a:spcBef>
                <a:spcPts val="200"/>
              </a:spcBef>
              <a:buFont typeface="+mj-lt"/>
              <a:buAutoNum type="arabicPeriod"/>
              <a:defRPr sz="2200"/>
            </a:pPr>
            <a:r>
              <a:rPr lang="en-US" sz="1800" b="1" dirty="0">
                <a:latin typeface="Times New Roman" panose="02020603050405020304" pitchFamily="18" charset="0"/>
                <a:cs typeface="Times New Roman" panose="02020603050405020304" pitchFamily="18" charset="0"/>
              </a:rPr>
              <a:t>Reliability and Performance: </a:t>
            </a:r>
            <a:r>
              <a:rPr lang="en-US" sz="1800" dirty="0">
                <a:latin typeface="Times New Roman" panose="02020603050405020304" pitchFamily="18" charset="0"/>
                <a:cs typeface="Times New Roman" panose="02020603050405020304" pitchFamily="18" charset="0"/>
              </a:rPr>
              <a:t>Known for its reliability and high performance in handling large datasets</a:t>
            </a:r>
          </a:p>
          <a:p>
            <a:pPr marL="866140" lvl="1" indent="-342900">
              <a:spcBef>
                <a:spcPts val="200"/>
              </a:spcBef>
              <a:buFont typeface="+mj-lt"/>
              <a:buAutoNum type="arabicPeriod"/>
              <a:defRPr sz="2200"/>
            </a:pPr>
            <a:r>
              <a:rPr lang="en-US" sz="1800" b="1" dirty="0">
                <a:latin typeface="Times New Roman" panose="02020603050405020304" pitchFamily="18" charset="0"/>
                <a:cs typeface="Times New Roman" panose="02020603050405020304" pitchFamily="18" charset="0"/>
              </a:rPr>
              <a:t>Data Integrity: </a:t>
            </a:r>
            <a:r>
              <a:rPr lang="en-US" sz="1800" dirty="0">
                <a:latin typeface="Times New Roman" panose="02020603050405020304" pitchFamily="18" charset="0"/>
                <a:cs typeface="Times New Roman" panose="02020603050405020304" pitchFamily="18" charset="0"/>
              </a:rPr>
              <a:t>Ensures data integrity and supports complex queries essential for financial data analysis</a:t>
            </a:r>
          </a:p>
          <a:p>
            <a:pPr marL="0" indent="0">
              <a:spcBef>
                <a:spcPts val="200"/>
              </a:spcBef>
              <a:buNone/>
              <a:defRPr sz="2200"/>
            </a:pP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0E47088-CF96-EED1-3D5D-1CAC634B45DD}"/>
              </a:ext>
            </a:extLst>
          </p:cNvPr>
          <p:cNvSpPr txBox="1"/>
          <p:nvPr/>
        </p:nvSpPr>
        <p:spPr>
          <a:xfrm>
            <a:off x="471712" y="2460171"/>
            <a:ext cx="2576287"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600" dirty="0">
                <a:solidFill>
                  <a:schemeClr val="bg1"/>
                </a:solidFill>
                <a:latin typeface="Times New Roman" panose="02020603050405020304" pitchFamily="18" charset="0"/>
                <a:cs typeface="Times New Roman" panose="02020603050405020304" pitchFamily="18" charset="0"/>
              </a:rPr>
              <a:t>Project Research and Initiation</a:t>
            </a:r>
          </a:p>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bg1"/>
              </a:solidFill>
              <a:effectLst/>
              <a:uFillTx/>
              <a:latin typeface="Corbel"/>
              <a:ea typeface="Corbel"/>
              <a:cs typeface="Corbel"/>
              <a:sym typeface="Corbel"/>
            </a:endParaRPr>
          </a:p>
        </p:txBody>
      </p:sp>
      <p:pic>
        <p:nvPicPr>
          <p:cNvPr id="8" name="Picture 7" descr="A black and white drawing of a curved object&#10;&#10;Description automatically generated">
            <a:extLst>
              <a:ext uri="{FF2B5EF4-FFF2-40B4-BE49-F238E27FC236}">
                <a16:creationId xmlns:a16="http://schemas.microsoft.com/office/drawing/2014/main" id="{F502F0D3-F45E-2019-97EA-96F9A5A9EBB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93818" y="1148443"/>
            <a:ext cx="540657" cy="540657"/>
          </a:xfrm>
          <a:prstGeom prst="rect">
            <a:avLst/>
          </a:prstGeom>
        </p:spPr>
      </p:pic>
      <p:pic>
        <p:nvPicPr>
          <p:cNvPr id="11" name="Picture 10" descr="A blue and orange snake logo&#10;&#10;Description automatically generated">
            <a:extLst>
              <a:ext uri="{FF2B5EF4-FFF2-40B4-BE49-F238E27FC236}">
                <a16:creationId xmlns:a16="http://schemas.microsoft.com/office/drawing/2014/main" id="{94E074EC-82EB-868D-022E-D1A920AA87AA}"/>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146145" y="1188358"/>
            <a:ext cx="446312" cy="446312"/>
          </a:xfrm>
          <a:prstGeom prst="rect">
            <a:avLst/>
          </a:prstGeom>
        </p:spPr>
      </p:pic>
      <p:pic>
        <p:nvPicPr>
          <p:cNvPr id="14" name="Picture 13" descr="A blue and black symbol&#10;&#10;Description automatically generated">
            <a:extLst>
              <a:ext uri="{FF2B5EF4-FFF2-40B4-BE49-F238E27FC236}">
                <a16:creationId xmlns:a16="http://schemas.microsoft.com/office/drawing/2014/main" id="{EC1CA3D6-3899-A39C-F6D1-5B785C83354F}"/>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flipH="1">
            <a:off x="6075674" y="2859984"/>
            <a:ext cx="441588" cy="393014"/>
          </a:xfrm>
          <a:prstGeom prst="rect">
            <a:avLst/>
          </a:prstGeom>
        </p:spPr>
      </p:pic>
      <p:pic>
        <p:nvPicPr>
          <p:cNvPr id="17" name="Picture 16" descr="A logo of a server&#10;&#10;Description automatically generated">
            <a:extLst>
              <a:ext uri="{FF2B5EF4-FFF2-40B4-BE49-F238E27FC236}">
                <a16:creationId xmlns:a16="http://schemas.microsoft.com/office/drawing/2014/main" id="{8B96CC0F-82E1-A324-961C-1F4E4ADF3A1B}"/>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flipH="1">
            <a:off x="6296468" y="4456274"/>
            <a:ext cx="441590" cy="624437"/>
          </a:xfrm>
          <a:prstGeom prst="rect">
            <a:avLst/>
          </a:prstGeom>
        </p:spPr>
      </p:pic>
    </p:spTree>
    <p:extLst>
      <p:ext uri="{BB962C8B-B14F-4D97-AF65-F5344CB8AC3E}">
        <p14:creationId xmlns:p14="http://schemas.microsoft.com/office/powerpoint/2010/main" val="14634862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583CA9-58F6-7B8A-1B7E-5745B03E1C59}"/>
              </a:ext>
            </a:extLst>
          </p:cNvPr>
          <p:cNvSpPr>
            <a:spLocks noGrp="1"/>
          </p:cNvSpPr>
          <p:nvPr>
            <p:ph type="body" idx="1"/>
          </p:nvPr>
        </p:nvSpPr>
        <p:spPr>
          <a:xfrm>
            <a:off x="3869268" y="1407887"/>
            <a:ext cx="7315201" cy="2605314"/>
          </a:xfrm>
        </p:spPr>
        <p:txBody>
          <a:bodyPr/>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837875D-F193-41CA-32C9-EDA383571562}"/>
              </a:ext>
            </a:extLst>
          </p:cNvPr>
          <p:cNvSpPr txBox="1"/>
          <p:nvPr/>
        </p:nvSpPr>
        <p:spPr>
          <a:xfrm>
            <a:off x="377371" y="2590800"/>
            <a:ext cx="3084286"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600" dirty="0">
                <a:solidFill>
                  <a:schemeClr val="bg1"/>
                </a:solidFill>
                <a:latin typeface="Times New Roman" panose="02020603050405020304" pitchFamily="18" charset="0"/>
                <a:cs typeface="Times New Roman" panose="02020603050405020304" pitchFamily="18" charset="0"/>
              </a:rPr>
              <a:t>Project Research and Initiation</a:t>
            </a:r>
          </a:p>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orbel"/>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endParaRPr>
          </a:p>
        </p:txBody>
      </p:sp>
      <p:pic>
        <p:nvPicPr>
          <p:cNvPr id="5" name="Picture 4">
            <a:extLst>
              <a:ext uri="{FF2B5EF4-FFF2-40B4-BE49-F238E27FC236}">
                <a16:creationId xmlns:a16="http://schemas.microsoft.com/office/drawing/2014/main" id="{A39722EF-7931-E0AC-B52F-04AD79AC5D0E}"/>
              </a:ext>
            </a:extLst>
          </p:cNvPr>
          <p:cNvPicPr>
            <a:picLocks noChangeAspect="1"/>
          </p:cNvPicPr>
          <p:nvPr/>
        </p:nvPicPr>
        <p:blipFill>
          <a:blip r:embed="rId2"/>
          <a:stretch>
            <a:fillRect/>
          </a:stretch>
        </p:blipFill>
        <p:spPr>
          <a:xfrm>
            <a:off x="3869267" y="1407885"/>
            <a:ext cx="7379303" cy="4223657"/>
          </a:xfrm>
          <a:prstGeom prst="rect">
            <a:avLst/>
          </a:prstGeom>
        </p:spPr>
      </p:pic>
      <p:sp>
        <p:nvSpPr>
          <p:cNvPr id="6" name="TextBox 5">
            <a:extLst>
              <a:ext uri="{FF2B5EF4-FFF2-40B4-BE49-F238E27FC236}">
                <a16:creationId xmlns:a16="http://schemas.microsoft.com/office/drawing/2014/main" id="{68E4EA4D-97DD-6FD4-C5FA-54EF86D4D09B}"/>
              </a:ext>
            </a:extLst>
          </p:cNvPr>
          <p:cNvSpPr txBox="1"/>
          <p:nvPr/>
        </p:nvSpPr>
        <p:spPr>
          <a:xfrm>
            <a:off x="3869267" y="689208"/>
            <a:ext cx="785827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rPr>
              <a:t>Work Breakdown and Task Allocation</a:t>
            </a:r>
          </a:p>
        </p:txBody>
      </p:sp>
      <p:sp>
        <p:nvSpPr>
          <p:cNvPr id="7" name="TextBox 6">
            <a:extLst>
              <a:ext uri="{FF2B5EF4-FFF2-40B4-BE49-F238E27FC236}">
                <a16:creationId xmlns:a16="http://schemas.microsoft.com/office/drawing/2014/main" id="{D3C86F9E-22EF-DC96-60FA-7EE5EA79948C}"/>
              </a:ext>
            </a:extLst>
          </p:cNvPr>
          <p:cNvSpPr txBox="1"/>
          <p:nvPr/>
        </p:nvSpPr>
        <p:spPr>
          <a:xfrm>
            <a:off x="4798425" y="5845366"/>
            <a:ext cx="708720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000" u="sng" dirty="0">
                <a:latin typeface="Times New Roman" panose="02020603050405020304" pitchFamily="18" charset="0"/>
                <a:cs typeface="Times New Roman" panose="02020603050405020304" pitchFamily="18" charset="0"/>
                <a:hlinkClick r:id="rId3"/>
              </a:rPr>
              <a:t>click here to see spreadsheet</a:t>
            </a:r>
            <a:endParaRPr kumimoji="0" lang="en-US" sz="2000" b="0" i="0" u="sng"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endParaRPr>
          </a:p>
        </p:txBody>
      </p:sp>
      <p:pic>
        <p:nvPicPr>
          <p:cNvPr id="4" name="Picture 3" descr="A green and white logo&#10;&#10;Description automatically generated">
            <a:extLst>
              <a:ext uri="{FF2B5EF4-FFF2-40B4-BE49-F238E27FC236}">
                <a16:creationId xmlns:a16="http://schemas.microsoft.com/office/drawing/2014/main" id="{16B99529-988E-CC51-6EEC-1F44850CB7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97943" y="5639020"/>
            <a:ext cx="1300482" cy="812801"/>
          </a:xfrm>
          <a:prstGeom prst="rect">
            <a:avLst/>
          </a:prstGeom>
        </p:spPr>
      </p:pic>
    </p:spTree>
    <p:extLst>
      <p:ext uri="{BB962C8B-B14F-4D97-AF65-F5344CB8AC3E}">
        <p14:creationId xmlns:p14="http://schemas.microsoft.com/office/powerpoint/2010/main" val="307677920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ontent Placeholder 2"/>
          <p:cNvSpPr txBox="1">
            <a:spLocks noGrp="1"/>
          </p:cNvSpPr>
          <p:nvPr>
            <p:ph type="body" sz="quarter" idx="1"/>
          </p:nvPr>
        </p:nvSpPr>
        <p:spPr>
          <a:xfrm>
            <a:off x="3771942" y="2642389"/>
            <a:ext cx="7315201" cy="652036"/>
          </a:xfrm>
          <a:prstGeom prst="rect">
            <a:avLst/>
          </a:prstGeom>
        </p:spPr>
        <p:txBody>
          <a:bodyPr anchor="t"/>
          <a:lstStyle/>
          <a:p>
            <a:pPr marL="685800" lvl="1" indent="-182880">
              <a:spcBef>
                <a:spcPts val="200"/>
              </a:spcBef>
              <a:defRPr sz="2200"/>
            </a:pPr>
            <a:endParaRPr dirty="0"/>
          </a:p>
        </p:txBody>
      </p:sp>
      <p:sp>
        <p:nvSpPr>
          <p:cNvPr id="169" name="Text Placeholder 4"/>
          <p:cNvSpPr txBox="1"/>
          <p:nvPr/>
        </p:nvSpPr>
        <p:spPr>
          <a:xfrm>
            <a:off x="3771942" y="443495"/>
            <a:ext cx="6258441"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lang="en-US" b="1" dirty="0">
                <a:latin typeface="Times New Roman" panose="02020603050405020304" pitchFamily="18" charset="0"/>
                <a:cs typeface="Times New Roman" panose="02020603050405020304" pitchFamily="18" charset="0"/>
              </a:rPr>
              <a:t>Gantt Chart</a:t>
            </a:r>
            <a:endParaRPr b="1" dirty="0">
              <a:latin typeface="Times New Roman" panose="02020603050405020304" pitchFamily="18" charset="0"/>
              <a:cs typeface="Times New Roman" panose="02020603050405020304" pitchFamily="18" charset="0"/>
            </a:endParaRPr>
          </a:p>
        </p:txBody>
      </p:sp>
      <p:sp>
        <p:nvSpPr>
          <p:cNvPr id="171" name="Project Research and Initiation"/>
          <p:cNvSpPr txBox="1"/>
          <p:nvPr/>
        </p:nvSpPr>
        <p:spPr>
          <a:xfrm>
            <a:off x="400369" y="2654300"/>
            <a:ext cx="264285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Research and Initiation</a:t>
            </a:r>
          </a:p>
        </p:txBody>
      </p:sp>
      <p:pic>
        <p:nvPicPr>
          <p:cNvPr id="3" name="Picture 2" descr="A screenshot of a project management&#10;&#10;Description automatically generated">
            <a:extLst>
              <a:ext uri="{FF2B5EF4-FFF2-40B4-BE49-F238E27FC236}">
                <a16:creationId xmlns:a16="http://schemas.microsoft.com/office/drawing/2014/main" id="{7537481B-F861-28E5-FE33-6D3A809DA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0784" y="937476"/>
            <a:ext cx="7915502" cy="4694719"/>
          </a:xfrm>
          <a:prstGeom prst="rect">
            <a:avLst/>
          </a:prstGeom>
        </p:spPr>
      </p:pic>
      <p:sp>
        <p:nvSpPr>
          <p:cNvPr id="4" name="TextBox 3">
            <a:extLst>
              <a:ext uri="{FF2B5EF4-FFF2-40B4-BE49-F238E27FC236}">
                <a16:creationId xmlns:a16="http://schemas.microsoft.com/office/drawing/2014/main" id="{E4AE51AB-5A77-3CB2-AC24-2C26746E5E5E}"/>
              </a:ext>
            </a:extLst>
          </p:cNvPr>
          <p:cNvSpPr txBox="1"/>
          <p:nvPr/>
        </p:nvSpPr>
        <p:spPr>
          <a:xfrm>
            <a:off x="5522688" y="5831586"/>
            <a:ext cx="272125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sz="1800" u="sng" dirty="0">
                <a:latin typeface="Times New Roman" panose="02020603050405020304" pitchFamily="18" charset="0"/>
                <a:cs typeface="Times New Roman" panose="02020603050405020304" pitchFamily="18" charset="0"/>
                <a:hlinkClick r:id="rId4"/>
              </a:rPr>
              <a:t>click here to see spreadsheet</a:t>
            </a:r>
            <a:endParaRPr kumimoji="0" lang="en-US" sz="1800" b="0" i="0" u="sng"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orbel"/>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orbel"/>
              <a:ea typeface="Corbel"/>
              <a:cs typeface="Corbel"/>
              <a:sym typeface="Corbel"/>
            </a:endParaRPr>
          </a:p>
        </p:txBody>
      </p:sp>
      <p:pic>
        <p:nvPicPr>
          <p:cNvPr id="6" name="Picture 5" descr="A green and white logo&#10;&#10;Description automatically generated">
            <a:extLst>
              <a:ext uri="{FF2B5EF4-FFF2-40B4-BE49-F238E27FC236}">
                <a16:creationId xmlns:a16="http://schemas.microsoft.com/office/drawing/2014/main" id="{E3D5CACB-50BB-5EFF-264D-DD9B4982B918}"/>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227955" y="5632195"/>
            <a:ext cx="1312579" cy="820362"/>
          </a:xfrm>
          <a:prstGeom prst="rect">
            <a:avLst/>
          </a:prstGeom>
        </p:spPr>
      </p:pic>
    </p:spTree>
  </p:cSld>
  <p:clrMapOvr>
    <a:masterClrMapping/>
  </p:clrMapOvr>
  <p:transition spd="med"/>
</p:sld>
</file>

<file path=ppt/theme/theme1.xml><?xml version="1.0" encoding="utf-8"?>
<a:theme xmlns:a="http://schemas.openxmlformats.org/drawingml/2006/main" name="Frame">
  <a:themeElements>
    <a:clrScheme name="Frame">
      <a:dk1>
        <a:srgbClr val="000000"/>
      </a:dk1>
      <a:lt1>
        <a:srgbClr val="FFFFFF"/>
      </a:lt1>
      <a:dk2>
        <a:srgbClr val="A7A7A7"/>
      </a:dk2>
      <a:lt2>
        <a:srgbClr val="535353"/>
      </a:lt2>
      <a:accent1>
        <a:srgbClr val="4D1434"/>
      </a:accent1>
      <a:accent2>
        <a:srgbClr val="903063"/>
      </a:accent2>
      <a:accent3>
        <a:srgbClr val="B2324B"/>
      </a:accent3>
      <a:accent4>
        <a:srgbClr val="969FA7"/>
      </a:accent4>
      <a:accent5>
        <a:srgbClr val="66B1CE"/>
      </a:accent5>
      <a:accent6>
        <a:srgbClr val="40619D"/>
      </a:accent6>
      <a:hlink>
        <a:srgbClr val="0000FF"/>
      </a:hlink>
      <a:folHlink>
        <a:srgbClr val="FF00FF"/>
      </a:folHlink>
    </a:clrScheme>
    <a:fontScheme name="Frame">
      <a:majorFont>
        <a:latin typeface="Helvetica"/>
        <a:ea typeface="Helvetica"/>
        <a:cs typeface="Helvetica"/>
      </a:majorFont>
      <a:minorFont>
        <a:latin typeface="Calibri"/>
        <a:ea typeface="Calibri"/>
        <a:cs typeface="Calibri"/>
      </a:minorFont>
    </a:fontScheme>
    <a:fmtScheme name="Fra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rame">
  <a:themeElements>
    <a:clrScheme name="Frame">
      <a:dk1>
        <a:srgbClr val="000000"/>
      </a:dk1>
      <a:lt1>
        <a:srgbClr val="FFFFFF"/>
      </a:lt1>
      <a:dk2>
        <a:srgbClr val="A7A7A7"/>
      </a:dk2>
      <a:lt2>
        <a:srgbClr val="535353"/>
      </a:lt2>
      <a:accent1>
        <a:srgbClr val="4D1434"/>
      </a:accent1>
      <a:accent2>
        <a:srgbClr val="903063"/>
      </a:accent2>
      <a:accent3>
        <a:srgbClr val="B2324B"/>
      </a:accent3>
      <a:accent4>
        <a:srgbClr val="969FA7"/>
      </a:accent4>
      <a:accent5>
        <a:srgbClr val="66B1CE"/>
      </a:accent5>
      <a:accent6>
        <a:srgbClr val="40619D"/>
      </a:accent6>
      <a:hlink>
        <a:srgbClr val="0000FF"/>
      </a:hlink>
      <a:folHlink>
        <a:srgbClr val="FF00FF"/>
      </a:folHlink>
    </a:clrScheme>
    <a:fontScheme name="Frame">
      <a:majorFont>
        <a:latin typeface="Helvetica"/>
        <a:ea typeface="Helvetica"/>
        <a:cs typeface="Helvetica"/>
      </a:majorFont>
      <a:minorFont>
        <a:latin typeface="Calibri"/>
        <a:ea typeface="Calibri"/>
        <a:cs typeface="Calibri"/>
      </a:minorFont>
    </a:fontScheme>
    <a:fmtScheme name="Fra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710</TotalTime>
  <Words>3516</Words>
  <Application>Microsoft Office PowerPoint</Application>
  <PresentationFormat>Widescreen</PresentationFormat>
  <Paragraphs>395</Paragraphs>
  <Slides>34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Corbel</vt:lpstr>
      <vt:lpstr>Times New Roman</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chintu kotha</cp:lastModifiedBy>
  <cp:revision>17</cp:revision>
  <dcterms:modified xsi:type="dcterms:W3CDTF">2024-08-08T08:07:18Z</dcterms:modified>
</cp:coreProperties>
</file>