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ACC"/>
          </a:solidFill>
        </a:fill>
      </a:tcStyle>
    </a:wholeTbl>
    <a:band2H>
      <a:tcTxStyle/>
      <a:tcStyle>
        <a:tcBdr/>
        <a:fill>
          <a:solidFill>
            <a:srgbClr val="E8E7E7"/>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CCE"/>
          </a:solidFill>
        </a:fill>
      </a:tcStyle>
    </a:wholeTbl>
    <a:band2H>
      <a:tcTxStyle/>
      <a:tcStyle>
        <a:tcBdr/>
        <a:fill>
          <a:solidFill>
            <a:srgbClr val="F2E7E8"/>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1DE"/>
          </a:solidFill>
        </a:fill>
      </a:tcStyle>
    </a:wholeTbl>
    <a:band2H>
      <a:tcTxStyle/>
      <a:tcStyle>
        <a:tcBdr/>
        <a:fill>
          <a:solidFill>
            <a:srgbClr val="E8EAEF"/>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orbel"/>
          <a:ea typeface="Corbel"/>
          <a:cs typeface="Corbe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orbel"/>
          <a:ea typeface="Corbel"/>
          <a:cs typeface="Corbe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orbel"/>
          <a:ea typeface="Corbel"/>
          <a:cs typeface="Corbe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orbel"/>
          <a:ea typeface="Corbel"/>
          <a:cs typeface="Corbe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6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xfrm>
            <a:off x="381000" y="685800"/>
            <a:ext cx="6096000" cy="3429000"/>
          </a:xfrm>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r>
              <a:t>Notes:</a:t>
            </a:r>
          </a:p>
          <a:p>
            <a:endParaRPr/>
          </a:p>
          <a:p>
            <a:pPr marL="228600" indent="-228600">
              <a:buSzPct val="100000"/>
              <a:buAutoNum type="arabicPeriod"/>
            </a:pPr>
            <a:r>
              <a:t>In this session we look back at MPI Modules 4-6 and explore the concepts in more detail through the lens of some of the readings</a:t>
            </a:r>
          </a:p>
          <a:p>
            <a:pPr marL="228600" indent="-228600">
              <a:buSzPct val="100000"/>
              <a:buAutoNum type="arabicPeriod"/>
            </a:pPr>
            <a:r>
              <a:t>Let’s get started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xfrm>
            <a:off x="381000" y="685800"/>
            <a:ext cx="6096000" cy="3429000"/>
          </a:xfrm>
          <a:prstGeom prst="rect">
            <a:avLst/>
          </a:prstGeom>
        </p:spPr>
        <p:txBody>
          <a:bodyPr/>
          <a:lstStyle/>
          <a:p>
            <a:endParaRPr/>
          </a:p>
        </p:txBody>
      </p:sp>
      <p:sp>
        <p:nvSpPr>
          <p:cNvPr id="155" name="Shape 155"/>
          <p:cNvSpPr>
            <a:spLocks noGrp="1"/>
          </p:cNvSpPr>
          <p:nvPr>
            <p:ph type="body" sz="quarter" idx="1"/>
          </p:nvPr>
        </p:nvSpPr>
        <p:spPr>
          <a:prstGeom prst="rect">
            <a:avLst/>
          </a:prstGeom>
        </p:spPr>
        <p:txBody>
          <a:bodyPr/>
          <a:lstStyle/>
          <a:p>
            <a:r>
              <a:t>Notes:</a:t>
            </a:r>
          </a:p>
          <a:p>
            <a:endParaRPr/>
          </a:p>
          <a:p>
            <a:pPr marL="228600" indent="-228600">
              <a:buSzPct val="100000"/>
              <a:buAutoNum type="arabicPeriod"/>
            </a:pPr>
            <a:r>
              <a:t>In this tutorial we will work through each of the three resources allocated as 30min exercises.</a:t>
            </a:r>
          </a:p>
          <a:p>
            <a:pPr marL="228600" indent="-228600">
              <a:buSzPct val="100000"/>
              <a:buAutoNum type="arabicPeriod"/>
            </a:pPr>
            <a:r>
              <a:t>Working in groups with the provided guiding questions you will collate your thoughts and reflections from reading the paper and organize these thoughts in the light of the module’s perspective.</a:t>
            </a:r>
          </a:p>
          <a:p>
            <a:pPr marL="228600" indent="-228600">
              <a:buSzPct val="100000"/>
              <a:buAutoNum type="arabicPeriod"/>
            </a:pPr>
            <a:r>
              <a:t>So, for the first module you will take the orientation that the module discusses and contemplate the learnings and meanings identified within the reading from this orientation</a:t>
            </a:r>
          </a:p>
          <a:p>
            <a:pPr marL="228600" indent="-228600">
              <a:buSzPct val="100000"/>
              <a:buAutoNum type="arabicPeriod"/>
            </a:pPr>
            <a:r>
              <a:t>Once every group has had a chance to discuss and capture their thoughts, we will share these in short presentations to examine the depth and diversity of views from within the group.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xfrm>
            <a:off x="381000" y="685800"/>
            <a:ext cx="6096000" cy="3429000"/>
          </a:xfrm>
          <a:prstGeom prst="rect">
            <a:avLst/>
          </a:prstGeom>
        </p:spPr>
        <p:txBody>
          <a:bodyPr/>
          <a:lstStyle/>
          <a:p>
            <a:endParaRPr/>
          </a:p>
        </p:txBody>
      </p:sp>
      <p:sp>
        <p:nvSpPr>
          <p:cNvPr id="170" name="Shape 170"/>
          <p:cNvSpPr>
            <a:spLocks noGrp="1"/>
          </p:cNvSpPr>
          <p:nvPr>
            <p:ph type="body" sz="quarter" idx="1"/>
          </p:nvPr>
        </p:nvSpPr>
        <p:spPr>
          <a:prstGeom prst="rect">
            <a:avLst/>
          </a:prstGeom>
        </p:spPr>
        <p:txBody>
          <a:bodyPr/>
          <a:lstStyle/>
          <a:p>
            <a:r>
              <a:t>Notes:</a:t>
            </a:r>
          </a:p>
          <a:p>
            <a:endParaRPr/>
          </a:p>
          <a:p>
            <a:pPr marL="228600" indent="-228600">
              <a:buSzPct val="100000"/>
              <a:buAutoNum type="arabicPeriod"/>
            </a:pPr>
            <a:r>
              <a:t>Take each of the questions shown on the slide and answer them individually.</a:t>
            </a:r>
          </a:p>
          <a:p>
            <a:pPr marL="228600" indent="-228600">
              <a:buSzPct val="100000"/>
              <a:buAutoNum type="arabicPeriod"/>
            </a:pPr>
            <a:r>
              <a:t>Discuss with your peers your thoughts. Are there consensus positions within the group?</a:t>
            </a:r>
          </a:p>
          <a:p>
            <a:pPr marL="228600" indent="-228600">
              <a:buSzPct val="100000"/>
              <a:buAutoNum type="arabicPeriod"/>
            </a:pPr>
            <a:r>
              <a:t>If there are multiple viewpoints or different aspects of the work that are interesting, challenging, or “aha moments” for people please consider why the importance of these attributes may be different for different people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381000" y="685800"/>
            <a:ext cx="6096000" cy="3429000"/>
          </a:xfrm>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r>
              <a:t>Notes:</a:t>
            </a:r>
          </a:p>
          <a:p>
            <a:endParaRPr/>
          </a:p>
          <a:p>
            <a:pPr marL="228600" indent="-228600">
              <a:buSzPct val="100000"/>
              <a:buAutoNum type="arabicPeriod"/>
            </a:pPr>
            <a:r>
              <a:t>Take each of the questions shown on the slide and answer them individually.</a:t>
            </a:r>
          </a:p>
          <a:p>
            <a:pPr marL="228600" indent="-228600">
              <a:buSzPct val="100000"/>
              <a:buAutoNum type="arabicPeriod"/>
            </a:pPr>
            <a:r>
              <a:t>Discuss with your peers your thoughts. Are there consensus positions within the group?</a:t>
            </a:r>
          </a:p>
          <a:p>
            <a:pPr marL="228600" indent="-228600">
              <a:buSzPct val="100000"/>
              <a:buAutoNum type="arabicPeriod"/>
            </a:pPr>
            <a:r>
              <a:t>If there are multiple viewpoints or different aspects of the work that are interesting, challenging, or “aha moments” for people please consider why the importance of these attributes may be different for different people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Rectangle 6"/>
          <p:cNvSpPr/>
          <p:nvPr/>
        </p:nvSpPr>
        <p:spPr>
          <a:xfrm>
            <a:off x="0" y="761998"/>
            <a:ext cx="9141619" cy="5334003"/>
          </a:xfrm>
          <a:prstGeom prst="rect">
            <a:avLst/>
          </a:prstGeom>
          <a:solidFill>
            <a:schemeClr val="accent1"/>
          </a:solidFill>
          <a:ln w="12700">
            <a:miter lim="400000"/>
          </a:ln>
        </p:spPr>
        <p:txBody>
          <a:bodyPr lIns="45719" rIns="45719"/>
          <a:lstStyle/>
          <a:p>
            <a:endParaRPr/>
          </a:p>
        </p:txBody>
      </p:sp>
      <p:sp>
        <p:nvSpPr>
          <p:cNvPr id="13" name="Rectangle 7"/>
          <p:cNvSpPr/>
          <p:nvPr/>
        </p:nvSpPr>
        <p:spPr>
          <a:xfrm>
            <a:off x="9266681" y="761998"/>
            <a:ext cx="2925319" cy="5334003"/>
          </a:xfrm>
          <a:prstGeom prst="rect">
            <a:avLst/>
          </a:prstGeom>
          <a:solidFill>
            <a:srgbClr val="DDDDDD"/>
          </a:solidFill>
          <a:ln w="12700">
            <a:miter lim="400000"/>
          </a:ln>
        </p:spPr>
        <p:txBody>
          <a:bodyPr lIns="45719" rIns="45719"/>
          <a:lstStyle/>
          <a:p>
            <a:endParaRPr/>
          </a:p>
        </p:txBody>
      </p:sp>
      <p:sp>
        <p:nvSpPr>
          <p:cNvPr id="14" name="Title Text"/>
          <p:cNvSpPr txBox="1">
            <a:spLocks noGrp="1"/>
          </p:cNvSpPr>
          <p:nvPr>
            <p:ph type="title"/>
          </p:nvPr>
        </p:nvSpPr>
        <p:spPr>
          <a:xfrm>
            <a:off x="1069847" y="1298447"/>
            <a:ext cx="7315201" cy="3255266"/>
          </a:xfrm>
          <a:prstGeom prst="rect">
            <a:avLst/>
          </a:prstGeom>
        </p:spPr>
        <p:txBody>
          <a:bodyPr anchor="b"/>
          <a:lstStyle>
            <a:lvl1pPr>
              <a:defRPr sz="5900" spc="-100"/>
            </a:lvl1pPr>
          </a:lstStyle>
          <a:p>
            <a:r>
              <a:t>Title Text</a:t>
            </a:r>
          </a:p>
        </p:txBody>
      </p:sp>
      <p:sp>
        <p:nvSpPr>
          <p:cNvPr id="15" name="Body Level One…"/>
          <p:cNvSpPr txBox="1">
            <a:spLocks noGrp="1"/>
          </p:cNvSpPr>
          <p:nvPr>
            <p:ph type="body" sz="quarter" idx="1"/>
          </p:nvPr>
        </p:nvSpPr>
        <p:spPr>
          <a:xfrm>
            <a:off x="1100015" y="4670245"/>
            <a:ext cx="7315201" cy="914401"/>
          </a:xfrm>
          <a:prstGeom prst="rect">
            <a:avLst/>
          </a:prstGeom>
        </p:spPr>
        <p:txBody>
          <a:bodyPr anchor="t"/>
          <a:lstStyle>
            <a:lvl1pPr marL="0" indent="0">
              <a:buClrTx/>
              <a:buSzTx/>
              <a:buNone/>
              <a:defRPr sz="2200">
                <a:solidFill>
                  <a:srgbClr val="EEBDD9"/>
                </a:solidFill>
              </a:defRPr>
            </a:lvl1pPr>
            <a:lvl2pPr marL="0" indent="457200">
              <a:buClrTx/>
              <a:buSzTx/>
              <a:buNone/>
              <a:defRPr sz="2200">
                <a:solidFill>
                  <a:srgbClr val="EEBDD9"/>
                </a:solidFill>
              </a:defRPr>
            </a:lvl2pPr>
            <a:lvl3pPr marL="0" indent="914400">
              <a:buClrTx/>
              <a:buSzTx/>
              <a:buNone/>
              <a:defRPr sz="2200">
                <a:solidFill>
                  <a:srgbClr val="EEBDD9"/>
                </a:solidFill>
              </a:defRPr>
            </a:lvl3pPr>
            <a:lvl4pPr marL="0" indent="1371600">
              <a:buClrTx/>
              <a:buSzTx/>
              <a:buNone/>
              <a:defRPr sz="2200">
                <a:solidFill>
                  <a:srgbClr val="EEBDD9"/>
                </a:solidFill>
              </a:defRPr>
            </a:lvl4pPr>
            <a:lvl5pPr marL="0" indent="1828800">
              <a:buClrTx/>
              <a:buSzTx/>
              <a:buNone/>
              <a:defRPr sz="2200">
                <a:solidFill>
                  <a:srgbClr val="EEBDD9"/>
                </a:solidFill>
              </a:defRPr>
            </a:lvl5pPr>
          </a:lstStyle>
          <a:p>
            <a:r>
              <a:t>Body Level One</a:t>
            </a:r>
          </a:p>
          <a:p>
            <a:pPr lvl="1"/>
            <a:r>
              <a:t>Body Level Two</a:t>
            </a:r>
          </a:p>
          <a:p>
            <a:pPr lvl="2"/>
            <a:r>
              <a:t>Body Level Three</a:t>
            </a:r>
          </a:p>
          <a:p>
            <a:pPr lvl="3"/>
            <a:r>
              <a:t>Body Level Four</a:t>
            </a:r>
          </a:p>
          <a:p>
            <a:pPr lvl="4"/>
            <a:r>
              <a:t>Body Level Five</a:t>
            </a:r>
          </a:p>
        </p:txBody>
      </p:sp>
      <p:grpSp>
        <p:nvGrpSpPr>
          <p:cNvPr id="18" name="Group 10"/>
          <p:cNvGrpSpPr/>
          <p:nvPr/>
        </p:nvGrpSpPr>
        <p:grpSpPr>
          <a:xfrm>
            <a:off x="9515230" y="5127445"/>
            <a:ext cx="2444818" cy="807798"/>
            <a:chOff x="0" y="0"/>
            <a:chExt cx="2444817" cy="807796"/>
          </a:xfrm>
        </p:grpSpPr>
        <p:pic>
          <p:nvPicPr>
            <p:cNvPr id="16" name="Google Shape;91;p1" descr="Google Shape;91;p1"/>
            <p:cNvPicPr>
              <a:picLocks noChangeAspect="1"/>
            </p:cNvPicPr>
            <p:nvPr/>
          </p:nvPicPr>
          <p:blipFill>
            <a:blip r:embed="rId2"/>
            <a:stretch>
              <a:fillRect/>
            </a:stretch>
          </p:blipFill>
          <p:spPr>
            <a:xfrm>
              <a:off x="0" y="0"/>
              <a:ext cx="2444818" cy="529201"/>
            </a:xfrm>
            <a:prstGeom prst="rect">
              <a:avLst/>
            </a:prstGeom>
            <a:ln w="12700" cap="flat">
              <a:noFill/>
              <a:miter lim="400000"/>
            </a:ln>
            <a:effectLst/>
          </p:spPr>
        </p:pic>
        <p:sp>
          <p:nvSpPr>
            <p:cNvPr id="17" name="Rectangle 9"/>
            <p:cNvSpPr txBox="1"/>
            <p:nvPr/>
          </p:nvSpPr>
          <p:spPr>
            <a:xfrm>
              <a:off x="162876" y="474709"/>
              <a:ext cx="2119064"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defTabSz="914400">
                <a:defRPr i="1">
                  <a:latin typeface="+mn-lt"/>
                  <a:ea typeface="+mn-ea"/>
                  <a:cs typeface="+mn-cs"/>
                  <a:sym typeface="Calibri"/>
                </a:defRPr>
              </a:lvl1pPr>
            </a:lstStyle>
            <a:p>
              <a:r>
                <a:t>Discover Your Future</a:t>
              </a:r>
            </a:p>
          </p:txBody>
        </p:sp>
      </p:gr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119"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120"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121"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ln>
        </p:spPr>
      </p:pic>
      <p:sp>
        <p:nvSpPr>
          <p:cNvPr id="122" name="Title Text"/>
          <p:cNvSpPr txBox="1">
            <a:spLocks noGrp="1"/>
          </p:cNvSpPr>
          <p:nvPr>
            <p:ph type="title"/>
          </p:nvPr>
        </p:nvSpPr>
        <p:spPr>
          <a:xfrm>
            <a:off x="3867911" y="1298447"/>
            <a:ext cx="7315201" cy="3255266"/>
          </a:xfrm>
          <a:prstGeom prst="rect">
            <a:avLst/>
          </a:prstGeom>
        </p:spPr>
        <p:txBody>
          <a:bodyPr anchor="b"/>
          <a:lstStyle>
            <a:lvl1pPr>
              <a:defRPr sz="5900" spc="-100">
                <a:solidFill>
                  <a:srgbClr val="595959"/>
                </a:solidFill>
              </a:defRPr>
            </a:lvl1pPr>
          </a:lstStyle>
          <a:p>
            <a:r>
              <a:t>Title Text</a:t>
            </a:r>
          </a:p>
        </p:txBody>
      </p:sp>
      <p:sp>
        <p:nvSpPr>
          <p:cNvPr id="123" name="Body Level One…"/>
          <p:cNvSpPr txBox="1">
            <a:spLocks noGrp="1"/>
          </p:cNvSpPr>
          <p:nvPr>
            <p:ph type="body" sz="quarter" idx="1"/>
          </p:nvPr>
        </p:nvSpPr>
        <p:spPr>
          <a:xfrm>
            <a:off x="3886200" y="4672584"/>
            <a:ext cx="7315200" cy="914401"/>
          </a:xfrm>
          <a:prstGeom prst="rect">
            <a:avLst/>
          </a:prstGeom>
        </p:spPr>
        <p:txBody>
          <a:bodyPr anchor="t"/>
          <a:lstStyle>
            <a:lvl1pPr marL="0" indent="0">
              <a:buClrTx/>
              <a:buSzTx/>
              <a:buNone/>
              <a:defRPr sz="2200"/>
            </a:lvl1pPr>
            <a:lvl2pPr marL="0" indent="457200">
              <a:buClrTx/>
              <a:buSzTx/>
              <a:buNone/>
              <a:defRPr sz="2200"/>
            </a:lvl2pPr>
            <a:lvl3pPr marL="0" indent="914400">
              <a:buClrTx/>
              <a:buSzTx/>
              <a:buNone/>
              <a:defRPr sz="2200"/>
            </a:lvl3pPr>
            <a:lvl4pPr marL="0" indent="1371600">
              <a:buClrTx/>
              <a:buSzTx/>
              <a:buNone/>
              <a:defRPr sz="2200"/>
            </a:lvl4pPr>
            <a:lvl5pPr marL="0" indent="1828800">
              <a:buClrTx/>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124" name="Learning"/>
          <p:cNvSpPr txBox="1"/>
          <p:nvPr/>
        </p:nvSpPr>
        <p:spPr>
          <a:xfrm>
            <a:off x="457867" y="2946593"/>
            <a:ext cx="1524160"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914400">
              <a:lnSpc>
                <a:spcPct val="90000"/>
              </a:lnSpc>
              <a:defRPr sz="3600" spc="-100">
                <a:solidFill>
                  <a:srgbClr val="FFFFFF"/>
                </a:solidFill>
              </a:defRPr>
            </a:lvl1pPr>
          </a:lstStyle>
          <a:p>
            <a:r>
              <a:t>Learning</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6"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27"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28"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ln>
        </p:spPr>
      </p:pic>
      <p:sp>
        <p:nvSpPr>
          <p:cNvPr id="29" name="Body Level One…"/>
          <p:cNvSpPr txBox="1">
            <a:spLocks noGrp="1"/>
          </p:cNvSpPr>
          <p:nvPr>
            <p:ph type="body" idx="1"/>
          </p:nvPr>
        </p:nvSpPr>
        <p:spPr>
          <a:xfrm>
            <a:off x="3869268" y="864108"/>
            <a:ext cx="7315201" cy="51206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30" name="Google Shape;25;p26" descr="Google Shape;25;p26"/>
          <p:cNvPicPr>
            <a:picLocks noChangeAspect="1"/>
          </p:cNvPicPr>
          <p:nvPr/>
        </p:nvPicPr>
        <p:blipFill>
          <a:blip r:embed="rId2"/>
          <a:stretch>
            <a:fillRect/>
          </a:stretch>
        </p:blipFill>
        <p:spPr>
          <a:xfrm>
            <a:off x="10644209" y="6179032"/>
            <a:ext cx="1294873" cy="523678"/>
          </a:xfrm>
          <a:prstGeom prst="rect">
            <a:avLst/>
          </a:prstGeom>
          <a:ln w="12700">
            <a:miter lim="400000"/>
          </a:ln>
        </p:spPr>
      </p:pic>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8"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39"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40"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ln>
        </p:spPr>
      </p:pic>
      <p:sp>
        <p:nvSpPr>
          <p:cNvPr id="41" name="Title Text"/>
          <p:cNvSpPr txBox="1">
            <a:spLocks noGrp="1"/>
          </p:cNvSpPr>
          <p:nvPr>
            <p:ph type="title"/>
          </p:nvPr>
        </p:nvSpPr>
        <p:spPr>
          <a:xfrm>
            <a:off x="3867911" y="1298447"/>
            <a:ext cx="7315201" cy="3255266"/>
          </a:xfrm>
          <a:prstGeom prst="rect">
            <a:avLst/>
          </a:prstGeom>
        </p:spPr>
        <p:txBody>
          <a:bodyPr anchor="b"/>
          <a:lstStyle>
            <a:lvl1pPr>
              <a:defRPr sz="5900" spc="-100">
                <a:solidFill>
                  <a:srgbClr val="595959"/>
                </a:solidFill>
              </a:defRPr>
            </a:lvl1pPr>
          </a:lstStyle>
          <a:p>
            <a:r>
              <a:t>Title Text</a:t>
            </a:r>
          </a:p>
        </p:txBody>
      </p:sp>
      <p:sp>
        <p:nvSpPr>
          <p:cNvPr id="42" name="Body Level One…"/>
          <p:cNvSpPr txBox="1">
            <a:spLocks noGrp="1"/>
          </p:cNvSpPr>
          <p:nvPr>
            <p:ph type="body" sz="quarter" idx="1"/>
          </p:nvPr>
        </p:nvSpPr>
        <p:spPr>
          <a:xfrm>
            <a:off x="3886200" y="4672584"/>
            <a:ext cx="7315200" cy="914401"/>
          </a:xfrm>
          <a:prstGeom prst="rect">
            <a:avLst/>
          </a:prstGeom>
        </p:spPr>
        <p:txBody>
          <a:bodyPr anchor="t"/>
          <a:lstStyle>
            <a:lvl1pPr marL="0" indent="0">
              <a:buClrTx/>
              <a:buSzTx/>
              <a:buNone/>
              <a:defRPr sz="2200"/>
            </a:lvl1pPr>
            <a:lvl2pPr marL="0" indent="457200">
              <a:buClrTx/>
              <a:buSzTx/>
              <a:buNone/>
              <a:defRPr sz="2200"/>
            </a:lvl2pPr>
            <a:lvl3pPr marL="0" indent="914400">
              <a:buClrTx/>
              <a:buSzTx/>
              <a:buNone/>
              <a:defRPr sz="2200"/>
            </a:lvl3pPr>
            <a:lvl4pPr marL="0" indent="1371600">
              <a:buClrTx/>
              <a:buSzTx/>
              <a:buNone/>
              <a:defRPr sz="2200"/>
            </a:lvl4pPr>
            <a:lvl5pPr marL="0" indent="1828800">
              <a:buClrTx/>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50"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51"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52"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ln>
        </p:spPr>
      </p:pic>
      <p:sp>
        <p:nvSpPr>
          <p:cNvPr id="53" name="Title Text"/>
          <p:cNvSpPr txBox="1">
            <a:spLocks noGrp="1"/>
          </p:cNvSpPr>
          <p:nvPr>
            <p:ph type="title"/>
          </p:nvPr>
        </p:nvSpPr>
        <p:spPr>
          <a:xfrm>
            <a:off x="252919" y="1123837"/>
            <a:ext cx="2947482" cy="4601184"/>
          </a:xfrm>
          <a:prstGeom prst="rect">
            <a:avLst/>
          </a:prstGeom>
        </p:spPr>
        <p:txBody>
          <a:bodyPr/>
          <a:lstStyle/>
          <a:p>
            <a:r>
              <a:t>Title Text</a:t>
            </a:r>
          </a:p>
        </p:txBody>
      </p:sp>
      <p:sp>
        <p:nvSpPr>
          <p:cNvPr id="54" name="Body Level One…"/>
          <p:cNvSpPr txBox="1">
            <a:spLocks noGrp="1"/>
          </p:cNvSpPr>
          <p:nvPr>
            <p:ph type="body" sz="half" idx="1"/>
          </p:nvPr>
        </p:nvSpPr>
        <p:spPr>
          <a:xfrm>
            <a:off x="3867911" y="868680"/>
            <a:ext cx="3474722" cy="51206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62"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63"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64"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ln>
        </p:spPr>
      </p:pic>
      <p:sp>
        <p:nvSpPr>
          <p:cNvPr id="65" name="Title Text"/>
          <p:cNvSpPr txBox="1">
            <a:spLocks noGrp="1"/>
          </p:cNvSpPr>
          <p:nvPr>
            <p:ph type="title"/>
          </p:nvPr>
        </p:nvSpPr>
        <p:spPr>
          <a:xfrm>
            <a:off x="252919" y="1123837"/>
            <a:ext cx="2947482" cy="4601184"/>
          </a:xfrm>
          <a:prstGeom prst="rect">
            <a:avLst/>
          </a:prstGeom>
        </p:spPr>
        <p:txBody>
          <a:bodyPr/>
          <a:lstStyle/>
          <a:p>
            <a:r>
              <a:t>Title Text</a:t>
            </a:r>
          </a:p>
        </p:txBody>
      </p:sp>
      <p:sp>
        <p:nvSpPr>
          <p:cNvPr id="66" name="Body Level One…"/>
          <p:cNvSpPr txBox="1">
            <a:spLocks noGrp="1"/>
          </p:cNvSpPr>
          <p:nvPr>
            <p:ph type="body" sz="quarter" idx="1"/>
          </p:nvPr>
        </p:nvSpPr>
        <p:spPr>
          <a:xfrm>
            <a:off x="3867911" y="1023585"/>
            <a:ext cx="3474722" cy="807721"/>
          </a:xfrm>
          <a:prstGeom prst="rect">
            <a:avLst/>
          </a:prstGeom>
        </p:spPr>
        <p:txBody>
          <a:bodyPr anchor="b"/>
          <a:lstStyle>
            <a:lvl1pPr marL="0" indent="0">
              <a:spcBef>
                <a:spcPts val="0"/>
              </a:spcBef>
              <a:buClrTx/>
              <a:buSzTx/>
              <a:buNone/>
            </a:lvl1pPr>
            <a:lvl2pPr marL="0" indent="457200">
              <a:spcBef>
                <a:spcPts val="0"/>
              </a:spcBef>
              <a:buClrTx/>
              <a:buSzTx/>
              <a:buNone/>
            </a:lvl2pPr>
            <a:lvl3pPr marL="0" indent="914400">
              <a:spcBef>
                <a:spcPts val="0"/>
              </a:spcBef>
              <a:buClrTx/>
              <a:buSzTx/>
              <a:buNone/>
            </a:lvl3pPr>
            <a:lvl4pPr marL="0" indent="1371600">
              <a:spcBef>
                <a:spcPts val="0"/>
              </a:spcBef>
              <a:buClrTx/>
              <a:buSzTx/>
              <a:buNone/>
            </a:lvl4pPr>
            <a:lvl5pPr marL="0" indent="1828800">
              <a:spcBef>
                <a:spcPts val="0"/>
              </a:spcBef>
              <a:buClrTx/>
              <a:buSzTx/>
              <a:buNone/>
            </a:lvl5pPr>
          </a:lstStyle>
          <a:p>
            <a:r>
              <a:t>Body Level One</a:t>
            </a:r>
          </a:p>
          <a:p>
            <a:pPr lvl="1"/>
            <a:r>
              <a:t>Body Level Two</a:t>
            </a:r>
          </a:p>
          <a:p>
            <a:pPr lvl="2"/>
            <a:r>
              <a:t>Body Level Three</a:t>
            </a:r>
          </a:p>
          <a:p>
            <a:pPr lvl="3"/>
            <a:r>
              <a:t>Body Level Four</a:t>
            </a:r>
          </a:p>
          <a:p>
            <a:pPr lvl="4"/>
            <a:r>
              <a:t>Body Level Five</a:t>
            </a:r>
          </a:p>
        </p:txBody>
      </p:sp>
      <p:sp>
        <p:nvSpPr>
          <p:cNvPr id="67" name="Text Placeholder 4"/>
          <p:cNvSpPr>
            <a:spLocks noGrp="1"/>
          </p:cNvSpPr>
          <p:nvPr>
            <p:ph type="body" sz="quarter" idx="21"/>
          </p:nvPr>
        </p:nvSpPr>
        <p:spPr>
          <a:xfrm>
            <a:off x="7818463" y="1023585"/>
            <a:ext cx="3474721" cy="813172"/>
          </a:xfrm>
          <a:prstGeom prst="rect">
            <a:avLst/>
          </a:prstGeom>
        </p:spPr>
        <p:txBody>
          <a:bodyPr anchor="b"/>
          <a:lstStyle/>
          <a:p>
            <a:pPr marL="0" indent="0">
              <a:spcBef>
                <a:spcPts val="0"/>
              </a:spcBef>
              <a:buClrTx/>
              <a:buSzTx/>
              <a:buNone/>
            </a:pPr>
            <a:endParaRP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75"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76"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77"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ln>
        </p:spPr>
      </p:pic>
      <p:sp>
        <p:nvSpPr>
          <p:cNvPr id="78" name="Title Text"/>
          <p:cNvSpPr txBox="1">
            <a:spLocks noGrp="1"/>
          </p:cNvSpPr>
          <p:nvPr>
            <p:ph type="title"/>
          </p:nvPr>
        </p:nvSpPr>
        <p:spPr>
          <a:xfrm>
            <a:off x="252919" y="1123837"/>
            <a:ext cx="2947482" cy="4601184"/>
          </a:xfrm>
          <a:prstGeom prst="rect">
            <a:avLst/>
          </a:prstGeom>
        </p:spPr>
        <p:txBody>
          <a:bodyPr/>
          <a:lstStyle/>
          <a:p>
            <a:r>
              <a:t>Title Text</a:t>
            </a: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3"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94"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95"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ln>
        </p:spPr>
      </p:pic>
      <p:sp>
        <p:nvSpPr>
          <p:cNvPr id="96" name="Title Text"/>
          <p:cNvSpPr txBox="1">
            <a:spLocks noGrp="1"/>
          </p:cNvSpPr>
          <p:nvPr>
            <p:ph type="title"/>
          </p:nvPr>
        </p:nvSpPr>
        <p:spPr>
          <a:xfrm>
            <a:off x="256031" y="1143000"/>
            <a:ext cx="2834641" cy="2377440"/>
          </a:xfrm>
          <a:prstGeom prst="rect">
            <a:avLst/>
          </a:prstGeom>
        </p:spPr>
        <p:txBody>
          <a:bodyPr anchor="b"/>
          <a:lstStyle>
            <a:lvl1pPr>
              <a:defRPr sz="3200"/>
            </a:lvl1pPr>
          </a:lstStyle>
          <a:p>
            <a:r>
              <a:t>Title Text</a:t>
            </a:r>
          </a:p>
        </p:txBody>
      </p:sp>
      <p:sp>
        <p:nvSpPr>
          <p:cNvPr id="97" name="Body Level One…"/>
          <p:cNvSpPr txBox="1">
            <a:spLocks noGrp="1"/>
          </p:cNvSpPr>
          <p:nvPr>
            <p:ph type="body" idx="1"/>
          </p:nvPr>
        </p:nvSpPr>
        <p:spPr>
          <a:xfrm>
            <a:off x="3867911" y="868680"/>
            <a:ext cx="7315201" cy="51206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Text Placeholder 3"/>
          <p:cNvSpPr>
            <a:spLocks noGrp="1"/>
          </p:cNvSpPr>
          <p:nvPr>
            <p:ph type="body" sz="quarter" idx="21"/>
          </p:nvPr>
        </p:nvSpPr>
        <p:spPr>
          <a:xfrm>
            <a:off x="256032" y="3494175"/>
            <a:ext cx="2834640" cy="2321991"/>
          </a:xfrm>
          <a:prstGeom prst="rect">
            <a:avLst/>
          </a:prstGeom>
        </p:spPr>
        <p:txBody>
          <a:bodyPr anchor="t"/>
          <a:lstStyle/>
          <a:p>
            <a:pPr marL="0" indent="0">
              <a:lnSpc>
                <a:spcPct val="100000"/>
              </a:lnSpc>
              <a:buClrTx/>
              <a:buSzTx/>
              <a:buNone/>
              <a:defRPr sz="1400">
                <a:solidFill>
                  <a:srgbClr val="FFFFFF"/>
                </a:solidFill>
              </a:defRPr>
            </a:pPr>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06" name="Rectangle 6"/>
          <p:cNvSpPr/>
          <p:nvPr/>
        </p:nvSpPr>
        <p:spPr>
          <a:xfrm>
            <a:off x="0" y="758951"/>
            <a:ext cx="3443591" cy="5330954"/>
          </a:xfrm>
          <a:prstGeom prst="rect">
            <a:avLst/>
          </a:prstGeom>
          <a:solidFill>
            <a:schemeClr val="accent1"/>
          </a:solidFill>
          <a:ln w="12700">
            <a:miter lim="400000"/>
          </a:ln>
        </p:spPr>
        <p:txBody>
          <a:bodyPr lIns="45719" rIns="45719"/>
          <a:lstStyle/>
          <a:p>
            <a:endParaRPr/>
          </a:p>
        </p:txBody>
      </p:sp>
      <p:sp>
        <p:nvSpPr>
          <p:cNvPr id="107" name="Rectangle 37"/>
          <p:cNvSpPr/>
          <p:nvPr/>
        </p:nvSpPr>
        <p:spPr>
          <a:xfrm>
            <a:off x="11815864" y="758951"/>
            <a:ext cx="384049" cy="5330954"/>
          </a:xfrm>
          <a:prstGeom prst="rect">
            <a:avLst/>
          </a:prstGeom>
          <a:solidFill>
            <a:srgbClr val="C8C8C8">
              <a:alpha val="49804"/>
            </a:srgbClr>
          </a:solidFill>
          <a:ln w="12700">
            <a:miter lim="400000"/>
          </a:ln>
        </p:spPr>
        <p:txBody>
          <a:bodyPr lIns="45719" rIns="45719"/>
          <a:lstStyle/>
          <a:p>
            <a:endParaRPr/>
          </a:p>
        </p:txBody>
      </p:sp>
      <p:pic>
        <p:nvPicPr>
          <p:cNvPr id="108" name="Google Shape;25;p26" descr="Google Shape;25;p26"/>
          <p:cNvPicPr>
            <a:picLocks noChangeAspect="1"/>
          </p:cNvPicPr>
          <p:nvPr/>
        </p:nvPicPr>
        <p:blipFill>
          <a:blip r:embed="rId2"/>
          <a:stretch>
            <a:fillRect/>
          </a:stretch>
        </p:blipFill>
        <p:spPr>
          <a:xfrm>
            <a:off x="10644209" y="6183724"/>
            <a:ext cx="1294873" cy="523678"/>
          </a:xfrm>
          <a:prstGeom prst="rect">
            <a:avLst/>
          </a:prstGeom>
          <a:ln w="12700">
            <a:miter lim="400000"/>
          </a:ln>
        </p:spPr>
      </p:pic>
      <p:sp>
        <p:nvSpPr>
          <p:cNvPr id="109" name="Title Text"/>
          <p:cNvSpPr txBox="1">
            <a:spLocks noGrp="1"/>
          </p:cNvSpPr>
          <p:nvPr>
            <p:ph type="title"/>
          </p:nvPr>
        </p:nvSpPr>
        <p:spPr>
          <a:xfrm>
            <a:off x="256031" y="1143000"/>
            <a:ext cx="2834641" cy="2377440"/>
          </a:xfrm>
          <a:prstGeom prst="rect">
            <a:avLst/>
          </a:prstGeom>
        </p:spPr>
        <p:txBody>
          <a:bodyPr anchor="b"/>
          <a:lstStyle>
            <a:lvl1pPr>
              <a:defRPr sz="3200"/>
            </a:lvl1pPr>
          </a:lstStyle>
          <a:p>
            <a:r>
              <a:t>Title Text</a:t>
            </a:r>
          </a:p>
        </p:txBody>
      </p:sp>
      <p:sp>
        <p:nvSpPr>
          <p:cNvPr id="110" name="Picture Placeholder 2"/>
          <p:cNvSpPr>
            <a:spLocks noGrp="1"/>
          </p:cNvSpPr>
          <p:nvPr>
            <p:ph type="pic" idx="21"/>
          </p:nvPr>
        </p:nvSpPr>
        <p:spPr>
          <a:xfrm>
            <a:off x="3570644" y="767419"/>
            <a:ext cx="8115231" cy="5330953"/>
          </a:xfrm>
          <a:prstGeom prst="rect">
            <a:avLst/>
          </a:prstGeom>
        </p:spPr>
        <p:txBody>
          <a:bodyPr lIns="91439" rIns="91439" anchor="t">
            <a:noAutofit/>
          </a:bodyPr>
          <a:lstStyle/>
          <a:p>
            <a:endParaRPr/>
          </a:p>
        </p:txBody>
      </p:sp>
      <p:sp>
        <p:nvSpPr>
          <p:cNvPr id="111" name="Body Level One…"/>
          <p:cNvSpPr txBox="1">
            <a:spLocks noGrp="1"/>
          </p:cNvSpPr>
          <p:nvPr>
            <p:ph type="body" sz="quarter" idx="1"/>
          </p:nvPr>
        </p:nvSpPr>
        <p:spPr>
          <a:xfrm>
            <a:off x="256031" y="3493008"/>
            <a:ext cx="2834641" cy="2322577"/>
          </a:xfrm>
          <a:prstGeom prst="rect">
            <a:avLst/>
          </a:prstGeom>
        </p:spPr>
        <p:txBody>
          <a:bodyPr anchor="t"/>
          <a:lstStyle>
            <a:lvl1pPr marL="0" indent="0">
              <a:lnSpc>
                <a:spcPct val="100000"/>
              </a:lnSpc>
              <a:buClrTx/>
              <a:buSzTx/>
              <a:buNone/>
              <a:defRPr sz="1400">
                <a:solidFill>
                  <a:srgbClr val="FFFFFF"/>
                </a:solidFill>
              </a:defRPr>
            </a:lvl1pPr>
            <a:lvl2pPr marL="0" indent="457200">
              <a:lnSpc>
                <a:spcPct val="100000"/>
              </a:lnSpc>
              <a:buClrTx/>
              <a:buSzTx/>
              <a:buNone/>
              <a:defRPr sz="1400">
                <a:solidFill>
                  <a:srgbClr val="FFFFFF"/>
                </a:solidFill>
              </a:defRPr>
            </a:lvl2pPr>
            <a:lvl3pPr marL="0" indent="914400">
              <a:lnSpc>
                <a:spcPct val="100000"/>
              </a:lnSpc>
              <a:buClrTx/>
              <a:buSzTx/>
              <a:buNone/>
              <a:defRPr sz="1400">
                <a:solidFill>
                  <a:srgbClr val="FFFFFF"/>
                </a:solidFill>
              </a:defRPr>
            </a:lvl3pPr>
            <a:lvl4pPr marL="0" indent="1371600">
              <a:lnSpc>
                <a:spcPct val="100000"/>
              </a:lnSpc>
              <a:buClrTx/>
              <a:buSzTx/>
              <a:buNone/>
              <a:defRPr sz="1400">
                <a:solidFill>
                  <a:srgbClr val="FFFFFF"/>
                </a:solidFill>
              </a:defRPr>
            </a:lvl4pPr>
            <a:lvl5pPr marL="0" indent="1828800">
              <a:lnSpc>
                <a:spcPct val="100000"/>
              </a:lnSpc>
              <a:buClrTx/>
              <a:buSzTx/>
              <a:buNone/>
              <a:defRPr sz="1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Google Shape;25;p26" descr="Google Shape;25;p26"/>
          <p:cNvPicPr>
            <a:picLocks noChangeAspect="1"/>
          </p:cNvPicPr>
          <p:nvPr/>
        </p:nvPicPr>
        <p:blipFill>
          <a:blip r:embed="rId12"/>
          <a:stretch>
            <a:fillRect/>
          </a:stretch>
        </p:blipFill>
        <p:spPr>
          <a:xfrm>
            <a:off x="10644209" y="6179032"/>
            <a:ext cx="1294873" cy="523678"/>
          </a:xfrm>
          <a:prstGeom prst="rect">
            <a:avLst/>
          </a:prstGeom>
          <a:ln w="12700">
            <a:miter lim="400000"/>
          </a:ln>
        </p:spPr>
      </p:pic>
      <p:sp>
        <p:nvSpPr>
          <p:cNvPr id="3" name="Title Text"/>
          <p:cNvSpPr txBox="1">
            <a:spLocks noGrp="1"/>
          </p:cNvSpPr>
          <p:nvPr>
            <p:ph type="title"/>
          </p:nvPr>
        </p:nvSpPr>
        <p:spPr>
          <a:xfrm>
            <a:off x="609600" y="224821"/>
            <a:ext cx="10972800" cy="12426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609600" y="1467453"/>
            <a:ext cx="10972800" cy="47914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1pPr>
      <a:lvl2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2pPr>
      <a:lvl3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3pPr>
      <a:lvl4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4pPr>
      <a:lvl5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5pPr>
      <a:lvl6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6pPr>
      <a:lvl7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7pPr>
      <a:lvl8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8pPr>
      <a:lvl9pPr marL="0" marR="0" indent="0" algn="l" defTabSz="914400" rtl="0" latinLnBrk="0">
        <a:lnSpc>
          <a:spcPct val="90000"/>
        </a:lnSpc>
        <a:spcBef>
          <a:spcPts val="0"/>
        </a:spcBef>
        <a:spcAft>
          <a:spcPts val="0"/>
        </a:spcAft>
        <a:buClrTx/>
        <a:buSzTx/>
        <a:buFontTx/>
        <a:buNone/>
        <a:tabLst/>
        <a:defRPr sz="3600" b="0" i="0" u="none" strike="noStrike" cap="none" spc="-60" baseline="0">
          <a:solidFill>
            <a:srgbClr val="FFFFFF"/>
          </a:solidFill>
          <a:uFillTx/>
          <a:latin typeface="Corbel"/>
          <a:ea typeface="Corbel"/>
          <a:cs typeface="Corbel"/>
          <a:sym typeface="Corbel"/>
        </a:defRPr>
      </a:lvl9pPr>
    </p:titleStyle>
    <p:bodyStyle>
      <a:lvl1pPr marL="182879" marR="0" indent="-182879"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1pPr>
      <a:lvl2pPr marL="706119" marR="0" indent="-203200"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2pPr>
      <a:lvl3pPr marL="1188719" marR="0" indent="-228600"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3pPr>
      <a:lvl4pPr marL="1678577" marR="0" indent="-261257"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4pPr>
      <a:lvl5pPr marL="2135777" marR="0" indent="-261257"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5pPr>
      <a:lvl6pPr marL="2612571" marR="0" indent="-326571"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6pPr>
      <a:lvl7pPr marL="3069771" marR="0" indent="-326571"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7pPr>
      <a:lvl8pPr marL="3526971" marR="0" indent="-326571"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8pPr>
      <a:lvl9pPr marL="3984171" marR="0" indent="-326571" algn="l" defTabSz="914400" rtl="0" latinLnBrk="0">
        <a:lnSpc>
          <a:spcPct val="90000"/>
        </a:lnSpc>
        <a:spcBef>
          <a:spcPts val="1200"/>
        </a:spcBef>
        <a:spcAft>
          <a:spcPts val="0"/>
        </a:spcAft>
        <a:buClr>
          <a:schemeClr val="accent1"/>
        </a:buClr>
        <a:buSzPct val="100000"/>
        <a:buFontTx/>
        <a:buChar char="●"/>
        <a:tabLst/>
        <a:defRPr sz="2000" b="0" i="0" u="none" strike="noStrike" cap="none" spc="0" baseline="0">
          <a:solidFill>
            <a:srgbClr val="595959"/>
          </a:solidFill>
          <a:uFillTx/>
          <a:latin typeface="Corbel"/>
          <a:ea typeface="Corbel"/>
          <a:cs typeface="Corbel"/>
          <a:sym typeface="Corbel"/>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orbe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37;p1"/>
          <p:cNvSpPr txBox="1"/>
          <p:nvPr/>
        </p:nvSpPr>
        <p:spPr>
          <a:xfrm>
            <a:off x="732085" y="2520744"/>
            <a:ext cx="7033057" cy="646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a:spAutoFit/>
          </a:bodyPr>
          <a:lstStyle>
            <a:lvl1pPr algn="ctr" defTabSz="914400">
              <a:defRPr sz="3600">
                <a:solidFill>
                  <a:srgbClr val="FFFFFF"/>
                </a:solidFill>
                <a:latin typeface="Arial"/>
                <a:ea typeface="Arial"/>
                <a:cs typeface="Arial"/>
                <a:sym typeface="Arial"/>
              </a:defRPr>
            </a:lvl1pPr>
          </a:lstStyle>
          <a:p>
            <a:pPr algn="l"/>
            <a:r>
              <a:rPr b="1" dirty="0">
                <a:latin typeface="Times New Roman" panose="02020603050405020304" pitchFamily="18" charset="0"/>
                <a:cs typeface="Times New Roman" panose="02020603050405020304" pitchFamily="18" charset="0"/>
              </a:rPr>
              <a:t>Project title</a:t>
            </a:r>
            <a:r>
              <a:rPr lang="en-US" b="1" dirty="0">
                <a:latin typeface="Times New Roman" panose="02020603050405020304" pitchFamily="18" charset="0"/>
                <a:cs typeface="Times New Roman" panose="02020603050405020304" pitchFamily="18" charset="0"/>
              </a:rPr>
              <a:t>:    Financial Analysis</a:t>
            </a:r>
            <a:endParaRPr b="1" dirty="0">
              <a:latin typeface="Times New Roman" panose="02020603050405020304" pitchFamily="18" charset="0"/>
              <a:cs typeface="Times New Roman" panose="02020603050405020304" pitchFamily="18" charset="0"/>
            </a:endParaRPr>
          </a:p>
        </p:txBody>
      </p:sp>
      <p:sp>
        <p:nvSpPr>
          <p:cNvPr id="135" name="Google Shape;40;p1"/>
          <p:cNvSpPr txBox="1"/>
          <p:nvPr/>
        </p:nvSpPr>
        <p:spPr>
          <a:xfrm>
            <a:off x="732136" y="3553230"/>
            <a:ext cx="7178150" cy="1384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a:spAutoFit/>
          </a:bodyPr>
          <a:lstStyle/>
          <a:p>
            <a:pPr defTabSz="914400">
              <a:defRPr sz="2400">
                <a:solidFill>
                  <a:srgbClr val="FFFFFF"/>
                </a:solidFill>
                <a:latin typeface="Arial"/>
                <a:ea typeface="Arial"/>
                <a:cs typeface="Arial"/>
                <a:sym typeface="Arial"/>
              </a:defRPr>
            </a:pPr>
            <a:r>
              <a:rPr sz="2800" b="1" dirty="0">
                <a:latin typeface="Times New Roman" panose="02020603050405020304" pitchFamily="18" charset="0"/>
                <a:cs typeface="Times New Roman" panose="02020603050405020304" pitchFamily="18" charset="0"/>
              </a:rPr>
              <a:t>Team Name</a:t>
            </a:r>
            <a:r>
              <a:rPr lang="en-US" sz="2800" b="1" dirty="0">
                <a:latin typeface="Times New Roman" panose="02020603050405020304" pitchFamily="18" charset="0"/>
                <a:cs typeface="Times New Roman" panose="02020603050405020304" pitchFamily="18" charset="0"/>
              </a:rPr>
              <a:t> :              Team Blue</a:t>
            </a:r>
            <a:endParaRPr sz="2800" b="1" dirty="0">
              <a:latin typeface="Times New Roman" panose="02020603050405020304" pitchFamily="18" charset="0"/>
              <a:cs typeface="Times New Roman" panose="02020603050405020304" pitchFamily="18" charset="0"/>
            </a:endParaRPr>
          </a:p>
          <a:p>
            <a:pPr defTabSz="914400">
              <a:defRPr sz="2400">
                <a:solidFill>
                  <a:srgbClr val="FFFFFF"/>
                </a:solidFill>
                <a:latin typeface="Arial"/>
                <a:ea typeface="Arial"/>
                <a:cs typeface="Arial"/>
                <a:sym typeface="Arial"/>
              </a:defRPr>
            </a:pPr>
            <a:endParaRPr sz="2800" b="1" dirty="0">
              <a:latin typeface="Times New Roman" panose="02020603050405020304" pitchFamily="18" charset="0"/>
              <a:cs typeface="Times New Roman" panose="02020603050405020304" pitchFamily="18" charset="0"/>
            </a:endParaRPr>
          </a:p>
          <a:p>
            <a:pPr defTabSz="914400">
              <a:defRPr sz="2400">
                <a:solidFill>
                  <a:srgbClr val="FFFFFF"/>
                </a:solidFill>
                <a:latin typeface="Arial"/>
                <a:ea typeface="Arial"/>
                <a:cs typeface="Arial"/>
                <a:sym typeface="Arial"/>
              </a:defRPr>
            </a:pPr>
            <a:r>
              <a:rPr sz="2800" b="1" dirty="0">
                <a:latin typeface="Times New Roman" panose="02020603050405020304" pitchFamily="18" charset="0"/>
                <a:cs typeface="Times New Roman" panose="02020603050405020304" pitchFamily="18" charset="0"/>
              </a:rPr>
              <a:t>Name of the mentor</a:t>
            </a:r>
            <a:r>
              <a:rPr lang="en-US" sz="2800" b="1" dirty="0">
                <a:latin typeface="Times New Roman" panose="02020603050405020304" pitchFamily="18" charset="0"/>
                <a:cs typeface="Times New Roman" panose="02020603050405020304" pitchFamily="18" charset="0"/>
              </a:rPr>
              <a:t>:   Pravindra Kumar Gole</a:t>
            </a:r>
            <a:endParaRPr sz="2800" b="1" dirty="0">
              <a:latin typeface="Times New Roman" panose="02020603050405020304" pitchFamily="18" charset="0"/>
              <a:cs typeface="Times New Roman" panose="02020603050405020304" pitchFamily="18" charset="0"/>
            </a:endParaRPr>
          </a:p>
        </p:txBody>
      </p:sp>
      <p:sp>
        <p:nvSpPr>
          <p:cNvPr id="136"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37" name="Google Shape;37;p1"/>
          <p:cNvSpPr txBox="1"/>
          <p:nvPr/>
        </p:nvSpPr>
        <p:spPr>
          <a:xfrm>
            <a:off x="732085" y="1681357"/>
            <a:ext cx="6488771" cy="646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a:spAutoFit/>
          </a:bodyPr>
          <a:lstStyle>
            <a:lvl1pPr algn="ctr" defTabSz="914400">
              <a:defRPr sz="3600">
                <a:solidFill>
                  <a:srgbClr val="FFFFFF"/>
                </a:solidFill>
                <a:latin typeface="Arial"/>
                <a:ea typeface="Arial"/>
                <a:cs typeface="Arial"/>
                <a:sym typeface="Arial"/>
              </a:defRPr>
            </a:lvl1pPr>
          </a:lstStyle>
          <a:p>
            <a:pPr algn="l"/>
            <a:r>
              <a:rPr lang="en-US" b="1" dirty="0">
                <a:latin typeface="Times New Roman" panose="02020603050405020304" pitchFamily="18" charset="0"/>
                <a:ea typeface="Tahoma" panose="020B0604030504040204" pitchFamily="34" charset="0"/>
                <a:cs typeface="Times New Roman" panose="02020603050405020304" pitchFamily="18" charset="0"/>
              </a:rPr>
              <a:t>Name:             Kotha Vishwak</a:t>
            </a:r>
            <a:endParaRPr b="1"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Were you able to understand obligations and responsibilities, roles and duties, risks and take them up during the course of this program?…"/>
          <p:cNvSpPr txBox="1">
            <a:spLocks noGrp="1"/>
          </p:cNvSpPr>
          <p:nvPr>
            <p:ph type="body" idx="1"/>
          </p:nvPr>
        </p:nvSpPr>
        <p:spPr>
          <a:xfrm>
            <a:off x="3869268" y="1039587"/>
            <a:ext cx="7315201" cy="5500914"/>
          </a:xfrm>
          <a:prstGeom prst="rect">
            <a:avLst/>
          </a:prstGeom>
        </p:spPr>
        <p:txBody>
          <a:bodyPr>
            <a:normAutofit lnSpcReduction="10000"/>
          </a:bodyPr>
          <a:lstStyle/>
          <a:p>
            <a:r>
              <a:rPr lang="en-US" dirty="0">
                <a:latin typeface="Times New Roman" panose="02020603050405020304" pitchFamily="18" charset="0"/>
                <a:cs typeface="Times New Roman" panose="02020603050405020304" pitchFamily="18" charset="0"/>
              </a:rPr>
              <a:t> I was able to understand and take up my obligations, responsibilities, roles, and duties effectively during the program. I clearly defined my role in backend development, which included  database management, and performance optimization. I also identified potential risks, such as security vulnerabilities and integration challenges, and proactively addressed them through careful planning and mitigation strategies. Understanding these aspects allowed me to manage my tasks efficiently, contribute to team objectives, and ensure the project's success. My awareness of responsibilities and risks ensured that I met project requirements and handled issues that arose during development</a:t>
            </a:r>
          </a:p>
          <a:p>
            <a:r>
              <a:rPr lang="en-US" dirty="0">
                <a:latin typeface="Times New Roman" panose="02020603050405020304" pitchFamily="18" charset="0"/>
                <a:cs typeface="Times New Roman" panose="02020603050405020304" pitchFamily="18" charset="0"/>
              </a:rPr>
              <a:t>I was able to commit effectively to the team, workload, and schedule. I adhered to deadlines and delivered my tasks on time, contributing consistently to the backend development and documentation efforts. My commitment to the team was reflected in my active participation in meetings, collaborative problem-solving, and support for team members. I managed my workload by prioritizing tasks and balancing them with other responsibilities, ensuring that all project milestones were met. This dedication helped maintain the project’s momentum and ensured that we achieved our objectives within the set schedule</a:t>
            </a:r>
          </a:p>
        </p:txBody>
      </p:sp>
      <p:sp>
        <p:nvSpPr>
          <p:cNvPr id="18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sp>
        <p:nvSpPr>
          <p:cNvPr id="186" name="Project Development Lifecycle"/>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Development Lifecycle</a:t>
            </a:r>
          </a:p>
        </p:txBody>
      </p:sp>
      <p:sp>
        <p:nvSpPr>
          <p:cNvPr id="187" name="Text Placeholder 4"/>
          <p:cNvSpPr txBox="1"/>
          <p:nvPr/>
        </p:nvSpPr>
        <p:spPr>
          <a:xfrm>
            <a:off x="3869268" y="427446"/>
            <a:ext cx="625844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Project Development Lifecycle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How were the responsibilities divided?…"/>
          <p:cNvSpPr txBox="1">
            <a:spLocks noGrp="1"/>
          </p:cNvSpPr>
          <p:nvPr>
            <p:ph type="body" idx="1"/>
          </p:nvPr>
        </p:nvSpPr>
        <p:spPr>
          <a:xfrm>
            <a:off x="3869268" y="1436914"/>
            <a:ext cx="7315201" cy="4547835"/>
          </a:xfrm>
          <a:prstGeom prst="rect">
            <a:avLst/>
          </a:prstGeom>
        </p:spPr>
        <p:txBody>
          <a:bodyPr>
            <a:normAutofit lnSpcReduction="10000"/>
          </a:bodyPr>
          <a:lstStyle/>
          <a:p>
            <a:r>
              <a:rPr lang="en-US" dirty="0"/>
              <a:t>Responsibilities were divided as per the project tech stack and strengths of team members , such as Backend, Database and Frontend. </a:t>
            </a:r>
            <a:endParaRPr dirty="0"/>
          </a:p>
          <a:p>
            <a:r>
              <a:rPr lang="en-US" dirty="0"/>
              <a:t>Team member contributions were assigned based on individual expertise and project requirements. Tasks were divided into categories such as backend development, frontend design, database management, and data visualization. Each member's workload was weighted according to task complexity and time commitment, ensuring equitable distribution. Contributions were recorded using a project management tool, where each task was tracked, and progress was logged. Weekly meetings were held to review progress and make adjustments as necessary. This systematic approach ensured transparency, accountability, and balanced workload distribution, fostering effective collaboration and project success.</a:t>
            </a:r>
            <a:r>
              <a:rPr dirty="0"/>
              <a:t> </a:t>
            </a:r>
            <a:endParaRPr lang="en-US" dirty="0"/>
          </a:p>
          <a:p>
            <a:r>
              <a:rPr lang="en-US" dirty="0"/>
              <a:t>Relevant records have been kept such </a:t>
            </a:r>
            <a:r>
              <a:rPr lang="en-US"/>
              <a:t>as Jira, </a:t>
            </a:r>
            <a:endParaRPr dirty="0"/>
          </a:p>
        </p:txBody>
      </p:sp>
      <p:sp>
        <p:nvSpPr>
          <p:cNvPr id="190"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11</a:t>
            </a:fld>
            <a:endParaRPr/>
          </a:p>
        </p:txBody>
      </p:sp>
      <p:sp>
        <p:nvSpPr>
          <p:cNvPr id="191" name="Project Development Lifecycle"/>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Development Lifecycle</a:t>
            </a:r>
          </a:p>
        </p:txBody>
      </p:sp>
      <p:sp>
        <p:nvSpPr>
          <p:cNvPr id="192" name="Text Placeholder 4"/>
          <p:cNvSpPr txBox="1"/>
          <p:nvPr/>
        </p:nvSpPr>
        <p:spPr>
          <a:xfrm>
            <a:off x="3869268" y="676657"/>
            <a:ext cx="625844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Project Development Lifecycle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How do you  intend to showcase the project?…"/>
          <p:cNvSpPr txBox="1">
            <a:spLocks noGrp="1"/>
          </p:cNvSpPr>
          <p:nvPr>
            <p:ph type="body" idx="1"/>
          </p:nvPr>
        </p:nvSpPr>
        <p:spPr>
          <a:prstGeom prst="rect">
            <a:avLst/>
          </a:prstGeom>
        </p:spPr>
        <p:txBody>
          <a:bodyPr/>
          <a:lstStyle/>
          <a:p>
            <a:r>
              <a:t>How do you  intend to showcase the project? </a:t>
            </a:r>
          </a:p>
          <a:p>
            <a:r>
              <a:t>How will you  demonstrate delivery of appropriately packaged and tested project outcomes against the aligned scope of work? </a:t>
            </a:r>
          </a:p>
        </p:txBody>
      </p:sp>
      <p:sp>
        <p:nvSpPr>
          <p:cNvPr id="19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196" name="Project Development Lifecycle"/>
          <p:cNvSpPr txBox="1"/>
          <p:nvPr/>
        </p:nvSpPr>
        <p:spPr>
          <a:xfrm>
            <a:off x="400369" y="2654300"/>
            <a:ext cx="2642853" cy="1549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t>Project Development Lifecycle</a:t>
            </a:r>
          </a:p>
        </p:txBody>
      </p:sp>
      <p:sp>
        <p:nvSpPr>
          <p:cNvPr id="197" name="Text Placeholder 4"/>
          <p:cNvSpPr txBox="1"/>
          <p:nvPr/>
        </p:nvSpPr>
        <p:spPr>
          <a:xfrm>
            <a:off x="3913630" y="1121376"/>
            <a:ext cx="625844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t>Project Development Lifecycle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What was your contribution to the entire project?…"/>
          <p:cNvSpPr txBox="1">
            <a:spLocks noGrp="1"/>
          </p:cNvSpPr>
          <p:nvPr>
            <p:ph type="body" idx="1"/>
          </p:nvPr>
        </p:nvSpPr>
        <p:spPr>
          <a:prstGeom prst="rect">
            <a:avLst/>
          </a:prstGeom>
        </p:spPr>
        <p:txBody>
          <a:bodyPr/>
          <a:lstStyle/>
          <a:p>
            <a:r>
              <a:t>What was your contribution to the entire project?</a:t>
            </a:r>
          </a:p>
          <a:p>
            <a:r>
              <a:t>How has it helped you as compared to your position before this program?</a:t>
            </a:r>
          </a:p>
          <a:p>
            <a:r>
              <a:t>How do you think the project development has added value to you?</a:t>
            </a:r>
          </a:p>
          <a:p>
            <a:r>
              <a:t>Did the experience meet your expectation?</a:t>
            </a:r>
          </a:p>
          <a:p>
            <a:r>
              <a:t>How was the participation of your team members during the project execution?</a:t>
            </a:r>
          </a:p>
          <a:p>
            <a:r>
              <a:t>Did you develop any additional -  technical / non-technical skills? If so write a little about them</a:t>
            </a:r>
          </a:p>
        </p:txBody>
      </p:sp>
      <p:sp>
        <p:nvSpPr>
          <p:cNvPr id="200" name="Project Reflection"/>
          <p:cNvSpPr txBox="1"/>
          <p:nvPr/>
        </p:nvSpPr>
        <p:spPr>
          <a:xfrm>
            <a:off x="400369" y="2654300"/>
            <a:ext cx="2642853" cy="10807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t>Project Reflection</a:t>
            </a:r>
          </a:p>
        </p:txBody>
      </p:sp>
      <p:sp>
        <p:nvSpPr>
          <p:cNvPr id="201" name="Text Placeholder 4"/>
          <p:cNvSpPr txBox="1"/>
          <p:nvPr/>
        </p:nvSpPr>
        <p:spPr>
          <a:xfrm>
            <a:off x="3913630" y="1121376"/>
            <a:ext cx="625844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t>Project Reflection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 Placeholder 3"/>
          <p:cNvSpPr txBox="1">
            <a:spLocks noGrp="1"/>
          </p:cNvSpPr>
          <p:nvPr>
            <p:ph type="body" sz="half" idx="1"/>
          </p:nvPr>
        </p:nvSpPr>
        <p:spPr>
          <a:xfrm>
            <a:off x="3869268" y="1831306"/>
            <a:ext cx="7315201" cy="4153442"/>
          </a:xfrm>
          <a:prstGeom prst="rect">
            <a:avLst/>
          </a:prstGeom>
        </p:spPr>
        <p:txBody>
          <a:bodyPr anchor="ctr"/>
          <a:lstStyle/>
          <a:p>
            <a:pPr marL="342900" indent="-342900">
              <a:buClr>
                <a:schemeClr val="accent1"/>
              </a:buClr>
              <a:buSzPct val="100000"/>
              <a:buFont typeface="Arial" panose="020B0604020202020204" pitchFamily="34" charset="0"/>
              <a:buChar char="•"/>
              <a:defRPr sz="2000"/>
            </a:pPr>
            <a:r>
              <a:rPr lang="en-US" b="1" dirty="0">
                <a:latin typeface="Times New Roman" panose="02020603050405020304" pitchFamily="18" charset="0"/>
                <a:cs typeface="Times New Roman" panose="02020603050405020304" pitchFamily="18" charset="0"/>
              </a:rPr>
              <a:t>Enhancing Technical Skills</a:t>
            </a:r>
            <a:r>
              <a:rPr lang="en-US" dirty="0">
                <a:latin typeface="Times New Roman" panose="02020603050405020304" pitchFamily="18" charset="0"/>
                <a:cs typeface="Times New Roman" panose="02020603050405020304" pitchFamily="18" charset="0"/>
              </a:rPr>
              <a:t>: Gaining deeper knowledge in python and flask for back end</a:t>
            </a:r>
          </a:p>
          <a:p>
            <a:pPr marL="342900" indent="-342900">
              <a:buClr>
                <a:schemeClr val="accent1"/>
              </a:buClr>
              <a:buSzPct val="100000"/>
              <a:buFont typeface="Arial" panose="020B0604020202020204" pitchFamily="34" charset="0"/>
              <a:buChar char="•"/>
              <a:defRPr sz="2000"/>
            </a:pPr>
            <a:r>
              <a:rPr lang="en-US" b="1" dirty="0">
                <a:latin typeface="Times New Roman" panose="02020603050405020304" pitchFamily="18" charset="0"/>
                <a:cs typeface="Times New Roman" panose="02020603050405020304" pitchFamily="18" charset="0"/>
              </a:rPr>
              <a:t>Interdisciplinary Skills</a:t>
            </a:r>
            <a:r>
              <a:rPr lang="en-US" dirty="0">
                <a:latin typeface="Times New Roman" panose="02020603050405020304" pitchFamily="18" charset="0"/>
                <a:cs typeface="Times New Roman" panose="02020603050405020304" pitchFamily="18" charset="0"/>
              </a:rPr>
              <a:t>: Learning Latex for documenting the project in a proper manner</a:t>
            </a:r>
          </a:p>
          <a:p>
            <a:pPr marL="342900" indent="-342900">
              <a:buClr>
                <a:schemeClr val="accent1"/>
              </a:buClr>
              <a:buSzPct val="100000"/>
              <a:buFont typeface="Arial" panose="020B0604020202020204" pitchFamily="34" charset="0"/>
              <a:buChar char="•"/>
              <a:defRPr sz="2000"/>
            </a:pPr>
            <a:r>
              <a:rPr lang="en-US" b="1" dirty="0">
                <a:latin typeface="Times New Roman" panose="02020603050405020304" pitchFamily="18" charset="0"/>
                <a:cs typeface="Times New Roman" panose="02020603050405020304" pitchFamily="18" charset="0"/>
              </a:rPr>
              <a:t>Teamwork: </a:t>
            </a:r>
            <a:r>
              <a:rPr lang="en-US" dirty="0">
                <a:latin typeface="Times New Roman" panose="02020603050405020304" pitchFamily="18" charset="0"/>
                <a:cs typeface="Times New Roman" panose="02020603050405020304" pitchFamily="18" charset="0"/>
              </a:rPr>
              <a:t>I expected to work in enthusiastic team environment with members from different domain and learn along with them</a:t>
            </a:r>
          </a:p>
          <a:p>
            <a:pPr marL="342900" indent="-342900">
              <a:buClr>
                <a:schemeClr val="accent1"/>
              </a:buClr>
              <a:buSzPct val="100000"/>
              <a:buFont typeface="Arial" panose="020B0604020202020204" pitchFamily="34" charset="0"/>
              <a:buChar char="•"/>
              <a:defRPr sz="2000"/>
            </a:pPr>
            <a:r>
              <a:rPr lang="en-US" b="1" dirty="0">
                <a:latin typeface="Times New Roman" panose="02020603050405020304" pitchFamily="18" charset="0"/>
                <a:cs typeface="Times New Roman" panose="02020603050405020304" pitchFamily="18" charset="0"/>
              </a:rPr>
              <a:t>Management Techniques: </a:t>
            </a:r>
            <a:r>
              <a:rPr lang="en-US" dirty="0">
                <a:latin typeface="Times New Roman" panose="02020603050405020304" pitchFamily="18" charset="0"/>
                <a:cs typeface="Times New Roman" panose="02020603050405020304" pitchFamily="18" charset="0"/>
              </a:rPr>
              <a:t>I expected to learn effective project management techniques, including planning, scheduling, and resource allocation, to ensure timely and successful project completion using technologies like jeera, notion etc.</a:t>
            </a:r>
            <a:endParaRPr dirty="0">
              <a:latin typeface="Times New Roman" panose="02020603050405020304" pitchFamily="18" charset="0"/>
              <a:cs typeface="Times New Roman" panose="02020603050405020304" pitchFamily="18" charset="0"/>
            </a:endParaRPr>
          </a:p>
        </p:txBody>
      </p:sp>
      <p:sp>
        <p:nvSpPr>
          <p:cNvPr id="140" name="Text Placeholder 4"/>
          <p:cNvSpPr txBox="1"/>
          <p:nvPr/>
        </p:nvSpPr>
        <p:spPr>
          <a:xfrm>
            <a:off x="3913630" y="633383"/>
            <a:ext cx="671211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My expectations before the Applied Project Development program</a:t>
            </a:r>
          </a:p>
        </p:txBody>
      </p:sp>
      <p:sp>
        <p:nvSpPr>
          <p:cNvPr id="14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
        <p:nvSpPr>
          <p:cNvPr id="142" name="Expectations"/>
          <p:cNvSpPr txBox="1"/>
          <p:nvPr/>
        </p:nvSpPr>
        <p:spPr>
          <a:xfrm>
            <a:off x="457867" y="2946593"/>
            <a:ext cx="2323711"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Expectations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 Placeholder 4"/>
          <p:cNvSpPr txBox="1"/>
          <p:nvPr/>
        </p:nvSpPr>
        <p:spPr>
          <a:xfrm>
            <a:off x="3869268" y="640318"/>
            <a:ext cx="6712113" cy="10807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My learning from the  Applied Project Development Program</a:t>
            </a:r>
          </a:p>
        </p:txBody>
      </p:sp>
      <p:sp>
        <p:nvSpPr>
          <p:cNvPr id="147" name="Learning"/>
          <p:cNvSpPr txBox="1"/>
          <p:nvPr/>
        </p:nvSpPr>
        <p:spPr>
          <a:xfrm>
            <a:off x="457867" y="2946593"/>
            <a:ext cx="1656862"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Learning</a:t>
            </a:r>
          </a:p>
        </p:txBody>
      </p:sp>
      <p:sp>
        <p:nvSpPr>
          <p:cNvPr id="148" name="Double-click to edit"/>
          <p:cNvSpPr txBox="1">
            <a:spLocks noGrp="1"/>
          </p:cNvSpPr>
          <p:nvPr>
            <p:ph type="body" sz="half" idx="1"/>
          </p:nvPr>
        </p:nvSpPr>
        <p:spPr>
          <a:xfrm>
            <a:off x="3567723" y="1976338"/>
            <a:ext cx="7315201" cy="4881662"/>
          </a:xfrm>
          <a:prstGeom prst="rect">
            <a:avLst/>
          </a:prstGeom>
        </p:spPr>
        <p:txBody>
          <a:bodyPr anchor="ctr">
            <a:normAutofit/>
          </a:bodyPr>
          <a:lstStyle/>
          <a:p>
            <a:pPr marL="342900" indent="-342900">
              <a:buClr>
                <a:schemeClr val="accent1"/>
              </a:buClr>
              <a:buSzPct val="100000"/>
              <a:buFont typeface="Arial" panose="020B0604020202020204" pitchFamily="34" charset="0"/>
              <a:buChar char="•"/>
              <a:defRPr sz="2000"/>
            </a:pPr>
            <a:r>
              <a:rPr lang="en-US" b="1" dirty="0">
                <a:latin typeface="Times New Roman" panose="02020603050405020304" pitchFamily="18" charset="0"/>
                <a:cs typeface="Times New Roman" panose="02020603050405020304" pitchFamily="18" charset="0"/>
              </a:rPr>
              <a:t>Technical:</a:t>
            </a:r>
          </a:p>
          <a:p>
            <a:pPr marL="457200" lvl="1" indent="-457200">
              <a:buClr>
                <a:schemeClr val="accent1"/>
              </a:buClr>
              <a:buSzPct val="100000"/>
              <a:buFont typeface="+mj-lt"/>
              <a:buAutoNum type="arabicPeriod"/>
              <a:defRPr sz="2000"/>
            </a:pPr>
            <a:r>
              <a:rPr lang="en-US" dirty="0">
                <a:latin typeface="Times New Roman" panose="02020603050405020304" pitchFamily="18" charset="0"/>
                <a:cs typeface="Times New Roman" panose="02020603050405020304" pitchFamily="18" charset="0"/>
              </a:rPr>
              <a:t>Improved my grip on python for data analysis and learnt flask framework for backend .</a:t>
            </a:r>
          </a:p>
          <a:p>
            <a:pPr marL="457200" lvl="1" indent="-457200">
              <a:buClr>
                <a:schemeClr val="accent1"/>
              </a:buClr>
              <a:buSzPct val="100000"/>
              <a:buFont typeface="+mj-lt"/>
              <a:buAutoNum type="arabicPeriod"/>
              <a:defRPr sz="2000"/>
            </a:pPr>
            <a:r>
              <a:rPr lang="en-US" dirty="0">
                <a:latin typeface="Times New Roman" panose="02020603050405020304" pitchFamily="18" charset="0"/>
                <a:cs typeface="Times New Roman" panose="02020603050405020304" pitchFamily="18" charset="0"/>
              </a:rPr>
              <a:t>Even though I was not a part of frontend team I have gained some knowledge in building dynamic and responsive user interfaces using React with the help of our frontend team.</a:t>
            </a:r>
          </a:p>
          <a:p>
            <a:pPr marL="342900" lvl="1" indent="-342900">
              <a:buClr>
                <a:schemeClr val="accent1"/>
              </a:buClr>
              <a:buSzPct val="100000"/>
              <a:buFont typeface="Arial" panose="020B0604020202020204" pitchFamily="34" charset="0"/>
              <a:buChar char="•"/>
              <a:defRPr sz="2000"/>
            </a:pPr>
            <a:r>
              <a:rPr lang="en-US" b="1" dirty="0">
                <a:latin typeface="Times New Roman" panose="02020603050405020304" pitchFamily="18" charset="0"/>
                <a:cs typeface="Times New Roman" panose="02020603050405020304" pitchFamily="18" charset="0"/>
              </a:rPr>
              <a:t>Interdisciplinary: </a:t>
            </a:r>
          </a:p>
          <a:p>
            <a:pPr marL="457200" lvl="1" indent="-457200">
              <a:buClr>
                <a:schemeClr val="accent1"/>
              </a:buClr>
              <a:buSzPct val="100000"/>
              <a:buFont typeface="+mj-lt"/>
              <a:buAutoNum type="arabicPeriod"/>
              <a:defRPr sz="2000"/>
            </a:pPr>
            <a:r>
              <a:rPr lang="en-US" dirty="0">
                <a:latin typeface="Times New Roman" panose="02020603050405020304" pitchFamily="18" charset="0"/>
                <a:cs typeface="Times New Roman" panose="02020603050405020304" pitchFamily="18" charset="0"/>
              </a:rPr>
              <a:t>Learnt how to use jeera for managing and tracking the work process.</a:t>
            </a:r>
          </a:p>
          <a:p>
            <a:pPr marL="457200" lvl="1" indent="-457200">
              <a:buClr>
                <a:schemeClr val="accent1"/>
              </a:buClr>
              <a:buSzPct val="100000"/>
              <a:buFont typeface="+mj-lt"/>
              <a:buAutoNum type="arabicPeriod"/>
              <a:defRPr sz="2000"/>
            </a:pPr>
            <a:r>
              <a:rPr lang="en-US" dirty="0">
                <a:latin typeface="Times New Roman" panose="02020603050405020304" pitchFamily="18" charset="0"/>
                <a:cs typeface="Times New Roman" panose="02020603050405020304" pitchFamily="18" charset="0"/>
              </a:rPr>
              <a:t>Learnt latex for documenting the work done and writing the project reports.</a:t>
            </a:r>
          </a:p>
          <a:p>
            <a:pPr marL="342900" lvl="1" indent="-342900">
              <a:buClr>
                <a:schemeClr val="accent1"/>
              </a:buClr>
              <a:buSzPct val="100000"/>
              <a:buFont typeface="Arial" panose="020B0604020202020204" pitchFamily="34" charset="0"/>
              <a:buChar char="•"/>
              <a:defRPr sz="2000"/>
            </a:pPr>
            <a:r>
              <a:rPr lang="en-US" dirty="0">
                <a:latin typeface="Times New Roman" panose="02020603050405020304" pitchFamily="18" charset="0"/>
                <a:cs typeface="Times New Roman" panose="02020603050405020304" pitchFamily="18" charset="0"/>
              </a:rPr>
              <a:t>Enhanced my presentation skills by presenting ppts in google meets to overcome fears</a:t>
            </a:r>
          </a:p>
          <a:p>
            <a:pPr lvl="1" indent="0">
              <a:buClr>
                <a:schemeClr val="accent1"/>
              </a:buClr>
              <a:buSzPct val="100000"/>
              <a:defRPr sz="2000"/>
            </a:pPr>
            <a:endParaRPr lang="en-US" dirty="0">
              <a:latin typeface="Times New Roman" panose="02020603050405020304" pitchFamily="18" charset="0"/>
              <a:cs typeface="Times New Roman" panose="02020603050405020304" pitchFamily="18" charset="0"/>
            </a:endParaRPr>
          </a:p>
          <a:p>
            <a:pPr marL="342900" lvl="1" indent="-342900">
              <a:buClr>
                <a:schemeClr val="accent1"/>
              </a:buClr>
              <a:buSzPct val="100000"/>
              <a:buFont typeface="Arial" panose="020B0604020202020204" pitchFamily="34" charset="0"/>
              <a:buChar char="•"/>
              <a:defRPr sz="2000"/>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 Placeholder 4"/>
          <p:cNvSpPr txBox="1"/>
          <p:nvPr/>
        </p:nvSpPr>
        <p:spPr>
          <a:xfrm>
            <a:off x="3869268" y="751261"/>
            <a:ext cx="6384274"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Step forward</a:t>
            </a:r>
          </a:p>
        </p:txBody>
      </p:sp>
      <p:sp>
        <p:nvSpPr>
          <p:cNvPr id="151" name="Content Placeholder 5"/>
          <p:cNvSpPr txBox="1">
            <a:spLocks noGrp="1"/>
          </p:cNvSpPr>
          <p:nvPr>
            <p:ph type="body" sz="half" idx="1"/>
          </p:nvPr>
        </p:nvSpPr>
        <p:spPr>
          <a:xfrm>
            <a:off x="3869268" y="1451429"/>
            <a:ext cx="7864865" cy="4533319"/>
          </a:xfrm>
          <a:prstGeom prst="rect">
            <a:avLst/>
          </a:prstGeom>
        </p:spPr>
        <p:txBody>
          <a:bodyPr/>
          <a:lstStyle/>
          <a:p>
            <a:r>
              <a:rPr lang="en-US" dirty="0">
                <a:latin typeface="Times New Roman" panose="02020603050405020304" pitchFamily="18" charset="0"/>
                <a:cs typeface="Times New Roman" panose="02020603050405020304" pitchFamily="18" charset="0"/>
              </a:rPr>
              <a:t>Mastery of backend and frontend technologies is crucial for developing comprehensive web applications.</a:t>
            </a:r>
          </a:p>
          <a:p>
            <a:r>
              <a:rPr lang="en-US" dirty="0">
                <a:latin typeface="Times New Roman" panose="02020603050405020304" pitchFamily="18" charset="0"/>
                <a:cs typeface="Times New Roman" panose="02020603050405020304" pitchFamily="18" charset="0"/>
              </a:rPr>
              <a:t>Effective teamwork is essential in a professional environment to ensure project success</a:t>
            </a:r>
          </a:p>
          <a:p>
            <a:r>
              <a:rPr lang="en-US" dirty="0">
                <a:latin typeface="Times New Roman" panose="02020603050405020304" pitchFamily="18" charset="0"/>
                <a:cs typeface="Times New Roman" panose="02020603050405020304" pitchFamily="18" charset="0"/>
              </a:rPr>
              <a:t> The ability to solve problems and innovate is key to overcoming project challenges and improving process.</a:t>
            </a:r>
          </a:p>
          <a:p>
            <a:pPr marL="0" indent="0">
              <a:buNone/>
            </a:pPr>
            <a:r>
              <a:rPr lang="en-US" b="1" dirty="0">
                <a:latin typeface="Times New Roman" panose="02020603050405020304" pitchFamily="18" charset="0"/>
                <a:cs typeface="Times New Roman" panose="02020603050405020304" pitchFamily="18" charset="0"/>
              </a:rPr>
              <a:t>Gaps to Cover</a:t>
            </a:r>
          </a:p>
          <a:p>
            <a:r>
              <a:rPr lang="en-US" dirty="0">
                <a:latin typeface="Times New Roman" panose="02020603050405020304" pitchFamily="18" charset="0"/>
                <a:cs typeface="Times New Roman" panose="02020603050405020304" pitchFamily="18" charset="0"/>
              </a:rPr>
              <a:t>Need to deepen knowledge in advanced data analysis techniques to provide more sophisticated financial insights</a:t>
            </a:r>
          </a:p>
          <a:p>
            <a:r>
              <a:rPr lang="en-US" dirty="0">
                <a:latin typeface="Times New Roman" panose="02020603050405020304" pitchFamily="18" charset="0"/>
                <a:cs typeface="Times New Roman" panose="02020603050405020304" pitchFamily="18" charset="0"/>
              </a:rPr>
              <a:t>Enhance knowledge of DevOps practices and tools to streamline the deployment process and ensure continuous integration and delivery</a:t>
            </a:r>
          </a:p>
          <a:p>
            <a:endParaRPr dirty="0">
              <a:latin typeface="Times New Roman" panose="02020603050405020304" pitchFamily="18" charset="0"/>
              <a:cs typeface="Times New Roman" panose="02020603050405020304" pitchFamily="18" charset="0"/>
            </a:endParaRPr>
          </a:p>
        </p:txBody>
      </p:sp>
      <p:sp>
        <p:nvSpPr>
          <p:cNvPr id="152"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
        <p:nvSpPr>
          <p:cNvPr id="153" name="Step forward"/>
          <p:cNvSpPr txBox="1"/>
          <p:nvPr/>
        </p:nvSpPr>
        <p:spPr>
          <a:xfrm>
            <a:off x="457867" y="2946593"/>
            <a:ext cx="2336535"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Step forward</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Describe your role…"/>
          <p:cNvSpPr txBox="1">
            <a:spLocks noGrp="1"/>
          </p:cNvSpPr>
          <p:nvPr>
            <p:ph type="body" idx="1"/>
          </p:nvPr>
        </p:nvSpPr>
        <p:spPr>
          <a:xfrm>
            <a:off x="3869268" y="1886857"/>
            <a:ext cx="7923589" cy="4097892"/>
          </a:xfrm>
          <a:prstGeom prst="rect">
            <a:avLst/>
          </a:prstGeom>
        </p:spPr>
        <p:txBody>
          <a:bodyPr>
            <a:normAutofit lnSpcReduction="10000"/>
          </a:bodyPr>
          <a:lstStyle/>
          <a:p>
            <a:r>
              <a:rPr lang="en-US" dirty="0">
                <a:latin typeface="Times New Roman" panose="02020603050405020304" pitchFamily="18" charset="0"/>
                <a:cs typeface="Times New Roman" panose="02020603050405020304" pitchFamily="18" charset="0"/>
              </a:rPr>
              <a:t>My role in backend development was pivotal in ensuring that the financial analysis tool was robust, secure, and efficient. By focusing on API development, database management, performance optimization, and seamless integration with the frontend, I contributed to creating a reliable and user-friendly application</a:t>
            </a:r>
          </a:p>
          <a:p>
            <a:r>
              <a:rPr lang="en-US" dirty="0">
                <a:latin typeface="Times New Roman" panose="02020603050405020304" pitchFamily="18" charset="0"/>
                <a:cs typeface="Times New Roman" panose="02020603050405020304" pitchFamily="18" charset="0"/>
              </a:rPr>
              <a:t>My deep understanding of Python, made me an ideal candidate for handling backend development. I had prior experience in developing RESTful APIs and web applications using Flask, which was crucial for this project</a:t>
            </a:r>
          </a:p>
          <a:p>
            <a:r>
              <a:rPr lang="en-US" dirty="0">
                <a:latin typeface="Times New Roman" panose="02020603050405020304" pitchFamily="18" charset="0"/>
                <a:cs typeface="Times New Roman" panose="02020603050405020304" pitchFamily="18" charset="0"/>
              </a:rPr>
              <a:t>Maintained thorough documentation for the backend APIs, database schema, and key processes</a:t>
            </a:r>
          </a:p>
          <a:p>
            <a:r>
              <a:rPr lang="en-US" dirty="0">
                <a:latin typeface="Times New Roman" panose="02020603050405020304" pitchFamily="18" charset="0"/>
                <a:cs typeface="Times New Roman" panose="02020603050405020304" pitchFamily="18" charset="0"/>
              </a:rPr>
              <a:t>Ensured that documentation was up-to-date and accessible to team members</a:t>
            </a:r>
          </a:p>
          <a:p>
            <a:endParaRPr lang="en-US" dirty="0">
              <a:latin typeface="Times New Roman" panose="02020603050405020304" pitchFamily="18" charset="0"/>
              <a:cs typeface="Times New Roman" panose="02020603050405020304" pitchFamily="18" charset="0"/>
            </a:endParaRPr>
          </a:p>
        </p:txBody>
      </p:sp>
      <p:sp>
        <p:nvSpPr>
          <p:cNvPr id="158" name="My Journey"/>
          <p:cNvSpPr txBox="1"/>
          <p:nvPr/>
        </p:nvSpPr>
        <p:spPr>
          <a:xfrm>
            <a:off x="457867" y="2946593"/>
            <a:ext cx="2182647"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My Journey</a:t>
            </a:r>
          </a:p>
        </p:txBody>
      </p:sp>
      <p:sp>
        <p:nvSpPr>
          <p:cNvPr id="159" name="Text Placeholder 4"/>
          <p:cNvSpPr txBox="1"/>
          <p:nvPr/>
        </p:nvSpPr>
        <p:spPr>
          <a:xfrm>
            <a:off x="3604647" y="992632"/>
            <a:ext cx="731520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My role in the project and why ME?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What are your strengths and how did it help you in your project development?"/>
          <p:cNvSpPr txBox="1">
            <a:spLocks noGrp="1"/>
          </p:cNvSpPr>
          <p:nvPr>
            <p:ph type="body" sz="half" idx="1"/>
          </p:nvPr>
        </p:nvSpPr>
        <p:spPr>
          <a:xfrm>
            <a:off x="3849260" y="1797538"/>
            <a:ext cx="7315201" cy="3947970"/>
          </a:xfrm>
          <a:prstGeom prst="rect">
            <a:avLst/>
          </a:prstGeom>
        </p:spPr>
        <p:txBody>
          <a:bodyPr>
            <a:normAutofit lnSpcReduction="10000"/>
          </a:bodyPr>
          <a:lstStyle/>
          <a:p>
            <a:r>
              <a:rPr lang="en-US" dirty="0">
                <a:latin typeface="Times New Roman" panose="02020603050405020304" pitchFamily="18" charset="0"/>
                <a:cs typeface="Times New Roman" panose="02020603050405020304" pitchFamily="18" charset="0"/>
              </a:rPr>
              <a:t>Proficiency in Python: Extensive knowledge and hands-on experience with python, enabling me to build robust and scalable backend applications</a:t>
            </a:r>
          </a:p>
          <a:p>
            <a:r>
              <a:rPr lang="en-US" dirty="0">
                <a:latin typeface="Times New Roman" panose="02020603050405020304" pitchFamily="18" charset="0"/>
                <a:cs typeface="Times New Roman" panose="02020603050405020304" pitchFamily="18" charset="0"/>
              </a:rPr>
              <a:t>Performance Optimization:  Ability to identify and address performance bottlenecks, optimize queries, and enhance server response times</a:t>
            </a:r>
          </a:p>
          <a:p>
            <a:r>
              <a:rPr lang="en-US" dirty="0">
                <a:latin typeface="Times New Roman" panose="02020603050405020304" pitchFamily="18" charset="0"/>
                <a:cs typeface="Times New Roman" panose="02020603050405020304" pitchFamily="18" charset="0"/>
              </a:rPr>
              <a:t>Problem-Solving: Strong analytical and problem-solving abilities, allowing me to tackle complex issues efficiently</a:t>
            </a:r>
          </a:p>
          <a:p>
            <a:r>
              <a:rPr lang="en-US" dirty="0">
                <a:latin typeface="Times New Roman" panose="02020603050405020304" pitchFamily="18" charset="0"/>
                <a:cs typeface="Times New Roman" panose="02020603050405020304" pitchFamily="18" charset="0"/>
              </a:rPr>
              <a:t>Attention to Detail: High level of attention to detail, ensuring accuracy and comprehensiveness in documentation</a:t>
            </a:r>
          </a:p>
          <a:p>
            <a:r>
              <a:rPr lang="en-US" dirty="0">
                <a:latin typeface="Times New Roman" panose="02020603050405020304" pitchFamily="18" charset="0"/>
                <a:cs typeface="Times New Roman" panose="02020603050405020304" pitchFamily="18" charset="0"/>
              </a:rPr>
              <a:t>Organization skills: Strong organizational skills, allowing for structured and well-organized documentation</a:t>
            </a:r>
          </a:p>
        </p:txBody>
      </p:sp>
      <p:sp>
        <p:nvSpPr>
          <p:cNvPr id="162" name="Strengths"/>
          <p:cNvSpPr txBox="1"/>
          <p:nvPr/>
        </p:nvSpPr>
        <p:spPr>
          <a:xfrm>
            <a:off x="457867" y="2946593"/>
            <a:ext cx="1720982" cy="590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Strengths</a:t>
            </a:r>
          </a:p>
        </p:txBody>
      </p:sp>
      <p:sp>
        <p:nvSpPr>
          <p:cNvPr id="163" name="Text Placeholder 4"/>
          <p:cNvSpPr txBox="1"/>
          <p:nvPr/>
        </p:nvSpPr>
        <p:spPr>
          <a:xfrm>
            <a:off x="3849260" y="944306"/>
            <a:ext cx="6384275"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What are your strengths?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ontent Placeholder 2"/>
          <p:cNvSpPr txBox="1">
            <a:spLocks noGrp="1"/>
          </p:cNvSpPr>
          <p:nvPr>
            <p:ph type="body" sz="half" idx="1"/>
          </p:nvPr>
        </p:nvSpPr>
        <p:spPr>
          <a:xfrm>
            <a:off x="3869268" y="1262743"/>
            <a:ext cx="7315201" cy="5196114"/>
          </a:xfrm>
          <a:prstGeom prst="rect">
            <a:avLst/>
          </a:prstGeom>
        </p:spPr>
        <p:txBody>
          <a:bodyPr anchor="t">
            <a:normAutofit fontScale="92500"/>
          </a:bodyPr>
          <a:lstStyle/>
          <a:p>
            <a:pPr marL="845820" lvl="1" indent="-342900">
              <a:spcBef>
                <a:spcPts val="200"/>
              </a:spcBef>
              <a:defRPr sz="2200"/>
            </a:pPr>
            <a:r>
              <a:rPr lang="en-US" dirty="0">
                <a:latin typeface="Times New Roman" panose="02020603050405020304" pitchFamily="18" charset="0"/>
                <a:cs typeface="Times New Roman" panose="02020603050405020304" pitchFamily="18" charset="0"/>
              </a:rPr>
              <a:t>I</a:t>
            </a:r>
            <a:r>
              <a:rPr dirty="0">
                <a:latin typeface="Times New Roman" panose="02020603050405020304" pitchFamily="18" charset="0"/>
                <a:cs typeface="Times New Roman" panose="02020603050405020304" pitchFamily="18" charset="0"/>
              </a:rPr>
              <a:t>nitial project document</a:t>
            </a:r>
            <a:r>
              <a:rPr lang="en-US" dirty="0">
                <a:latin typeface="Times New Roman" panose="02020603050405020304" pitchFamily="18" charset="0"/>
                <a:cs typeface="Times New Roman" panose="02020603050405020304" pitchFamily="18" charset="0"/>
              </a:rPr>
              <a:t>: Initial project documentation was done through research like reading blogs, research papers and taking suggestions from mentor.</a:t>
            </a:r>
            <a:endParaRPr dirty="0">
              <a:latin typeface="Times New Roman" panose="02020603050405020304" pitchFamily="18" charset="0"/>
              <a:cs typeface="Times New Roman" panose="02020603050405020304" pitchFamily="18" charset="0"/>
            </a:endParaRPr>
          </a:p>
          <a:p>
            <a:pPr marL="685800" lvl="1" indent="-182880">
              <a:spcBef>
                <a:spcPts val="200"/>
              </a:spcBef>
              <a:defRPr sz="2200"/>
            </a:pPr>
            <a:r>
              <a:rPr dirty="0">
                <a:latin typeface="Times New Roman" panose="02020603050405020304" pitchFamily="18" charset="0"/>
                <a:cs typeface="Times New Roman" panose="02020603050405020304" pitchFamily="18" charset="0"/>
              </a:rPr>
              <a:t>How did you use surveys</a:t>
            </a:r>
            <a:r>
              <a:rPr lang="en-US" dirty="0">
                <a:latin typeface="Times New Roman" panose="02020603050405020304" pitchFamily="18" charset="0"/>
                <a:cs typeface="Times New Roman" panose="02020603050405020304" pitchFamily="18" charset="0"/>
              </a:rPr>
              <a:t>:  Surveys are used to gain knowledge and make a roadmap for development of project, to know the process of data acquisition.</a:t>
            </a:r>
            <a:endParaRPr dirty="0">
              <a:latin typeface="Times New Roman" panose="02020603050405020304" pitchFamily="18" charset="0"/>
              <a:cs typeface="Times New Roman" panose="02020603050405020304" pitchFamily="18" charset="0"/>
            </a:endParaRPr>
          </a:p>
          <a:p>
            <a:pPr marL="685800" lvl="1" indent="-182880">
              <a:spcBef>
                <a:spcPts val="200"/>
              </a:spcBef>
              <a:defRPr sz="2200"/>
            </a:pPr>
            <a:r>
              <a:rPr lang="en-US" dirty="0">
                <a:latin typeface="Times New Roman" panose="02020603050405020304" pitchFamily="18" charset="0"/>
                <a:cs typeface="Times New Roman" panose="02020603050405020304" pitchFamily="18" charset="0"/>
              </a:rPr>
              <a:t>We identified stakeholders through a structured process involving brainstorming sessions and stakeholder analysis. Internal stakeholders included the project team, management, and relevant departments, while external stakeholders comprised clients, investors, and regulatory bodies. Financial analysts and executives were key end-user</a:t>
            </a:r>
          </a:p>
          <a:p>
            <a:pPr marL="685800" lvl="1" indent="-182880">
              <a:spcBef>
                <a:spcPts val="200"/>
              </a:spcBef>
              <a:defRPr sz="2200"/>
            </a:pPr>
            <a:r>
              <a:rPr lang="en-US" dirty="0">
                <a:latin typeface="Times New Roman" panose="02020603050405020304" pitchFamily="18" charset="0"/>
                <a:cs typeface="Times New Roman" panose="02020603050405020304" pitchFamily="18" charset="0"/>
              </a:rPr>
              <a:t>The project had several limitations. Data accuracy depended heavily on the quality of the input, and any errors in the initial data could skew results. Limited resources and time constraints hindered extensive testing and optimization. Integration challenges arose due to discrepancies between backend and frontend technologies</a:t>
            </a:r>
            <a:endParaRPr dirty="0">
              <a:latin typeface="Times New Roman" panose="02020603050405020304" pitchFamily="18" charset="0"/>
              <a:cs typeface="Times New Roman" panose="02020603050405020304" pitchFamily="18" charset="0"/>
            </a:endParaRPr>
          </a:p>
        </p:txBody>
      </p:sp>
      <p:sp>
        <p:nvSpPr>
          <p:cNvPr id="166" name="Text Placeholder 4"/>
          <p:cNvSpPr txBox="1"/>
          <p:nvPr/>
        </p:nvSpPr>
        <p:spPr>
          <a:xfrm>
            <a:off x="3869268" y="579591"/>
            <a:ext cx="625844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Project Research and Initiation</a:t>
            </a:r>
          </a:p>
        </p:txBody>
      </p:sp>
      <p:sp>
        <p:nvSpPr>
          <p:cNvPr id="16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sp>
        <p:nvSpPr>
          <p:cNvPr id="168" name="Project Research and Initiation"/>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Research and Initiation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ontent Placeholder 2"/>
          <p:cNvSpPr txBox="1">
            <a:spLocks noGrp="1"/>
          </p:cNvSpPr>
          <p:nvPr>
            <p:ph type="body" sz="half" idx="1"/>
          </p:nvPr>
        </p:nvSpPr>
        <p:spPr>
          <a:xfrm>
            <a:off x="3869268" y="1319859"/>
            <a:ext cx="7315201" cy="5153511"/>
          </a:xfrm>
          <a:prstGeom prst="rect">
            <a:avLst/>
          </a:prstGeom>
        </p:spPr>
        <p:txBody>
          <a:bodyPr anchor="t">
            <a:normAutofit fontScale="92500" lnSpcReduction="20000"/>
          </a:bodyPr>
          <a:lstStyle/>
          <a:p>
            <a:pPr marL="0" lvl="2" indent="457200">
              <a:buClrTx/>
              <a:buSzTx/>
              <a:buNone/>
            </a:pPr>
            <a:endParaRPr dirty="0">
              <a:latin typeface="Times New Roman" panose="02020603050405020304" pitchFamily="18" charset="0"/>
              <a:cs typeface="Times New Roman" panose="02020603050405020304" pitchFamily="18" charset="0"/>
            </a:endParaRPr>
          </a:p>
          <a:p>
            <a:pPr marL="685800" lvl="1" indent="-182880">
              <a:spcBef>
                <a:spcPts val="200"/>
              </a:spcBef>
              <a:defRPr sz="2200"/>
            </a:pPr>
            <a:r>
              <a:rPr lang="en-US" dirty="0">
                <a:latin typeface="Times New Roman" panose="02020603050405020304" pitchFamily="18" charset="0"/>
                <a:cs typeface="Times New Roman" panose="02020603050405020304" pitchFamily="18" charset="0"/>
              </a:rPr>
              <a:t>Interactions with my mentor during the initial project document preparation were highly constructive. They provided valuable guidance on project scope, objectives, and structure, offering feedback to refine the document. Their insights helped clarify requirements and align the project plan with best practices, ensuring a solid foundation for development</a:t>
            </a:r>
          </a:p>
          <a:p>
            <a:pPr marL="502920" lvl="1" indent="0">
              <a:spcBef>
                <a:spcPts val="200"/>
              </a:spcBef>
              <a:buNone/>
              <a:defRPr sz="2200"/>
            </a:pPr>
            <a:endParaRPr lang="en-US" dirty="0">
              <a:latin typeface="Times New Roman" panose="02020603050405020304" pitchFamily="18" charset="0"/>
              <a:cs typeface="Times New Roman" panose="02020603050405020304" pitchFamily="18" charset="0"/>
            </a:endParaRPr>
          </a:p>
          <a:p>
            <a:pPr marL="685800" lvl="1" indent="-182880">
              <a:spcBef>
                <a:spcPts val="200"/>
              </a:spcBef>
              <a:defRPr sz="2200"/>
            </a:pPr>
            <a:r>
              <a:rPr lang="en-US" dirty="0">
                <a:latin typeface="Times New Roman" panose="02020603050405020304" pitchFamily="18" charset="0"/>
                <a:cs typeface="Times New Roman" panose="02020603050405020304" pitchFamily="18" charset="0"/>
              </a:rPr>
              <a:t>I made choices regarding alternative solutions and technologies by evaluating their pros and cons, considering project requirements and constraints. I researched best practices, consulted with team members, and tested potential options to assess performance and compatibility. This approach ensured informed decisions that balanced functionality, efficiency</a:t>
            </a:r>
          </a:p>
          <a:p>
            <a:pPr marL="502920" lvl="1" indent="0">
              <a:spcBef>
                <a:spcPts val="200"/>
              </a:spcBef>
              <a:buNone/>
              <a:defRPr sz="2200"/>
            </a:pPr>
            <a:endParaRPr lang="en-US" dirty="0">
              <a:latin typeface="Times New Roman" panose="02020603050405020304" pitchFamily="18" charset="0"/>
              <a:cs typeface="Times New Roman" panose="02020603050405020304" pitchFamily="18" charset="0"/>
            </a:endParaRPr>
          </a:p>
          <a:p>
            <a:pPr marL="685800" lvl="1" indent="-182880">
              <a:spcBef>
                <a:spcPts val="200"/>
              </a:spcBef>
              <a:defRPr sz="2200"/>
            </a:pPr>
            <a:r>
              <a:rPr lang="en-US" dirty="0">
                <a:latin typeface="Times New Roman" panose="02020603050405020304" pitchFamily="18" charset="0"/>
                <a:cs typeface="Times New Roman" panose="02020603050405020304" pitchFamily="18" charset="0"/>
              </a:rPr>
              <a:t>planned and prioritized tasks using a project management tool, breaking down the project into manageable phases. Tasks were scheduled based on their urgency and impact, with regular reviews to adjust timelines. Prioritization was guided by dependencies, team availability, and project milestones to ensure timely and efficient</a:t>
            </a:r>
          </a:p>
        </p:txBody>
      </p:sp>
      <p:sp>
        <p:nvSpPr>
          <p:cNvPr id="173" name="Text Placeholder 4"/>
          <p:cNvSpPr txBox="1"/>
          <p:nvPr/>
        </p:nvSpPr>
        <p:spPr>
          <a:xfrm>
            <a:off x="3869268" y="707719"/>
            <a:ext cx="625844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Project Research and Initiation</a:t>
            </a:r>
          </a:p>
        </p:txBody>
      </p:sp>
      <p:sp>
        <p:nvSpPr>
          <p:cNvPr id="174"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sp>
        <p:nvSpPr>
          <p:cNvPr id="175" name="Project Research and Initiation"/>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Research and Initiation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How do you think this Applied Project Development program will help you your career?…"/>
          <p:cNvSpPr txBox="1">
            <a:spLocks noGrp="1"/>
          </p:cNvSpPr>
          <p:nvPr>
            <p:ph type="body" sz="half" idx="1"/>
          </p:nvPr>
        </p:nvSpPr>
        <p:spPr>
          <a:xfrm>
            <a:off x="3869268" y="1582656"/>
            <a:ext cx="7315201" cy="4589544"/>
          </a:xfrm>
          <a:prstGeom prst="rect">
            <a:avLst/>
          </a:prstGeom>
        </p:spPr>
        <p:txBody>
          <a:bodyPr>
            <a:normAutofit fontScale="85000" lnSpcReduction="10000"/>
          </a:bodyPr>
          <a:lstStyle/>
          <a:p>
            <a:pPr marL="0" lvl="1" indent="228600">
              <a:buClrTx/>
              <a:buSzTx/>
              <a:buNone/>
            </a:pPr>
            <a:endParaRPr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Applied Project Development program will significantly advance my career by enhancing my technical skills and practical experience. Working on real-world projects sharpens problem-solving abilities, while mastering technologies like Flask, React, and MySQL improves my technical expertise. The experience of managing projects, collaborating with teams, and engaging with stakeholders builds essential professional skills. Additionally, the program's focus on documentation and user-centric design strengthens my ability to communicate complex ideas clearly. These skills and experiences are highly valued in the industry, making me more competitive and prepared for future roles and opportunities in technology and project management</a:t>
            </a:r>
          </a:p>
          <a:p>
            <a:r>
              <a:rPr lang="en-US" dirty="0">
                <a:latin typeface="Times New Roman" panose="02020603050405020304" pitchFamily="18" charset="0"/>
                <a:cs typeface="Times New Roman" panose="02020603050405020304" pitchFamily="18" charset="0"/>
              </a:rPr>
              <a:t>Before the program, my non-technical skills included strong project management, communication, and teamwork abilities. Effective project management helped me organize tasks, set priorities, and meet deadlines. Clear communication ensured that ideas and requirements were conveyed accurately among team members. My teamwork skills facilitated collaboration, problem-solving, and conflict resolution within the team. These skills were crucial for coordinating efforts, managing resources, and achieving project goals, allowing me to contribute effectively to the project's success and maintain a cohesive working </a:t>
            </a:r>
            <a:r>
              <a:rPr lang="en-US" dirty="0" err="1">
                <a:latin typeface="Times New Roman" panose="02020603050405020304" pitchFamily="18" charset="0"/>
                <a:cs typeface="Times New Roman" panose="02020603050405020304" pitchFamily="18" charset="0"/>
              </a:rPr>
              <a:t>environmen</a:t>
            </a:r>
            <a:endParaRPr dirty="0">
              <a:latin typeface="Times New Roman" panose="02020603050405020304" pitchFamily="18" charset="0"/>
              <a:cs typeface="Times New Roman" panose="02020603050405020304" pitchFamily="18" charset="0"/>
            </a:endParaRPr>
          </a:p>
        </p:txBody>
      </p:sp>
      <p:sp>
        <p:nvSpPr>
          <p:cNvPr id="180"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sp>
        <p:nvSpPr>
          <p:cNvPr id="181" name="Project Research and Initiation"/>
          <p:cNvSpPr txBox="1"/>
          <p:nvPr/>
        </p:nvSpPr>
        <p:spPr>
          <a:xfrm>
            <a:off x="400369" y="2654300"/>
            <a:ext cx="2642853" cy="158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914400">
              <a:lnSpc>
                <a:spcPct val="90000"/>
              </a:lnSpc>
              <a:defRPr sz="3600" spc="-100">
                <a:solidFill>
                  <a:srgbClr val="FFFFFF"/>
                </a:solidFill>
              </a:defRPr>
            </a:lvl1pPr>
          </a:lstStyle>
          <a:p>
            <a:r>
              <a:rPr dirty="0">
                <a:latin typeface="Times New Roman" panose="02020603050405020304" pitchFamily="18" charset="0"/>
                <a:cs typeface="Times New Roman" panose="02020603050405020304" pitchFamily="18" charset="0"/>
              </a:rPr>
              <a:t>Project Research and Initiation</a:t>
            </a:r>
          </a:p>
        </p:txBody>
      </p:sp>
      <p:sp>
        <p:nvSpPr>
          <p:cNvPr id="182" name="Text Placeholder 4"/>
          <p:cNvSpPr txBox="1"/>
          <p:nvPr/>
        </p:nvSpPr>
        <p:spPr>
          <a:xfrm>
            <a:off x="3887881" y="722271"/>
            <a:ext cx="625844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defTabSz="914400">
              <a:lnSpc>
                <a:spcPct val="90000"/>
              </a:lnSpc>
              <a:spcBef>
                <a:spcPts val="1200"/>
              </a:spcBef>
              <a:defRPr sz="3600">
                <a:solidFill>
                  <a:srgbClr val="595959"/>
                </a:solidFill>
              </a:defRPr>
            </a:lvl1pPr>
          </a:lstStyle>
          <a:p>
            <a:r>
              <a:rPr b="1" dirty="0">
                <a:latin typeface="Times New Roman" panose="02020603050405020304" pitchFamily="18" charset="0"/>
                <a:cs typeface="Times New Roman" panose="02020603050405020304" pitchFamily="18" charset="0"/>
              </a:rPr>
              <a:t>Project Research and Initiation</a:t>
            </a:r>
          </a:p>
        </p:txBody>
      </p:sp>
    </p:spTree>
  </p:cSld>
  <p:clrMapOvr>
    <a:masterClrMapping/>
  </p:clrMapOvr>
  <p:transition spd="med"/>
</p:sld>
</file>

<file path=ppt/theme/theme1.xml><?xml version="1.0" encoding="utf-8"?>
<a:theme xmlns:a="http://schemas.openxmlformats.org/drawingml/2006/main" name="Frame">
  <a:themeElements>
    <a:clrScheme name="Frame">
      <a:dk1>
        <a:srgbClr val="000000"/>
      </a:dk1>
      <a:lt1>
        <a:srgbClr val="FFFFFF"/>
      </a:lt1>
      <a:dk2>
        <a:srgbClr val="A7A7A7"/>
      </a:dk2>
      <a:lt2>
        <a:srgbClr val="535353"/>
      </a:lt2>
      <a:accent1>
        <a:srgbClr val="4D1434"/>
      </a:accent1>
      <a:accent2>
        <a:srgbClr val="903063"/>
      </a:accent2>
      <a:accent3>
        <a:srgbClr val="B2324B"/>
      </a:accent3>
      <a:accent4>
        <a:srgbClr val="969FA7"/>
      </a:accent4>
      <a:accent5>
        <a:srgbClr val="66B1CE"/>
      </a:accent5>
      <a:accent6>
        <a:srgbClr val="40619D"/>
      </a:accent6>
      <a:hlink>
        <a:srgbClr val="0000FF"/>
      </a:hlink>
      <a:folHlink>
        <a:srgbClr val="FF00FF"/>
      </a:folHlink>
    </a:clrScheme>
    <a:fontScheme name="Frame">
      <a:majorFont>
        <a:latin typeface="Helvetica"/>
        <a:ea typeface="Helvetica"/>
        <a:cs typeface="Helvetica"/>
      </a:majorFont>
      <a:minorFont>
        <a:latin typeface="Calibri"/>
        <a:ea typeface="Calibri"/>
        <a:cs typeface="Calibri"/>
      </a:minorFont>
    </a:fontScheme>
    <a:fmtScheme name="Fra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rame">
  <a:themeElements>
    <a:clrScheme name="Frame">
      <a:dk1>
        <a:srgbClr val="000000"/>
      </a:dk1>
      <a:lt1>
        <a:srgbClr val="FFFFFF"/>
      </a:lt1>
      <a:dk2>
        <a:srgbClr val="A7A7A7"/>
      </a:dk2>
      <a:lt2>
        <a:srgbClr val="535353"/>
      </a:lt2>
      <a:accent1>
        <a:srgbClr val="4D1434"/>
      </a:accent1>
      <a:accent2>
        <a:srgbClr val="903063"/>
      </a:accent2>
      <a:accent3>
        <a:srgbClr val="B2324B"/>
      </a:accent3>
      <a:accent4>
        <a:srgbClr val="969FA7"/>
      </a:accent4>
      <a:accent5>
        <a:srgbClr val="66B1CE"/>
      </a:accent5>
      <a:accent6>
        <a:srgbClr val="40619D"/>
      </a:accent6>
      <a:hlink>
        <a:srgbClr val="0000FF"/>
      </a:hlink>
      <a:folHlink>
        <a:srgbClr val="FF00FF"/>
      </a:folHlink>
    </a:clrScheme>
    <a:fontScheme name="Frame">
      <a:majorFont>
        <a:latin typeface="Helvetica"/>
        <a:ea typeface="Helvetica"/>
        <a:cs typeface="Helvetica"/>
      </a:majorFont>
      <a:minorFont>
        <a:latin typeface="Calibri"/>
        <a:ea typeface="Calibri"/>
        <a:cs typeface="Calibri"/>
      </a:minorFont>
    </a:fontScheme>
    <a:fmtScheme name="Fra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145</TotalTime>
  <Words>1793</Words>
  <Application>Microsoft Office PowerPoint</Application>
  <PresentationFormat>Widescreen</PresentationFormat>
  <Paragraphs>110</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Times New Roman</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chintu kotha</cp:lastModifiedBy>
  <cp:revision>3</cp:revision>
  <dcterms:modified xsi:type="dcterms:W3CDTF">2024-07-27T06:11:29Z</dcterms:modified>
</cp:coreProperties>
</file>