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69" r:id="rId3"/>
    <p:sldId id="261" r:id="rId4"/>
    <p:sldId id="262" r:id="rId5"/>
    <p:sldId id="263" r:id="rId6"/>
    <p:sldId id="267" r:id="rId7"/>
    <p:sldId id="264" r:id="rId8"/>
    <p:sldId id="268" r:id="rId9"/>
    <p:sldId id="265" r:id="rId10"/>
    <p:sldId id="266" r:id="rId11"/>
    <p:sldId id="260" r:id="rId12"/>
    <p:sldId id="257" r:id="rId13"/>
    <p:sldId id="258" r:id="rId14"/>
    <p:sldId id="25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china Moorthi" initials="DM" lastIdx="1" clrIdx="0">
    <p:extLst>
      <p:ext uri="{19B8F6BF-5375-455C-9EA6-DF929625EA0E}">
        <p15:presenceInfo xmlns:p15="http://schemas.microsoft.com/office/powerpoint/2012/main" userId="1fe8bc3e3f4092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970" y="8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18E111-A9FE-204E-AF22-0A0D10355B7B}"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10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5CB98-23EE-CE47-8442-98F21838550F}"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88099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659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026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073343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58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61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60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25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27833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CB98-23EE-CE47-8442-98F21838550F}"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8E111-A9FE-204E-AF22-0A0D10355B7B}"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84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5CB98-23EE-CE47-8442-98F21838550F}"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60025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5CB98-23EE-CE47-8442-98F21838550F}"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8E111-A9FE-204E-AF22-0A0D10355B7B}"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81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5CB98-23EE-CE47-8442-98F21838550F}"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8E111-A9FE-204E-AF22-0A0D10355B7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39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CB98-23EE-CE47-8442-98F21838550F}"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418023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5CB98-23EE-CE47-8442-98F21838550F}"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8E111-A9FE-204E-AF22-0A0D10355B7B}"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48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5CB98-23EE-CE47-8442-98F21838550F}"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262519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55CB98-23EE-CE47-8442-98F21838550F}" type="datetimeFigureOut">
              <a:rPr lang="en-US" smtClean="0"/>
              <a:pPr/>
              <a:t>11/1/2023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8E111-A9FE-204E-AF22-0A0D10355B7B}" type="slidenum">
              <a:rPr lang="en-US" smtClean="0"/>
              <a:pPr/>
              <a:t>‹#›</a:t>
            </a:fld>
            <a:endParaRPr lang="en-US"/>
          </a:p>
        </p:txBody>
      </p:sp>
    </p:spTree>
    <p:extLst>
      <p:ext uri="{BB962C8B-B14F-4D97-AF65-F5344CB8AC3E}">
        <p14:creationId xmlns:p14="http://schemas.microsoft.com/office/powerpoint/2010/main" val="1502139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C5A1-D494-4B7D-EC17-90A28986D296}"/>
              </a:ext>
            </a:extLst>
          </p:cNvPr>
          <p:cNvSpPr>
            <a:spLocks noGrp="1"/>
          </p:cNvSpPr>
          <p:nvPr>
            <p:ph type="ctrTitle"/>
          </p:nvPr>
        </p:nvSpPr>
        <p:spPr>
          <a:xfrm>
            <a:off x="0" y="-80240"/>
            <a:ext cx="12288688" cy="1152128"/>
          </a:xfrm>
        </p:spPr>
        <p:txBody>
          <a:bodyPr/>
          <a:lstStyle/>
          <a:p>
            <a:r>
              <a:rPr lang="en-US" b="1" dirty="0">
                <a:solidFill>
                  <a:schemeClr val="accent1">
                    <a:lumMod val="50000"/>
                  </a:schemeClr>
                </a:solidFill>
              </a:rPr>
              <a:t>SMART WATER FOUNTAINS </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2E656EA2-7410-315F-AAB3-CEF539B99DA7}"/>
              </a:ext>
            </a:extLst>
          </p:cNvPr>
          <p:cNvSpPr>
            <a:spLocks noGrp="1"/>
          </p:cNvSpPr>
          <p:nvPr>
            <p:ph type="subTitle" idx="1"/>
          </p:nvPr>
        </p:nvSpPr>
        <p:spPr>
          <a:xfrm>
            <a:off x="1271464" y="980728"/>
            <a:ext cx="9144000" cy="3989040"/>
          </a:xfrm>
        </p:spPr>
        <p:txBody>
          <a:bodyPr>
            <a:normAutofit lnSpcReduction="10000"/>
          </a:bodyPr>
          <a:lstStyle/>
          <a:p>
            <a:r>
              <a:rPr lang="en-US" sz="2800" b="1" dirty="0">
                <a:solidFill>
                  <a:srgbClr val="0070C0"/>
                </a:solidFill>
              </a:rPr>
              <a:t>PHASE-5 PROJECT</a:t>
            </a:r>
            <a:r>
              <a:rPr lang="en-US" sz="2800" b="1" i="1" dirty="0">
                <a:solidFill>
                  <a:srgbClr val="0070C0"/>
                </a:solidFill>
              </a:rPr>
              <a:t> </a:t>
            </a:r>
          </a:p>
          <a:p>
            <a:endParaRPr lang="en-US" b="1" i="1" dirty="0">
              <a:solidFill>
                <a:srgbClr val="FF0000"/>
              </a:solidFill>
            </a:endParaRPr>
          </a:p>
          <a:p>
            <a:endParaRPr lang="en-US" b="1" i="1" dirty="0">
              <a:solidFill>
                <a:srgbClr val="FF0000"/>
              </a:solidFill>
            </a:endParaRPr>
          </a:p>
          <a:p>
            <a:r>
              <a:rPr lang="en-US" b="1" i="1" dirty="0">
                <a:solidFill>
                  <a:schemeClr val="accent6">
                    <a:lumMod val="50000"/>
                  </a:schemeClr>
                </a:solidFill>
              </a:rPr>
              <a:t>                      BY,</a:t>
            </a:r>
            <a:endParaRPr lang="en-US" b="1" i="1" dirty="0">
              <a:solidFill>
                <a:srgbClr val="FF0000"/>
              </a:solidFill>
            </a:endParaRPr>
          </a:p>
          <a:p>
            <a:r>
              <a:rPr lang="en-US" b="1" dirty="0">
                <a:solidFill>
                  <a:srgbClr val="7030A0"/>
                </a:solidFill>
              </a:rPr>
              <a:t>                                                        J.SAINANTHAN</a:t>
            </a:r>
          </a:p>
          <a:p>
            <a:r>
              <a:rPr lang="en-US" b="1" dirty="0">
                <a:solidFill>
                  <a:srgbClr val="7030A0"/>
                </a:solidFill>
              </a:rPr>
              <a:t>                                             A.YOGESH</a:t>
            </a:r>
          </a:p>
          <a:p>
            <a:r>
              <a:rPr lang="en-US" b="1" dirty="0">
                <a:solidFill>
                  <a:srgbClr val="7030A0"/>
                </a:solidFill>
              </a:rPr>
              <a:t>                                                                  S.M.RAGUL PRASATH</a:t>
            </a:r>
          </a:p>
          <a:p>
            <a:r>
              <a:rPr lang="en-US" b="1" dirty="0">
                <a:solidFill>
                  <a:srgbClr val="7030A0"/>
                </a:solidFill>
              </a:rPr>
              <a:t>                                          S.SUJITH</a:t>
            </a:r>
          </a:p>
          <a:p>
            <a:r>
              <a:rPr lang="en-US" b="1" dirty="0">
                <a:solidFill>
                  <a:srgbClr val="7030A0"/>
                </a:solidFill>
              </a:rPr>
              <a:t>                                                                       SOUNDHAR PANDIYAN</a:t>
            </a:r>
            <a:endParaRPr lang="en-IN" b="1" dirty="0">
              <a:solidFill>
                <a:srgbClr val="7030A0"/>
              </a:solidFill>
            </a:endParaRPr>
          </a:p>
        </p:txBody>
      </p:sp>
    </p:spTree>
    <p:extLst>
      <p:ext uri="{BB962C8B-B14F-4D97-AF65-F5344CB8AC3E}">
        <p14:creationId xmlns:p14="http://schemas.microsoft.com/office/powerpoint/2010/main" val="211875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76FA-27B9-BE52-D49E-26A91A355FC1}"/>
              </a:ext>
            </a:extLst>
          </p:cNvPr>
          <p:cNvSpPr>
            <a:spLocks noGrp="1"/>
          </p:cNvSpPr>
          <p:nvPr>
            <p:ph type="title"/>
          </p:nvPr>
        </p:nvSpPr>
        <p:spPr>
          <a:xfrm>
            <a:off x="595274" y="1"/>
            <a:ext cx="10758526" cy="836711"/>
          </a:xfrm>
        </p:spPr>
        <p:txBody>
          <a:bodyPr>
            <a:normAutofit fontScale="90000"/>
          </a:bodyPr>
          <a:lstStyle/>
          <a:p>
            <a:r>
              <a:rPr lang="en-GB" b="0" i="0" dirty="0">
                <a:solidFill>
                  <a:srgbClr val="374151"/>
                </a:solidFill>
                <a:effectLst/>
                <a:latin typeface="Söhne"/>
              </a:rPr>
              <a:t> </a:t>
            </a:r>
            <a:r>
              <a:rPr lang="en-GB" sz="2800" b="1" i="1" u="sng" dirty="0">
                <a:solidFill>
                  <a:srgbClr val="FF0000"/>
                </a:solidFill>
                <a:effectLst/>
                <a:latin typeface="+mn-lt"/>
              </a:rPr>
              <a:t>Here are some key considerations and features for smart water fountains in public spaces:</a:t>
            </a:r>
            <a:endParaRPr lang="en-US" sz="2800" b="1" i="1" u="sng" dirty="0">
              <a:solidFill>
                <a:srgbClr val="FF0000"/>
              </a:solidFill>
              <a:latin typeface="+mn-lt"/>
            </a:endParaRPr>
          </a:p>
        </p:txBody>
      </p:sp>
      <p:sp>
        <p:nvSpPr>
          <p:cNvPr id="3" name="Content Placeholder 2">
            <a:extLst>
              <a:ext uri="{FF2B5EF4-FFF2-40B4-BE49-F238E27FC236}">
                <a16:creationId xmlns:a16="http://schemas.microsoft.com/office/drawing/2014/main" id="{1BCD9599-D1ED-5C55-3BD0-DC19A19A6171}"/>
              </a:ext>
            </a:extLst>
          </p:cNvPr>
          <p:cNvSpPr>
            <a:spLocks noGrp="1"/>
          </p:cNvSpPr>
          <p:nvPr>
            <p:ph idx="1"/>
          </p:nvPr>
        </p:nvSpPr>
        <p:spPr>
          <a:xfrm>
            <a:off x="666712" y="1643050"/>
            <a:ext cx="10687088" cy="4714908"/>
          </a:xfrm>
        </p:spPr>
        <p:txBody>
          <a:bodyPr>
            <a:normAutofit fontScale="92500" lnSpcReduction="20000"/>
          </a:bodyPr>
          <a:lstStyle/>
          <a:p>
            <a:r>
              <a:rPr lang="en-GB" sz="2600" i="0" dirty="0">
                <a:effectLst/>
              </a:rPr>
              <a:t>Water Filtration and Purification</a:t>
            </a:r>
            <a:endParaRPr lang="en-IN" sz="2600" i="0" dirty="0">
              <a:effectLst/>
            </a:endParaRPr>
          </a:p>
          <a:p>
            <a:r>
              <a:rPr lang="en-GB" sz="2600" i="0" dirty="0">
                <a:effectLst/>
              </a:rPr>
              <a:t>Touchless Operation</a:t>
            </a:r>
            <a:endParaRPr lang="en-IN" sz="2600" i="0" dirty="0">
              <a:effectLst/>
            </a:endParaRPr>
          </a:p>
          <a:p>
            <a:r>
              <a:rPr lang="en-GB" sz="2600" i="0" dirty="0">
                <a:effectLst/>
              </a:rPr>
              <a:t>Temperature Control</a:t>
            </a:r>
            <a:endParaRPr lang="en-IN" sz="2600" i="0" dirty="0">
              <a:effectLst/>
            </a:endParaRPr>
          </a:p>
          <a:p>
            <a:r>
              <a:rPr lang="en-GB" sz="2600" i="0" dirty="0">
                <a:effectLst/>
              </a:rPr>
              <a:t>Water Bottle Refilling</a:t>
            </a:r>
            <a:endParaRPr lang="en-IN" sz="2600" i="0" dirty="0">
              <a:effectLst/>
            </a:endParaRPr>
          </a:p>
          <a:p>
            <a:r>
              <a:rPr lang="en-GB" sz="2600" i="0" dirty="0">
                <a:effectLst/>
              </a:rPr>
              <a:t>Hydration Monitoring</a:t>
            </a:r>
            <a:endParaRPr lang="en-IN" sz="2600" i="0" dirty="0">
              <a:effectLst/>
            </a:endParaRPr>
          </a:p>
          <a:p>
            <a:r>
              <a:rPr lang="en-GB" sz="2600" i="0" dirty="0">
                <a:effectLst/>
              </a:rPr>
              <a:t>Maintenance Alerts</a:t>
            </a:r>
            <a:endParaRPr lang="en-IN" sz="2600" i="0" dirty="0">
              <a:effectLst/>
            </a:endParaRPr>
          </a:p>
          <a:p>
            <a:r>
              <a:rPr lang="en-GB" sz="2600" i="0" dirty="0">
                <a:effectLst/>
              </a:rPr>
              <a:t>Water Quality Monitoring</a:t>
            </a:r>
            <a:endParaRPr lang="en-IN" sz="2600" i="0" dirty="0">
              <a:effectLst/>
            </a:endParaRPr>
          </a:p>
          <a:p>
            <a:r>
              <a:rPr lang="en-GB" sz="2600" i="0" dirty="0">
                <a:effectLst/>
              </a:rPr>
              <a:t>Smart Analytics</a:t>
            </a:r>
            <a:endParaRPr lang="en-IN" sz="2600" i="0" dirty="0">
              <a:effectLst/>
            </a:endParaRPr>
          </a:p>
          <a:p>
            <a:r>
              <a:rPr lang="en-GB" sz="2600" i="0" dirty="0">
                <a:effectLst/>
              </a:rPr>
              <a:t>Mobile App Integration</a:t>
            </a:r>
            <a:endParaRPr lang="en-IN" sz="2600" i="0" dirty="0">
              <a:effectLst/>
            </a:endParaRPr>
          </a:p>
          <a:p>
            <a:r>
              <a:rPr lang="en-GB" sz="2600" i="0" dirty="0">
                <a:effectLst/>
              </a:rPr>
              <a:t>User Feedback</a:t>
            </a:r>
            <a:endParaRPr lang="en-IN" sz="2600" i="0" dirty="0">
              <a:effectLst/>
            </a:endParaRPr>
          </a:p>
          <a:p>
            <a:endParaRPr lang="en-US" dirty="0"/>
          </a:p>
        </p:txBody>
      </p:sp>
      <p:pic>
        <p:nvPicPr>
          <p:cNvPr id="4" name="Picture 4">
            <a:extLst>
              <a:ext uri="{FF2B5EF4-FFF2-40B4-BE49-F238E27FC236}">
                <a16:creationId xmlns:a16="http://schemas.microsoft.com/office/drawing/2014/main" id="{268FA3A6-38AA-DF0D-FE2E-E39E93223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928" y="1556792"/>
            <a:ext cx="5728673" cy="4214842"/>
          </a:xfrm>
          <a:prstGeom prst="rect">
            <a:avLst/>
          </a:prstGeom>
        </p:spPr>
      </p:pic>
    </p:spTree>
    <p:extLst>
      <p:ext uri="{BB962C8B-B14F-4D97-AF65-F5344CB8AC3E}">
        <p14:creationId xmlns:p14="http://schemas.microsoft.com/office/powerpoint/2010/main" val="5816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u="sng" dirty="0">
                <a:solidFill>
                  <a:srgbClr val="FF0000"/>
                </a:solidFill>
                <a:latin typeface="+mn-lt"/>
              </a:rPr>
              <a:t>About Water Monitoring System</a:t>
            </a:r>
            <a:br>
              <a:rPr lang="en-US" b="1" i="1" dirty="0"/>
            </a:br>
            <a:endParaRPr lang="en-US" i="1" dirty="0"/>
          </a:p>
        </p:txBody>
      </p:sp>
      <p:sp>
        <p:nvSpPr>
          <p:cNvPr id="3" name="Content Placeholder 2"/>
          <p:cNvSpPr>
            <a:spLocks noGrp="1"/>
          </p:cNvSpPr>
          <p:nvPr>
            <p:ph idx="1"/>
          </p:nvPr>
        </p:nvSpPr>
        <p:spPr>
          <a:xfrm>
            <a:off x="952464" y="1357298"/>
            <a:ext cx="8929750" cy="6572296"/>
          </a:xfrm>
        </p:spPr>
        <p:txBody>
          <a:bodyPr>
            <a:normAutofit/>
          </a:bodyPr>
          <a:lstStyle/>
          <a:p>
            <a:r>
              <a:rPr lang="en-US" sz="2400" dirty="0"/>
              <a:t>The </a:t>
            </a:r>
            <a:r>
              <a:rPr lang="en-US" sz="2400" dirty="0" err="1"/>
              <a:t>Energyly</a:t>
            </a:r>
            <a:r>
              <a:rPr lang="en-US" sz="2400" dirty="0"/>
              <a:t> Water Monitoring System gives you the power to monitor your water usage, by combining software, hardware, wireless communications and sensors, </a:t>
            </a:r>
            <a:r>
              <a:rPr lang="en-US" sz="2400" dirty="0" err="1"/>
              <a:t>Energyly</a:t>
            </a:r>
            <a:r>
              <a:rPr lang="en-US" sz="2400" dirty="0"/>
              <a:t> industry-leading </a:t>
            </a:r>
            <a:r>
              <a:rPr lang="en-US" sz="2400" dirty="0" err="1"/>
              <a:t>IoT</a:t>
            </a:r>
            <a:r>
              <a:rPr lang="en-US" sz="2400" dirty="0"/>
              <a:t> water monitoring and analytics solutions help industries and hotels to increase productivity, and compliance while enhancing safety, sustainability and service</a:t>
            </a:r>
          </a:p>
          <a:p>
            <a:r>
              <a:rPr lang="en-US" sz="2400" dirty="0" err="1"/>
              <a:t>Energyly</a:t>
            </a:r>
            <a:r>
              <a:rPr lang="en-US" sz="2400" dirty="0"/>
              <a:t> water monitoring solutions help industries and hotels to meet the wide array of challenges from water monitoring, leakage detection, water pressure management (reducing water pressure from 70 to 50 psi could lower the total water consumption of an industry by 10 to 20%), sewer overflows and flooding to water quality, water meter data collection.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3" y="-37958"/>
            <a:ext cx="10515600" cy="642942"/>
          </a:xfrm>
        </p:spPr>
        <p:txBody>
          <a:bodyPr>
            <a:normAutofit/>
          </a:bodyPr>
          <a:lstStyle/>
          <a:p>
            <a:r>
              <a:rPr lang="en-US" sz="2800" b="1" u="sng" dirty="0">
                <a:solidFill>
                  <a:srgbClr val="FF0000"/>
                </a:solidFill>
                <a:latin typeface="+mn-lt"/>
              </a:rPr>
              <a:t>Benefits of </a:t>
            </a:r>
            <a:r>
              <a:rPr lang="en-US" sz="2800" b="1" u="sng" dirty="0" err="1">
                <a:solidFill>
                  <a:srgbClr val="FF0000"/>
                </a:solidFill>
                <a:latin typeface="+mn-lt"/>
              </a:rPr>
              <a:t>IoT</a:t>
            </a:r>
            <a:r>
              <a:rPr lang="en-US" sz="2800" b="1" u="sng" dirty="0">
                <a:solidFill>
                  <a:srgbClr val="FF0000"/>
                </a:solidFill>
                <a:latin typeface="+mn-lt"/>
              </a:rPr>
              <a:t> Water Monitoring System</a:t>
            </a:r>
          </a:p>
        </p:txBody>
      </p:sp>
      <p:sp>
        <p:nvSpPr>
          <p:cNvPr id="3" name="Content Placeholder 2"/>
          <p:cNvSpPr>
            <a:spLocks noGrp="1"/>
          </p:cNvSpPr>
          <p:nvPr>
            <p:ph idx="1"/>
          </p:nvPr>
        </p:nvSpPr>
        <p:spPr>
          <a:xfrm>
            <a:off x="702129" y="951867"/>
            <a:ext cx="5322434" cy="5572140"/>
          </a:xfrm>
          <a:ln>
            <a:solidFill>
              <a:schemeClr val="accent1"/>
            </a:solidFill>
          </a:ln>
        </p:spPr>
        <p:txBody>
          <a:bodyPr>
            <a:normAutofit lnSpcReduction="10000"/>
          </a:bodyPr>
          <a:lstStyle/>
          <a:p>
            <a:r>
              <a:rPr lang="en-US" sz="2400" dirty="0"/>
              <a:t>Water consumption is recorded in real time—24/7/365.</a:t>
            </a:r>
          </a:p>
          <a:p>
            <a:r>
              <a:rPr lang="en-US" sz="2400" dirty="0"/>
              <a:t>20% reduction in water consumption</a:t>
            </a:r>
          </a:p>
          <a:p>
            <a:r>
              <a:rPr lang="en-US" sz="2400" dirty="0"/>
              <a:t>Reduced energy bills</a:t>
            </a:r>
          </a:p>
          <a:p>
            <a:r>
              <a:rPr lang="en-US" sz="2400" dirty="0"/>
              <a:t>Intelligent water leakage detection and automatic alerts are sent out immediately.</a:t>
            </a:r>
          </a:p>
          <a:p>
            <a:r>
              <a:rPr lang="en-US" sz="2400" dirty="0"/>
              <a:t>Pressure and water consumption Management</a:t>
            </a:r>
          </a:p>
          <a:p>
            <a:r>
              <a:rPr lang="en-US" sz="2400" dirty="0"/>
              <a:t>Tell in advance potential failures</a:t>
            </a:r>
          </a:p>
          <a:p>
            <a:r>
              <a:rPr lang="en-US" sz="2400" dirty="0"/>
              <a:t>Decrease maintenance &amp; repair Cost</a:t>
            </a:r>
          </a:p>
          <a:p>
            <a:r>
              <a:rPr lang="en-US" sz="2400" dirty="0"/>
              <a:t>Remotely Control </a:t>
            </a:r>
            <a:r>
              <a:rPr lang="en-US" sz="2400" dirty="0" err="1"/>
              <a:t>IoT</a:t>
            </a:r>
            <a:r>
              <a:rPr lang="en-US" sz="2400" dirty="0"/>
              <a:t> Valves</a:t>
            </a:r>
          </a:p>
          <a:p>
            <a:endParaRPr lang="en-US" dirty="0"/>
          </a:p>
        </p:txBody>
      </p:sp>
      <p:pic>
        <p:nvPicPr>
          <p:cNvPr id="4" name="Picture 4">
            <a:extLst>
              <a:ext uri="{FF2B5EF4-FFF2-40B4-BE49-F238E27FC236}">
                <a16:creationId xmlns:a16="http://schemas.microsoft.com/office/drawing/2014/main" id="{D5AE83E0-5E96-8E08-57CF-13FBD562A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818" y="1214422"/>
            <a:ext cx="5010098" cy="51435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7" name="Picture 4">
            <a:extLst>
              <a:ext uri="{FF2B5EF4-FFF2-40B4-BE49-F238E27FC236}">
                <a16:creationId xmlns:a16="http://schemas.microsoft.com/office/drawing/2014/main" id="{4B4D6DCA-6991-5990-AEC2-893755D00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76" y="476672"/>
            <a:ext cx="11233248" cy="590465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water monitor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water monitor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water monitor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water monitor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775520" y="7937"/>
            <a:ext cx="8215370" cy="523220"/>
          </a:xfrm>
          <a:prstGeom prst="rect">
            <a:avLst/>
          </a:prstGeom>
        </p:spPr>
        <p:txBody>
          <a:bodyPr wrap="square">
            <a:spAutoFit/>
          </a:bodyPr>
          <a:lstStyle/>
          <a:p>
            <a:pPr algn="ctr"/>
            <a:r>
              <a:rPr lang="en-IN" sz="2800" b="1" i="1" u="sng" dirty="0">
                <a:solidFill>
                  <a:srgbClr val="FF0000"/>
                </a:solidFill>
              </a:rPr>
              <a:t>Innovations and ideas of Smart Water </a:t>
            </a:r>
            <a:r>
              <a:rPr lang="en-IN" sz="2800" b="1" i="1" u="sng" dirty="0" err="1">
                <a:solidFill>
                  <a:srgbClr val="FF0000"/>
                </a:solidFill>
              </a:rPr>
              <a:t>Fountation</a:t>
            </a:r>
            <a:endParaRPr lang="en-US" sz="2800" b="1" i="1" u="sng" dirty="0">
              <a:solidFill>
                <a:srgbClr val="FF0000"/>
              </a:solidFill>
            </a:endParaRPr>
          </a:p>
        </p:txBody>
      </p:sp>
      <p:sp>
        <p:nvSpPr>
          <p:cNvPr id="10" name="Content Placeholder 4">
            <a:extLst>
              <a:ext uri="{FF2B5EF4-FFF2-40B4-BE49-F238E27FC236}">
                <a16:creationId xmlns:a16="http://schemas.microsoft.com/office/drawing/2014/main" id="{CFAE6ACA-F5A9-F54E-B10D-F701C791522F}"/>
              </a:ext>
            </a:extLst>
          </p:cNvPr>
          <p:cNvSpPr txBox="1">
            <a:spLocks/>
          </p:cNvSpPr>
          <p:nvPr/>
        </p:nvSpPr>
        <p:spPr>
          <a:xfrm>
            <a:off x="359026" y="1285861"/>
            <a:ext cx="8094428" cy="4429156"/>
          </a:xfrm>
          <a:prstGeom prst="rect">
            <a:avLst/>
          </a:prstGeom>
        </p:spPr>
        <p:txBody>
          <a:bodyPr>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Real-Time Water Quality Monitoring:</a:t>
            </a:r>
            <a:r>
              <a:rPr kumimoji="0" lang="en-US" sz="2800" b="0" i="0" u="none" strike="noStrike" kern="1200" cap="none" spc="0" normalizeH="0" baseline="0" noProof="0" dirty="0">
                <a:ln>
                  <a:noFill/>
                </a:ln>
                <a:solidFill>
                  <a:schemeClr val="tx1"/>
                </a:solidFill>
                <a:effectLst/>
                <a:uLnTx/>
                <a:uFillTx/>
                <a:latin typeface="+mn-lt"/>
                <a:ea typeface="+mn-ea"/>
                <a:cs typeface="+mn-cs"/>
              </a:rPr>
              <a:t> Integrate sensors to monitor water quality in real-time, providing users with information about impurities and contaminants in the water.</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Solar-Powered Fountains: </a:t>
            </a:r>
            <a:r>
              <a:rPr kumimoji="0" lang="en-US" sz="2800" b="0" i="0" u="none" strike="noStrike" kern="1200" cap="none" spc="0" normalizeH="0" baseline="0" noProof="0" dirty="0">
                <a:ln>
                  <a:noFill/>
                </a:ln>
                <a:solidFill>
                  <a:schemeClr val="tx1"/>
                </a:solidFill>
                <a:effectLst/>
                <a:uLnTx/>
                <a:uFillTx/>
                <a:latin typeface="+mn-lt"/>
                <a:ea typeface="+mn-ea"/>
                <a:cs typeface="+mn-cs"/>
              </a:rPr>
              <a:t>Create water fountains powered by solar energy, making them energy-efficient and environmentally friendly.</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Smart Bottle Refill Stations: </a:t>
            </a:r>
            <a:r>
              <a:rPr kumimoji="0" lang="en-US" sz="2800" b="0" i="0" u="none" strike="noStrike" kern="1200" cap="none" spc="0" normalizeH="0" baseline="0" noProof="0" dirty="0">
                <a:ln>
                  <a:noFill/>
                </a:ln>
                <a:solidFill>
                  <a:schemeClr val="tx1"/>
                </a:solidFill>
                <a:effectLst/>
                <a:uLnTx/>
                <a:uFillTx/>
                <a:latin typeface="+mn-lt"/>
                <a:ea typeface="+mn-ea"/>
                <a:cs typeface="+mn-cs"/>
              </a:rPr>
              <a:t>Develop smart refill stations that detect and refill reusable water bottles automatically, promoting the use of eco-friendly containers.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Hydration Tracking:</a:t>
            </a:r>
            <a:r>
              <a:rPr kumimoji="0" lang="en-US" sz="2800" b="0" i="0" u="none" strike="noStrike" kern="1200" cap="none" spc="0" normalizeH="0" baseline="0" noProof="0" dirty="0">
                <a:ln>
                  <a:noFill/>
                </a:ln>
                <a:solidFill>
                  <a:schemeClr val="tx1"/>
                </a:solidFill>
                <a:effectLst/>
                <a:uLnTx/>
                <a:uFillTx/>
                <a:latin typeface="+mn-lt"/>
                <a:ea typeface="+mn-ea"/>
                <a:cs typeface="+mn-cs"/>
              </a:rPr>
              <a:t> Implement sensors that can measure water intake and sync with health apps to provide users with personalized hydration recommendations.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6">
            <a:extLst>
              <a:ext uri="{FF2B5EF4-FFF2-40B4-BE49-F238E27FC236}">
                <a16:creationId xmlns:a16="http://schemas.microsoft.com/office/drawing/2014/main" id="{DF296588-0DA1-4620-3F5F-08F1E735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92" y="2254153"/>
            <a:ext cx="3582301" cy="34086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8DEF08-2FE5-F850-53A6-7847B5D50081}"/>
              </a:ext>
            </a:extLst>
          </p:cNvPr>
          <p:cNvSpPr txBox="1">
            <a:spLocks/>
          </p:cNvSpPr>
          <p:nvPr/>
        </p:nvSpPr>
        <p:spPr>
          <a:xfrm>
            <a:off x="392874" y="500042"/>
            <a:ext cx="7140534" cy="5429288"/>
          </a:xfrm>
          <a:prstGeom prst="rect">
            <a:avLst/>
          </a:prstGeom>
        </p:spPr>
        <p:txBody>
          <a:bodyPr>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Gesture-Controlled Fountains:</a:t>
            </a:r>
            <a:r>
              <a:rPr kumimoji="0" lang="en-US" sz="2800" b="0" i="0" u="none" strike="noStrike" kern="1200" cap="none" spc="0" normalizeH="0" baseline="0" noProof="0" dirty="0">
                <a:ln>
                  <a:noFill/>
                </a:ln>
                <a:solidFill>
                  <a:schemeClr val="tx1"/>
                </a:solidFill>
                <a:effectLst/>
                <a:uLnTx/>
                <a:uFillTx/>
                <a:latin typeface="+mn-lt"/>
                <a:ea typeface="+mn-ea"/>
                <a:cs typeface="+mn-cs"/>
              </a:rPr>
              <a:t> Design fountains that respond to gestures, allowing users to control the water flow and temperature with simple hand movements.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Water Saving Modes:</a:t>
            </a:r>
            <a:r>
              <a:rPr kumimoji="0" lang="en-US" sz="2800" b="0" i="0" u="none" strike="noStrike" kern="1200" cap="none" spc="0" normalizeH="0" baseline="0" noProof="0" dirty="0">
                <a:ln>
                  <a:noFill/>
                </a:ln>
                <a:solidFill>
                  <a:schemeClr val="tx1"/>
                </a:solidFill>
                <a:effectLst/>
                <a:uLnTx/>
                <a:uFillTx/>
                <a:latin typeface="+mn-lt"/>
                <a:ea typeface="+mn-ea"/>
                <a:cs typeface="+mn-cs"/>
              </a:rPr>
              <a:t> Include intelligent water-saving modes that adjust water flow based on the demand, optimizing water usage in different scenarios.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Educational Displays:</a:t>
            </a:r>
            <a:r>
              <a:rPr kumimoji="0" lang="en-US" sz="2800" b="0" i="0" u="none" strike="noStrike" kern="1200" cap="none" spc="0" normalizeH="0" baseline="0" noProof="0" dirty="0">
                <a:ln>
                  <a:noFill/>
                </a:ln>
                <a:solidFill>
                  <a:schemeClr val="tx1"/>
                </a:solidFill>
                <a:effectLst/>
                <a:uLnTx/>
                <a:uFillTx/>
                <a:latin typeface="+mn-lt"/>
                <a:ea typeface="+mn-ea"/>
                <a:cs typeface="+mn-cs"/>
              </a:rPr>
              <a:t> Incorporate interactive screens that display information about the importance of hydration, local water sources, and environmental impact, raising awareness among users.</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dirty="0">
                <a:ln>
                  <a:noFill/>
                </a:ln>
                <a:solidFill>
                  <a:schemeClr val="tx1"/>
                </a:solidFill>
                <a:effectLst/>
                <a:uLnTx/>
                <a:uFillTx/>
                <a:latin typeface="+mn-lt"/>
                <a:ea typeface="+mn-ea"/>
                <a:cs typeface="+mn-cs"/>
              </a:rPr>
              <a:t>Mobile App Integration: </a:t>
            </a:r>
            <a:r>
              <a:rPr kumimoji="0" lang="en-US" sz="2800" b="0" i="0" u="none" strike="noStrike" kern="1200" cap="none" spc="0" normalizeH="0" baseline="0" noProof="0" dirty="0">
                <a:ln>
                  <a:noFill/>
                </a:ln>
                <a:solidFill>
                  <a:schemeClr val="tx1"/>
                </a:solidFill>
                <a:effectLst/>
                <a:uLnTx/>
                <a:uFillTx/>
                <a:latin typeface="+mn-lt"/>
                <a:ea typeface="+mn-ea"/>
                <a:cs typeface="+mn-cs"/>
              </a:rPr>
              <a:t>Create dedicated mobile apps that allow users to locate nearby smart water fountains, check water quality reports, and receive notifications when they need to hydrate.</a:t>
            </a:r>
          </a:p>
        </p:txBody>
      </p:sp>
      <p:pic>
        <p:nvPicPr>
          <p:cNvPr id="3" name="Picture 4">
            <a:extLst>
              <a:ext uri="{FF2B5EF4-FFF2-40B4-BE49-F238E27FC236}">
                <a16:creationId xmlns:a16="http://schemas.microsoft.com/office/drawing/2014/main" id="{B037B167-B557-0CF3-BA81-E76188880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075" y="571480"/>
            <a:ext cx="3757526" cy="54186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6D0836-0BD1-95CE-1C5E-D6F134D45427}"/>
              </a:ext>
            </a:extLst>
          </p:cNvPr>
          <p:cNvSpPr txBox="1">
            <a:spLocks/>
          </p:cNvSpPr>
          <p:nvPr/>
        </p:nvSpPr>
        <p:spPr>
          <a:xfrm>
            <a:off x="244434" y="347495"/>
            <a:ext cx="7165274" cy="6731754"/>
          </a:xfrm>
          <a:prstGeom prst="rect">
            <a:avLst/>
          </a:prstGeom>
        </p:spPr>
        <p:txBody>
          <a:bodyPr>
            <a:normAutofit fontScale="70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Voice Command Integration: </a:t>
            </a:r>
            <a:r>
              <a:rPr kumimoji="0" lang="en-US" sz="2800" b="0" i="0" u="none" strike="noStrike" kern="1200" cap="none" spc="0" normalizeH="0" baseline="0" noProof="0">
                <a:ln>
                  <a:noFill/>
                </a:ln>
                <a:solidFill>
                  <a:schemeClr val="tx1"/>
                </a:solidFill>
                <a:effectLst/>
                <a:uLnTx/>
                <a:uFillTx/>
                <a:latin typeface="+mn-lt"/>
                <a:ea typeface="+mn-ea"/>
                <a:cs typeface="+mn-cs"/>
              </a:rPr>
              <a:t>Enable voice-activated controls, allowing users to operate the fountain and access information through voice commands, enhancing accessibility.</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Aromatherapy Infusion:</a:t>
            </a:r>
            <a:r>
              <a:rPr kumimoji="0" lang="en-US" sz="2800" b="0" i="0" u="none" strike="noStrike" kern="1200" cap="none" spc="0" normalizeH="0" baseline="0" noProof="0">
                <a:ln>
                  <a:noFill/>
                </a:ln>
                <a:solidFill>
                  <a:schemeClr val="tx1"/>
                </a:solidFill>
                <a:effectLst/>
                <a:uLnTx/>
                <a:uFillTx/>
                <a:latin typeface="+mn-lt"/>
                <a:ea typeface="+mn-ea"/>
                <a:cs typeface="+mn-cs"/>
              </a:rPr>
              <a:t> Introduce aromatherapy features that allow users to infuse water with natural scents, providing a refreshing and pleasant drinking experience.</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Emergency Response System:</a:t>
            </a:r>
            <a:r>
              <a:rPr kumimoji="0" lang="en-US" sz="2800" b="0" i="0" u="none" strike="noStrike" kern="1200" cap="none" spc="0" normalizeH="0" baseline="0" noProof="0">
                <a:ln>
                  <a:noFill/>
                </a:ln>
                <a:solidFill>
                  <a:schemeClr val="tx1"/>
                </a:solidFill>
                <a:effectLst/>
                <a:uLnTx/>
                <a:uFillTx/>
                <a:latin typeface="+mn-lt"/>
                <a:ea typeface="+mn-ea"/>
                <a:cs typeface="+mn-cs"/>
              </a:rPr>
              <a:t> Include a panic button or sensor that, when activated, dispenses clean drinking water, aiding in emergency situations and natural disasters.</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Smart Payment Integration: </a:t>
            </a:r>
            <a:r>
              <a:rPr kumimoji="0" lang="en-US" sz="2800" b="0" i="0" u="none" strike="noStrike" kern="1200" cap="none" spc="0" normalizeH="0" baseline="0" noProof="0">
                <a:ln>
                  <a:noFill/>
                </a:ln>
                <a:solidFill>
                  <a:schemeClr val="tx1"/>
                </a:solidFill>
                <a:effectLst/>
                <a:uLnTx/>
                <a:uFillTx/>
                <a:latin typeface="+mn-lt"/>
                <a:ea typeface="+mn-ea"/>
                <a:cs typeface="+mn-cs"/>
              </a:rPr>
              <a:t>Implement contactless payment systems for paid water dispensing, enabling users to pay through mobile wallets or contactless cards.</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Interactive Art Installations: </a:t>
            </a:r>
            <a:r>
              <a:rPr kumimoji="0" lang="en-US" sz="2800" b="0" i="0" u="none" strike="noStrike" kern="1200" cap="none" spc="0" normalizeH="0" baseline="0" noProof="0">
                <a:ln>
                  <a:noFill/>
                </a:ln>
                <a:solidFill>
                  <a:schemeClr val="tx1"/>
                </a:solidFill>
                <a:effectLst/>
                <a:uLnTx/>
                <a:uFillTx/>
                <a:latin typeface="+mn-lt"/>
                <a:ea typeface="+mn-ea"/>
                <a:cs typeface="+mn-cs"/>
              </a:rPr>
              <a:t>Combine water fountains with interactive art installations, creating visually appealing and engaging public spaces that also serve a functional purpose.</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Weather-Responsive Controls: </a:t>
            </a:r>
            <a:r>
              <a:rPr kumimoji="0" lang="en-US" sz="2800" b="0" i="0" u="none" strike="noStrike" kern="1200" cap="none" spc="0" normalizeH="0" baseline="0" noProof="0">
                <a:ln>
                  <a:noFill/>
                </a:ln>
                <a:solidFill>
                  <a:schemeClr val="tx1"/>
                </a:solidFill>
                <a:effectLst/>
                <a:uLnTx/>
                <a:uFillTx/>
                <a:latin typeface="+mn-lt"/>
                <a:ea typeface="+mn-ea"/>
                <a:cs typeface="+mn-cs"/>
              </a:rPr>
              <a:t>Integrate weather sensors to adjust water temperature and flow rate based on the ambient temperature, ensuring users receive comfortable and refreshing hydration.</a:t>
            </a:r>
            <a:endParaRPr kumimoji="0" lang="en-IN" sz="28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sng" strike="noStrike" kern="1200" cap="none" spc="0" normalizeH="0" baseline="0" noProof="0">
                <a:ln>
                  <a:noFill/>
                </a:ln>
                <a:solidFill>
                  <a:schemeClr val="tx1"/>
                </a:solidFill>
                <a:effectLst/>
                <a:uLnTx/>
                <a:uFillTx/>
                <a:latin typeface="+mn-lt"/>
                <a:ea typeface="+mn-ea"/>
                <a:cs typeface="+mn-cs"/>
              </a:rPr>
              <a:t>Customizable Designs:</a:t>
            </a:r>
            <a:r>
              <a:rPr kumimoji="0" lang="en-US" sz="2800" b="0" i="0" u="none" strike="noStrike" kern="1200" cap="none" spc="0" normalizeH="0" baseline="0" noProof="0">
                <a:ln>
                  <a:noFill/>
                </a:ln>
                <a:solidFill>
                  <a:schemeClr val="tx1"/>
                </a:solidFill>
                <a:effectLst/>
                <a:uLnTx/>
                <a:uFillTx/>
                <a:latin typeface="+mn-lt"/>
                <a:ea typeface="+mn-ea"/>
                <a:cs typeface="+mn-cs"/>
              </a:rPr>
              <a:t> Offer customizable designs for smart water fountains, allowing cities and businesses to incorporate their branding, fostering a sense of community ownership.These ideas leverage technology and creativity to enhance user experience, promote hydration, and contribute to sustainable practices.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4">
            <a:extLst>
              <a:ext uri="{FF2B5EF4-FFF2-40B4-BE49-F238E27FC236}">
                <a16:creationId xmlns:a16="http://schemas.microsoft.com/office/drawing/2014/main" id="{C5DB8FF9-458E-CF1A-5229-E419AF98F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044" y="1606784"/>
            <a:ext cx="3911548" cy="37510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541632F-B242-0159-084B-93A989B34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360452"/>
            <a:ext cx="10801200" cy="4660806"/>
          </a:xfrm>
          <a:prstGeom prst="rect">
            <a:avLst/>
          </a:prstGeom>
        </p:spPr>
      </p:pic>
      <p:sp>
        <p:nvSpPr>
          <p:cNvPr id="3" name="Rectangle 2"/>
          <p:cNvSpPr/>
          <p:nvPr/>
        </p:nvSpPr>
        <p:spPr>
          <a:xfrm>
            <a:off x="767408" y="0"/>
            <a:ext cx="5857917" cy="523220"/>
          </a:xfrm>
          <a:prstGeom prst="rect">
            <a:avLst/>
          </a:prstGeom>
        </p:spPr>
        <p:txBody>
          <a:bodyPr wrap="square">
            <a:spAutoFit/>
          </a:bodyPr>
          <a:lstStyle/>
          <a:p>
            <a:r>
              <a:rPr lang="en-IN" sz="2800" b="1" i="1" u="sng" dirty="0">
                <a:solidFill>
                  <a:srgbClr val="FF0000"/>
                </a:solidFill>
              </a:rPr>
              <a:t>Circuit Diagram</a:t>
            </a:r>
            <a:endParaRPr lang="en-US" sz="2800" i="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90192FE-37B8-D6D7-5603-E8297F246ABA}"/>
              </a:ext>
            </a:extLst>
          </p:cNvPr>
          <p:cNvSpPr txBox="1">
            <a:spLocks/>
          </p:cNvSpPr>
          <p:nvPr/>
        </p:nvSpPr>
        <p:spPr>
          <a:xfrm>
            <a:off x="803067" y="593767"/>
            <a:ext cx="11257809" cy="8718467"/>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Certainly! A smart water fountain system typically involves several components to function effectively. Here's a simplified circuit diagram explanation of a basic smart water fountain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Water Pump: The heart of the system, the water pump, is responsible for circulating water through the fountain.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Water Level Sensor: A sensor is used to detect the water level in the fountain. It ensures that the pump operates only when the water level is above a certain threshold to prevent damage.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Microcontroller (e.g., Arduino or Raspberry Pi): The brain of the system, the microcontroller processes data from sensors and controls the operation of the water pump and other components.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17447-FF49-7168-7979-96BDDC3BCBD8}"/>
              </a:ext>
            </a:extLst>
          </p:cNvPr>
          <p:cNvSpPr txBox="1">
            <a:spLocks/>
          </p:cNvSpPr>
          <p:nvPr/>
        </p:nvSpPr>
        <p:spPr>
          <a:xfrm>
            <a:off x="1048492" y="642918"/>
            <a:ext cx="9905292" cy="5357849"/>
          </a:xfrm>
          <a:prstGeom prst="rect">
            <a:avLst/>
          </a:prstGeo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Wi-Fi Module (e.g., ESP8266 or ESP32): This module enables the system to connect to the internet and communicate with other devices or applications, allowing for remote control and monitoring.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Mobile App/Cloud Server: The user interacts with the system through a mobile app or a web interface, allowing them to control the fountain remotely, monitor water levels, and set various parameters.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Relay Module: A relay module acts as a switch controlled by the microcontroller. It's used to turn the water pump on or off based on the input from the water level sensor and user commands from the app.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Power Supply: Provides the necessary power to the components in the circuit, usually with appropriate voltage and current ratings.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20" y="1"/>
            <a:ext cx="9544080" cy="928669"/>
          </a:xfrm>
        </p:spPr>
        <p:txBody>
          <a:bodyPr>
            <a:normAutofit/>
          </a:bodyPr>
          <a:lstStyle/>
          <a:p>
            <a:r>
              <a:rPr lang="en-US" sz="3200" b="1" i="1" u="sng" dirty="0">
                <a:solidFill>
                  <a:srgbClr val="FF0000"/>
                </a:solidFill>
                <a:latin typeface="+mn-lt"/>
              </a:rPr>
              <a:t>objective</a:t>
            </a:r>
          </a:p>
        </p:txBody>
      </p:sp>
      <p:sp>
        <p:nvSpPr>
          <p:cNvPr id="3" name="Content Placeholder 2"/>
          <p:cNvSpPr>
            <a:spLocks noGrp="1"/>
          </p:cNvSpPr>
          <p:nvPr>
            <p:ph idx="1"/>
          </p:nvPr>
        </p:nvSpPr>
        <p:spPr>
          <a:xfrm>
            <a:off x="523836" y="1071546"/>
            <a:ext cx="6429420" cy="5208594"/>
          </a:xfrm>
        </p:spPr>
        <p:txBody>
          <a:bodyPr/>
          <a:lstStyle/>
          <a:p>
            <a:r>
              <a:rPr lang="en-US" sz="2400" dirty="0"/>
              <a:t>Nowadays, the internet of things has been improved greatly with the progress of the sensor, big data, mobile Internet and other relative technologies. One water fountain with intelligent monitoring system based on the internet of things is discussed in this paper. The key parameters of the water fountain were derived from the sensors and transmitted the encrypted data by GPRS or WIFI net to central server automatically. The Access database was established according to the real time running data of each water fountain fixed everywhere.</a:t>
            </a:r>
          </a:p>
          <a:p>
            <a:endParaRPr lang="en-US" dirty="0"/>
          </a:p>
        </p:txBody>
      </p:sp>
      <p:pic>
        <p:nvPicPr>
          <p:cNvPr id="4" name="Picture 4">
            <a:extLst>
              <a:ext uri="{FF2B5EF4-FFF2-40B4-BE49-F238E27FC236}">
                <a16:creationId xmlns:a16="http://schemas.microsoft.com/office/drawing/2014/main" id="{A501F540-E9B0-0745-9652-2F11EE5E7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570" y="1214422"/>
            <a:ext cx="4429156" cy="41045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B55FF3C4-354D-80CE-817F-CDCF9E3CF96E}"/>
              </a:ext>
            </a:extLst>
          </p:cNvPr>
          <p:cNvSpPr txBox="1">
            <a:spLocks/>
          </p:cNvSpPr>
          <p:nvPr/>
        </p:nvSpPr>
        <p:spPr>
          <a:xfrm>
            <a:off x="949531" y="857232"/>
            <a:ext cx="9033164" cy="4985737"/>
          </a:xfrm>
          <a:prstGeom prst="rect">
            <a:avLst/>
          </a:prstGeo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GB" sz="2000" i="0" u="none" strike="noStrike" kern="1200" cap="none" spc="0" normalizeH="0" baseline="0" noProof="0" dirty="0">
                <a:ln>
                  <a:noFill/>
                </a:ln>
                <a:solidFill>
                  <a:schemeClr val="tx1"/>
                </a:solidFill>
                <a:effectLst/>
                <a:uLnTx/>
                <a:uFillTx/>
                <a:latin typeface="+mn-lt"/>
                <a:ea typeface="+mn-ea"/>
                <a:cs typeface="+mn-cs"/>
              </a:rPr>
              <a:t>      class </a:t>
            </a:r>
            <a:r>
              <a:rPr kumimoji="0" lang="en-GB" sz="2000" i="0" u="none" strike="noStrike" kern="1200" cap="none" spc="0" normalizeH="0" baseline="0" noProof="0" dirty="0" err="1">
                <a:ln>
                  <a:noFill/>
                </a:ln>
                <a:solidFill>
                  <a:schemeClr val="tx1"/>
                </a:solidFill>
                <a:effectLst/>
                <a:uLnTx/>
                <a:uFillTx/>
                <a:latin typeface="+mn-lt"/>
                <a:ea typeface="+mn-ea"/>
                <a:cs typeface="+mn-cs"/>
              </a:rPr>
              <a:t>SmartWaterFountain</a:t>
            </a:r>
            <a:r>
              <a:rPr kumimoji="0" lang="en-GB" sz="2000" i="0" u="none" strike="noStrike" kern="1200" cap="none" spc="0" normalizeH="0" baseline="0" noProof="0" dirty="0">
                <a:ln>
                  <a:noFill/>
                </a:ln>
                <a:solidFill>
                  <a:schemeClr val="tx1"/>
                </a:solidFill>
                <a:effectLst/>
                <a:uLnTx/>
                <a:uFillTx/>
                <a:latin typeface="+mn-lt"/>
                <a:ea typeface="+mn-ea"/>
                <a:cs typeface="+mn-cs"/>
              </a:rPr>
              <a: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def __init__(self):</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 100  # Initial water level in the fountain </a:t>
            </a:r>
            <a:br>
              <a:rPr kumimoji="0" lang="en-GB" sz="2000" i="0" u="none" strike="noStrike" kern="1200" cap="none" spc="0" normalizeH="0" baseline="0" noProof="0" dirty="0">
                <a:ln>
                  <a:noFill/>
                </a:ln>
                <a:solidFill>
                  <a:schemeClr val="tx1"/>
                </a:solidFill>
                <a:effectLst/>
                <a:uLnTx/>
                <a:uFillTx/>
                <a:latin typeface="+mn-lt"/>
                <a:ea typeface="+mn-ea"/>
                <a:cs typeface="+mn-cs"/>
              </a:rPr>
            </a:b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def </a:t>
            </a:r>
            <a:r>
              <a:rPr kumimoji="0" lang="en-GB" sz="2000" i="0" u="none" strike="noStrike" kern="1200" cap="none" spc="0" normalizeH="0" baseline="0" noProof="0" dirty="0" err="1">
                <a:ln>
                  <a:noFill/>
                </a:ln>
                <a:solidFill>
                  <a:schemeClr val="tx1"/>
                </a:solidFill>
                <a:effectLst/>
                <a:uLnTx/>
                <a:uFillTx/>
                <a:latin typeface="+mn-lt"/>
                <a:ea typeface="+mn-ea"/>
                <a:cs typeface="+mn-cs"/>
              </a:rPr>
              <a:t>refill_fountain</a:t>
            </a:r>
            <a:r>
              <a:rPr kumimoji="0" lang="en-GB" sz="2000" i="0" u="none" strike="noStrike" kern="1200" cap="none" spc="0" normalizeH="0" baseline="0" noProof="0" dirty="0">
                <a:ln>
                  <a:noFill/>
                </a:ln>
                <a:solidFill>
                  <a:schemeClr val="tx1"/>
                </a:solidFill>
                <a:effectLst/>
                <a:uLnTx/>
                <a:uFillTx/>
                <a:latin typeface="+mn-lt"/>
                <a:ea typeface="+mn-ea"/>
                <a:cs typeface="+mn-cs"/>
              </a:rPr>
              <a:t>(self, amount):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 amount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print(</a:t>
            </a:r>
            <a:r>
              <a:rPr kumimoji="0" lang="en-GB" sz="2000" i="0" u="none" strike="noStrike" kern="1200" cap="none" spc="0" normalizeH="0" baseline="0" noProof="0" dirty="0" err="1">
                <a:ln>
                  <a:noFill/>
                </a:ln>
                <a:solidFill>
                  <a:schemeClr val="tx1"/>
                </a:solidFill>
                <a:effectLst/>
                <a:uLnTx/>
                <a:uFillTx/>
                <a:latin typeface="+mn-lt"/>
                <a:ea typeface="+mn-ea"/>
                <a:cs typeface="+mn-cs"/>
              </a:rPr>
              <a:t>f"Water</a:t>
            </a:r>
            <a:r>
              <a:rPr kumimoji="0" lang="en-GB" sz="2000" i="0" u="none" strike="noStrike" kern="1200" cap="none" spc="0" normalizeH="0" baseline="0" noProof="0" dirty="0">
                <a:ln>
                  <a:noFill/>
                </a:ln>
                <a:solidFill>
                  <a:schemeClr val="tx1"/>
                </a:solidFill>
                <a:effectLst/>
                <a:uLnTx/>
                <a:uFillTx/>
                <a:latin typeface="+mn-lt"/>
                <a:ea typeface="+mn-ea"/>
                <a:cs typeface="+mn-cs"/>
              </a:rPr>
              <a:t> fountain refilled with {amount} </a:t>
            </a:r>
            <a:r>
              <a:rPr kumimoji="0" lang="en-GB" sz="2000" i="0" u="none" strike="noStrike" kern="1200" cap="none" spc="0" normalizeH="0" baseline="0" noProof="0" dirty="0" err="1">
                <a:ln>
                  <a:noFill/>
                </a:ln>
                <a:solidFill>
                  <a:schemeClr val="tx1"/>
                </a:solidFill>
                <a:effectLst/>
                <a:uLnTx/>
                <a:uFillTx/>
                <a:latin typeface="+mn-lt"/>
                <a:ea typeface="+mn-ea"/>
                <a:cs typeface="+mn-cs"/>
              </a:rPr>
              <a:t>liters</a:t>
            </a:r>
            <a:r>
              <a:rPr kumimoji="0" lang="en-GB" sz="2000" i="0" u="none" strike="noStrike" kern="1200" cap="none" spc="0" normalizeH="0" baseline="0" noProof="0" dirty="0">
                <a:ln>
                  <a:noFill/>
                </a:ln>
                <a:solidFill>
                  <a:schemeClr val="tx1"/>
                </a:solidFill>
                <a:effectLst/>
                <a:uLnTx/>
                <a:uFillTx/>
                <a:latin typeface="+mn-lt"/>
                <a:ea typeface="+mn-ea"/>
                <a:cs typeface="+mn-cs"/>
              </a:rPr>
              <a:t>. Current water level: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a:t>
            </a:r>
            <a:r>
              <a:rPr kumimoji="0" lang="en-GB" sz="2000" i="0" u="none" strike="noStrike" kern="1200" cap="none" spc="0" normalizeH="0" baseline="0" noProof="0" dirty="0" err="1">
                <a:ln>
                  <a:noFill/>
                </a:ln>
                <a:solidFill>
                  <a:schemeClr val="tx1"/>
                </a:solidFill>
                <a:effectLst/>
                <a:uLnTx/>
                <a:uFillTx/>
                <a:latin typeface="+mn-lt"/>
                <a:ea typeface="+mn-ea"/>
                <a:cs typeface="+mn-cs"/>
              </a:rPr>
              <a:t>liters</a:t>
            </a:r>
            <a:r>
              <a:rPr kumimoji="0" lang="en-GB" sz="2000" i="0" u="none" strike="noStrike" kern="1200" cap="none" spc="0" normalizeH="0" baseline="0" noProof="0" dirty="0">
                <a:ln>
                  <a:noFill/>
                </a:ln>
                <a:solidFill>
                  <a:schemeClr val="tx1"/>
                </a:solidFill>
                <a:effectLst/>
                <a:uLnTx/>
                <a:uFillTx/>
                <a:latin typeface="+mn-lt"/>
                <a:ea typeface="+mn-ea"/>
                <a:cs typeface="+mn-cs"/>
              </a:rPr>
              <a:t>") </a:t>
            </a:r>
            <a:br>
              <a:rPr kumimoji="0" lang="en-GB" sz="2000" i="0" u="none" strike="noStrike" kern="1200" cap="none" spc="0" normalizeH="0" baseline="0" noProof="0" dirty="0">
                <a:ln>
                  <a:noFill/>
                </a:ln>
                <a:solidFill>
                  <a:schemeClr val="tx1"/>
                </a:solidFill>
                <a:effectLst/>
                <a:uLnTx/>
                <a:uFillTx/>
                <a:latin typeface="+mn-lt"/>
                <a:ea typeface="+mn-ea"/>
                <a:cs typeface="+mn-cs"/>
              </a:rPr>
            </a:b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def </a:t>
            </a:r>
            <a:r>
              <a:rPr kumimoji="0" lang="en-GB" sz="2000" i="0" u="none" strike="noStrike" kern="1200" cap="none" spc="0" normalizeH="0" baseline="0" noProof="0" dirty="0" err="1">
                <a:ln>
                  <a:noFill/>
                </a:ln>
                <a:solidFill>
                  <a:schemeClr val="tx1"/>
                </a:solidFill>
                <a:effectLst/>
                <a:uLnTx/>
                <a:uFillTx/>
                <a:latin typeface="+mn-lt"/>
                <a:ea typeface="+mn-ea"/>
                <a:cs typeface="+mn-cs"/>
              </a:rPr>
              <a:t>dispense_water</a:t>
            </a:r>
            <a:r>
              <a:rPr kumimoji="0" lang="en-GB" sz="2000" i="0" u="none" strike="noStrike" kern="1200" cap="none" spc="0" normalizeH="0" baseline="0" noProof="0" dirty="0">
                <a:ln>
                  <a:noFill/>
                </a:ln>
                <a:solidFill>
                  <a:schemeClr val="tx1"/>
                </a:solidFill>
                <a:effectLst/>
                <a:uLnTx/>
                <a:uFillTx/>
                <a:latin typeface="+mn-lt"/>
                <a:ea typeface="+mn-ea"/>
                <a:cs typeface="+mn-cs"/>
              </a:rPr>
              <a:t>(self, amount):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if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&gt;= amount: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 amount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print(</a:t>
            </a:r>
            <a:r>
              <a:rPr kumimoji="0" lang="en-GB" sz="2000" i="0" u="none" strike="noStrike" kern="1200" cap="none" spc="0" normalizeH="0" baseline="0" noProof="0" dirty="0" err="1">
                <a:ln>
                  <a:noFill/>
                </a:ln>
                <a:solidFill>
                  <a:schemeClr val="tx1"/>
                </a:solidFill>
                <a:effectLst/>
                <a:uLnTx/>
                <a:uFillTx/>
                <a:latin typeface="+mn-lt"/>
                <a:ea typeface="+mn-ea"/>
                <a:cs typeface="+mn-cs"/>
              </a:rPr>
              <a:t>f"Dispensed</a:t>
            </a:r>
            <a:r>
              <a:rPr kumimoji="0" lang="en-GB" sz="2000" i="0" u="none" strike="noStrike" kern="1200" cap="none" spc="0" normalizeH="0" baseline="0" noProof="0" dirty="0">
                <a:ln>
                  <a:noFill/>
                </a:ln>
                <a:solidFill>
                  <a:schemeClr val="tx1"/>
                </a:solidFill>
                <a:effectLst/>
                <a:uLnTx/>
                <a:uFillTx/>
                <a:latin typeface="+mn-lt"/>
                <a:ea typeface="+mn-ea"/>
                <a:cs typeface="+mn-cs"/>
              </a:rPr>
              <a:t> {amount} </a:t>
            </a:r>
            <a:r>
              <a:rPr kumimoji="0" lang="en-GB" sz="2000" i="0" u="none" strike="noStrike" kern="1200" cap="none" spc="0" normalizeH="0" baseline="0" noProof="0" dirty="0" err="1">
                <a:ln>
                  <a:noFill/>
                </a:ln>
                <a:solidFill>
                  <a:schemeClr val="tx1"/>
                </a:solidFill>
                <a:effectLst/>
                <a:uLnTx/>
                <a:uFillTx/>
                <a:latin typeface="+mn-lt"/>
                <a:ea typeface="+mn-ea"/>
                <a:cs typeface="+mn-cs"/>
              </a:rPr>
              <a:t>liters</a:t>
            </a:r>
            <a:r>
              <a:rPr kumimoji="0" lang="en-GB" sz="2000" i="0" u="none" strike="noStrike" kern="1200" cap="none" spc="0" normalizeH="0" baseline="0" noProof="0" dirty="0">
                <a:ln>
                  <a:noFill/>
                </a:ln>
                <a:solidFill>
                  <a:schemeClr val="tx1"/>
                </a:solidFill>
                <a:effectLst/>
                <a:uLnTx/>
                <a:uFillTx/>
                <a:latin typeface="+mn-lt"/>
                <a:ea typeface="+mn-ea"/>
                <a:cs typeface="+mn-cs"/>
              </a:rPr>
              <a:t> of water. Current water level: {</a:t>
            </a:r>
            <a:r>
              <a:rPr kumimoji="0" lang="en-GB" sz="2000" i="0" u="none" strike="noStrike" kern="1200" cap="none" spc="0" normalizeH="0" baseline="0" noProof="0" dirty="0" err="1">
                <a:ln>
                  <a:noFill/>
                </a:ln>
                <a:solidFill>
                  <a:schemeClr val="tx1"/>
                </a:solidFill>
                <a:effectLst/>
                <a:uLnTx/>
                <a:uFillTx/>
                <a:latin typeface="+mn-lt"/>
                <a:ea typeface="+mn-ea"/>
                <a:cs typeface="+mn-cs"/>
              </a:rPr>
              <a:t>self.water_level</a:t>
            </a:r>
            <a:r>
              <a:rPr kumimoji="0" lang="en-GB" sz="2000" i="0" u="none" strike="noStrike" kern="1200" cap="none" spc="0" normalizeH="0" baseline="0" noProof="0" dirty="0">
                <a:ln>
                  <a:noFill/>
                </a:ln>
                <a:solidFill>
                  <a:schemeClr val="tx1"/>
                </a:solidFill>
                <a:effectLst/>
                <a:uLnTx/>
                <a:uFillTx/>
                <a:latin typeface="+mn-lt"/>
                <a:ea typeface="+mn-ea"/>
                <a:cs typeface="+mn-cs"/>
              </a:rPr>
              <a:t>} </a:t>
            </a:r>
            <a:r>
              <a:rPr kumimoji="0" lang="en-GB" sz="2000" i="0" u="none" strike="noStrike" kern="1200" cap="none" spc="0" normalizeH="0" baseline="0" noProof="0" dirty="0" err="1">
                <a:ln>
                  <a:noFill/>
                </a:ln>
                <a:solidFill>
                  <a:schemeClr val="tx1"/>
                </a:solidFill>
                <a:effectLst/>
                <a:uLnTx/>
                <a:uFillTx/>
                <a:latin typeface="+mn-lt"/>
                <a:ea typeface="+mn-ea"/>
                <a:cs typeface="+mn-cs"/>
              </a:rPr>
              <a:t>liters</a:t>
            </a:r>
            <a:r>
              <a:rPr kumimoji="0" lang="en-GB" sz="2000" i="0" u="none" strike="noStrike" kern="1200" cap="none" spc="0" normalizeH="0" baseline="0" noProof="0" dirty="0">
                <a:ln>
                  <a:noFill/>
                </a:ln>
                <a:solidFill>
                  <a:schemeClr val="tx1"/>
                </a:solidFill>
                <a:effectLst/>
                <a:uLnTx/>
                <a:uFillTx/>
                <a:latin typeface="+mn-lt"/>
                <a:ea typeface="+mn-ea"/>
                <a:cs typeface="+mn-cs"/>
              </a:rPr>
              <a:t>")</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else:</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print("Not enough water to dispense.") </a:t>
            </a:r>
            <a:br>
              <a:rPr kumimoji="0" lang="en-GB" sz="2000" i="0" u="none" strike="noStrike" kern="1200" cap="none" spc="0" normalizeH="0" baseline="0" noProof="0" dirty="0">
                <a:ln>
                  <a:noFill/>
                </a:ln>
                <a:solidFill>
                  <a:schemeClr val="tx1"/>
                </a:solidFill>
                <a:effectLst/>
                <a:uLnTx/>
                <a:uFillTx/>
                <a:latin typeface="+mn-lt"/>
                <a:ea typeface="+mn-ea"/>
                <a:cs typeface="+mn-cs"/>
              </a:rPr>
            </a:b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if __name__ == "__main__":</a:t>
            </a:r>
            <a:br>
              <a:rPr kumimoji="0" lang="en-GB" sz="2000" i="0" u="none" strike="noStrike" kern="1200" cap="none" spc="0" normalizeH="0" baseline="0" noProof="0" dirty="0">
                <a:ln>
                  <a:noFill/>
                </a:ln>
                <a:solidFill>
                  <a:schemeClr val="tx1"/>
                </a:solidFill>
                <a:effectLst/>
                <a:uLnTx/>
                <a:uFillTx/>
                <a:latin typeface="+mn-lt"/>
                <a:ea typeface="+mn-ea"/>
                <a:cs typeface="+mn-cs"/>
              </a:rPr>
            </a:br>
            <a:r>
              <a:rPr kumimoji="0" lang="en-GB" sz="2000" i="0" u="none" strike="noStrike" kern="1200" cap="none" spc="0" normalizeH="0" baseline="0" noProof="0" dirty="0">
                <a:ln>
                  <a:noFill/>
                </a:ln>
                <a:solidFill>
                  <a:schemeClr val="tx1"/>
                </a:solidFill>
                <a:effectLst/>
                <a:uLnTx/>
                <a:uFillTx/>
                <a:latin typeface="+mn-lt"/>
                <a:ea typeface="+mn-ea"/>
                <a:cs typeface="+mn-cs"/>
              </a:rPr>
              <a:t>    fountain = </a:t>
            </a:r>
            <a:r>
              <a:rPr kumimoji="0" lang="en-GB" sz="2000" i="0" u="none" strike="noStrike" kern="1200" cap="none" spc="0" normalizeH="0" baseline="0" noProof="0" dirty="0" err="1">
                <a:ln>
                  <a:noFill/>
                </a:ln>
                <a:solidFill>
                  <a:schemeClr val="tx1"/>
                </a:solidFill>
                <a:effectLst/>
                <a:uLnTx/>
                <a:uFillTx/>
                <a:latin typeface="+mn-lt"/>
                <a:ea typeface="+mn-ea"/>
                <a:cs typeface="+mn-cs"/>
              </a:rPr>
              <a:t>SmartWaterFountain</a:t>
            </a:r>
            <a:r>
              <a:rPr kumimoji="0" lang="en-GB" sz="2000" i="0" u="none" strike="noStrike" kern="1200" cap="none" spc="0" normalizeH="0" baseline="0" noProof="0" dirty="0">
                <a:ln>
                  <a:noFill/>
                </a:ln>
                <a:solidFill>
                  <a:schemeClr val="tx1"/>
                </a:solidFill>
                <a:effectLst/>
                <a:uLnTx/>
                <a:uFillTx/>
                <a:latin typeface="+mn-lt"/>
                <a:ea typeface="+mn-ea"/>
                <a:cs typeface="+mn-cs"/>
              </a:rPr>
              <a:t>()</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809588" y="0"/>
            <a:ext cx="6272355" cy="523220"/>
          </a:xfrm>
          <a:prstGeom prst="rect">
            <a:avLst/>
          </a:prstGeom>
        </p:spPr>
        <p:txBody>
          <a:bodyPr wrap="square">
            <a:spAutoFit/>
          </a:bodyPr>
          <a:lstStyle/>
          <a:p>
            <a:r>
              <a:rPr lang="en-IN" sz="2800" b="1" i="1" u="sng" dirty="0">
                <a:solidFill>
                  <a:srgbClr val="FF0000"/>
                </a:solidFill>
              </a:rPr>
              <a:t>Program:</a:t>
            </a:r>
            <a:endParaRPr lang="en-US" sz="2800" i="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2613058-9761-6D47-6D1C-05FF248B95A1}"/>
              </a:ext>
            </a:extLst>
          </p:cNvPr>
          <p:cNvSpPr txBox="1">
            <a:spLocks/>
          </p:cNvSpPr>
          <p:nvPr/>
        </p:nvSpPr>
        <p:spPr>
          <a:xfrm>
            <a:off x="689758" y="873124"/>
            <a:ext cx="10978405" cy="5413395"/>
          </a:xfrm>
          <a:prstGeom prst="rect">
            <a:avLst/>
          </a:prstGeom>
        </p:spPr>
        <p:txBody>
          <a:bodyPr>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while True:</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print("\n1. Refill Fountain")</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print("2. Dispense Water")</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print("3. Exit")</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choice = input("Enter your choice: ") </a:t>
            </a:r>
            <a:br>
              <a:rPr kumimoji="0" lang="en-GB" sz="2800" b="0" i="0" u="none" strike="noStrike" kern="1200" cap="none" spc="0" normalizeH="0" baseline="0" noProof="0" dirty="0">
                <a:ln>
                  <a:noFill/>
                </a:ln>
                <a:solidFill>
                  <a:schemeClr val="tx1"/>
                </a:solidFill>
                <a:effectLst/>
                <a:uLnTx/>
                <a:uFillTx/>
                <a:latin typeface="+mn-lt"/>
                <a:ea typeface="+mn-ea"/>
                <a:cs typeface="+mn-cs"/>
              </a:rPr>
            </a:b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if choice == '1':</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amount = </a:t>
            </a:r>
            <a:r>
              <a:rPr kumimoji="0" lang="en-GB" sz="2800" b="0" i="0" u="none" strike="noStrike" kern="1200" cap="none" spc="0" normalizeH="0" baseline="0" noProof="0" dirty="0" err="1">
                <a:ln>
                  <a:noFill/>
                </a:ln>
                <a:solidFill>
                  <a:schemeClr val="tx1"/>
                </a:solidFill>
                <a:effectLst/>
                <a:uLnTx/>
                <a:uFillTx/>
                <a:latin typeface="+mn-lt"/>
                <a:ea typeface="+mn-ea"/>
                <a:cs typeface="+mn-cs"/>
              </a:rPr>
              <a:t>int</a:t>
            </a:r>
            <a:r>
              <a:rPr kumimoji="0" lang="en-GB" sz="2800" b="0" i="0" u="none" strike="noStrike" kern="1200" cap="none" spc="0" normalizeH="0" baseline="0" noProof="0" dirty="0">
                <a:ln>
                  <a:noFill/>
                </a:ln>
                <a:solidFill>
                  <a:schemeClr val="tx1"/>
                </a:solidFill>
                <a:effectLst/>
                <a:uLnTx/>
                <a:uFillTx/>
                <a:latin typeface="+mn-lt"/>
                <a:ea typeface="+mn-ea"/>
                <a:cs typeface="+mn-cs"/>
              </a:rPr>
              <a:t>(input("Enter the amount to refill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800" b="0" i="0" u="none" strike="noStrike" kern="1200" cap="none" spc="0" normalizeH="0" baseline="0" noProof="0" dirty="0" err="1">
                <a:ln>
                  <a:noFill/>
                </a:ln>
                <a:solidFill>
                  <a:schemeClr val="tx1"/>
                </a:solidFill>
                <a:effectLst/>
                <a:uLnTx/>
                <a:uFillTx/>
                <a:latin typeface="+mn-lt"/>
                <a:ea typeface="+mn-ea"/>
                <a:cs typeface="+mn-cs"/>
              </a:rPr>
              <a:t>fountain.refill_fountain</a:t>
            </a:r>
            <a:r>
              <a:rPr kumimoji="0" lang="en-GB" sz="2800" b="0" i="0" u="none" strike="noStrike" kern="1200" cap="none" spc="0" normalizeH="0" baseline="0" noProof="0" dirty="0">
                <a:ln>
                  <a:noFill/>
                </a:ln>
                <a:solidFill>
                  <a:schemeClr val="tx1"/>
                </a:solidFill>
                <a:effectLst/>
                <a:uLnTx/>
                <a:uFillTx/>
                <a:latin typeface="+mn-lt"/>
                <a:ea typeface="+mn-ea"/>
                <a:cs typeface="+mn-cs"/>
              </a:rPr>
              <a:t>(amount)</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800" b="0" i="0" u="none" strike="noStrike" kern="1200" cap="none" spc="0" normalizeH="0" baseline="0" noProof="0" dirty="0" err="1">
                <a:ln>
                  <a:noFill/>
                </a:ln>
                <a:solidFill>
                  <a:schemeClr val="tx1"/>
                </a:solidFill>
                <a:effectLst/>
                <a:uLnTx/>
                <a:uFillTx/>
                <a:latin typeface="+mn-lt"/>
                <a:ea typeface="+mn-ea"/>
                <a:cs typeface="+mn-cs"/>
              </a:rPr>
              <a:t>elif</a:t>
            </a:r>
            <a:r>
              <a:rPr kumimoji="0" lang="en-GB" sz="2800" b="0" i="0" u="none" strike="noStrike" kern="1200" cap="none" spc="0" normalizeH="0" baseline="0" noProof="0" dirty="0">
                <a:ln>
                  <a:noFill/>
                </a:ln>
                <a:solidFill>
                  <a:schemeClr val="tx1"/>
                </a:solidFill>
                <a:effectLst/>
                <a:uLnTx/>
                <a:uFillTx/>
                <a:latin typeface="+mn-lt"/>
                <a:ea typeface="+mn-ea"/>
                <a:cs typeface="+mn-cs"/>
              </a:rPr>
              <a:t> choice == '2':</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amount = </a:t>
            </a:r>
            <a:r>
              <a:rPr kumimoji="0" lang="en-GB" sz="2800" b="0" i="0" u="none" strike="noStrike" kern="1200" cap="none" spc="0" normalizeH="0" baseline="0" noProof="0" dirty="0" err="1">
                <a:ln>
                  <a:noFill/>
                </a:ln>
                <a:solidFill>
                  <a:schemeClr val="tx1"/>
                </a:solidFill>
                <a:effectLst/>
                <a:uLnTx/>
                <a:uFillTx/>
                <a:latin typeface="+mn-lt"/>
                <a:ea typeface="+mn-ea"/>
                <a:cs typeface="+mn-cs"/>
              </a:rPr>
              <a:t>int</a:t>
            </a:r>
            <a:r>
              <a:rPr kumimoji="0" lang="en-GB" sz="2800" b="0" i="0" u="none" strike="noStrike" kern="1200" cap="none" spc="0" normalizeH="0" baseline="0" noProof="0" dirty="0">
                <a:ln>
                  <a:noFill/>
                </a:ln>
                <a:solidFill>
                  <a:schemeClr val="tx1"/>
                </a:solidFill>
                <a:effectLst/>
                <a:uLnTx/>
                <a:uFillTx/>
                <a:latin typeface="+mn-lt"/>
                <a:ea typeface="+mn-ea"/>
                <a:cs typeface="+mn-cs"/>
              </a:rPr>
              <a:t>(input("Enter the amount to dispense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800" b="0" i="0" u="none" strike="noStrike" kern="1200" cap="none" spc="0" normalizeH="0" baseline="0" noProof="0" dirty="0" err="1">
                <a:ln>
                  <a:noFill/>
                </a:ln>
                <a:solidFill>
                  <a:schemeClr val="tx1"/>
                </a:solidFill>
                <a:effectLst/>
                <a:uLnTx/>
                <a:uFillTx/>
                <a:latin typeface="+mn-lt"/>
                <a:ea typeface="+mn-ea"/>
                <a:cs typeface="+mn-cs"/>
              </a:rPr>
              <a:t>fountain.dispense_water</a:t>
            </a:r>
            <a:r>
              <a:rPr kumimoji="0" lang="en-GB" sz="2800" b="0" i="0" u="none" strike="noStrike" kern="1200" cap="none" spc="0" normalizeH="0" baseline="0" noProof="0" dirty="0">
                <a:ln>
                  <a:noFill/>
                </a:ln>
                <a:solidFill>
                  <a:schemeClr val="tx1"/>
                </a:solidFill>
                <a:effectLst/>
                <a:uLnTx/>
                <a:uFillTx/>
                <a:latin typeface="+mn-lt"/>
                <a:ea typeface="+mn-ea"/>
                <a:cs typeface="+mn-cs"/>
              </a:rPr>
              <a:t>(amount)</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800" b="0" i="0" u="none" strike="noStrike" kern="1200" cap="none" spc="0" normalizeH="0" baseline="0" noProof="0" dirty="0" err="1">
                <a:ln>
                  <a:noFill/>
                </a:ln>
                <a:solidFill>
                  <a:schemeClr val="tx1"/>
                </a:solidFill>
                <a:effectLst/>
                <a:uLnTx/>
                <a:uFillTx/>
                <a:latin typeface="+mn-lt"/>
                <a:ea typeface="+mn-ea"/>
                <a:cs typeface="+mn-cs"/>
              </a:rPr>
              <a:t>elif</a:t>
            </a:r>
            <a:r>
              <a:rPr kumimoji="0" lang="en-GB" sz="2800" b="0" i="0" u="none" strike="noStrike" kern="1200" cap="none" spc="0" normalizeH="0" baseline="0" noProof="0" dirty="0">
                <a:ln>
                  <a:noFill/>
                </a:ln>
                <a:solidFill>
                  <a:schemeClr val="tx1"/>
                </a:solidFill>
                <a:effectLst/>
                <a:uLnTx/>
                <a:uFillTx/>
                <a:latin typeface="+mn-lt"/>
                <a:ea typeface="+mn-ea"/>
                <a:cs typeface="+mn-cs"/>
              </a:rPr>
              <a:t> choice == '3':</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print("Exiting the program.")</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break</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else:</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print("Invalid choice. Please try again.")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55982208-42EA-FCED-2CA4-96EFD5DB6041}"/>
              </a:ext>
            </a:extLst>
          </p:cNvPr>
          <p:cNvSpPr txBox="1">
            <a:spLocks/>
          </p:cNvSpPr>
          <p:nvPr/>
        </p:nvSpPr>
        <p:spPr>
          <a:xfrm>
            <a:off x="838200" y="1825625"/>
            <a:ext cx="10515600" cy="4351338"/>
          </a:xfrm>
          <a:prstGeom prst="rect">
            <a:avLst/>
          </a:prstGeom>
        </p:spPr>
        <p:txBody>
          <a:bodyPr>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1. Refill Fountain</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2. Dispense Water</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3. Exit</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Enter your choice: 1</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Enter the amount to refill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50</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Water fountain refilled with 50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Current water level: 150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a:t>
            </a:r>
            <a:br>
              <a:rPr kumimoji="0" lang="en-GB" sz="2800" b="0" i="0" u="none" strike="noStrike" kern="1200" cap="none" spc="0" normalizeH="0" baseline="0" noProof="0" dirty="0">
                <a:ln>
                  <a:noFill/>
                </a:ln>
                <a:solidFill>
                  <a:schemeClr val="tx1"/>
                </a:solidFill>
                <a:effectLst/>
                <a:uLnTx/>
                <a:uFillTx/>
                <a:latin typeface="+mn-lt"/>
                <a:ea typeface="+mn-ea"/>
                <a:cs typeface="+mn-cs"/>
              </a:rPr>
            </a:b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1. Refill Fountain</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2. Dispense Water</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3. Exit</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Enter your choice: 2</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Enter the amount to dispense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30</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Dispensed 30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r>
              <a:rPr kumimoji="0" lang="en-GB" sz="2800" b="0" i="0" u="none" strike="noStrike" kern="1200" cap="none" spc="0" normalizeH="0" baseline="0" noProof="0" dirty="0">
                <a:ln>
                  <a:noFill/>
                </a:ln>
                <a:solidFill>
                  <a:schemeClr val="tx1"/>
                </a:solidFill>
                <a:effectLst/>
                <a:uLnTx/>
                <a:uFillTx/>
                <a:latin typeface="+mn-lt"/>
                <a:ea typeface="+mn-ea"/>
                <a:cs typeface="+mn-cs"/>
              </a:rPr>
              <a:t> of water. Current water level: 120 </a:t>
            </a:r>
            <a:r>
              <a:rPr kumimoji="0" lang="en-GB" sz="2800" b="0" i="0" u="none" strike="noStrike" kern="1200" cap="none" spc="0" normalizeH="0" baseline="0" noProof="0" dirty="0" err="1">
                <a:ln>
                  <a:noFill/>
                </a:ln>
                <a:solidFill>
                  <a:schemeClr val="tx1"/>
                </a:solidFill>
                <a:effectLst/>
                <a:uLnTx/>
                <a:uFillTx/>
                <a:latin typeface="+mn-lt"/>
                <a:ea typeface="+mn-ea"/>
                <a:cs typeface="+mn-cs"/>
              </a:rPr>
              <a:t>liters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1309654" y="714356"/>
            <a:ext cx="5593618" cy="523220"/>
          </a:xfrm>
          <a:prstGeom prst="rect">
            <a:avLst/>
          </a:prstGeom>
        </p:spPr>
        <p:txBody>
          <a:bodyPr wrap="square">
            <a:spAutoFit/>
          </a:bodyPr>
          <a:lstStyle/>
          <a:p>
            <a:r>
              <a:rPr lang="en-IN" sz="2800" b="1" i="1" u="sng" dirty="0">
                <a:solidFill>
                  <a:srgbClr val="FF0000"/>
                </a:solidFill>
              </a:rPr>
              <a:t>Output:</a:t>
            </a:r>
            <a:endParaRPr lang="en-US" sz="2800" i="1" dirty="0">
              <a:solidFill>
                <a:srgbClr val="FF0000"/>
              </a:solidFill>
            </a:endParaRPr>
          </a:p>
        </p:txBody>
      </p:sp>
      <p:pic>
        <p:nvPicPr>
          <p:cNvPr id="4" name="Picture 3">
            <a:extLst>
              <a:ext uri="{FF2B5EF4-FFF2-40B4-BE49-F238E27FC236}">
                <a16:creationId xmlns:a16="http://schemas.microsoft.com/office/drawing/2014/main" id="{566F2277-2D05-D34C-901E-9D4F5D3C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192" y="714356"/>
            <a:ext cx="3703337" cy="24688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1656B60-A3B8-1C36-22E3-B5E3BB101CC9}"/>
              </a:ext>
            </a:extLst>
          </p:cNvPr>
          <p:cNvSpPr txBox="1">
            <a:spLocks/>
          </p:cNvSpPr>
          <p:nvPr/>
        </p:nvSpPr>
        <p:spPr>
          <a:xfrm>
            <a:off x="937160" y="642918"/>
            <a:ext cx="10516689" cy="5643601"/>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1. Refill Fountain</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2. Dispense Water</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3. Exit</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Enter your choice: 2</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Enter the amount to dispense (liters): 100</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Not enough water to dispense. </a:t>
            </a:r>
            <a:br>
              <a:rPr kumimoji="0" lang="en-GB" sz="2800" b="0" i="0" u="none" strike="noStrike" kern="1200" cap="none" spc="0" normalizeH="0" baseline="0" noProof="0">
                <a:ln>
                  <a:noFill/>
                </a:ln>
                <a:solidFill>
                  <a:schemeClr val="tx1"/>
                </a:solidFill>
                <a:effectLst/>
                <a:uLnTx/>
                <a:uFillTx/>
                <a:latin typeface="+mn-lt"/>
                <a:ea typeface="+mn-ea"/>
                <a:cs typeface="+mn-cs"/>
              </a:rPr>
            </a:b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1. Refill Fountain</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2. Dispense Water</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3. Exit</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Enter your choice: 3</a:t>
            </a:r>
            <a:br>
              <a:rPr kumimoji="0" lang="en-GB" sz="2800" b="0" i="0" u="none" strike="noStrike" kern="1200" cap="none" spc="0" normalizeH="0" baseline="0" noProof="0">
                <a:ln>
                  <a:noFill/>
                </a:ln>
                <a:solidFill>
                  <a:schemeClr val="tx1"/>
                </a:solidFill>
                <a:effectLst/>
                <a:uLnTx/>
                <a:uFillTx/>
                <a:latin typeface="+mn-lt"/>
                <a:ea typeface="+mn-ea"/>
                <a:cs typeface="+mn-cs"/>
              </a:rPr>
            </a:br>
            <a:r>
              <a:rPr kumimoji="0" lang="en-GB" sz="2800" b="0" i="0" u="none" strike="noStrike" kern="1200" cap="none" spc="0" normalizeH="0" baseline="0" noProof="0">
                <a:ln>
                  <a:noFill/>
                </a:ln>
                <a:solidFill>
                  <a:schemeClr val="tx1"/>
                </a:solidFill>
                <a:effectLst/>
                <a:uLnTx/>
                <a:uFillTx/>
                <a:latin typeface="+mn-lt"/>
                <a:ea typeface="+mn-ea"/>
                <a:cs typeface="+mn-cs"/>
              </a:rPr>
              <a:t>Exiting the program.</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6C8B402-3016-7086-EA57-11083D8A7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01" y="597509"/>
            <a:ext cx="11062797" cy="5662981"/>
          </a:xfrm>
          <a:prstGeom prst="rect">
            <a:avLst/>
          </a:prstGeom>
        </p:spPr>
      </p:pic>
      <p:sp>
        <p:nvSpPr>
          <p:cNvPr id="3" name="Rectangle 2"/>
          <p:cNvSpPr/>
          <p:nvPr/>
        </p:nvSpPr>
        <p:spPr>
          <a:xfrm>
            <a:off x="3791744" y="0"/>
            <a:ext cx="7715304" cy="523220"/>
          </a:xfrm>
          <a:prstGeom prst="rect">
            <a:avLst/>
          </a:prstGeom>
        </p:spPr>
        <p:txBody>
          <a:bodyPr wrap="square">
            <a:spAutoFit/>
          </a:bodyPr>
          <a:lstStyle/>
          <a:p>
            <a:r>
              <a:rPr lang="en-IN" sz="2800" b="1" i="1" u="sng" dirty="0">
                <a:solidFill>
                  <a:srgbClr val="FF0000"/>
                </a:solidFill>
              </a:rPr>
              <a:t>Mechanical Unit PCB Design</a:t>
            </a:r>
            <a:endParaRPr lang="en-US" sz="2800" i="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3FCBCD-75E4-CA1C-261B-D9E1559D3444}"/>
              </a:ext>
            </a:extLst>
          </p:cNvPr>
          <p:cNvSpPr txBox="1">
            <a:spLocks/>
          </p:cNvSpPr>
          <p:nvPr/>
        </p:nvSpPr>
        <p:spPr>
          <a:xfrm>
            <a:off x="623392" y="428604"/>
            <a:ext cx="6322002" cy="6858048"/>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400" i="0" u="none" strike="noStrike" kern="1200" cap="none" spc="0" normalizeH="0" baseline="0" noProof="0" dirty="0">
                <a:ln>
                  <a:noFill/>
                </a:ln>
                <a:solidFill>
                  <a:schemeClr val="tx1"/>
                </a:solidFill>
                <a:effectLst/>
                <a:uLnTx/>
                <a:uFillTx/>
                <a:latin typeface="+mn-lt"/>
                <a:ea typeface="+mn-ea"/>
                <a:cs typeface="+mn-cs"/>
              </a:rPr>
              <a:t>   </a:t>
            </a:r>
            <a:r>
              <a:rPr kumimoji="0" lang="en-GB" sz="2800" i="0" u="none" strike="noStrike" kern="1200" cap="none" spc="0" normalizeH="0" baseline="0" noProof="0" dirty="0">
                <a:ln>
                  <a:noFill/>
                </a:ln>
                <a:solidFill>
                  <a:schemeClr val="tx1"/>
                </a:solidFill>
                <a:effectLst/>
                <a:uLnTx/>
                <a:uFillTx/>
                <a:latin typeface="+mn-lt"/>
                <a:ea typeface="+mn-ea"/>
                <a:cs typeface="+mn-cs"/>
              </a:rPr>
              <a:t>There isn't a specific web development platform tailored exclusively for smart water fountain systems. However, you can use popular web development technologies and platforms to create the necessary web interface for your smart water fountain system. Some commonly used technologies include HTML, CSS, JavaScript for front-end development, and frameworks like React, Angular, or Vue.js for building interactive user interfaces.</a:t>
            </a:r>
            <a:endParaRPr kumimoji="0" lang="en-GB" sz="240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23392" y="39721"/>
            <a:ext cx="7358113" cy="523220"/>
          </a:xfrm>
          <a:prstGeom prst="rect">
            <a:avLst/>
          </a:prstGeom>
        </p:spPr>
        <p:txBody>
          <a:bodyPr wrap="square">
            <a:spAutoFit/>
          </a:bodyPr>
          <a:lstStyle/>
          <a:p>
            <a:r>
              <a:rPr lang="en-IN" sz="2800" b="1" i="1" u="sng" dirty="0">
                <a:solidFill>
                  <a:srgbClr val="FF0000"/>
                </a:solidFill>
              </a:rPr>
              <a:t>Web Development Platform:</a:t>
            </a:r>
            <a:endParaRPr lang="en-US" sz="2800" i="1" dirty="0">
              <a:solidFill>
                <a:srgbClr val="FF0000"/>
              </a:solidFill>
            </a:endParaRPr>
          </a:p>
        </p:txBody>
      </p:sp>
      <p:pic>
        <p:nvPicPr>
          <p:cNvPr id="3" name="Picture 2">
            <a:extLst>
              <a:ext uri="{FF2B5EF4-FFF2-40B4-BE49-F238E27FC236}">
                <a16:creationId xmlns:a16="http://schemas.microsoft.com/office/drawing/2014/main" id="{F66235A9-E1AA-D1B8-EB00-0C17EFB34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303" y="1383409"/>
            <a:ext cx="4223289" cy="31651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4B408A4-916A-D187-AD44-217AB082F081}"/>
              </a:ext>
            </a:extLst>
          </p:cNvPr>
          <p:cNvSpPr txBox="1">
            <a:spLocks/>
          </p:cNvSpPr>
          <p:nvPr/>
        </p:nvSpPr>
        <p:spPr>
          <a:xfrm>
            <a:off x="1166778" y="714356"/>
            <a:ext cx="10187021" cy="4890313"/>
          </a:xfrm>
          <a:prstGeom prst="rect">
            <a:avLst/>
          </a:prstGeom>
        </p:spPr>
        <p:txBody>
          <a:bodyPr>
            <a:noAutofit/>
          </a:bodyPr>
          <a:lstStyle/>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i="0" u="none" strike="noStrike" kern="1200" cap="none" spc="0" normalizeH="0" baseline="0" noProof="0" dirty="0">
                <a:ln>
                  <a:noFill/>
                </a:ln>
                <a:solidFill>
                  <a:schemeClr val="tx1"/>
                </a:solidFill>
                <a:effectLst/>
                <a:uLnTx/>
                <a:uFillTx/>
                <a:latin typeface="+mn-lt"/>
                <a:ea typeface="+mn-ea"/>
                <a:cs typeface="+mn-cs"/>
              </a:rPr>
              <a:t>For the back-end, you can choose from various programming languages such as Python, Node.js, or Java, and use frameworks like </a:t>
            </a:r>
            <a:r>
              <a:rPr kumimoji="0" lang="en-GB" sz="2800" i="0" u="none" strike="noStrike" kern="1200" cap="none" spc="0" normalizeH="0" baseline="0" noProof="0" dirty="0" err="1">
                <a:ln>
                  <a:noFill/>
                </a:ln>
                <a:solidFill>
                  <a:schemeClr val="tx1"/>
                </a:solidFill>
                <a:effectLst/>
                <a:uLnTx/>
                <a:uFillTx/>
                <a:latin typeface="+mn-lt"/>
                <a:ea typeface="+mn-ea"/>
                <a:cs typeface="+mn-cs"/>
              </a:rPr>
              <a:t>Django</a:t>
            </a:r>
            <a:r>
              <a:rPr kumimoji="0" lang="en-GB" sz="2800" i="0" u="none" strike="noStrike" kern="1200" cap="none" spc="0" normalizeH="0" baseline="0" noProof="0" dirty="0">
                <a:ln>
                  <a:noFill/>
                </a:ln>
                <a:solidFill>
                  <a:schemeClr val="tx1"/>
                </a:solidFill>
                <a:effectLst/>
                <a:uLnTx/>
                <a:uFillTx/>
                <a:latin typeface="+mn-lt"/>
                <a:ea typeface="+mn-ea"/>
                <a:cs typeface="+mn-cs"/>
              </a:rPr>
              <a:t>, Express.js, or Spring Boot. Additionally, you might need a database system like </a:t>
            </a:r>
            <a:r>
              <a:rPr kumimoji="0" lang="en-GB" sz="2800" i="0" u="none" strike="noStrike" kern="1200" cap="none" spc="0" normalizeH="0" baseline="0" noProof="0" dirty="0" err="1">
                <a:ln>
                  <a:noFill/>
                </a:ln>
                <a:solidFill>
                  <a:schemeClr val="tx1"/>
                </a:solidFill>
                <a:effectLst/>
                <a:uLnTx/>
                <a:uFillTx/>
                <a:latin typeface="+mn-lt"/>
                <a:ea typeface="+mn-ea"/>
                <a:cs typeface="+mn-cs"/>
              </a:rPr>
              <a:t>MySQL</a:t>
            </a:r>
            <a:r>
              <a:rPr kumimoji="0" lang="en-GB" sz="2800" i="0" u="none" strike="noStrike" kern="1200" cap="none" spc="0" normalizeH="0" baseline="0" noProof="0" dirty="0">
                <a:ln>
                  <a:noFill/>
                </a:ln>
                <a:solidFill>
                  <a:schemeClr val="tx1"/>
                </a:solidFill>
                <a:effectLst/>
                <a:uLnTx/>
                <a:uFillTx/>
                <a:latin typeface="+mn-lt"/>
                <a:ea typeface="+mn-ea"/>
                <a:cs typeface="+mn-cs"/>
              </a:rPr>
              <a:t>, </a:t>
            </a:r>
            <a:r>
              <a:rPr kumimoji="0" lang="en-GB" sz="2800" i="0" u="none" strike="noStrike" kern="1200" cap="none" spc="0" normalizeH="0" baseline="0" noProof="0" dirty="0" err="1">
                <a:ln>
                  <a:noFill/>
                </a:ln>
                <a:solidFill>
                  <a:schemeClr val="tx1"/>
                </a:solidFill>
                <a:effectLst/>
                <a:uLnTx/>
                <a:uFillTx/>
                <a:latin typeface="+mn-lt"/>
                <a:ea typeface="+mn-ea"/>
                <a:cs typeface="+mn-cs"/>
              </a:rPr>
              <a:t>PostgreSQL</a:t>
            </a:r>
            <a:r>
              <a:rPr kumimoji="0" lang="en-GB" sz="2800" i="0" u="none" strike="noStrike" kern="1200" cap="none" spc="0" normalizeH="0" baseline="0" noProof="0" dirty="0">
                <a:ln>
                  <a:noFill/>
                </a:ln>
                <a:solidFill>
                  <a:schemeClr val="tx1"/>
                </a:solidFill>
                <a:effectLst/>
                <a:uLnTx/>
                <a:uFillTx/>
                <a:latin typeface="+mn-lt"/>
                <a:ea typeface="+mn-ea"/>
                <a:cs typeface="+mn-cs"/>
              </a:rPr>
              <a:t>, or </a:t>
            </a:r>
            <a:r>
              <a:rPr kumimoji="0" lang="en-GB" sz="2800" i="0" u="none" strike="noStrike" kern="1200" cap="none" spc="0" normalizeH="0" baseline="0" noProof="0" dirty="0" err="1">
                <a:ln>
                  <a:noFill/>
                </a:ln>
                <a:solidFill>
                  <a:schemeClr val="tx1"/>
                </a:solidFill>
                <a:effectLst/>
                <a:uLnTx/>
                <a:uFillTx/>
                <a:latin typeface="+mn-lt"/>
                <a:ea typeface="+mn-ea"/>
                <a:cs typeface="+mn-cs"/>
              </a:rPr>
              <a:t>MongoDB</a:t>
            </a:r>
            <a:r>
              <a:rPr kumimoji="0" lang="en-GB" sz="2800" i="0" u="none" strike="noStrike" kern="1200" cap="none" spc="0" normalizeH="0" baseline="0" noProof="0" dirty="0">
                <a:ln>
                  <a:noFill/>
                </a:ln>
                <a:solidFill>
                  <a:schemeClr val="tx1"/>
                </a:solidFill>
                <a:effectLst/>
                <a:uLnTx/>
                <a:uFillTx/>
                <a:latin typeface="+mn-lt"/>
                <a:ea typeface="+mn-ea"/>
                <a:cs typeface="+mn-cs"/>
              </a:rPr>
              <a:t> to store data related to the smart water fountain system.</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i="0" u="none" strike="noStrike" kern="1200" cap="none" spc="0" normalizeH="0" baseline="0" noProof="0" dirty="0">
                <a:ln>
                  <a:noFill/>
                </a:ln>
                <a:solidFill>
                  <a:schemeClr val="tx1"/>
                </a:solidFill>
                <a:effectLst/>
                <a:uLnTx/>
                <a:uFillTx/>
                <a:latin typeface="+mn-lt"/>
                <a:ea typeface="+mn-ea"/>
                <a:cs typeface="+mn-cs"/>
              </a:rPr>
              <a:t>As for the platform, you can host your web application on cloud platforms like Amazon Web Services (AWS), Microsoft Azure, or Google Cloud Platform (GCP). These platforms offer scalable hosting solutions and various services that can support the development and deployment of your smart water fountain system's web interface</a:t>
            </a:r>
            <a:endParaRPr kumimoji="0" lang="en-US" sz="28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DD5E18-AD50-7499-6115-3BA35FF978CE}"/>
              </a:ext>
            </a:extLst>
          </p:cNvPr>
          <p:cNvSpPr txBox="1">
            <a:spLocks/>
          </p:cNvSpPr>
          <p:nvPr/>
        </p:nvSpPr>
        <p:spPr>
          <a:xfrm>
            <a:off x="838200" y="1825625"/>
            <a:ext cx="10515600" cy="4351338"/>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1" i="0" u="sng" strike="noStrike" kern="1200" cap="none" spc="0" normalizeH="0" baseline="0" noProof="0" dirty="0">
                <a:ln>
                  <a:noFill/>
                </a:ln>
                <a:solidFill>
                  <a:schemeClr val="tx1"/>
                </a:solidFill>
                <a:effectLst/>
                <a:uLnTx/>
                <a:uFillTx/>
                <a:latin typeface="+mn-lt"/>
                <a:ea typeface="+mn-ea"/>
                <a:cs typeface="+mn-cs"/>
              </a:rPr>
              <a:t>Step 1</a:t>
            </a:r>
            <a:r>
              <a:rPr kumimoji="0" lang="en-GB" b="1" i="0" u="none" strike="noStrike" kern="1200" cap="none" spc="0" normalizeH="0" baseline="0" noProof="0" dirty="0">
                <a:ln>
                  <a:noFill/>
                </a:ln>
                <a:solidFill>
                  <a:schemeClr val="tx1"/>
                </a:solidFill>
                <a:effectLst/>
                <a:uLnTx/>
                <a:uFillTx/>
                <a:latin typeface="+mn-lt"/>
                <a:ea typeface="+mn-ea"/>
                <a:cs typeface="+mn-cs"/>
              </a:rPr>
              <a:t>:</a:t>
            </a:r>
            <a:r>
              <a:rPr kumimoji="0" lang="en-GB" i="0" u="none" strike="noStrike" kern="1200" cap="none" spc="0" normalizeH="0" baseline="0" noProof="0" dirty="0">
                <a:ln>
                  <a:noFill/>
                </a:ln>
                <a:solidFill>
                  <a:schemeClr val="tx1"/>
                </a:solidFill>
                <a:effectLst/>
                <a:uLnTx/>
                <a:uFillTx/>
                <a:latin typeface="+mn-lt"/>
                <a:ea typeface="+mn-ea"/>
                <a:cs typeface="+mn-cs"/>
              </a:rPr>
              <a:t> Install Dependencies</a:t>
            </a:r>
            <a:br>
              <a:rPr kumimoji="0" lang="en-GB" i="0" u="none" strike="noStrike" kern="1200" cap="none" spc="0" normalizeH="0" baseline="0" noProof="0" dirty="0">
                <a:ln>
                  <a:noFill/>
                </a:ln>
                <a:solidFill>
                  <a:schemeClr val="tx1"/>
                </a:solidFill>
                <a:effectLst/>
                <a:uLnTx/>
                <a:uFillTx/>
                <a:latin typeface="+mn-lt"/>
                <a:ea typeface="+mn-ea"/>
                <a:cs typeface="+mn-cs"/>
              </a:rPr>
            </a:br>
            <a:r>
              <a:rPr kumimoji="0" lang="en-GB" i="0" u="none" strike="noStrike" kern="1200" cap="none" spc="0" normalizeH="0" baseline="0" noProof="0" dirty="0">
                <a:ln>
                  <a:noFill/>
                </a:ln>
                <a:solidFill>
                  <a:schemeClr val="tx1"/>
                </a:solidFill>
                <a:effectLst/>
                <a:uLnTx/>
                <a:uFillTx/>
                <a:latin typeface="+mn-lt"/>
                <a:ea typeface="+mn-ea"/>
                <a:cs typeface="+mn-cs"/>
              </a:rPr>
              <a:t>Run the following command to initialize a new Node.js project and install the required packages: </a:t>
            </a:r>
            <a:br>
              <a:rPr kumimoji="0" lang="en-GB" i="0" u="none" strike="noStrike" kern="1200" cap="none" spc="0" normalizeH="0" baseline="0" noProof="0" dirty="0">
                <a:ln>
                  <a:noFill/>
                </a:ln>
                <a:solidFill>
                  <a:schemeClr val="tx1"/>
                </a:solidFill>
                <a:effectLst/>
                <a:uLnTx/>
                <a:uFillTx/>
                <a:latin typeface="+mn-lt"/>
                <a:ea typeface="+mn-ea"/>
                <a:cs typeface="+mn-cs"/>
              </a:rPr>
            </a:br>
            <a:br>
              <a:rPr kumimoji="0" lang="en-GB" i="0" u="none" strike="noStrike" kern="1200" cap="none" spc="0" normalizeH="0" baseline="0" noProof="0" dirty="0">
                <a:ln>
                  <a:noFill/>
                </a:ln>
                <a:solidFill>
                  <a:schemeClr val="tx1"/>
                </a:solidFill>
                <a:effectLst/>
                <a:uLnTx/>
                <a:uFillTx/>
                <a:latin typeface="+mn-lt"/>
                <a:ea typeface="+mn-ea"/>
                <a:cs typeface="+mn-cs"/>
              </a:rPr>
            </a:br>
            <a:r>
              <a:rPr kumimoji="0" lang="en-GB" i="0" u="none" strike="noStrike" kern="1200" cap="none" spc="0" normalizeH="0" baseline="0" noProof="0" dirty="0">
                <a:ln>
                  <a:noFill/>
                </a:ln>
                <a:solidFill>
                  <a:schemeClr val="tx1"/>
                </a:solidFill>
                <a:effectLst/>
                <a:uLnTx/>
                <a:uFillTx/>
                <a:latin typeface="+mn-lt"/>
                <a:ea typeface="+mn-ea"/>
                <a:cs typeface="+mn-cs"/>
              </a:rPr>
              <a:t>bash</a:t>
            </a:r>
            <a:br>
              <a:rPr kumimoji="0" lang="en-GB" i="0" u="none" strike="noStrike" kern="1200" cap="none" spc="0" normalizeH="0" baseline="0" noProof="0" dirty="0">
                <a:ln>
                  <a:noFill/>
                </a:ln>
                <a:solidFill>
                  <a:schemeClr val="tx1"/>
                </a:solidFill>
                <a:effectLst/>
                <a:uLnTx/>
                <a:uFillTx/>
                <a:latin typeface="+mn-lt"/>
                <a:ea typeface="+mn-ea"/>
                <a:cs typeface="+mn-cs"/>
              </a:rPr>
            </a:br>
            <a:r>
              <a:rPr kumimoji="0" lang="en-GB" i="0" u="none" strike="noStrike" kern="1200" cap="none" spc="0" normalizeH="0" baseline="0" noProof="0" dirty="0" err="1">
                <a:ln>
                  <a:noFill/>
                </a:ln>
                <a:solidFill>
                  <a:schemeClr val="tx1"/>
                </a:solidFill>
                <a:effectLst/>
                <a:uLnTx/>
                <a:uFillTx/>
                <a:latin typeface="+mn-lt"/>
                <a:ea typeface="+mn-ea"/>
                <a:cs typeface="+mn-cs"/>
              </a:rPr>
              <a:t>npm</a:t>
            </a:r>
            <a:r>
              <a:rPr kumimoji="0" lang="en-GB" i="0" u="none" strike="noStrike" kern="1200" cap="none" spc="0" normalizeH="0" baseline="0" noProof="0" dirty="0">
                <a:ln>
                  <a:noFill/>
                </a:ln>
                <a:solidFill>
                  <a:schemeClr val="tx1"/>
                </a:solidFill>
                <a:effectLst/>
                <a:uLnTx/>
                <a:uFillTx/>
                <a:latin typeface="+mn-lt"/>
                <a:ea typeface="+mn-ea"/>
                <a:cs typeface="+mn-cs"/>
              </a:rPr>
              <a:t> init -y</a:t>
            </a:r>
            <a:br>
              <a:rPr kumimoji="0" lang="en-GB" i="0" u="none" strike="noStrike" kern="1200" cap="none" spc="0" normalizeH="0" baseline="0" noProof="0" dirty="0">
                <a:ln>
                  <a:noFill/>
                </a:ln>
                <a:solidFill>
                  <a:schemeClr val="tx1"/>
                </a:solidFill>
                <a:effectLst/>
                <a:uLnTx/>
                <a:uFillTx/>
                <a:latin typeface="+mn-lt"/>
                <a:ea typeface="+mn-ea"/>
                <a:cs typeface="+mn-cs"/>
              </a:rPr>
            </a:br>
            <a:r>
              <a:rPr kumimoji="0" lang="en-GB" i="0" u="none" strike="noStrike" kern="1200" cap="none" spc="0" normalizeH="0" baseline="0" noProof="0" dirty="0" err="1">
                <a:ln>
                  <a:noFill/>
                </a:ln>
                <a:solidFill>
                  <a:schemeClr val="tx1"/>
                </a:solidFill>
                <a:effectLst/>
                <a:uLnTx/>
                <a:uFillTx/>
                <a:latin typeface="+mn-lt"/>
                <a:ea typeface="+mn-ea"/>
                <a:cs typeface="+mn-cs"/>
              </a:rPr>
              <a:t>npm</a:t>
            </a:r>
            <a:r>
              <a:rPr kumimoji="0" lang="en-GB" i="0" u="none" strike="noStrike" kern="1200" cap="none" spc="0" normalizeH="0" baseline="0" noProof="0" dirty="0">
                <a:ln>
                  <a:noFill/>
                </a:ln>
                <a:solidFill>
                  <a:schemeClr val="tx1"/>
                </a:solidFill>
                <a:effectLst/>
                <a:uLnTx/>
                <a:uFillTx/>
                <a:latin typeface="+mn-lt"/>
                <a:ea typeface="+mn-ea"/>
                <a:cs typeface="+mn-cs"/>
              </a:rPr>
              <a:t> install express body-parser</a:t>
            </a:r>
            <a:endParaRPr kumimoji="0" lang="en-US"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1595406" y="500042"/>
            <a:ext cx="5929354" cy="523220"/>
          </a:xfrm>
          <a:prstGeom prst="rect">
            <a:avLst/>
          </a:prstGeom>
        </p:spPr>
        <p:txBody>
          <a:bodyPr wrap="square">
            <a:spAutoFit/>
          </a:bodyPr>
          <a:lstStyle/>
          <a:p>
            <a:r>
              <a:rPr lang="en-IN" sz="2800" b="1" i="1" u="sng" dirty="0">
                <a:solidFill>
                  <a:srgbClr val="FF0000"/>
                </a:solidFill>
              </a:rPr>
              <a:t>CODE</a:t>
            </a:r>
            <a:r>
              <a:rPr lang="en-IN" dirty="0"/>
              <a:t>:</a:t>
            </a:r>
            <a:endParaRPr lang="en-US" dirty="0"/>
          </a:p>
        </p:txBody>
      </p:sp>
      <p:pic>
        <p:nvPicPr>
          <p:cNvPr id="4" name="Picture 3">
            <a:extLst>
              <a:ext uri="{FF2B5EF4-FFF2-40B4-BE49-F238E27FC236}">
                <a16:creationId xmlns:a16="http://schemas.microsoft.com/office/drawing/2014/main" id="{F8DC7F39-0E2F-4EDC-923E-16F7E8D2E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114" y="2912422"/>
            <a:ext cx="6852744" cy="31615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4A489-F6CC-00B5-D4CE-3E2BA9B006EB}"/>
              </a:ext>
            </a:extLst>
          </p:cNvPr>
          <p:cNvSpPr txBox="1"/>
          <p:nvPr/>
        </p:nvSpPr>
        <p:spPr>
          <a:xfrm>
            <a:off x="770658" y="431722"/>
            <a:ext cx="7405997" cy="4339650"/>
          </a:xfrm>
          <a:prstGeom prst="rect">
            <a:avLst/>
          </a:prstGeom>
          <a:noFill/>
        </p:spPr>
        <p:txBody>
          <a:bodyPr wrap="square">
            <a:spAutoFit/>
          </a:bodyPr>
          <a:lstStyle/>
          <a:p>
            <a:r>
              <a:rPr lang="en-GB" b="1" u="sng" dirty="0">
                <a:effectLst/>
              </a:rPr>
              <a:t>Step 2:</a:t>
            </a:r>
            <a:r>
              <a:rPr lang="en-GB" dirty="0">
                <a:effectLst/>
              </a:rPr>
              <a:t> Create Files</a:t>
            </a:r>
            <a:br>
              <a:rPr lang="en-GB" dirty="0"/>
            </a:br>
            <a:r>
              <a:rPr lang="en-GB" dirty="0">
                <a:effectLst/>
              </a:rPr>
              <a:t>Create the following files in your project folder:</a:t>
            </a:r>
            <a:r>
              <a:rPr lang="en-GB" dirty="0"/>
              <a:t> </a:t>
            </a:r>
            <a:br>
              <a:rPr lang="en-GB" dirty="0"/>
            </a:br>
            <a:br>
              <a:rPr lang="en-GB" dirty="0"/>
            </a:br>
            <a:r>
              <a:rPr lang="en-GB" dirty="0" err="1">
                <a:effectLst/>
              </a:rPr>
              <a:t>index.html</a:t>
            </a:r>
            <a:br>
              <a:rPr lang="en-GB" dirty="0"/>
            </a:br>
            <a:r>
              <a:rPr lang="en-GB" dirty="0">
                <a:effectLst/>
              </a:rPr>
              <a:t>html</a:t>
            </a:r>
            <a:br>
              <a:rPr lang="en-GB" dirty="0"/>
            </a:br>
            <a:r>
              <a:rPr lang="en-GB" dirty="0">
                <a:effectLst/>
              </a:rPr>
              <a:t>Copy </a:t>
            </a:r>
            <a:r>
              <a:rPr lang="en-GB" sz="2400" dirty="0">
                <a:effectLst/>
              </a:rPr>
              <a:t>code</a:t>
            </a:r>
            <a:br>
              <a:rPr lang="en-GB" dirty="0"/>
            </a:br>
            <a:r>
              <a:rPr lang="en-GB" dirty="0">
                <a:effectLst/>
              </a:rPr>
              <a:t>&lt;!DOCTYPE html&gt;</a:t>
            </a:r>
            <a:br>
              <a:rPr lang="en-GB" dirty="0"/>
            </a:br>
            <a:r>
              <a:rPr lang="en-GB" dirty="0">
                <a:effectLst/>
              </a:rPr>
              <a:t>&lt;html </a:t>
            </a:r>
            <a:r>
              <a:rPr lang="en-GB" dirty="0" err="1">
                <a:effectLst/>
              </a:rPr>
              <a:t>lang</a:t>
            </a:r>
            <a:r>
              <a:rPr lang="en-GB" dirty="0">
                <a:effectLst/>
              </a:rPr>
              <a:t>="</a:t>
            </a:r>
            <a:r>
              <a:rPr lang="en-GB" dirty="0" err="1">
                <a:effectLst/>
              </a:rPr>
              <a:t>en</a:t>
            </a:r>
            <a:r>
              <a:rPr lang="en-GB" dirty="0">
                <a:effectLst/>
              </a:rPr>
              <a:t>"&gt;</a:t>
            </a:r>
            <a:r>
              <a:rPr lang="en-GB" dirty="0"/>
              <a:t> </a:t>
            </a:r>
            <a:br>
              <a:rPr lang="en-GB" dirty="0"/>
            </a:br>
            <a:br>
              <a:rPr lang="en-GB" dirty="0"/>
            </a:br>
            <a:r>
              <a:rPr lang="en-GB" dirty="0">
                <a:effectLst/>
              </a:rPr>
              <a:t>&lt;head&gt;</a:t>
            </a:r>
            <a:br>
              <a:rPr lang="en-GB" dirty="0"/>
            </a:br>
            <a:r>
              <a:rPr lang="en-GB" dirty="0">
                <a:effectLst/>
              </a:rPr>
              <a:t>    &lt;meta charset="UTF-8"&gt;</a:t>
            </a:r>
            <a:br>
              <a:rPr lang="en-GB" dirty="0"/>
            </a:br>
            <a:r>
              <a:rPr lang="en-GB" dirty="0">
                <a:effectLst/>
              </a:rPr>
              <a:t>    &lt;meta name="viewport" content="width=device-width, initial-scale=1.0"&gt;</a:t>
            </a:r>
            <a:br>
              <a:rPr lang="en-GB" dirty="0"/>
            </a:br>
            <a:r>
              <a:rPr lang="en-GB" dirty="0">
                <a:effectLst/>
              </a:rPr>
              <a:t>    &lt;title&gt;Smart Water Fountain System&lt;/title&gt;</a:t>
            </a:r>
            <a:br>
              <a:rPr lang="en-GB" dirty="0"/>
            </a:br>
            <a:r>
              <a:rPr lang="en-GB" dirty="0">
                <a:effectLst/>
              </a:rPr>
              <a:t>    &lt;link </a:t>
            </a:r>
            <a:r>
              <a:rPr lang="en-GB" dirty="0" err="1">
                <a:effectLst/>
              </a:rPr>
              <a:t>rel</a:t>
            </a:r>
            <a:r>
              <a:rPr lang="en-GB" dirty="0">
                <a:effectLst/>
              </a:rPr>
              <a:t>="stylesheet" </a:t>
            </a:r>
            <a:r>
              <a:rPr lang="en-GB" dirty="0" err="1">
                <a:effectLst/>
              </a:rPr>
              <a:t>href</a:t>
            </a:r>
            <a:r>
              <a:rPr lang="en-GB" dirty="0">
                <a:effectLst/>
              </a:rPr>
              <a:t>="</a:t>
            </a:r>
            <a:r>
              <a:rPr lang="en-GB" dirty="0" err="1">
                <a:effectLst/>
              </a:rPr>
              <a:t>styles.css</a:t>
            </a:r>
            <a:r>
              <a:rPr lang="en-GB" dirty="0">
                <a:effectLst/>
              </a:rPr>
              <a:t>"&gt;</a:t>
            </a:r>
            <a:br>
              <a:rPr lang="en-GB" dirty="0"/>
            </a:br>
            <a:r>
              <a:rPr lang="en-GB" dirty="0">
                <a:effectLst/>
              </a:rPr>
              <a:t>&lt;/head&gt;</a:t>
            </a:r>
            <a:endParaRPr lang="en-US" dirty="0"/>
          </a:p>
        </p:txBody>
      </p:sp>
      <p:sp>
        <p:nvSpPr>
          <p:cNvPr id="3" name="TextBox 2">
            <a:extLst>
              <a:ext uri="{FF2B5EF4-FFF2-40B4-BE49-F238E27FC236}">
                <a16:creationId xmlns:a16="http://schemas.microsoft.com/office/drawing/2014/main" id="{6016C29D-20EA-0467-0DEC-AC029574BAB7}"/>
              </a:ext>
            </a:extLst>
          </p:cNvPr>
          <p:cNvSpPr txBox="1"/>
          <p:nvPr/>
        </p:nvSpPr>
        <p:spPr>
          <a:xfrm>
            <a:off x="908944" y="4956037"/>
            <a:ext cx="5847360" cy="1754326"/>
          </a:xfrm>
          <a:prstGeom prst="rect">
            <a:avLst/>
          </a:prstGeom>
          <a:noFill/>
        </p:spPr>
        <p:txBody>
          <a:bodyPr wrap="square">
            <a:spAutoFit/>
          </a:bodyPr>
          <a:lstStyle/>
          <a:p>
            <a:r>
              <a:rPr lang="en-GB" dirty="0">
                <a:effectLst/>
              </a:rPr>
              <a:t>&lt;body&gt;</a:t>
            </a:r>
            <a:br>
              <a:rPr lang="en-GB" dirty="0"/>
            </a:br>
            <a:r>
              <a:rPr lang="en-GB" dirty="0">
                <a:effectLst/>
              </a:rPr>
              <a:t>    &lt;h1&gt;Smart Water Fountain System&lt;/h1&gt;</a:t>
            </a:r>
            <a:br>
              <a:rPr lang="en-GB" dirty="0"/>
            </a:br>
            <a:r>
              <a:rPr lang="en-GB" dirty="0">
                <a:effectLst/>
              </a:rPr>
              <a:t>    &lt;button id="</a:t>
            </a:r>
            <a:r>
              <a:rPr lang="en-GB" dirty="0" err="1">
                <a:effectLst/>
              </a:rPr>
              <a:t>toggleButton</a:t>
            </a:r>
            <a:r>
              <a:rPr lang="en-GB" dirty="0">
                <a:effectLst/>
              </a:rPr>
              <a:t>"&gt;Toggle Fountain&lt;/button&gt;</a:t>
            </a:r>
            <a:r>
              <a:rPr lang="en-GB" dirty="0"/>
              <a:t> </a:t>
            </a:r>
            <a:br>
              <a:rPr lang="en-GB" dirty="0"/>
            </a:br>
            <a:br>
              <a:rPr lang="en-GB" dirty="0"/>
            </a:br>
            <a:r>
              <a:rPr lang="en-GB" dirty="0">
                <a:effectLst/>
              </a:rPr>
              <a:t>    &lt;script </a:t>
            </a:r>
            <a:r>
              <a:rPr lang="en-GB" dirty="0" err="1">
                <a:effectLst/>
              </a:rPr>
              <a:t>src</a:t>
            </a:r>
            <a:r>
              <a:rPr lang="en-GB" dirty="0">
                <a:effectLst/>
              </a:rPr>
              <a:t>="</a:t>
            </a:r>
            <a:r>
              <a:rPr lang="en-GB" dirty="0" err="1">
                <a:effectLst/>
              </a:rPr>
              <a:t>script.js</a:t>
            </a:r>
            <a:r>
              <a:rPr lang="en-GB" dirty="0">
                <a:effectLst/>
              </a:rPr>
              <a:t>"&gt;&lt;/script&gt;</a:t>
            </a:r>
            <a:br>
              <a:rPr lang="en-GB" dirty="0"/>
            </a:br>
            <a:r>
              <a:rPr lang="en-GB" dirty="0">
                <a:effectLst/>
              </a:rPr>
              <a:t>&lt;/body&gt;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19F98-71FE-156D-00BA-7C96F23C03FD}"/>
              </a:ext>
            </a:extLst>
          </p:cNvPr>
          <p:cNvSpPr txBox="1"/>
          <p:nvPr/>
        </p:nvSpPr>
        <p:spPr>
          <a:xfrm>
            <a:off x="943842" y="228681"/>
            <a:ext cx="5946321" cy="4524315"/>
          </a:xfrm>
          <a:prstGeom prst="rect">
            <a:avLst/>
          </a:prstGeom>
          <a:noFill/>
        </p:spPr>
        <p:txBody>
          <a:bodyPr wrap="square">
            <a:spAutoFit/>
          </a:bodyPr>
          <a:lstStyle/>
          <a:p>
            <a:r>
              <a:rPr lang="en-GB" dirty="0">
                <a:effectLst/>
              </a:rPr>
              <a:t>&lt;/html&gt;</a:t>
            </a:r>
            <a:br>
              <a:rPr lang="en-GB" dirty="0"/>
            </a:br>
            <a:r>
              <a:rPr lang="en-GB" dirty="0" err="1">
                <a:effectLst/>
              </a:rPr>
              <a:t>styles.css</a:t>
            </a:r>
            <a:br>
              <a:rPr lang="en-GB" dirty="0"/>
            </a:br>
            <a:r>
              <a:rPr lang="en-GB" dirty="0" err="1">
                <a:effectLst/>
              </a:rPr>
              <a:t>css</a:t>
            </a:r>
            <a:br>
              <a:rPr lang="en-GB" dirty="0"/>
            </a:br>
            <a:r>
              <a:rPr lang="en-GB" dirty="0">
                <a:effectLst/>
              </a:rPr>
              <a:t>body {</a:t>
            </a:r>
            <a:br>
              <a:rPr lang="en-GB" dirty="0"/>
            </a:br>
            <a:r>
              <a:rPr lang="en-GB" dirty="0">
                <a:effectLst/>
              </a:rPr>
              <a:t>    font-family: Arial, sans-serif;</a:t>
            </a:r>
            <a:br>
              <a:rPr lang="en-GB" dirty="0"/>
            </a:br>
            <a:r>
              <a:rPr lang="en-GB" dirty="0">
                <a:effectLst/>
              </a:rPr>
              <a:t>    display: flex;</a:t>
            </a:r>
            <a:br>
              <a:rPr lang="en-GB" dirty="0"/>
            </a:br>
            <a:r>
              <a:rPr lang="en-GB" dirty="0">
                <a:effectLst/>
              </a:rPr>
              <a:t>    flex-direction: column;</a:t>
            </a:r>
            <a:br>
              <a:rPr lang="en-GB" dirty="0"/>
            </a:br>
            <a:r>
              <a:rPr lang="en-GB" dirty="0">
                <a:effectLst/>
              </a:rPr>
              <a:t>    align-items: </a:t>
            </a:r>
            <a:r>
              <a:rPr lang="en-GB" dirty="0" err="1">
                <a:effectLst/>
              </a:rPr>
              <a:t>center</a:t>
            </a:r>
            <a:r>
              <a:rPr lang="en-GB" dirty="0">
                <a:effectLst/>
              </a:rPr>
              <a:t>;</a:t>
            </a:r>
            <a:br>
              <a:rPr lang="en-GB" dirty="0"/>
            </a:br>
            <a:r>
              <a:rPr lang="en-GB" dirty="0">
                <a:effectLst/>
              </a:rPr>
              <a:t>    justify-content: </a:t>
            </a:r>
            <a:r>
              <a:rPr lang="en-GB" dirty="0" err="1">
                <a:effectLst/>
              </a:rPr>
              <a:t>center</a:t>
            </a:r>
            <a:r>
              <a:rPr lang="en-GB" dirty="0">
                <a:effectLst/>
              </a:rPr>
              <a:t>;</a:t>
            </a:r>
            <a:br>
              <a:rPr lang="en-GB" dirty="0"/>
            </a:br>
            <a:r>
              <a:rPr lang="en-GB" dirty="0">
                <a:effectLst/>
              </a:rPr>
              <a:t>    height: 100vh;</a:t>
            </a:r>
            <a:br>
              <a:rPr lang="en-GB" dirty="0"/>
            </a:br>
            <a:r>
              <a:rPr lang="en-GB" dirty="0">
                <a:effectLst/>
              </a:rPr>
              <a:t>    margin: 0;</a:t>
            </a:r>
            <a:br>
              <a:rPr lang="en-GB" dirty="0"/>
            </a:br>
            <a:r>
              <a:rPr lang="en-GB" dirty="0">
                <a:effectLst/>
              </a:rPr>
              <a:t>}</a:t>
            </a:r>
            <a:r>
              <a:rPr lang="en-GB" dirty="0"/>
              <a:t> </a:t>
            </a:r>
            <a:br>
              <a:rPr lang="en-GB" dirty="0"/>
            </a:br>
            <a:br>
              <a:rPr lang="en-GB" dirty="0"/>
            </a:br>
            <a:r>
              <a:rPr lang="en-GB" dirty="0">
                <a:effectLst/>
              </a:rPr>
              <a:t>h1 {</a:t>
            </a:r>
            <a:br>
              <a:rPr lang="en-GB" dirty="0"/>
            </a:br>
            <a:r>
              <a:rPr lang="en-GB" dirty="0">
                <a:effectLst/>
              </a:rPr>
              <a:t>    margin-bottom: 20px;</a:t>
            </a:r>
            <a:br>
              <a:rPr lang="en-GB" dirty="0"/>
            </a:br>
            <a:r>
              <a:rPr lang="en-GB" dirty="0">
                <a:effectLst/>
              </a:rPr>
              <a:t>}</a:t>
            </a:r>
            <a:endParaRPr lang="en-US" dirty="0"/>
          </a:p>
        </p:txBody>
      </p:sp>
      <p:sp>
        <p:nvSpPr>
          <p:cNvPr id="3" name="TextBox 2">
            <a:extLst>
              <a:ext uri="{FF2B5EF4-FFF2-40B4-BE49-F238E27FC236}">
                <a16:creationId xmlns:a16="http://schemas.microsoft.com/office/drawing/2014/main" id="{11098D58-386C-D77F-A1C2-05D8B845D353}"/>
              </a:ext>
            </a:extLst>
          </p:cNvPr>
          <p:cNvSpPr txBox="1"/>
          <p:nvPr/>
        </p:nvSpPr>
        <p:spPr>
          <a:xfrm>
            <a:off x="943842" y="4941699"/>
            <a:ext cx="6098474" cy="1477328"/>
          </a:xfrm>
          <a:prstGeom prst="rect">
            <a:avLst/>
          </a:prstGeom>
          <a:noFill/>
        </p:spPr>
        <p:txBody>
          <a:bodyPr wrap="square">
            <a:spAutoFit/>
          </a:bodyPr>
          <a:lstStyle/>
          <a:p>
            <a:r>
              <a:rPr lang="en-GB" dirty="0">
                <a:effectLst/>
              </a:rPr>
              <a:t>button {</a:t>
            </a:r>
            <a:br>
              <a:rPr lang="en-GB" dirty="0"/>
            </a:br>
            <a:r>
              <a:rPr lang="en-GB" dirty="0">
                <a:effectLst/>
              </a:rPr>
              <a:t>    font-size: 18px;</a:t>
            </a:r>
            <a:br>
              <a:rPr lang="en-GB" dirty="0"/>
            </a:br>
            <a:r>
              <a:rPr lang="en-GB" dirty="0">
                <a:effectLst/>
              </a:rPr>
              <a:t>    padding: 10px 20px;</a:t>
            </a:r>
            <a:br>
              <a:rPr lang="en-GB" dirty="0"/>
            </a:br>
            <a:r>
              <a:rPr lang="en-GB" dirty="0">
                <a:effectLst/>
              </a:rPr>
              <a:t>    cursor: pointer;</a:t>
            </a:r>
            <a:br>
              <a:rPr lang="en-GB" dirty="0"/>
            </a:br>
            <a:r>
              <a:rPr lang="en-GB" dirty="0">
                <a:effectLst/>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C9F6-6398-1523-D0EE-85E6B002E10B}"/>
              </a:ext>
            </a:extLst>
          </p:cNvPr>
          <p:cNvSpPr>
            <a:spLocks noGrp="1"/>
          </p:cNvSpPr>
          <p:nvPr>
            <p:ph type="title"/>
          </p:nvPr>
        </p:nvSpPr>
        <p:spPr>
          <a:xfrm>
            <a:off x="838200" y="-581395"/>
            <a:ext cx="10515600" cy="1562123"/>
          </a:xfrm>
        </p:spPr>
        <p:txBody>
          <a:bodyPr>
            <a:normAutofit/>
          </a:bodyPr>
          <a:lstStyle/>
          <a:p>
            <a:r>
              <a:rPr lang="en-IN" sz="2800" b="1" i="1" u="sng" dirty="0">
                <a:solidFill>
                  <a:srgbClr val="FF0000"/>
                </a:solidFill>
                <a:latin typeface="+mn-lt"/>
              </a:rPr>
              <a:t>Smart Water </a:t>
            </a:r>
            <a:r>
              <a:rPr lang="en-IN" sz="2800" b="1" i="1" u="sng" dirty="0" err="1">
                <a:solidFill>
                  <a:srgbClr val="FF0000"/>
                </a:solidFill>
                <a:latin typeface="+mn-lt"/>
              </a:rPr>
              <a:t>Fountation</a:t>
            </a:r>
            <a:endParaRPr lang="en-US" sz="2800" b="1" i="1" u="sng" dirty="0">
              <a:solidFill>
                <a:srgbClr val="FF0000"/>
              </a:solidFill>
              <a:latin typeface="+mn-lt"/>
            </a:endParaRPr>
          </a:p>
        </p:txBody>
      </p:sp>
      <p:sp>
        <p:nvSpPr>
          <p:cNvPr id="7" name="Content Placeholder 6">
            <a:extLst>
              <a:ext uri="{FF2B5EF4-FFF2-40B4-BE49-F238E27FC236}">
                <a16:creationId xmlns:a16="http://schemas.microsoft.com/office/drawing/2014/main" id="{BACB350A-8BC6-0C8C-1371-2529E793206C}"/>
              </a:ext>
            </a:extLst>
          </p:cNvPr>
          <p:cNvSpPr>
            <a:spLocks noGrp="1"/>
          </p:cNvSpPr>
          <p:nvPr>
            <p:ph idx="1"/>
          </p:nvPr>
        </p:nvSpPr>
        <p:spPr>
          <a:xfrm>
            <a:off x="695400" y="788075"/>
            <a:ext cx="10515600" cy="5521246"/>
          </a:xfrm>
        </p:spPr>
        <p:txBody>
          <a:bodyPr>
            <a:noAutofit/>
          </a:bodyPr>
          <a:lstStyle/>
          <a:p>
            <a:pPr marL="0" indent="0">
              <a:buNone/>
            </a:pPr>
            <a:r>
              <a:rPr lang="en-GB" sz="2400" b="0" i="0" dirty="0">
                <a:solidFill>
                  <a:srgbClr val="374151"/>
                </a:solidFill>
                <a:effectLst/>
              </a:rPr>
              <a:t>A </a:t>
            </a:r>
            <a:r>
              <a:rPr lang="en-GB" sz="2400" b="0" i="0" dirty="0">
                <a:solidFill>
                  <a:srgbClr val="374151"/>
                </a:solidFill>
                <a:effectLst/>
                <a:cs typeface="Calibri" pitchFamily="34" charset="0"/>
              </a:rPr>
              <a:t>smart water fountain is a technologically advanced version of a traditional water fountain, equipped with various features and sensors to enhance its functionality and user experience. Smart water fountains are becoming increasingly popular in both residential and commercial settings due to their convenience, energy efficiency, and the ability to provide clean and customizable drinking water. They offer a modern and sustainable solution for staying hydrated. Here are some key aspects of a smart water fountain</a:t>
            </a:r>
            <a:r>
              <a:rPr lang="en-GB" b="0" i="0" dirty="0">
                <a:solidFill>
                  <a:srgbClr val="374151"/>
                </a:solidFill>
                <a:effectLst/>
                <a:cs typeface="Calibri" pitchFamily="34" charset="0"/>
              </a:rPr>
              <a:t>:</a:t>
            </a:r>
            <a:endParaRPr lang="en-IN" b="0" i="0" dirty="0">
              <a:solidFill>
                <a:srgbClr val="374151"/>
              </a:solidFill>
              <a:effectLst/>
              <a:cs typeface="Calibri" pitchFamily="34" charset="0"/>
            </a:endParaRPr>
          </a:p>
          <a:p>
            <a:r>
              <a:rPr lang="en-GB" sz="2000" b="1" i="0" dirty="0">
                <a:effectLst/>
                <a:cs typeface="Calibri" pitchFamily="34" charset="0"/>
              </a:rPr>
              <a:t>Automated Dispensing</a:t>
            </a:r>
            <a:endParaRPr lang="en-IN" sz="2000" b="1" i="0" dirty="0">
              <a:effectLst/>
              <a:cs typeface="Calibri" pitchFamily="34" charset="0"/>
            </a:endParaRPr>
          </a:p>
          <a:p>
            <a:r>
              <a:rPr lang="en-GB" sz="2000" b="1" i="0" dirty="0">
                <a:effectLst/>
              </a:rPr>
              <a:t>Filtration and Purification</a:t>
            </a:r>
            <a:endParaRPr lang="en-IN" sz="2000" b="1" i="0" dirty="0">
              <a:effectLst/>
            </a:endParaRPr>
          </a:p>
          <a:p>
            <a:r>
              <a:rPr lang="en-GB" sz="2000" b="1" i="0" dirty="0">
                <a:effectLst/>
              </a:rPr>
              <a:t>Temperature Control</a:t>
            </a:r>
            <a:endParaRPr lang="en-IN" sz="2000" b="1" i="0" dirty="0">
              <a:effectLst/>
            </a:endParaRPr>
          </a:p>
          <a:p>
            <a:r>
              <a:rPr lang="en-GB" sz="2000" b="1" i="0" dirty="0">
                <a:effectLst/>
              </a:rPr>
              <a:t>Touchscreen Interface</a:t>
            </a:r>
            <a:endParaRPr lang="en-IN" sz="2000" b="1" i="0" dirty="0">
              <a:effectLst/>
            </a:endParaRPr>
          </a:p>
          <a:p>
            <a:r>
              <a:rPr lang="en-GB" sz="2000" b="1" i="0" dirty="0">
                <a:effectLst/>
              </a:rPr>
              <a:t>Water Usage Tracking</a:t>
            </a:r>
            <a:endParaRPr lang="en-IN" sz="2000" b="1" i="0" dirty="0">
              <a:effectLst/>
            </a:endParaRPr>
          </a:p>
          <a:p>
            <a:r>
              <a:rPr lang="en-GB" sz="2000" b="1" i="0" dirty="0">
                <a:effectLst/>
              </a:rPr>
              <a:t>Mobile App Integration</a:t>
            </a:r>
            <a:endParaRPr lang="en-IN" sz="2000" b="1" i="0" dirty="0">
              <a:effectLst/>
            </a:endParaRPr>
          </a:p>
          <a:p>
            <a:r>
              <a:rPr lang="en-GB" sz="2000" b="1" i="0" dirty="0">
                <a:effectLst/>
              </a:rPr>
              <a:t>Energy Efficiency</a:t>
            </a:r>
            <a:endParaRPr lang="en-IN" sz="2000" b="1" i="0" dirty="0">
              <a:effectLst/>
            </a:endParaRPr>
          </a:p>
          <a:p>
            <a:r>
              <a:rPr lang="en-GB" sz="2000" b="1" i="0" dirty="0">
                <a:effectLst/>
              </a:rPr>
              <a:t>Data Collection</a:t>
            </a:r>
            <a:endParaRPr lang="en-US" sz="2000" dirty="0"/>
          </a:p>
        </p:txBody>
      </p:sp>
      <p:pic>
        <p:nvPicPr>
          <p:cNvPr id="8" name="Picture 8">
            <a:extLst>
              <a:ext uri="{FF2B5EF4-FFF2-40B4-BE49-F238E27FC236}">
                <a16:creationId xmlns:a16="http://schemas.microsoft.com/office/drawing/2014/main" id="{6A9A7535-A8E6-3C9B-7BE0-63831465AD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77" y="3140968"/>
            <a:ext cx="7451223" cy="2928958"/>
          </a:xfrm>
          <a:prstGeom prst="rect">
            <a:avLst/>
          </a:prstGeom>
        </p:spPr>
      </p:pic>
    </p:spTree>
    <p:extLst>
      <p:ext uri="{BB962C8B-B14F-4D97-AF65-F5344CB8AC3E}">
        <p14:creationId xmlns:p14="http://schemas.microsoft.com/office/powerpoint/2010/main" val="3151838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FBB77-1CD7-9D08-5B9E-5E725FAC1ED2}"/>
              </a:ext>
            </a:extLst>
          </p:cNvPr>
          <p:cNvSpPr txBox="1"/>
          <p:nvPr/>
        </p:nvSpPr>
        <p:spPr>
          <a:xfrm>
            <a:off x="1141763" y="474345"/>
            <a:ext cx="6098474" cy="5909310"/>
          </a:xfrm>
          <a:prstGeom prst="rect">
            <a:avLst/>
          </a:prstGeom>
          <a:noFill/>
        </p:spPr>
        <p:txBody>
          <a:bodyPr wrap="square">
            <a:spAutoFit/>
          </a:bodyPr>
          <a:lstStyle/>
          <a:p>
            <a:r>
              <a:rPr lang="en-GB" dirty="0" err="1">
                <a:effectLst/>
              </a:rPr>
              <a:t>script.js</a:t>
            </a:r>
            <a:br>
              <a:rPr lang="en-GB" dirty="0"/>
            </a:br>
            <a:r>
              <a:rPr lang="en-GB" dirty="0" err="1">
                <a:effectLst/>
              </a:rPr>
              <a:t>javascript</a:t>
            </a:r>
            <a:br>
              <a:rPr lang="en-GB" dirty="0"/>
            </a:br>
            <a:r>
              <a:rPr lang="en-GB" dirty="0" err="1">
                <a:effectLst/>
              </a:rPr>
              <a:t>const</a:t>
            </a:r>
            <a:r>
              <a:rPr lang="en-GB" dirty="0">
                <a:effectLst/>
              </a:rPr>
              <a:t> </a:t>
            </a:r>
            <a:r>
              <a:rPr lang="en-GB" dirty="0" err="1">
                <a:effectLst/>
              </a:rPr>
              <a:t>toggleButton</a:t>
            </a:r>
            <a:r>
              <a:rPr lang="en-GB" dirty="0">
                <a:effectLst/>
              </a:rPr>
              <a:t> = </a:t>
            </a:r>
            <a:r>
              <a:rPr lang="en-GB" dirty="0" err="1">
                <a:effectLst/>
              </a:rPr>
              <a:t>document.getElementById</a:t>
            </a:r>
            <a:r>
              <a:rPr lang="en-GB" dirty="0">
                <a:effectLst/>
              </a:rPr>
              <a:t>('</a:t>
            </a:r>
            <a:r>
              <a:rPr lang="en-GB" dirty="0" err="1">
                <a:effectLst/>
              </a:rPr>
              <a:t>toggleButton</a:t>
            </a:r>
            <a:r>
              <a:rPr lang="en-GB" dirty="0">
                <a:effectLst/>
              </a:rPr>
              <a:t>');</a:t>
            </a:r>
            <a:r>
              <a:rPr lang="en-GB" dirty="0"/>
              <a:t> </a:t>
            </a:r>
            <a:br>
              <a:rPr lang="en-GB" dirty="0"/>
            </a:br>
            <a:br>
              <a:rPr lang="en-GB" dirty="0"/>
            </a:br>
            <a:r>
              <a:rPr lang="en-GB" dirty="0" err="1">
                <a:effectLst/>
              </a:rPr>
              <a:t>toggleButton.addEventListener</a:t>
            </a:r>
            <a:r>
              <a:rPr lang="en-GB" dirty="0">
                <a:effectLst/>
              </a:rPr>
              <a:t>('click', () =&gt; {</a:t>
            </a:r>
            <a:br>
              <a:rPr lang="en-GB" dirty="0"/>
            </a:br>
            <a:r>
              <a:rPr lang="en-GB" dirty="0">
                <a:effectLst/>
              </a:rPr>
              <a:t>    // Logic to toggle the fountain</a:t>
            </a:r>
            <a:br>
              <a:rPr lang="en-GB" dirty="0"/>
            </a:br>
            <a:r>
              <a:rPr lang="en-GB" dirty="0">
                <a:effectLst/>
              </a:rPr>
              <a:t>    </a:t>
            </a:r>
            <a:r>
              <a:rPr lang="en-GB" dirty="0" err="1">
                <a:effectLst/>
              </a:rPr>
              <a:t>console.log</a:t>
            </a:r>
            <a:r>
              <a:rPr lang="en-GB" dirty="0">
                <a:effectLst/>
              </a:rPr>
              <a:t>('Fountain toggled');</a:t>
            </a:r>
            <a:br>
              <a:rPr lang="en-GB" dirty="0"/>
            </a:br>
            <a:r>
              <a:rPr lang="en-GB" dirty="0">
                <a:effectLst/>
              </a:rPr>
              <a:t>    // You can send an API request to the back-end here to control the fountain</a:t>
            </a:r>
            <a:br>
              <a:rPr lang="en-GB" dirty="0"/>
            </a:br>
            <a:r>
              <a:rPr lang="en-GB" dirty="0">
                <a:effectLst/>
              </a:rPr>
              <a:t>});</a:t>
            </a:r>
            <a:br>
              <a:rPr lang="en-GB" dirty="0"/>
            </a:br>
            <a:r>
              <a:rPr lang="en-GB" dirty="0" err="1">
                <a:effectLst/>
              </a:rPr>
              <a:t>server.js</a:t>
            </a:r>
            <a:br>
              <a:rPr lang="en-GB" dirty="0"/>
            </a:br>
            <a:r>
              <a:rPr lang="en-GB" dirty="0" err="1">
                <a:effectLst/>
              </a:rPr>
              <a:t>javascript</a:t>
            </a:r>
            <a:br>
              <a:rPr lang="en-GB" dirty="0"/>
            </a:br>
            <a:r>
              <a:rPr lang="en-GB" dirty="0">
                <a:effectLst/>
              </a:rPr>
              <a:t>Copy code</a:t>
            </a:r>
            <a:br>
              <a:rPr lang="en-GB" dirty="0"/>
            </a:br>
            <a:r>
              <a:rPr lang="en-GB" dirty="0" err="1">
                <a:effectLst/>
              </a:rPr>
              <a:t>const</a:t>
            </a:r>
            <a:r>
              <a:rPr lang="en-GB" dirty="0">
                <a:effectLst/>
              </a:rPr>
              <a:t> express = require('express');</a:t>
            </a:r>
            <a:br>
              <a:rPr lang="en-GB" dirty="0"/>
            </a:br>
            <a:r>
              <a:rPr lang="en-GB" dirty="0" err="1">
                <a:effectLst/>
              </a:rPr>
              <a:t>const</a:t>
            </a:r>
            <a:r>
              <a:rPr lang="en-GB" dirty="0">
                <a:effectLst/>
              </a:rPr>
              <a:t> </a:t>
            </a:r>
            <a:r>
              <a:rPr lang="en-GB" dirty="0" err="1">
                <a:effectLst/>
              </a:rPr>
              <a:t>bodyParser</a:t>
            </a:r>
            <a:r>
              <a:rPr lang="en-GB" dirty="0">
                <a:effectLst/>
              </a:rPr>
              <a:t> = require('body-parser');</a:t>
            </a:r>
            <a:r>
              <a:rPr lang="en-GB" dirty="0"/>
              <a:t> </a:t>
            </a:r>
            <a:br>
              <a:rPr lang="en-GB" dirty="0"/>
            </a:br>
            <a:br>
              <a:rPr lang="en-GB" dirty="0"/>
            </a:br>
            <a:r>
              <a:rPr lang="en-GB" dirty="0" err="1">
                <a:effectLst/>
              </a:rPr>
              <a:t>const</a:t>
            </a:r>
            <a:r>
              <a:rPr lang="en-GB" dirty="0">
                <a:effectLst/>
              </a:rPr>
              <a:t> app = express();</a:t>
            </a:r>
            <a:br>
              <a:rPr lang="en-GB" dirty="0"/>
            </a:br>
            <a:r>
              <a:rPr lang="en-GB" dirty="0" err="1">
                <a:effectLst/>
              </a:rPr>
              <a:t>const</a:t>
            </a:r>
            <a:r>
              <a:rPr lang="en-GB" dirty="0">
                <a:effectLst/>
              </a:rPr>
              <a:t> PORT = 3000;</a:t>
            </a:r>
            <a:r>
              <a:rPr lang="en-GB" dirty="0"/>
              <a:t> </a:t>
            </a:r>
            <a:br>
              <a:rPr lang="en-GB" dirty="0"/>
            </a:br>
            <a:br>
              <a:rPr lang="en-GB" dirty="0"/>
            </a:br>
            <a:r>
              <a:rPr lang="en-GB" dirty="0" err="1">
                <a:effectLst/>
              </a:rPr>
              <a:t>app.use</a:t>
            </a:r>
            <a:r>
              <a:rPr lang="en-GB" dirty="0">
                <a:effectLst/>
              </a:rPr>
              <a:t>(</a:t>
            </a:r>
            <a:r>
              <a:rPr lang="en-GB" dirty="0" err="1">
                <a:effectLst/>
              </a:rPr>
              <a:t>bodyParser.json</a:t>
            </a:r>
            <a:r>
              <a:rPr lang="en-GB" dirty="0">
                <a:effectLst/>
              </a:rPr>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68120-573C-2682-F151-D11C568E22CB}"/>
              </a:ext>
            </a:extLst>
          </p:cNvPr>
          <p:cNvSpPr txBox="1"/>
          <p:nvPr/>
        </p:nvSpPr>
        <p:spPr>
          <a:xfrm>
            <a:off x="869620" y="889843"/>
            <a:ext cx="6098474" cy="5078313"/>
          </a:xfrm>
          <a:prstGeom prst="rect">
            <a:avLst/>
          </a:prstGeom>
          <a:noFill/>
        </p:spPr>
        <p:txBody>
          <a:bodyPr wrap="square">
            <a:spAutoFit/>
          </a:bodyPr>
          <a:lstStyle/>
          <a:p>
            <a:r>
              <a:rPr lang="en-GB" dirty="0" err="1">
                <a:effectLst/>
              </a:rPr>
              <a:t>app.post</a:t>
            </a:r>
            <a:r>
              <a:rPr lang="en-GB" dirty="0">
                <a:effectLst/>
              </a:rPr>
              <a:t>('/</a:t>
            </a:r>
            <a:r>
              <a:rPr lang="en-GB" dirty="0" err="1">
                <a:effectLst/>
              </a:rPr>
              <a:t>toggleFountain</a:t>
            </a:r>
            <a:r>
              <a:rPr lang="en-GB" dirty="0">
                <a:effectLst/>
              </a:rPr>
              <a:t>', (</a:t>
            </a:r>
            <a:r>
              <a:rPr lang="en-GB" dirty="0" err="1">
                <a:effectLst/>
              </a:rPr>
              <a:t>req</a:t>
            </a:r>
            <a:r>
              <a:rPr lang="en-GB" dirty="0">
                <a:effectLst/>
              </a:rPr>
              <a:t>, res) =&gt; {</a:t>
            </a:r>
            <a:br>
              <a:rPr lang="en-GB" dirty="0"/>
            </a:br>
            <a:r>
              <a:rPr lang="en-GB" dirty="0">
                <a:effectLst/>
              </a:rPr>
              <a:t>    // Logic to control the fountain (turn on/off)</a:t>
            </a:r>
            <a:br>
              <a:rPr lang="en-GB" dirty="0"/>
            </a:br>
            <a:r>
              <a:rPr lang="en-GB" dirty="0">
                <a:effectLst/>
              </a:rPr>
              <a:t>    // You can implement your smart water fountain system logic here</a:t>
            </a:r>
            <a:r>
              <a:rPr lang="en-GB" dirty="0"/>
              <a:t> </a:t>
            </a:r>
            <a:br>
              <a:rPr lang="en-GB" dirty="0"/>
            </a:br>
            <a:br>
              <a:rPr lang="en-GB" dirty="0"/>
            </a:br>
            <a:r>
              <a:rPr lang="en-GB" dirty="0">
                <a:effectLst/>
              </a:rPr>
              <a:t>    // For now, just log the request body</a:t>
            </a:r>
            <a:br>
              <a:rPr lang="en-GB" dirty="0"/>
            </a:br>
            <a:r>
              <a:rPr lang="en-GB" dirty="0">
                <a:effectLst/>
              </a:rPr>
              <a:t>    </a:t>
            </a:r>
            <a:r>
              <a:rPr lang="en-GB" dirty="0" err="1">
                <a:effectLst/>
              </a:rPr>
              <a:t>console.log</a:t>
            </a:r>
            <a:r>
              <a:rPr lang="en-GB" dirty="0">
                <a:effectLst/>
              </a:rPr>
              <a:t>(</a:t>
            </a:r>
            <a:r>
              <a:rPr lang="en-GB" dirty="0" err="1">
                <a:effectLst/>
              </a:rPr>
              <a:t>req.body</a:t>
            </a:r>
            <a:r>
              <a:rPr lang="en-GB" dirty="0">
                <a:effectLst/>
              </a:rPr>
              <a:t>);</a:t>
            </a:r>
            <a:r>
              <a:rPr lang="en-GB" dirty="0"/>
              <a:t> </a:t>
            </a:r>
            <a:br>
              <a:rPr lang="en-GB" dirty="0"/>
            </a:br>
            <a:br>
              <a:rPr lang="en-GB" dirty="0"/>
            </a:br>
            <a:r>
              <a:rPr lang="en-GB" dirty="0">
                <a:effectLst/>
              </a:rPr>
              <a:t>    // Send a response back (you can customize this response based on your system's </a:t>
            </a:r>
            <a:r>
              <a:rPr lang="en-GB" dirty="0" err="1">
                <a:effectLst/>
              </a:rPr>
              <a:t>behavior</a:t>
            </a:r>
            <a:r>
              <a:rPr lang="en-GB" dirty="0">
                <a:effectLst/>
              </a:rPr>
              <a:t>)</a:t>
            </a:r>
            <a:br>
              <a:rPr lang="en-GB" dirty="0"/>
            </a:br>
            <a:r>
              <a:rPr lang="en-GB" dirty="0">
                <a:effectLst/>
              </a:rPr>
              <a:t>    </a:t>
            </a:r>
            <a:r>
              <a:rPr lang="en-GB" dirty="0" err="1">
                <a:effectLst/>
              </a:rPr>
              <a:t>res.json</a:t>
            </a:r>
            <a:r>
              <a:rPr lang="en-GB" dirty="0">
                <a:effectLst/>
              </a:rPr>
              <a:t>({ message: 'Fountain toggled' });</a:t>
            </a:r>
            <a:br>
              <a:rPr lang="en-GB" dirty="0"/>
            </a:br>
            <a:r>
              <a:rPr lang="en-GB" dirty="0">
                <a:effectLst/>
              </a:rPr>
              <a:t>});</a:t>
            </a:r>
            <a:r>
              <a:rPr lang="en-GB" dirty="0"/>
              <a:t> </a:t>
            </a:r>
            <a:br>
              <a:rPr lang="en-GB" dirty="0"/>
            </a:br>
            <a:br>
              <a:rPr lang="en-GB" dirty="0"/>
            </a:br>
            <a:r>
              <a:rPr lang="en-GB" dirty="0" err="1">
                <a:effectLst/>
              </a:rPr>
              <a:t>app.use</a:t>
            </a:r>
            <a:r>
              <a:rPr lang="en-GB" dirty="0">
                <a:effectLst/>
              </a:rPr>
              <a:t>(</a:t>
            </a:r>
            <a:r>
              <a:rPr lang="en-GB" dirty="0" err="1">
                <a:effectLst/>
              </a:rPr>
              <a:t>express.static</a:t>
            </a:r>
            <a:r>
              <a:rPr lang="en-GB" dirty="0">
                <a:effectLst/>
              </a:rPr>
              <a:t>('public'));</a:t>
            </a:r>
            <a:r>
              <a:rPr lang="en-GB" dirty="0"/>
              <a:t> </a:t>
            </a:r>
            <a:br>
              <a:rPr lang="en-GB" dirty="0"/>
            </a:br>
            <a:br>
              <a:rPr lang="en-GB" dirty="0"/>
            </a:br>
            <a:r>
              <a:rPr lang="en-GB" dirty="0" err="1">
                <a:effectLst/>
              </a:rPr>
              <a:t>app.listen</a:t>
            </a:r>
            <a:r>
              <a:rPr lang="en-GB" dirty="0">
                <a:effectLst/>
              </a:rPr>
              <a:t>(PORT, () =&gt; {</a:t>
            </a:r>
            <a:br>
              <a:rPr lang="en-GB" dirty="0"/>
            </a:br>
            <a:r>
              <a:rPr lang="en-GB" dirty="0">
                <a:effectLst/>
              </a:rPr>
              <a:t>    </a:t>
            </a:r>
            <a:r>
              <a:rPr lang="en-GB" dirty="0" err="1">
                <a:effectLst/>
              </a:rPr>
              <a:t>console.log</a:t>
            </a:r>
            <a:r>
              <a:rPr lang="en-GB" dirty="0">
                <a:effectLst/>
              </a:rPr>
              <a:t>(`Server is running on port ${PORT}`);</a:t>
            </a:r>
            <a:br>
              <a:rPr lang="en-GB" dirty="0"/>
            </a:br>
            <a:r>
              <a:rPr lang="en-GB" dirty="0">
                <a:effectLst/>
              </a:rPr>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C8B9E-1715-919A-EFB9-D5EB6BC8CF43}"/>
              </a:ext>
            </a:extLst>
          </p:cNvPr>
          <p:cNvSpPr txBox="1"/>
          <p:nvPr/>
        </p:nvSpPr>
        <p:spPr>
          <a:xfrm>
            <a:off x="1381093" y="785794"/>
            <a:ext cx="6143668" cy="3231654"/>
          </a:xfrm>
          <a:prstGeom prst="rect">
            <a:avLst/>
          </a:prstGeom>
          <a:noFill/>
        </p:spPr>
        <p:txBody>
          <a:bodyPr wrap="square">
            <a:spAutoFit/>
          </a:bodyPr>
          <a:lstStyle/>
          <a:p>
            <a:r>
              <a:rPr lang="en-GB" sz="2000" b="1" u="sng" dirty="0">
                <a:effectLst/>
              </a:rPr>
              <a:t>Step 3:</a:t>
            </a:r>
            <a:r>
              <a:rPr lang="en-GB" dirty="0">
                <a:effectLst/>
              </a:rPr>
              <a:t> Run the Server</a:t>
            </a:r>
            <a:br>
              <a:rPr lang="en-GB" dirty="0"/>
            </a:br>
            <a:r>
              <a:rPr lang="en-GB" dirty="0">
                <a:effectLst/>
              </a:rPr>
              <a:t>Run the server using the following command:</a:t>
            </a:r>
            <a:r>
              <a:rPr lang="en-GB" dirty="0"/>
              <a:t> </a:t>
            </a:r>
            <a:br>
              <a:rPr lang="en-GB" dirty="0"/>
            </a:br>
            <a:br>
              <a:rPr lang="en-GB" dirty="0"/>
            </a:br>
            <a:r>
              <a:rPr lang="en-GB" dirty="0">
                <a:effectLst/>
              </a:rPr>
              <a:t>bash</a:t>
            </a:r>
            <a:br>
              <a:rPr lang="en-GB" dirty="0"/>
            </a:br>
            <a:r>
              <a:rPr lang="en-GB" dirty="0">
                <a:effectLst/>
              </a:rPr>
              <a:t>node </a:t>
            </a:r>
            <a:r>
              <a:rPr lang="en-GB" dirty="0" err="1">
                <a:effectLst/>
              </a:rPr>
              <a:t>server.js</a:t>
            </a:r>
            <a:br>
              <a:rPr lang="en-GB" dirty="0"/>
            </a:br>
            <a:r>
              <a:rPr lang="en-GB" dirty="0">
                <a:effectLst/>
              </a:rPr>
              <a:t>Your smart water fountain system website will be accessible at http://localhost:3000. When you click the "Toggle Fountain" button, the front-end JavaScript will send a request to the back-end, triggering the /</a:t>
            </a:r>
            <a:r>
              <a:rPr lang="en-GB" dirty="0" err="1">
                <a:effectLst/>
              </a:rPr>
              <a:t>toggleFountain</a:t>
            </a:r>
            <a:r>
              <a:rPr lang="en-GB" dirty="0">
                <a:effectLst/>
              </a:rPr>
              <a:t> endpoint. You can implement the logic to control your smart water fountain system inside the /</a:t>
            </a:r>
            <a:r>
              <a:rPr lang="en-GB" dirty="0" err="1">
                <a:effectLst/>
              </a:rPr>
              <a:t>toggleFountain</a:t>
            </a:r>
            <a:r>
              <a:rPr lang="en-GB" dirty="0">
                <a:effectLst/>
              </a:rPr>
              <a:t> route handler in </a:t>
            </a:r>
            <a:r>
              <a:rPr lang="en-GB" dirty="0" err="1">
                <a:effectLst/>
              </a:rPr>
              <a:t>server.js</a:t>
            </a:r>
            <a:r>
              <a:rPr lang="en-GB" dirty="0">
                <a:effectLst/>
              </a:rPr>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09588" y="1142984"/>
            <a:ext cx="7215238" cy="5715016"/>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374151"/>
                </a:solidFill>
                <a:effectLst/>
                <a:uLnTx/>
                <a:uFillTx/>
                <a:latin typeface="+mn-lt"/>
                <a:ea typeface="+mn-ea"/>
                <a:cs typeface="+mn-cs"/>
              </a:rPr>
              <a:t>smart water fountains for public use represent a forward-thinking and sustainable solution to meet the hydration needs of individuals in various public spaces. These innovative fountains offer numerous benefits, making them a valuable addition to urban environments, parks, schools, transportation hubs, and other communal areas</a:t>
            </a:r>
            <a:r>
              <a:rPr kumimoji="0" lang="en-IN" sz="2400" b="0" i="0" u="none" strike="noStrike" kern="1200" cap="none" spc="0" normalizeH="0" baseline="0" noProof="0" dirty="0">
                <a:ln>
                  <a:noFill/>
                </a:ln>
                <a:solidFill>
                  <a:srgbClr val="374151"/>
                </a:solidFill>
                <a:effectLst/>
                <a:uLnTx/>
                <a:uFillTx/>
                <a:latin typeface="+mn-lt"/>
                <a:ea typeface="+mn-ea"/>
                <a:cs typeface="+mn-cs"/>
              </a:rPr>
              <a:t>.</a:t>
            </a:r>
            <a:r>
              <a:rPr kumimoji="0" lang="en-GB" sz="2400" b="0" i="0" u="none" strike="noStrike" kern="1200" cap="none" spc="0" normalizeH="0" baseline="0" noProof="0" dirty="0">
                <a:ln>
                  <a:noFill/>
                </a:ln>
                <a:solidFill>
                  <a:srgbClr val="374151"/>
                </a:solidFill>
                <a:effectLst/>
                <a:uLnTx/>
                <a:uFillTx/>
                <a:latin typeface="+mn-lt"/>
                <a:ea typeface="+mn-ea"/>
                <a:cs typeface="+mn-cs"/>
              </a:rPr>
              <a:t>smart water fountains for public use offer a holistic solution that combines convenience, sustainability, and data-driven management to promote hydration, reduce waste, and contribute to the well-being of communities. Their continued adoption in public spaces aligns with the growing focus on environmental sustainability, public health, and </a:t>
            </a:r>
            <a:r>
              <a:rPr kumimoji="0" lang="en-IN" sz="2400" b="0" i="0" u="none" strike="noStrike" kern="1200" cap="none" spc="0" normalizeH="0" baseline="0" noProof="0" dirty="0">
                <a:ln>
                  <a:noFill/>
                </a:ln>
                <a:solidFill>
                  <a:srgbClr val="374151"/>
                </a:solidFill>
                <a:effectLst/>
                <a:uLnTx/>
                <a:uFillTx/>
                <a:latin typeface="+mn-lt"/>
                <a:ea typeface="+mn-ea"/>
                <a:cs typeface="+mn-cs"/>
              </a:rPr>
              <a:t>smart infrastructure.</a:t>
            </a:r>
            <a:endParaRPr kumimoji="0" lang="en-US" sz="2400" b="0" i="1"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4">
            <a:extLst>
              <a:ext uri="{FF2B5EF4-FFF2-40B4-BE49-F238E27FC236}">
                <a16:creationId xmlns:a16="http://schemas.microsoft.com/office/drawing/2014/main" id="{3EE38D7B-0094-5745-A8D7-3E3599D2763B}"/>
              </a:ext>
            </a:extLst>
          </p:cNvPr>
          <p:cNvPicPr>
            <a:picLocks noChangeAspect="1"/>
          </p:cNvPicPr>
          <p:nvPr/>
        </p:nvPicPr>
        <p:blipFill>
          <a:blip r:embed="rId2">
            <a:extLst>
              <a:ext uri="{28A0092B-C50C-407E-A947-70E740481C1C}">
                <a14:useLocalDpi xmlns:a14="http://schemas.microsoft.com/office/drawing/2010/main" val="0"/>
              </a:ext>
            </a:extLst>
          </a:blip>
          <a:srcRect l="4551" t="6639"/>
          <a:stretch>
            <a:fillRect/>
          </a:stretch>
        </p:blipFill>
        <p:spPr>
          <a:xfrm>
            <a:off x="8024826" y="1571611"/>
            <a:ext cx="3357586" cy="4047403"/>
          </a:xfrm>
          <a:prstGeom prst="rect">
            <a:avLst/>
          </a:prstGeom>
        </p:spPr>
      </p:pic>
      <p:sp>
        <p:nvSpPr>
          <p:cNvPr id="4" name="Rectangle 3"/>
          <p:cNvSpPr/>
          <p:nvPr/>
        </p:nvSpPr>
        <p:spPr>
          <a:xfrm>
            <a:off x="1199456" y="0"/>
            <a:ext cx="6215106" cy="523220"/>
          </a:xfrm>
          <a:prstGeom prst="rect">
            <a:avLst/>
          </a:prstGeom>
        </p:spPr>
        <p:txBody>
          <a:bodyPr wrap="square">
            <a:spAutoFit/>
          </a:bodyPr>
          <a:lstStyle/>
          <a:p>
            <a:r>
              <a:rPr lang="en-US" sz="2800" b="1" i="1" u="sng" dirty="0">
                <a:solidFill>
                  <a:srgbClr val="FF0000"/>
                </a:solidFill>
              </a:rPr>
              <a:t>Conclusion:</a:t>
            </a:r>
            <a:endParaRPr lang="en-US" b="1" i="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594B693-48EB-7212-6996-F149084E2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848780" cy="72274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7194A0-20E3-207A-B266-FCDAE3387F7B}"/>
              </a:ext>
            </a:extLst>
          </p:cNvPr>
          <p:cNvSpPr>
            <a:spLocks noGrp="1"/>
          </p:cNvSpPr>
          <p:nvPr>
            <p:ph idx="1"/>
          </p:nvPr>
        </p:nvSpPr>
        <p:spPr>
          <a:xfrm>
            <a:off x="623392" y="116632"/>
            <a:ext cx="7919852" cy="6143667"/>
          </a:xfrm>
        </p:spPr>
        <p:txBody>
          <a:bodyPr>
            <a:normAutofit fontScale="70000" lnSpcReduction="20000"/>
          </a:bodyPr>
          <a:lstStyle/>
          <a:p>
            <a:pPr>
              <a:buNone/>
            </a:pPr>
            <a:r>
              <a:rPr lang="en-GB" sz="3600" b="1" i="1" u="sng" dirty="0">
                <a:solidFill>
                  <a:srgbClr val="FF0000"/>
                </a:solidFill>
                <a:effectLst/>
              </a:rPr>
              <a:t>IOT Sensor on smart water </a:t>
            </a:r>
            <a:r>
              <a:rPr lang="en-GB" sz="3600" b="1" i="1" u="sng" dirty="0" err="1">
                <a:solidFill>
                  <a:srgbClr val="FF0000"/>
                </a:solidFill>
                <a:effectLst/>
              </a:rPr>
              <a:t>fountation</a:t>
            </a:r>
            <a:endParaRPr lang="en-GB" sz="3600" b="1" i="1" u="sng" dirty="0">
              <a:solidFill>
                <a:srgbClr val="FF0000"/>
              </a:solidFill>
              <a:effectLst/>
            </a:endParaRPr>
          </a:p>
          <a:p>
            <a:pPr>
              <a:buNone/>
            </a:pPr>
            <a:endParaRPr lang="en-GB" b="0" i="0" dirty="0">
              <a:solidFill>
                <a:srgbClr val="374151"/>
              </a:solidFill>
              <a:effectLst/>
            </a:endParaRPr>
          </a:p>
          <a:p>
            <a:pPr>
              <a:buNone/>
            </a:pPr>
            <a:r>
              <a:rPr lang="en-GB" sz="3000" b="0" i="0" dirty="0">
                <a:solidFill>
                  <a:srgbClr val="374151"/>
                </a:solidFill>
                <a:effectLst/>
              </a:rPr>
              <a:t>    Setting up an </a:t>
            </a:r>
            <a:r>
              <a:rPr lang="en-GB" sz="3000" b="0" i="0" dirty="0" err="1">
                <a:solidFill>
                  <a:srgbClr val="374151"/>
                </a:solidFill>
                <a:effectLst/>
              </a:rPr>
              <a:t>IoT</a:t>
            </a:r>
            <a:r>
              <a:rPr lang="en-GB" sz="3000" b="0" i="0" dirty="0">
                <a:solidFill>
                  <a:srgbClr val="374151"/>
                </a:solidFill>
                <a:effectLst/>
              </a:rPr>
              <a:t> (Internet of Things) sensor system for a smart water fountain involves several components and steps. Here's an overview of how you can set up the </a:t>
            </a:r>
            <a:r>
              <a:rPr lang="en-GB" sz="3000" b="0" i="0" dirty="0" err="1">
                <a:solidFill>
                  <a:srgbClr val="374151"/>
                </a:solidFill>
                <a:effectLst/>
              </a:rPr>
              <a:t>IoT</a:t>
            </a:r>
            <a:r>
              <a:rPr lang="en-GB" sz="3000" b="0" i="0" dirty="0">
                <a:solidFill>
                  <a:srgbClr val="374151"/>
                </a:solidFill>
                <a:effectLst/>
              </a:rPr>
              <a:t> sensor system for a smart water </a:t>
            </a:r>
            <a:r>
              <a:rPr lang="en-IN" sz="3000" b="0" i="0" dirty="0">
                <a:solidFill>
                  <a:srgbClr val="374151"/>
                </a:solidFill>
                <a:effectLst/>
              </a:rPr>
              <a:t>fountain</a:t>
            </a:r>
          </a:p>
          <a:p>
            <a:r>
              <a:rPr lang="en-GB" sz="3000" b="1" i="0" dirty="0">
                <a:solidFill>
                  <a:srgbClr val="374151"/>
                </a:solidFill>
                <a:effectLst/>
              </a:rPr>
              <a:t>Select Sensors:</a:t>
            </a:r>
            <a:endParaRPr lang="en-GB" sz="3000" b="0" i="0" dirty="0">
              <a:solidFill>
                <a:srgbClr val="374151"/>
              </a:solidFill>
              <a:effectLst/>
            </a:endParaRPr>
          </a:p>
          <a:p>
            <a:pPr>
              <a:buNone/>
            </a:pPr>
            <a:r>
              <a:rPr lang="en-GB" sz="3000" i="0" dirty="0">
                <a:solidFill>
                  <a:srgbClr val="374151"/>
                </a:solidFill>
                <a:effectLst/>
              </a:rPr>
              <a:t>    Choose the appropriate sensors based on the desired functionalities. Common sensors for a smart water fountain might include</a:t>
            </a:r>
            <a:r>
              <a:rPr lang="en-GB" b="0" i="0" dirty="0">
                <a:solidFill>
                  <a:srgbClr val="374151"/>
                </a:solidFill>
                <a:effectLst/>
              </a:rPr>
              <a:t>:</a:t>
            </a:r>
          </a:p>
          <a:p>
            <a:pPr lvl="1"/>
            <a:r>
              <a:rPr lang="en-GB" sz="2800" i="0" dirty="0">
                <a:solidFill>
                  <a:srgbClr val="374151"/>
                </a:solidFill>
                <a:effectLst/>
              </a:rPr>
              <a:t>Water level sensor: To monitor the water level and prevent overflows.</a:t>
            </a:r>
          </a:p>
          <a:p>
            <a:pPr lvl="1"/>
            <a:r>
              <a:rPr lang="en-GB" sz="2800" i="0" dirty="0">
                <a:solidFill>
                  <a:srgbClr val="374151"/>
                </a:solidFill>
                <a:effectLst/>
              </a:rPr>
              <a:t>Temperature sensor: For controlling and monitoring water temperature.</a:t>
            </a:r>
          </a:p>
          <a:p>
            <a:pPr lvl="1"/>
            <a:r>
              <a:rPr lang="en-GB" sz="2800" i="0" dirty="0">
                <a:solidFill>
                  <a:srgbClr val="374151"/>
                </a:solidFill>
                <a:effectLst/>
              </a:rPr>
              <a:t>Flow sensor: To measure water flow rate.</a:t>
            </a:r>
          </a:p>
          <a:p>
            <a:pPr lvl="1"/>
            <a:r>
              <a:rPr lang="en-GB" sz="2800" i="0" dirty="0">
                <a:solidFill>
                  <a:srgbClr val="374151"/>
                </a:solidFill>
                <a:effectLst/>
              </a:rPr>
              <a:t>Water quality sensor: For checking water quality and purity.</a:t>
            </a:r>
          </a:p>
          <a:p>
            <a:pPr lvl="1"/>
            <a:r>
              <a:rPr lang="en-GB" sz="2800" i="0" dirty="0">
                <a:solidFill>
                  <a:srgbClr val="374151"/>
                </a:solidFill>
                <a:effectLst/>
              </a:rPr>
              <a:t>Motion/proximity sensor: To enable touchless operation.</a:t>
            </a:r>
          </a:p>
          <a:p>
            <a:pPr lvl="1"/>
            <a:r>
              <a:rPr lang="en-GB" sz="2800" i="0" dirty="0">
                <a:solidFill>
                  <a:srgbClr val="374151"/>
                </a:solidFill>
                <a:effectLst/>
              </a:rPr>
              <a:t>UV-C sensor (if UV-C sterilization is used): To monitor UV-C lamp status</a:t>
            </a:r>
          </a:p>
          <a:p>
            <a:endParaRPr lang="en-US" dirty="0"/>
          </a:p>
        </p:txBody>
      </p:sp>
      <p:pic>
        <p:nvPicPr>
          <p:cNvPr id="6" name="Picture 6">
            <a:extLst>
              <a:ext uri="{FF2B5EF4-FFF2-40B4-BE49-F238E27FC236}">
                <a16:creationId xmlns:a16="http://schemas.microsoft.com/office/drawing/2014/main" id="{3B56844C-E908-9DE9-85DC-3234538A94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827" y="1844824"/>
            <a:ext cx="3143272" cy="3500462"/>
          </a:xfrm>
          <a:prstGeom prst="rect">
            <a:avLst/>
          </a:prstGeom>
        </p:spPr>
      </p:pic>
    </p:spTree>
    <p:extLst>
      <p:ext uri="{BB962C8B-B14F-4D97-AF65-F5344CB8AC3E}">
        <p14:creationId xmlns:p14="http://schemas.microsoft.com/office/powerpoint/2010/main" val="43390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4BA16-C831-5146-4F6D-4DAAED3EE140}"/>
              </a:ext>
            </a:extLst>
          </p:cNvPr>
          <p:cNvSpPr>
            <a:spLocks noGrp="1"/>
          </p:cNvSpPr>
          <p:nvPr>
            <p:ph idx="1"/>
          </p:nvPr>
        </p:nvSpPr>
        <p:spPr>
          <a:xfrm>
            <a:off x="380960" y="96518"/>
            <a:ext cx="11430080" cy="6500834"/>
          </a:xfrm>
        </p:spPr>
        <p:txBody>
          <a:bodyPr>
            <a:normAutofit fontScale="25000" lnSpcReduction="20000"/>
          </a:bodyPr>
          <a:lstStyle/>
          <a:p>
            <a:r>
              <a:rPr lang="en-GB" sz="8000" b="1" i="0" dirty="0" err="1">
                <a:solidFill>
                  <a:srgbClr val="374151"/>
                </a:solidFill>
                <a:effectLst/>
              </a:rPr>
              <a:t>IoT</a:t>
            </a:r>
            <a:r>
              <a:rPr lang="en-GB" sz="8000" b="1" i="0" dirty="0">
                <a:solidFill>
                  <a:srgbClr val="374151"/>
                </a:solidFill>
                <a:effectLst/>
              </a:rPr>
              <a:t> Hardware:</a:t>
            </a:r>
            <a:endParaRPr lang="en-GB" sz="8000" b="0" i="0" dirty="0">
              <a:solidFill>
                <a:srgbClr val="374151"/>
              </a:solidFill>
              <a:effectLst/>
            </a:endParaRPr>
          </a:p>
          <a:p>
            <a:r>
              <a:rPr lang="en-GB" sz="8000" b="0" i="0" dirty="0">
                <a:solidFill>
                  <a:srgbClr val="374151"/>
                </a:solidFill>
                <a:effectLst/>
              </a:rPr>
              <a:t>Select </a:t>
            </a:r>
            <a:r>
              <a:rPr lang="en-GB" sz="8000" b="0" i="0" dirty="0" err="1">
                <a:solidFill>
                  <a:srgbClr val="374151"/>
                </a:solidFill>
                <a:effectLst/>
              </a:rPr>
              <a:t>IoT</a:t>
            </a:r>
            <a:r>
              <a:rPr lang="en-GB" sz="8000" b="0" i="0" dirty="0">
                <a:solidFill>
                  <a:srgbClr val="374151"/>
                </a:solidFill>
                <a:effectLst/>
              </a:rPr>
              <a:t> hardware components such as microcontrollers or development boards (e.g., Arduino, Raspberry Pi) that are compatible with your chosen sensors.</a:t>
            </a:r>
          </a:p>
          <a:p>
            <a:r>
              <a:rPr lang="en-GB" sz="8000" b="0" i="0" dirty="0">
                <a:solidFill>
                  <a:srgbClr val="374151"/>
                </a:solidFill>
                <a:effectLst/>
              </a:rPr>
              <a:t>Ensure your hardware has Wi-Fi or other connectivity options (e.g., Bluetooth, </a:t>
            </a:r>
            <a:r>
              <a:rPr lang="en-GB" sz="8000" b="0" i="0" dirty="0" err="1">
                <a:solidFill>
                  <a:srgbClr val="374151"/>
                </a:solidFill>
                <a:effectLst/>
              </a:rPr>
              <a:t>LoRa</a:t>
            </a:r>
            <a:r>
              <a:rPr lang="en-GB" sz="8000" b="0" i="0" dirty="0">
                <a:solidFill>
                  <a:srgbClr val="374151"/>
                </a:solidFill>
                <a:effectLst/>
              </a:rPr>
              <a:t>, cellular) to transmit data to the cloud.</a:t>
            </a:r>
          </a:p>
          <a:p>
            <a:r>
              <a:rPr lang="en-GB" sz="8000" b="1" i="0" dirty="0">
                <a:solidFill>
                  <a:srgbClr val="374151"/>
                </a:solidFill>
                <a:effectLst/>
              </a:rPr>
              <a:t>Power Supply:</a:t>
            </a:r>
            <a:endParaRPr lang="en-GB" sz="8000" b="0" i="0" dirty="0">
              <a:solidFill>
                <a:srgbClr val="374151"/>
              </a:solidFill>
              <a:effectLst/>
            </a:endParaRPr>
          </a:p>
          <a:p>
            <a:pPr lvl="1"/>
            <a:r>
              <a:rPr lang="en-GB" sz="8000" b="0" i="0" dirty="0">
                <a:solidFill>
                  <a:srgbClr val="374151"/>
                </a:solidFill>
                <a:effectLst/>
              </a:rPr>
              <a:t>Consider power requirements for your </a:t>
            </a:r>
            <a:r>
              <a:rPr lang="en-GB" sz="8000" b="0" i="0" dirty="0" err="1">
                <a:solidFill>
                  <a:srgbClr val="374151"/>
                </a:solidFill>
                <a:effectLst/>
              </a:rPr>
              <a:t>IoT</a:t>
            </a:r>
            <a:r>
              <a:rPr lang="en-GB" sz="8000" b="0" i="0" dirty="0">
                <a:solidFill>
                  <a:srgbClr val="374151"/>
                </a:solidFill>
                <a:effectLst/>
              </a:rPr>
              <a:t> setup. Depending on the sensors and microcontroller used, you may need a reliable power source, which could be a battery, power adapter, or a combination of both.</a:t>
            </a:r>
          </a:p>
          <a:p>
            <a:r>
              <a:rPr lang="en-GB" sz="8000" b="1" i="0" dirty="0">
                <a:solidFill>
                  <a:srgbClr val="374151"/>
                </a:solidFill>
                <a:effectLst/>
              </a:rPr>
              <a:t>Connectivity:</a:t>
            </a:r>
            <a:endParaRPr lang="en-GB" sz="8000" b="0" i="0" dirty="0">
              <a:solidFill>
                <a:srgbClr val="374151"/>
              </a:solidFill>
              <a:effectLst/>
            </a:endParaRPr>
          </a:p>
          <a:p>
            <a:pPr lvl="1"/>
            <a:r>
              <a:rPr lang="en-GB" sz="8000" b="0" i="0" dirty="0">
                <a:solidFill>
                  <a:srgbClr val="374151"/>
                </a:solidFill>
                <a:effectLst/>
              </a:rPr>
              <a:t>Set up a secure and reliable network connection for your </a:t>
            </a:r>
            <a:r>
              <a:rPr lang="en-GB" sz="8000" b="0" i="0" dirty="0" err="1">
                <a:solidFill>
                  <a:srgbClr val="374151"/>
                </a:solidFill>
                <a:effectLst/>
              </a:rPr>
              <a:t>IoT</a:t>
            </a:r>
            <a:r>
              <a:rPr lang="en-GB" sz="8000" b="0" i="0" dirty="0">
                <a:solidFill>
                  <a:srgbClr val="374151"/>
                </a:solidFill>
                <a:effectLst/>
              </a:rPr>
              <a:t> device. This may involve configuring Wi-Fi credentials or setting up cellular connectivity.</a:t>
            </a:r>
          </a:p>
          <a:p>
            <a:r>
              <a:rPr lang="en-GB" sz="8000" b="1" i="0" dirty="0">
                <a:solidFill>
                  <a:srgbClr val="374151"/>
                </a:solidFill>
                <a:effectLst/>
              </a:rPr>
              <a:t>Programming:</a:t>
            </a:r>
            <a:endParaRPr lang="en-GB" sz="8000" b="0" i="0" dirty="0">
              <a:solidFill>
                <a:srgbClr val="374151"/>
              </a:solidFill>
              <a:effectLst/>
            </a:endParaRPr>
          </a:p>
          <a:p>
            <a:pPr lvl="1"/>
            <a:r>
              <a:rPr lang="en-GB" sz="8000" b="0" i="0" dirty="0">
                <a:solidFill>
                  <a:srgbClr val="374151"/>
                </a:solidFill>
                <a:effectLst/>
              </a:rPr>
              <a:t>Write code to read data from the sensors and transmit it to the cloud. Use appropriate programming languages and libraries compatible with your </a:t>
            </a:r>
            <a:r>
              <a:rPr lang="en-GB" sz="8000" b="0" i="0" dirty="0" err="1">
                <a:solidFill>
                  <a:srgbClr val="374151"/>
                </a:solidFill>
                <a:effectLst/>
              </a:rPr>
              <a:t>IoT</a:t>
            </a:r>
            <a:r>
              <a:rPr lang="en-GB" sz="8000" b="0" i="0" dirty="0">
                <a:solidFill>
                  <a:srgbClr val="374151"/>
                </a:solidFill>
                <a:effectLst/>
              </a:rPr>
              <a:t> hardware.</a:t>
            </a:r>
          </a:p>
          <a:p>
            <a:r>
              <a:rPr lang="en-GB" sz="8000" b="1" i="0" dirty="0">
                <a:solidFill>
                  <a:srgbClr val="374151"/>
                </a:solidFill>
                <a:effectLst/>
              </a:rPr>
              <a:t>Maintenance and Updates:</a:t>
            </a:r>
            <a:endParaRPr lang="en-GB" sz="8000" b="0" i="0" dirty="0">
              <a:solidFill>
                <a:srgbClr val="374151"/>
              </a:solidFill>
              <a:effectLst/>
            </a:endParaRPr>
          </a:p>
          <a:p>
            <a:pPr lvl="1"/>
            <a:r>
              <a:rPr lang="en-GB" sz="8000" b="0" i="0" dirty="0">
                <a:solidFill>
                  <a:srgbClr val="374151"/>
                </a:solidFill>
                <a:effectLst/>
              </a:rPr>
              <a:t>Regularly maintain and update the </a:t>
            </a:r>
            <a:r>
              <a:rPr lang="en-GB" sz="8000" b="0" i="0" dirty="0" err="1">
                <a:solidFill>
                  <a:srgbClr val="374151"/>
                </a:solidFill>
                <a:effectLst/>
              </a:rPr>
              <a:t>IoT</a:t>
            </a:r>
            <a:r>
              <a:rPr lang="en-GB" sz="8000" b="0" i="0" dirty="0">
                <a:solidFill>
                  <a:srgbClr val="374151"/>
                </a:solidFill>
                <a:effectLst/>
              </a:rPr>
              <a:t> sensor system to ensure it operates reliably and securely.</a:t>
            </a:r>
          </a:p>
          <a:p>
            <a:pPr lvl="1"/>
            <a:r>
              <a:rPr lang="en-GB" sz="8000" b="0" i="0" dirty="0">
                <a:solidFill>
                  <a:srgbClr val="374151"/>
                </a:solidFill>
                <a:effectLst/>
              </a:rPr>
              <a:t>Monitor sensor health and replace or calibrate sensors as needed.</a:t>
            </a:r>
          </a:p>
          <a:p>
            <a:r>
              <a:rPr lang="en-GB" sz="8000" b="0" i="0" dirty="0">
                <a:solidFill>
                  <a:srgbClr val="374151"/>
                </a:solidFill>
                <a:effectLst/>
              </a:rPr>
              <a:t>Once your </a:t>
            </a:r>
            <a:r>
              <a:rPr lang="en-GB" sz="8000" b="0" i="0" dirty="0" err="1">
                <a:solidFill>
                  <a:srgbClr val="374151"/>
                </a:solidFill>
                <a:effectLst/>
              </a:rPr>
              <a:t>IoT</a:t>
            </a:r>
            <a:r>
              <a:rPr lang="en-GB" sz="8000" b="0" i="0" dirty="0">
                <a:solidFill>
                  <a:srgbClr val="374151"/>
                </a:solidFill>
                <a:effectLst/>
              </a:rPr>
              <a:t> sensor system is set up, your smart water fountain should be capable of providing real-time data monitoring and control, making it convenient and efficient for users while offering insights for maintenance and optimization</a:t>
            </a:r>
            <a:r>
              <a:rPr lang="en-GB" b="0" i="0" dirty="0">
                <a:solidFill>
                  <a:srgbClr val="374151"/>
                </a:solidFill>
                <a:effectLst/>
                <a:latin typeface="Söhne"/>
              </a:rPr>
              <a:t>.</a:t>
            </a:r>
          </a:p>
        </p:txBody>
      </p:sp>
    </p:spTree>
    <p:extLst>
      <p:ext uri="{BB962C8B-B14F-4D97-AF65-F5344CB8AC3E}">
        <p14:creationId xmlns:p14="http://schemas.microsoft.com/office/powerpoint/2010/main" val="13952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5810-D90C-0F49-ADF1-06FEAA00240D}"/>
              </a:ext>
            </a:extLst>
          </p:cNvPr>
          <p:cNvSpPr>
            <a:spLocks noGrp="1"/>
          </p:cNvSpPr>
          <p:nvPr>
            <p:ph type="title"/>
          </p:nvPr>
        </p:nvSpPr>
        <p:spPr>
          <a:xfrm>
            <a:off x="838200" y="-243408"/>
            <a:ext cx="10515600" cy="1000107"/>
          </a:xfrm>
        </p:spPr>
        <p:txBody>
          <a:bodyPr>
            <a:normAutofit/>
          </a:bodyPr>
          <a:lstStyle/>
          <a:p>
            <a:r>
              <a:rPr lang="en-US" sz="2800" b="1" i="1" u="sng" dirty="0">
                <a:solidFill>
                  <a:srgbClr val="FF0000"/>
                </a:solidFill>
                <a:latin typeface="+mn-lt"/>
              </a:rPr>
              <a:t>Block diagram of smart water </a:t>
            </a:r>
            <a:r>
              <a:rPr lang="en-US" sz="2800" b="1" i="1" u="sng" dirty="0" err="1">
                <a:solidFill>
                  <a:srgbClr val="FF0000"/>
                </a:solidFill>
                <a:latin typeface="+mn-lt"/>
              </a:rPr>
              <a:t>fountation</a:t>
            </a:r>
            <a:endParaRPr lang="en-US" sz="2800" b="1" i="1" u="sng" dirty="0">
              <a:solidFill>
                <a:srgbClr val="FF0000"/>
              </a:solidFill>
              <a:latin typeface="+mn-lt"/>
            </a:endParaRPr>
          </a:p>
        </p:txBody>
      </p:sp>
      <p:pic>
        <p:nvPicPr>
          <p:cNvPr id="4" name="Picture 4">
            <a:extLst>
              <a:ext uri="{FF2B5EF4-FFF2-40B4-BE49-F238E27FC236}">
                <a16:creationId xmlns:a16="http://schemas.microsoft.com/office/drawing/2014/main" id="{267A3739-5DAE-43D2-7B99-F3F57FFAA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60" y="500054"/>
            <a:ext cx="11233248" cy="5987300"/>
          </a:xfrm>
        </p:spPr>
      </p:pic>
    </p:spTree>
    <p:extLst>
      <p:ext uri="{BB962C8B-B14F-4D97-AF65-F5344CB8AC3E}">
        <p14:creationId xmlns:p14="http://schemas.microsoft.com/office/powerpoint/2010/main" val="417504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3E80-BEB5-B3F2-E0B1-E2D735F38F3E}"/>
              </a:ext>
            </a:extLst>
          </p:cNvPr>
          <p:cNvSpPr>
            <a:spLocks noGrp="1"/>
          </p:cNvSpPr>
          <p:nvPr>
            <p:ph type="title"/>
          </p:nvPr>
        </p:nvSpPr>
        <p:spPr>
          <a:xfrm>
            <a:off x="1309654" y="-285775"/>
            <a:ext cx="10515600" cy="1122488"/>
          </a:xfrm>
        </p:spPr>
        <p:txBody>
          <a:bodyPr>
            <a:normAutofit/>
          </a:bodyPr>
          <a:lstStyle/>
          <a:p>
            <a:r>
              <a:rPr lang="en-US" sz="2800" b="1" i="1" u="sng" dirty="0">
                <a:solidFill>
                  <a:srgbClr val="FF0000"/>
                </a:solidFill>
                <a:latin typeface="+mn-lt"/>
              </a:rPr>
              <a:t>Mobile development using smart water </a:t>
            </a:r>
            <a:r>
              <a:rPr lang="en-US" sz="2800" b="1" i="1" u="sng" dirty="0" err="1">
                <a:solidFill>
                  <a:srgbClr val="FF0000"/>
                </a:solidFill>
                <a:latin typeface="+mn-lt"/>
              </a:rPr>
              <a:t>fountation</a:t>
            </a:r>
            <a:endParaRPr lang="en-US" sz="2800" b="1" i="1" u="sng" dirty="0">
              <a:solidFill>
                <a:srgbClr val="FF0000"/>
              </a:solidFill>
              <a:latin typeface="+mn-lt"/>
            </a:endParaRPr>
          </a:p>
        </p:txBody>
      </p:sp>
      <p:sp>
        <p:nvSpPr>
          <p:cNvPr id="3" name="Content Placeholder 2">
            <a:extLst>
              <a:ext uri="{FF2B5EF4-FFF2-40B4-BE49-F238E27FC236}">
                <a16:creationId xmlns:a16="http://schemas.microsoft.com/office/drawing/2014/main" id="{AE6F5FD8-73E1-F4A2-ACF8-BD0B824B3CA8}"/>
              </a:ext>
            </a:extLst>
          </p:cNvPr>
          <p:cNvSpPr>
            <a:spLocks noGrp="1"/>
          </p:cNvSpPr>
          <p:nvPr>
            <p:ph idx="1"/>
          </p:nvPr>
        </p:nvSpPr>
        <p:spPr>
          <a:xfrm>
            <a:off x="695400" y="692696"/>
            <a:ext cx="6900874" cy="4819665"/>
          </a:xfrm>
        </p:spPr>
        <p:txBody>
          <a:bodyPr>
            <a:noAutofit/>
          </a:bodyPr>
          <a:lstStyle/>
          <a:p>
            <a:r>
              <a:rPr lang="en-GB" sz="2400" b="0" i="0" dirty="0">
                <a:solidFill>
                  <a:srgbClr val="374151"/>
                </a:solidFill>
                <a:effectLst/>
              </a:rPr>
              <a:t>Developing a mobile app for Smart Water Fountains enhances user interaction and control. Creating a mobile app for Smart Water Fountains requires a multidisciplinary team, including developers, designers, and quality assurance testers. Collaboration and thorough testing are essential to deliver a reliable and user-friendly </a:t>
            </a:r>
            <a:r>
              <a:rPr lang="en-GB" sz="2400" b="0" i="0" dirty="0" err="1">
                <a:solidFill>
                  <a:srgbClr val="374151"/>
                </a:solidFill>
                <a:effectLst/>
              </a:rPr>
              <a:t>application.Here's</a:t>
            </a:r>
            <a:r>
              <a:rPr lang="en-GB" sz="2400" b="0" i="0" dirty="0">
                <a:solidFill>
                  <a:srgbClr val="374151"/>
                </a:solidFill>
                <a:effectLst/>
              </a:rPr>
              <a:t> a step-by-step guide to developing such an app:</a:t>
            </a:r>
            <a:endParaRPr lang="en-IN" sz="2400" b="0" i="0" dirty="0">
              <a:solidFill>
                <a:srgbClr val="374151"/>
              </a:solidFill>
              <a:effectLst/>
            </a:endParaRPr>
          </a:p>
          <a:p>
            <a:r>
              <a:rPr lang="en-GB" sz="2400" b="1" i="0" dirty="0">
                <a:effectLst/>
              </a:rPr>
              <a:t> Define Objectives</a:t>
            </a:r>
            <a:endParaRPr lang="en-IN" sz="2400" b="1" i="0" dirty="0">
              <a:effectLst/>
            </a:endParaRPr>
          </a:p>
          <a:p>
            <a:r>
              <a:rPr lang="en-GB" sz="2400" b="1" i="0" dirty="0">
                <a:effectLst/>
              </a:rPr>
              <a:t>Choose Platforms</a:t>
            </a:r>
            <a:endParaRPr lang="en-IN" sz="2400" b="1" i="0" dirty="0">
              <a:effectLst/>
            </a:endParaRPr>
          </a:p>
          <a:p>
            <a:r>
              <a:rPr lang="en-GB" sz="2400" b="1" i="0" dirty="0">
                <a:effectLst/>
              </a:rPr>
              <a:t>Technology Stack</a:t>
            </a:r>
            <a:endParaRPr lang="en-IN" sz="2400" b="1" i="0" dirty="0">
              <a:effectLst/>
            </a:endParaRPr>
          </a:p>
          <a:p>
            <a:r>
              <a:rPr lang="en-GB" sz="2400" b="1" i="0" dirty="0">
                <a:effectLst/>
              </a:rPr>
              <a:t>User Interface (UI) Design</a:t>
            </a:r>
            <a:endParaRPr lang="en-IN" sz="2400" b="1" i="0" dirty="0">
              <a:effectLst/>
            </a:endParaRPr>
          </a:p>
        </p:txBody>
      </p:sp>
      <p:pic>
        <p:nvPicPr>
          <p:cNvPr id="5" name="Picture 5">
            <a:extLst>
              <a:ext uri="{FF2B5EF4-FFF2-40B4-BE49-F238E27FC236}">
                <a16:creationId xmlns:a16="http://schemas.microsoft.com/office/drawing/2014/main" id="{A9D89D5E-9A60-283B-AAC0-5E8DA34E3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60" y="1928802"/>
            <a:ext cx="4310050" cy="4320215"/>
          </a:xfrm>
          <a:prstGeom prst="rect">
            <a:avLst/>
          </a:prstGeom>
        </p:spPr>
      </p:pic>
    </p:spTree>
    <p:extLst>
      <p:ext uri="{BB962C8B-B14F-4D97-AF65-F5344CB8AC3E}">
        <p14:creationId xmlns:p14="http://schemas.microsoft.com/office/powerpoint/2010/main" val="37421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00042"/>
            <a:ext cx="10515600" cy="6072230"/>
          </a:xfrm>
        </p:spPr>
        <p:txBody>
          <a:bodyPr>
            <a:normAutofit fontScale="85000" lnSpcReduction="20000"/>
          </a:bodyPr>
          <a:lstStyle/>
          <a:p>
            <a:r>
              <a:rPr lang="en-GB" sz="2600" b="1" dirty="0">
                <a:solidFill>
                  <a:srgbClr val="FF0000"/>
                </a:solidFill>
              </a:rPr>
              <a:t>Features and Functionality</a:t>
            </a:r>
            <a:r>
              <a:rPr lang="en-GB" sz="3000" b="1" dirty="0">
                <a:solidFill>
                  <a:srgbClr val="374151"/>
                </a:solidFill>
              </a:rPr>
              <a:t>:</a:t>
            </a:r>
            <a:endParaRPr lang="en-GB" sz="3000" dirty="0">
              <a:solidFill>
                <a:srgbClr val="374151"/>
              </a:solidFill>
            </a:endParaRPr>
          </a:p>
          <a:p>
            <a:pPr>
              <a:buNone/>
            </a:pPr>
            <a:r>
              <a:rPr lang="en-GB" sz="3000" dirty="0">
                <a:solidFill>
                  <a:srgbClr val="374151"/>
                </a:solidFill>
              </a:rPr>
              <a:t>  </a:t>
            </a:r>
            <a:r>
              <a:rPr lang="en-GB" sz="2600" dirty="0">
                <a:solidFill>
                  <a:srgbClr val="374151"/>
                </a:solidFill>
              </a:rPr>
              <a:t>Implement the desired features, such as:</a:t>
            </a:r>
          </a:p>
          <a:p>
            <a:pPr lvl="1"/>
            <a:r>
              <a:rPr lang="en-GB" sz="2600" dirty="0">
                <a:solidFill>
                  <a:srgbClr val="374151"/>
                </a:solidFill>
              </a:rPr>
              <a:t>User registration and authentication.</a:t>
            </a:r>
          </a:p>
          <a:p>
            <a:pPr lvl="1"/>
            <a:r>
              <a:rPr lang="en-GB" sz="2600" dirty="0">
                <a:solidFill>
                  <a:srgbClr val="374151"/>
                </a:solidFill>
              </a:rPr>
              <a:t>Real-time data visualization (e.g., water temperature, quality).</a:t>
            </a:r>
          </a:p>
          <a:p>
            <a:pPr lvl="1"/>
            <a:r>
              <a:rPr lang="en-GB" sz="2600" dirty="0">
                <a:solidFill>
                  <a:srgbClr val="374151"/>
                </a:solidFill>
              </a:rPr>
              <a:t>Water dispensing controls (adjusting temperature, flow rate).</a:t>
            </a:r>
          </a:p>
          <a:p>
            <a:pPr lvl="1"/>
            <a:r>
              <a:rPr lang="en-GB" sz="2600" dirty="0">
                <a:solidFill>
                  <a:srgbClr val="374151"/>
                </a:solidFill>
              </a:rPr>
              <a:t>Push notifications for maintenance alerts or status updates.</a:t>
            </a:r>
          </a:p>
          <a:p>
            <a:pPr lvl="1"/>
            <a:r>
              <a:rPr lang="en-GB" sz="2600" dirty="0">
                <a:solidFill>
                  <a:srgbClr val="374151"/>
                </a:solidFill>
              </a:rPr>
              <a:t>Integration with </a:t>
            </a:r>
            <a:r>
              <a:rPr lang="en-GB" sz="2600" dirty="0" err="1">
                <a:solidFill>
                  <a:srgbClr val="374151"/>
                </a:solidFill>
              </a:rPr>
              <a:t>IoT</a:t>
            </a:r>
            <a:r>
              <a:rPr lang="en-GB" sz="2600" dirty="0">
                <a:solidFill>
                  <a:srgbClr val="374151"/>
                </a:solidFill>
              </a:rPr>
              <a:t> sensors and cloud backend</a:t>
            </a:r>
            <a:r>
              <a:rPr lang="en-GB" sz="3000" dirty="0">
                <a:solidFill>
                  <a:srgbClr val="374151"/>
                </a:solidFill>
              </a:rPr>
              <a:t>.</a:t>
            </a:r>
          </a:p>
          <a:p>
            <a:r>
              <a:rPr lang="en-GB" sz="2600" b="1" dirty="0" err="1"/>
              <a:t>IoT</a:t>
            </a:r>
            <a:r>
              <a:rPr lang="en-GB" sz="2600" b="1" dirty="0"/>
              <a:t> Integration</a:t>
            </a:r>
            <a:endParaRPr lang="en-IN" sz="2600" b="1" dirty="0"/>
          </a:p>
          <a:p>
            <a:r>
              <a:rPr lang="en-GB" sz="2600" b="1" dirty="0"/>
              <a:t>Connectivity</a:t>
            </a:r>
            <a:endParaRPr lang="en-IN" sz="2600" b="1" dirty="0"/>
          </a:p>
          <a:p>
            <a:r>
              <a:rPr lang="en-GB" sz="2600" b="1" dirty="0"/>
              <a:t>Testing</a:t>
            </a:r>
            <a:endParaRPr lang="en-IN" sz="2600" b="1" dirty="0"/>
          </a:p>
          <a:p>
            <a:r>
              <a:rPr lang="en-GB" sz="2600" b="1" dirty="0"/>
              <a:t>Security</a:t>
            </a:r>
            <a:endParaRPr lang="en-IN" sz="2600" b="1" dirty="0"/>
          </a:p>
          <a:p>
            <a:r>
              <a:rPr lang="en-GB" sz="2600" b="1" dirty="0"/>
              <a:t>User Support</a:t>
            </a:r>
            <a:endParaRPr lang="en-IN" sz="2600" b="1" dirty="0"/>
          </a:p>
          <a:p>
            <a:r>
              <a:rPr lang="en-GB" sz="2600" b="1" dirty="0"/>
              <a:t>Data Privacy Compliance</a:t>
            </a:r>
            <a:endParaRPr lang="en-IN" sz="2600" b="1" dirty="0"/>
          </a:p>
          <a:p>
            <a:r>
              <a:rPr lang="en-GB" sz="2600" b="1" dirty="0"/>
              <a:t>Marketing and Promotion:</a:t>
            </a:r>
            <a:endParaRPr lang="en-US" sz="2600" dirty="0"/>
          </a:p>
        </p:txBody>
      </p:sp>
      <p:pic>
        <p:nvPicPr>
          <p:cNvPr id="2" name="Picture 1">
            <a:extLst>
              <a:ext uri="{FF2B5EF4-FFF2-40B4-BE49-F238E27FC236}">
                <a16:creationId xmlns:a16="http://schemas.microsoft.com/office/drawing/2014/main" id="{82364530-DAF1-450C-B5A5-59692ACC1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176" y="3068960"/>
            <a:ext cx="3380533" cy="30205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5229-3931-19A7-920D-8FB23FCC8057}"/>
              </a:ext>
            </a:extLst>
          </p:cNvPr>
          <p:cNvSpPr>
            <a:spLocks noGrp="1"/>
          </p:cNvSpPr>
          <p:nvPr>
            <p:ph type="title"/>
          </p:nvPr>
        </p:nvSpPr>
        <p:spPr>
          <a:xfrm>
            <a:off x="1881158" y="1"/>
            <a:ext cx="10515600" cy="620688"/>
          </a:xfrm>
        </p:spPr>
        <p:txBody>
          <a:bodyPr>
            <a:normAutofit/>
          </a:bodyPr>
          <a:lstStyle/>
          <a:p>
            <a:r>
              <a:rPr lang="en-US" sz="2800" b="1" i="1" u="sng" dirty="0">
                <a:solidFill>
                  <a:srgbClr val="FF0000"/>
                </a:solidFill>
                <a:latin typeface="+mn-lt"/>
              </a:rPr>
              <a:t>Smart water </a:t>
            </a:r>
            <a:r>
              <a:rPr lang="en-US" sz="2800" b="1" i="1" u="sng" dirty="0" err="1">
                <a:solidFill>
                  <a:srgbClr val="FF0000"/>
                </a:solidFill>
                <a:latin typeface="+mn-lt"/>
              </a:rPr>
              <a:t>fountation</a:t>
            </a:r>
            <a:r>
              <a:rPr lang="en-US" sz="2800" b="1" i="1" u="sng" dirty="0">
                <a:solidFill>
                  <a:srgbClr val="FF0000"/>
                </a:solidFill>
                <a:latin typeface="+mn-lt"/>
              </a:rPr>
              <a:t> for public</a:t>
            </a:r>
          </a:p>
        </p:txBody>
      </p:sp>
      <p:sp>
        <p:nvSpPr>
          <p:cNvPr id="3" name="Content Placeholder 2">
            <a:extLst>
              <a:ext uri="{FF2B5EF4-FFF2-40B4-BE49-F238E27FC236}">
                <a16:creationId xmlns:a16="http://schemas.microsoft.com/office/drawing/2014/main" id="{EA80AD2B-F9A9-5744-F55D-A5B90264FCD6}"/>
              </a:ext>
            </a:extLst>
          </p:cNvPr>
          <p:cNvSpPr>
            <a:spLocks noGrp="1"/>
          </p:cNvSpPr>
          <p:nvPr>
            <p:ph idx="1"/>
          </p:nvPr>
        </p:nvSpPr>
        <p:spPr>
          <a:xfrm>
            <a:off x="595274" y="1071546"/>
            <a:ext cx="5286412" cy="5786454"/>
          </a:xfrm>
        </p:spPr>
        <p:txBody>
          <a:bodyPr/>
          <a:lstStyle/>
          <a:p>
            <a:pPr>
              <a:buNone/>
            </a:pPr>
            <a:r>
              <a:rPr lang="en-GB" b="0" i="0" dirty="0">
                <a:solidFill>
                  <a:srgbClr val="374151"/>
                </a:solidFill>
                <a:effectLst/>
                <a:latin typeface="Söhne"/>
              </a:rPr>
              <a:t>  </a:t>
            </a:r>
            <a:r>
              <a:rPr lang="en-GB" sz="2400" b="0" i="0" dirty="0">
                <a:solidFill>
                  <a:srgbClr val="374151"/>
                </a:solidFill>
                <a:effectLst/>
              </a:rPr>
              <a:t>Smart water fountains for public use offer a range of benefits, including enhanced user experience, improved sustainability, and data-driven insights for facility management. Public smart water fountains are a valuable addition to public spaces, promoting sustainability, public health, and data-driven resource management. They offer an eco-friendly and convenient way for people to stay hydrated while reducing the environmental impact of bottled water consumption.</a:t>
            </a:r>
            <a:endParaRPr lang="en-US" sz="2400" dirty="0"/>
          </a:p>
        </p:txBody>
      </p:sp>
      <p:pic>
        <p:nvPicPr>
          <p:cNvPr id="4" name="Picture 4">
            <a:extLst>
              <a:ext uri="{FF2B5EF4-FFF2-40B4-BE49-F238E27FC236}">
                <a16:creationId xmlns:a16="http://schemas.microsoft.com/office/drawing/2014/main" id="{928D1A44-DB09-A714-6C04-C12F5C592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942" y="1142984"/>
            <a:ext cx="4627421" cy="4508172"/>
          </a:xfrm>
          <a:prstGeom prst="rect">
            <a:avLst/>
          </a:prstGeom>
        </p:spPr>
      </p:pic>
    </p:spTree>
    <p:extLst>
      <p:ext uri="{BB962C8B-B14F-4D97-AF65-F5344CB8AC3E}">
        <p14:creationId xmlns:p14="http://schemas.microsoft.com/office/powerpoint/2010/main" val="38838551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248</TotalTime>
  <Words>3089</Words>
  <Application>Microsoft Office PowerPoint</Application>
  <PresentationFormat>Widescreen</PresentationFormat>
  <Paragraphs>142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Garamond</vt:lpstr>
      <vt:lpstr>Söhne</vt:lpstr>
      <vt:lpstr>Organic</vt:lpstr>
      <vt:lpstr>SMART WATER FOUNTAINS </vt:lpstr>
      <vt:lpstr>objective</vt:lpstr>
      <vt:lpstr>Smart Water Fountation</vt:lpstr>
      <vt:lpstr>PowerPoint Presentation</vt:lpstr>
      <vt:lpstr>PowerPoint Presentation</vt:lpstr>
      <vt:lpstr>Block diagram of smart water fountation</vt:lpstr>
      <vt:lpstr>Mobile development using smart water fountation</vt:lpstr>
      <vt:lpstr>PowerPoint Presentation</vt:lpstr>
      <vt:lpstr>Smart water fountation for public</vt:lpstr>
      <vt:lpstr> Here are some key considerations and features for smart water fountains in public spaces:</vt:lpstr>
      <vt:lpstr>About Water Monitoring System </vt:lpstr>
      <vt:lpstr>Benefits of IoT Water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aswinalingal2001@gmail.com</dc:creator>
  <cp:lastModifiedBy>Dachina Moorthi</cp:lastModifiedBy>
  <cp:revision>26</cp:revision>
  <dcterms:created xsi:type="dcterms:W3CDTF">2023-09-27T08:47:53Z</dcterms:created>
  <dcterms:modified xsi:type="dcterms:W3CDTF">2023-11-01T13:10:14Z</dcterms:modified>
</cp:coreProperties>
</file>