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7" r:id="rId4"/>
    <p:sldId id="260" r:id="rId5"/>
    <p:sldId id="261" r:id="rId6"/>
    <p:sldId id="262" r:id="rId7"/>
    <p:sldId id="263" r:id="rId8"/>
    <p:sldId id="266" r:id="rId9"/>
    <p:sldId id="258" r:id="rId10"/>
    <p:sldId id="259" r:id="rId11"/>
    <p:sldId id="264" r:id="rId12"/>
    <p:sldId id="265"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0B6A-32B6-765F-B245-61A73433143E}"/>
              </a:ext>
            </a:extLst>
          </p:cNvPr>
          <p:cNvSpPr>
            <a:spLocks noGrp="1"/>
          </p:cNvSpPr>
          <p:nvPr>
            <p:ph type="ctrTitle"/>
          </p:nvPr>
        </p:nvSpPr>
        <p:spPr/>
        <p:txBody>
          <a:bodyPr/>
          <a:lstStyle/>
          <a:p>
            <a:r>
              <a:rPr lang="en-GB" dirty="0">
                <a:latin typeface="Abadi" panose="02000000000000000000" pitchFamily="2" charset="0"/>
                <a:ea typeface="Abadi" panose="02000000000000000000" pitchFamily="2" charset="0"/>
              </a:rPr>
              <a:t>Product sale analysis</a:t>
            </a:r>
            <a:br>
              <a:rPr lang="en-GB" dirty="0">
                <a:latin typeface="Abadi" panose="02000000000000000000" pitchFamily="2" charset="0"/>
                <a:ea typeface="Abadi" panose="02000000000000000000" pitchFamily="2" charset="0"/>
              </a:rPr>
            </a:br>
            <a:r>
              <a:rPr lang="en-GB" dirty="0">
                <a:latin typeface="Abadi" panose="02000000000000000000" pitchFamily="2" charset="0"/>
                <a:ea typeface="Abadi" panose="02000000000000000000" pitchFamily="2" charset="0"/>
              </a:rPr>
              <a:t>using</a:t>
            </a:r>
            <a:br>
              <a:rPr lang="en-GB" dirty="0">
                <a:latin typeface="Abadi" panose="02000000000000000000" pitchFamily="2" charset="0"/>
                <a:ea typeface="Abadi" panose="02000000000000000000" pitchFamily="2" charset="0"/>
              </a:rPr>
            </a:br>
            <a:r>
              <a:rPr lang="en-GB" dirty="0">
                <a:latin typeface="Abadi" panose="02000000000000000000" pitchFamily="2" charset="0"/>
                <a:ea typeface="Abadi" panose="02000000000000000000" pitchFamily="2" charset="0"/>
              </a:rPr>
              <a:t>Data Analytics</a:t>
            </a:r>
            <a:endParaRPr lang="en-US" dirty="0">
              <a:latin typeface="Abadi" panose="02000000000000000000" pitchFamily="2" charset="0"/>
              <a:ea typeface="Abadi" panose="02000000000000000000" pitchFamily="2" charset="0"/>
            </a:endParaRPr>
          </a:p>
        </p:txBody>
      </p:sp>
      <p:sp>
        <p:nvSpPr>
          <p:cNvPr id="3" name="Subtitle 2">
            <a:extLst>
              <a:ext uri="{FF2B5EF4-FFF2-40B4-BE49-F238E27FC236}">
                <a16:creationId xmlns:a16="http://schemas.microsoft.com/office/drawing/2014/main" id="{FCD8F14F-F962-1473-786E-37D66DD11A9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186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E08D1-2783-9116-A095-23D8A6679A1A}"/>
              </a:ext>
            </a:extLst>
          </p:cNvPr>
          <p:cNvSpPr>
            <a:spLocks noGrp="1"/>
          </p:cNvSpPr>
          <p:nvPr>
            <p:ph type="title"/>
          </p:nvPr>
        </p:nvSpPr>
        <p:spPr>
          <a:xfrm>
            <a:off x="1141413" y="427862"/>
            <a:ext cx="9163924" cy="1341850"/>
          </a:xfrm>
        </p:spPr>
        <p:txBody>
          <a:bodyPr/>
          <a:lstStyle/>
          <a:p>
            <a:r>
              <a:rPr lang="en-GB" dirty="0">
                <a:latin typeface="Algerian" pitchFamily="82" charset="0"/>
              </a:rPr>
              <a:t>PRODUCT SALE ANALYSIS (Q-P3 by s-p3)</a:t>
            </a:r>
            <a:endParaRPr lang="en-US" dirty="0">
              <a:latin typeface="Algerian" pitchFamily="82" charset="0"/>
            </a:endParaRPr>
          </a:p>
        </p:txBody>
      </p:sp>
      <p:pic>
        <p:nvPicPr>
          <p:cNvPr id="7" name="Picture 7">
            <a:extLst>
              <a:ext uri="{FF2B5EF4-FFF2-40B4-BE49-F238E27FC236}">
                <a16:creationId xmlns:a16="http://schemas.microsoft.com/office/drawing/2014/main" id="{374DEF6F-991E-725B-1EF6-AD2570D37534}"/>
              </a:ext>
            </a:extLst>
          </p:cNvPr>
          <p:cNvPicPr>
            <a:picLocks noGrp="1" noChangeAspect="1"/>
          </p:cNvPicPr>
          <p:nvPr>
            <p:ph idx="1"/>
          </p:nvPr>
        </p:nvPicPr>
        <p:blipFill>
          <a:blip r:embed="rId2"/>
          <a:stretch>
            <a:fillRect/>
          </a:stretch>
        </p:blipFill>
        <p:spPr>
          <a:xfrm>
            <a:off x="1772568" y="1493004"/>
            <a:ext cx="8789332" cy="4937133"/>
          </a:xfrm>
        </p:spPr>
      </p:pic>
    </p:spTree>
    <p:extLst>
      <p:ext uri="{BB962C8B-B14F-4D97-AF65-F5344CB8AC3E}">
        <p14:creationId xmlns:p14="http://schemas.microsoft.com/office/powerpoint/2010/main" val="337743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F15A5-672E-DB11-AFE8-EFD5A8316BA2}"/>
              </a:ext>
            </a:extLst>
          </p:cNvPr>
          <p:cNvSpPr>
            <a:spLocks noGrp="1"/>
          </p:cNvSpPr>
          <p:nvPr>
            <p:ph type="title"/>
          </p:nvPr>
        </p:nvSpPr>
        <p:spPr>
          <a:xfrm>
            <a:off x="1078118" y="311270"/>
            <a:ext cx="9612497" cy="1033137"/>
          </a:xfrm>
        </p:spPr>
        <p:txBody>
          <a:bodyPr/>
          <a:lstStyle/>
          <a:p>
            <a:r>
              <a:rPr lang="en-GB" dirty="0">
                <a:latin typeface="Algerian" pitchFamily="82" charset="0"/>
              </a:rPr>
              <a:t>Product sale analysis (s-p1 by q-p1</a:t>
            </a:r>
            <a:endParaRPr lang="en-US" dirty="0">
              <a:latin typeface="Algerian" pitchFamily="82" charset="0"/>
            </a:endParaRPr>
          </a:p>
        </p:txBody>
      </p:sp>
      <p:pic>
        <p:nvPicPr>
          <p:cNvPr id="4" name="Picture 4">
            <a:extLst>
              <a:ext uri="{FF2B5EF4-FFF2-40B4-BE49-F238E27FC236}">
                <a16:creationId xmlns:a16="http://schemas.microsoft.com/office/drawing/2014/main" id="{869E8968-47B7-D178-6654-B92746086755}"/>
              </a:ext>
            </a:extLst>
          </p:cNvPr>
          <p:cNvPicPr>
            <a:picLocks noGrp="1" noChangeAspect="1"/>
          </p:cNvPicPr>
          <p:nvPr>
            <p:ph idx="1"/>
          </p:nvPr>
        </p:nvPicPr>
        <p:blipFill>
          <a:blip r:embed="rId2"/>
          <a:stretch>
            <a:fillRect/>
          </a:stretch>
        </p:blipFill>
        <p:spPr>
          <a:xfrm>
            <a:off x="1365415" y="1559342"/>
            <a:ext cx="8878799" cy="4987388"/>
          </a:xfrm>
        </p:spPr>
      </p:pic>
    </p:spTree>
    <p:extLst>
      <p:ext uri="{BB962C8B-B14F-4D97-AF65-F5344CB8AC3E}">
        <p14:creationId xmlns:p14="http://schemas.microsoft.com/office/powerpoint/2010/main" val="323668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C63D-3828-2088-A38D-0FE434CC28DC}"/>
              </a:ext>
            </a:extLst>
          </p:cNvPr>
          <p:cNvSpPr>
            <a:spLocks noGrp="1"/>
          </p:cNvSpPr>
          <p:nvPr>
            <p:ph type="title"/>
          </p:nvPr>
        </p:nvSpPr>
        <p:spPr/>
        <p:txBody>
          <a:bodyPr/>
          <a:lstStyle/>
          <a:p>
            <a:r>
              <a:rPr lang="en-GB" dirty="0">
                <a:latin typeface="Algerian" pitchFamily="82" charset="0"/>
              </a:rPr>
              <a:t>Diagnostic Analysis </a:t>
            </a:r>
            <a:endParaRPr lang="en-US" dirty="0">
              <a:latin typeface="Algerian" pitchFamily="82" charset="0"/>
            </a:endParaRPr>
          </a:p>
        </p:txBody>
      </p:sp>
      <p:sp>
        <p:nvSpPr>
          <p:cNvPr id="3" name="Content Placeholder 2">
            <a:extLst>
              <a:ext uri="{FF2B5EF4-FFF2-40B4-BE49-F238E27FC236}">
                <a16:creationId xmlns:a16="http://schemas.microsoft.com/office/drawing/2014/main" id="{542740AD-2157-770C-D330-6A55AD39CC6B}"/>
              </a:ext>
            </a:extLst>
          </p:cNvPr>
          <p:cNvSpPr>
            <a:spLocks noGrp="1"/>
          </p:cNvSpPr>
          <p:nvPr>
            <p:ph idx="1"/>
          </p:nvPr>
        </p:nvSpPr>
        <p:spPr>
          <a:xfrm>
            <a:off x="1141413" y="2249487"/>
            <a:ext cx="5508770" cy="4302898"/>
          </a:xfrm>
        </p:spPr>
        <p:txBody>
          <a:bodyPr/>
          <a:lstStyle/>
          <a:p>
            <a:r>
              <a:rPr lang="en-US" dirty="0"/>
              <a:t>Diagnostic analytics allows you to analyze why people are not converting or purchasing by looking at which steps they were at when they dropped off, and inferring why.​</a:t>
            </a:r>
          </a:p>
          <a:p>
            <a:r>
              <a:rPr lang="en-US" dirty="0"/>
              <a:t>It is common for the number of users to decrease at each stage of the marketing funnel.​</a:t>
            </a:r>
          </a:p>
        </p:txBody>
      </p:sp>
      <p:pic>
        <p:nvPicPr>
          <p:cNvPr id="4" name="Picture 4">
            <a:extLst>
              <a:ext uri="{FF2B5EF4-FFF2-40B4-BE49-F238E27FC236}">
                <a16:creationId xmlns:a16="http://schemas.microsoft.com/office/drawing/2014/main" id="{A318A4E5-8D8B-C13D-3703-20100D361BC8}"/>
              </a:ext>
            </a:extLst>
          </p:cNvPr>
          <p:cNvPicPr>
            <a:picLocks noChangeAspect="1"/>
          </p:cNvPicPr>
          <p:nvPr/>
        </p:nvPicPr>
        <p:blipFill>
          <a:blip r:embed="rId2"/>
          <a:stretch>
            <a:fillRect/>
          </a:stretch>
        </p:blipFill>
        <p:spPr>
          <a:xfrm>
            <a:off x="6650183" y="2097088"/>
            <a:ext cx="5183941" cy="2910283"/>
          </a:xfrm>
          <a:prstGeom prst="rect">
            <a:avLst/>
          </a:prstGeom>
        </p:spPr>
      </p:pic>
    </p:spTree>
    <p:extLst>
      <p:ext uri="{BB962C8B-B14F-4D97-AF65-F5344CB8AC3E}">
        <p14:creationId xmlns:p14="http://schemas.microsoft.com/office/powerpoint/2010/main" val="2057273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31C9-5691-8EA4-0436-741698015D0D}"/>
              </a:ext>
            </a:extLst>
          </p:cNvPr>
          <p:cNvSpPr>
            <a:spLocks noGrp="1"/>
          </p:cNvSpPr>
          <p:nvPr>
            <p:ph type="title"/>
          </p:nvPr>
        </p:nvSpPr>
        <p:spPr>
          <a:xfrm>
            <a:off x="1043616" y="138544"/>
            <a:ext cx="9905998" cy="1478570"/>
          </a:xfrm>
        </p:spPr>
        <p:txBody>
          <a:bodyPr/>
          <a:lstStyle/>
          <a:p>
            <a:r>
              <a:rPr lang="en-GB" dirty="0">
                <a:latin typeface="Algerian" pitchFamily="82" charset="0"/>
              </a:rPr>
              <a:t>Product sale analysis (s-p1,q-p1)</a:t>
            </a:r>
            <a:endParaRPr lang="en-US" dirty="0">
              <a:latin typeface="Algerian" pitchFamily="82" charset="0"/>
            </a:endParaRPr>
          </a:p>
        </p:txBody>
      </p:sp>
      <p:pic>
        <p:nvPicPr>
          <p:cNvPr id="4" name="Picture 4">
            <a:extLst>
              <a:ext uri="{FF2B5EF4-FFF2-40B4-BE49-F238E27FC236}">
                <a16:creationId xmlns:a16="http://schemas.microsoft.com/office/drawing/2014/main" id="{4F4C2E6F-20E0-CFB5-F546-09AB54439C88}"/>
              </a:ext>
            </a:extLst>
          </p:cNvPr>
          <p:cNvPicPr>
            <a:picLocks noGrp="1" noChangeAspect="1"/>
          </p:cNvPicPr>
          <p:nvPr>
            <p:ph idx="1"/>
          </p:nvPr>
        </p:nvPicPr>
        <p:blipFill>
          <a:blip r:embed="rId2"/>
          <a:stretch>
            <a:fillRect/>
          </a:stretch>
        </p:blipFill>
        <p:spPr>
          <a:xfrm>
            <a:off x="1598022" y="1617114"/>
            <a:ext cx="8992779" cy="5051412"/>
          </a:xfrm>
        </p:spPr>
      </p:pic>
    </p:spTree>
    <p:extLst>
      <p:ext uri="{BB962C8B-B14F-4D97-AF65-F5344CB8AC3E}">
        <p14:creationId xmlns:p14="http://schemas.microsoft.com/office/powerpoint/2010/main" val="970273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E9A1-B9C2-9B88-5795-9C50F3129D0E}"/>
              </a:ext>
            </a:extLst>
          </p:cNvPr>
          <p:cNvSpPr>
            <a:spLocks noGrp="1"/>
          </p:cNvSpPr>
          <p:nvPr>
            <p:ph type="title"/>
          </p:nvPr>
        </p:nvSpPr>
        <p:spPr>
          <a:xfrm>
            <a:off x="1143001" y="0"/>
            <a:ext cx="9590197" cy="1321729"/>
          </a:xfrm>
        </p:spPr>
        <p:txBody>
          <a:bodyPr/>
          <a:lstStyle/>
          <a:p>
            <a:r>
              <a:rPr lang="en-GB" dirty="0">
                <a:latin typeface="Algerian" pitchFamily="82" charset="0"/>
              </a:rPr>
              <a:t>Product sale analysis (s-p2,q-p2)</a:t>
            </a:r>
            <a:endParaRPr lang="en-US" dirty="0">
              <a:latin typeface="Algerian" pitchFamily="82" charset="0"/>
            </a:endParaRPr>
          </a:p>
        </p:txBody>
      </p:sp>
      <p:pic>
        <p:nvPicPr>
          <p:cNvPr id="4" name="Picture 4">
            <a:extLst>
              <a:ext uri="{FF2B5EF4-FFF2-40B4-BE49-F238E27FC236}">
                <a16:creationId xmlns:a16="http://schemas.microsoft.com/office/drawing/2014/main" id="{E47796A7-E726-FBE3-B941-EB5F913EF6E2}"/>
              </a:ext>
            </a:extLst>
          </p:cNvPr>
          <p:cNvPicPr>
            <a:picLocks noGrp="1" noChangeAspect="1"/>
          </p:cNvPicPr>
          <p:nvPr>
            <p:ph idx="1"/>
          </p:nvPr>
        </p:nvPicPr>
        <p:blipFill>
          <a:blip r:embed="rId2"/>
          <a:stretch>
            <a:fillRect/>
          </a:stretch>
        </p:blipFill>
        <p:spPr>
          <a:xfrm>
            <a:off x="1280183" y="1321729"/>
            <a:ext cx="9306320" cy="5227535"/>
          </a:xfrm>
        </p:spPr>
      </p:pic>
    </p:spTree>
    <p:extLst>
      <p:ext uri="{BB962C8B-B14F-4D97-AF65-F5344CB8AC3E}">
        <p14:creationId xmlns:p14="http://schemas.microsoft.com/office/powerpoint/2010/main" val="2516103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D45C-87BF-007F-1E2F-5E90E725DEB6}"/>
              </a:ext>
            </a:extLst>
          </p:cNvPr>
          <p:cNvSpPr>
            <a:spLocks noGrp="1"/>
          </p:cNvSpPr>
          <p:nvPr>
            <p:ph type="title"/>
          </p:nvPr>
        </p:nvSpPr>
        <p:spPr>
          <a:xfrm>
            <a:off x="1153638" y="362149"/>
            <a:ext cx="8332651" cy="927377"/>
          </a:xfrm>
        </p:spPr>
        <p:txBody>
          <a:bodyPr/>
          <a:lstStyle/>
          <a:p>
            <a:r>
              <a:rPr lang="en-GB" dirty="0">
                <a:latin typeface="Algerian" pitchFamily="82" charset="0"/>
              </a:rPr>
              <a:t>Data Collection</a:t>
            </a:r>
            <a:r>
              <a:rPr lang="en-GB" dirty="0"/>
              <a:t> </a:t>
            </a:r>
            <a:endParaRPr lang="en-US" dirty="0"/>
          </a:p>
        </p:txBody>
      </p:sp>
      <p:sp>
        <p:nvSpPr>
          <p:cNvPr id="3" name="Content Placeholder 2">
            <a:extLst>
              <a:ext uri="{FF2B5EF4-FFF2-40B4-BE49-F238E27FC236}">
                <a16:creationId xmlns:a16="http://schemas.microsoft.com/office/drawing/2014/main" id="{823A6054-8640-F7E6-A548-335454A033B3}"/>
              </a:ext>
            </a:extLst>
          </p:cNvPr>
          <p:cNvSpPr>
            <a:spLocks noGrp="1"/>
          </p:cNvSpPr>
          <p:nvPr>
            <p:ph idx="1"/>
          </p:nvPr>
        </p:nvSpPr>
        <p:spPr>
          <a:xfrm>
            <a:off x="881784" y="1545895"/>
            <a:ext cx="6388941" cy="4486267"/>
          </a:xfrm>
        </p:spPr>
        <p:txBody>
          <a:bodyPr>
            <a:normAutofit fontScale="92500" lnSpcReduction="20000"/>
          </a:bodyPr>
          <a:lstStyle/>
          <a:p>
            <a:r>
              <a:rPr lang="en-GB" dirty="0"/>
              <a:t>Data collection or data gathering is the process of gathering and measuring information on targeted variables in an established system, which then enables one to answer relevant questions and evaluate outcomes. </a:t>
            </a:r>
          </a:p>
          <a:p>
            <a:r>
              <a:rPr lang="en-GB" dirty="0"/>
              <a:t>Data collection is a research component in all study fields, including physical and social sciences, humanities, and business.</a:t>
            </a:r>
          </a:p>
          <a:p>
            <a:r>
              <a:rPr lang="en-GB" dirty="0"/>
              <a:t> The goal for all data collection is to capture evidence that allows data analysis to lead to the formulation of credible answers to the questions that have been posed.</a:t>
            </a:r>
            <a:endParaRPr lang="en-US" dirty="0"/>
          </a:p>
        </p:txBody>
      </p:sp>
      <p:pic>
        <p:nvPicPr>
          <p:cNvPr id="4" name="Picture 4">
            <a:extLst>
              <a:ext uri="{FF2B5EF4-FFF2-40B4-BE49-F238E27FC236}">
                <a16:creationId xmlns:a16="http://schemas.microsoft.com/office/drawing/2014/main" id="{23D99BC5-D8C5-677E-5BB6-BA3A55465FE8}"/>
              </a:ext>
            </a:extLst>
          </p:cNvPr>
          <p:cNvPicPr>
            <a:picLocks noChangeAspect="1"/>
          </p:cNvPicPr>
          <p:nvPr/>
        </p:nvPicPr>
        <p:blipFill>
          <a:blip r:embed="rId2"/>
          <a:stretch>
            <a:fillRect/>
          </a:stretch>
        </p:blipFill>
        <p:spPr>
          <a:xfrm>
            <a:off x="8115746" y="2715212"/>
            <a:ext cx="4076254" cy="2211301"/>
          </a:xfrm>
          <a:prstGeom prst="rect">
            <a:avLst/>
          </a:prstGeom>
        </p:spPr>
      </p:pic>
    </p:spTree>
    <p:extLst>
      <p:ext uri="{BB962C8B-B14F-4D97-AF65-F5344CB8AC3E}">
        <p14:creationId xmlns:p14="http://schemas.microsoft.com/office/powerpoint/2010/main" val="356196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ADA6-7933-52C2-37DB-A457EF8AEB83}"/>
              </a:ext>
            </a:extLst>
          </p:cNvPr>
          <p:cNvSpPr>
            <a:spLocks noGrp="1"/>
          </p:cNvSpPr>
          <p:nvPr>
            <p:ph type="title"/>
          </p:nvPr>
        </p:nvSpPr>
        <p:spPr/>
        <p:txBody>
          <a:bodyPr/>
          <a:lstStyle/>
          <a:p>
            <a:r>
              <a:rPr lang="en-GB" dirty="0">
                <a:latin typeface="Algerian" pitchFamily="82" charset="0"/>
              </a:rPr>
              <a:t>Sales management </a:t>
            </a:r>
            <a:endParaRPr lang="en-US" dirty="0">
              <a:latin typeface="Algerian" pitchFamily="82" charset="0"/>
            </a:endParaRPr>
          </a:p>
        </p:txBody>
      </p:sp>
      <p:sp>
        <p:nvSpPr>
          <p:cNvPr id="3" name="Content Placeholder 2">
            <a:extLst>
              <a:ext uri="{FF2B5EF4-FFF2-40B4-BE49-F238E27FC236}">
                <a16:creationId xmlns:a16="http://schemas.microsoft.com/office/drawing/2014/main" id="{0CEB750B-0BF0-8766-B7E8-431AB1B635EF}"/>
              </a:ext>
            </a:extLst>
          </p:cNvPr>
          <p:cNvSpPr>
            <a:spLocks noGrp="1"/>
          </p:cNvSpPr>
          <p:nvPr>
            <p:ph idx="1"/>
          </p:nvPr>
        </p:nvSpPr>
        <p:spPr>
          <a:xfrm>
            <a:off x="1141412" y="1698300"/>
            <a:ext cx="6601491" cy="4933350"/>
          </a:xfrm>
        </p:spPr>
        <p:txBody>
          <a:bodyPr>
            <a:normAutofit lnSpcReduction="10000"/>
          </a:bodyPr>
          <a:lstStyle/>
          <a:p>
            <a:r>
              <a:rPr lang="en-US" dirty="0"/>
              <a:t>Sales management is a business discipline which is focused on the practical application of sales techniques and the management of a firm’s sales operations. ​</a:t>
            </a:r>
          </a:p>
          <a:p>
            <a:r>
              <a:rPr lang="en-US" dirty="0"/>
              <a:t>It is an important business function as net sales, through the sale of products and services and resulting profit, drive most commercial business. These are also typically the goals and performance indicators of sales management.​</a:t>
            </a:r>
            <a:br>
              <a:rPr lang="en-US" dirty="0"/>
            </a:br>
            <a:r>
              <a:rPr lang="en-US" dirty="0"/>
              <a:t>Sales manager is the typical title of someone whose role is sales management. The role typically involves talent development.​</a:t>
            </a:r>
          </a:p>
        </p:txBody>
      </p:sp>
      <p:pic>
        <p:nvPicPr>
          <p:cNvPr id="4" name="Picture 4">
            <a:extLst>
              <a:ext uri="{FF2B5EF4-FFF2-40B4-BE49-F238E27FC236}">
                <a16:creationId xmlns:a16="http://schemas.microsoft.com/office/drawing/2014/main" id="{A99A4BD0-C2EF-FD97-A3DB-A5FFCDAF1DAF}"/>
              </a:ext>
            </a:extLst>
          </p:cNvPr>
          <p:cNvPicPr>
            <a:picLocks noChangeAspect="1"/>
          </p:cNvPicPr>
          <p:nvPr/>
        </p:nvPicPr>
        <p:blipFill>
          <a:blip r:embed="rId2"/>
          <a:stretch>
            <a:fillRect/>
          </a:stretch>
        </p:blipFill>
        <p:spPr>
          <a:xfrm>
            <a:off x="7683041" y="2479930"/>
            <a:ext cx="4081761" cy="2280984"/>
          </a:xfrm>
          <a:prstGeom prst="rect">
            <a:avLst/>
          </a:prstGeom>
        </p:spPr>
      </p:pic>
    </p:spTree>
    <p:extLst>
      <p:ext uri="{BB962C8B-B14F-4D97-AF65-F5344CB8AC3E}">
        <p14:creationId xmlns:p14="http://schemas.microsoft.com/office/powerpoint/2010/main" val="2894921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472D3-B29D-39A0-77E2-BAD1F00B88CE}"/>
              </a:ext>
            </a:extLst>
          </p:cNvPr>
          <p:cNvSpPr>
            <a:spLocks noGrp="1"/>
          </p:cNvSpPr>
          <p:nvPr>
            <p:ph type="title"/>
          </p:nvPr>
        </p:nvSpPr>
        <p:spPr/>
        <p:txBody>
          <a:bodyPr/>
          <a:lstStyle/>
          <a:p>
            <a:r>
              <a:rPr lang="en-GB" dirty="0">
                <a:latin typeface="Algerian" pitchFamily="82" charset="0"/>
              </a:rPr>
              <a:t>Conclusion</a:t>
            </a:r>
            <a:r>
              <a:rPr lang="en-GB" dirty="0"/>
              <a:t> </a:t>
            </a:r>
            <a:endParaRPr lang="en-US" dirty="0"/>
          </a:p>
        </p:txBody>
      </p:sp>
      <p:sp>
        <p:nvSpPr>
          <p:cNvPr id="3" name="Content Placeholder 2">
            <a:extLst>
              <a:ext uri="{FF2B5EF4-FFF2-40B4-BE49-F238E27FC236}">
                <a16:creationId xmlns:a16="http://schemas.microsoft.com/office/drawing/2014/main" id="{E664DC65-CFD9-6CAA-63BB-4D4CF1FBB4A3}"/>
              </a:ext>
            </a:extLst>
          </p:cNvPr>
          <p:cNvSpPr>
            <a:spLocks noGrp="1"/>
          </p:cNvSpPr>
          <p:nvPr>
            <p:ph idx="1"/>
          </p:nvPr>
        </p:nvSpPr>
        <p:spPr>
          <a:xfrm>
            <a:off x="1141412" y="2249486"/>
            <a:ext cx="5288727" cy="4082855"/>
          </a:xfrm>
        </p:spPr>
        <p:txBody>
          <a:bodyPr/>
          <a:lstStyle/>
          <a:p>
            <a:r>
              <a:rPr lang="en-US" dirty="0"/>
              <a:t>Product data analytics is an essential aspect of the product management process. It enables teams to analyze user behavior and product performance and make informed decisions to improve the product and customer experience.​</a:t>
            </a:r>
          </a:p>
        </p:txBody>
      </p:sp>
      <p:pic>
        <p:nvPicPr>
          <p:cNvPr id="4" name="Picture 4">
            <a:extLst>
              <a:ext uri="{FF2B5EF4-FFF2-40B4-BE49-F238E27FC236}">
                <a16:creationId xmlns:a16="http://schemas.microsoft.com/office/drawing/2014/main" id="{277331AE-5CE8-A0F8-E133-E1C870121714}"/>
              </a:ext>
            </a:extLst>
          </p:cNvPr>
          <p:cNvPicPr>
            <a:picLocks noChangeAspect="1"/>
          </p:cNvPicPr>
          <p:nvPr/>
        </p:nvPicPr>
        <p:blipFill>
          <a:blip r:embed="rId2"/>
          <a:stretch>
            <a:fillRect/>
          </a:stretch>
        </p:blipFill>
        <p:spPr>
          <a:xfrm>
            <a:off x="6520934" y="2097088"/>
            <a:ext cx="4892088" cy="3227134"/>
          </a:xfrm>
          <a:prstGeom prst="rect">
            <a:avLst/>
          </a:prstGeom>
        </p:spPr>
      </p:pic>
    </p:spTree>
    <p:extLst>
      <p:ext uri="{BB962C8B-B14F-4D97-AF65-F5344CB8AC3E}">
        <p14:creationId xmlns:p14="http://schemas.microsoft.com/office/powerpoint/2010/main" val="219036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F04E-2324-B829-6FA3-575DCD7C2BD4}"/>
              </a:ext>
            </a:extLst>
          </p:cNvPr>
          <p:cNvSpPr>
            <a:spLocks noGrp="1"/>
          </p:cNvSpPr>
          <p:nvPr>
            <p:ph type="title"/>
          </p:nvPr>
        </p:nvSpPr>
        <p:spPr>
          <a:xfrm>
            <a:off x="1361454" y="2574454"/>
            <a:ext cx="9905998" cy="1478570"/>
          </a:xfrm>
        </p:spPr>
        <p:txBody>
          <a:bodyPr>
            <a:normAutofit/>
          </a:bodyPr>
          <a:lstStyle/>
          <a:p>
            <a:r>
              <a:rPr lang="en-GB" sz="4800" dirty="0">
                <a:latin typeface="Algerian" pitchFamily="82" charset="0"/>
              </a:rPr>
              <a:t>Phase 3: Development part 1</a:t>
            </a:r>
            <a:endParaRPr lang="en-US" sz="4800" dirty="0">
              <a:latin typeface="Algerian" pitchFamily="82" charset="0"/>
            </a:endParaRPr>
          </a:p>
        </p:txBody>
      </p:sp>
    </p:spTree>
    <p:extLst>
      <p:ext uri="{BB962C8B-B14F-4D97-AF65-F5344CB8AC3E}">
        <p14:creationId xmlns:p14="http://schemas.microsoft.com/office/powerpoint/2010/main" val="126429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6CF2F-5C42-1A64-C183-0C1373F15920}"/>
              </a:ext>
            </a:extLst>
          </p:cNvPr>
          <p:cNvSpPr>
            <a:spLocks noGrp="1"/>
          </p:cNvSpPr>
          <p:nvPr>
            <p:ph type="title"/>
          </p:nvPr>
        </p:nvSpPr>
        <p:spPr/>
        <p:txBody>
          <a:bodyPr/>
          <a:lstStyle/>
          <a:p>
            <a:r>
              <a:rPr lang="en-GB" dirty="0">
                <a:latin typeface="Algerian" pitchFamily="82" charset="0"/>
              </a:rPr>
              <a:t>Introduction</a:t>
            </a:r>
            <a:r>
              <a:rPr lang="en-GB" dirty="0"/>
              <a:t> </a:t>
            </a:r>
            <a:endParaRPr lang="en-US" dirty="0"/>
          </a:p>
        </p:txBody>
      </p:sp>
      <p:sp>
        <p:nvSpPr>
          <p:cNvPr id="3" name="Content Placeholder 2">
            <a:extLst>
              <a:ext uri="{FF2B5EF4-FFF2-40B4-BE49-F238E27FC236}">
                <a16:creationId xmlns:a16="http://schemas.microsoft.com/office/drawing/2014/main" id="{29EDA509-A0CE-53A8-1E19-F1FE3DDCC879}"/>
              </a:ext>
            </a:extLst>
          </p:cNvPr>
          <p:cNvSpPr>
            <a:spLocks noGrp="1"/>
          </p:cNvSpPr>
          <p:nvPr>
            <p:ph idx="1"/>
          </p:nvPr>
        </p:nvSpPr>
        <p:spPr>
          <a:xfrm>
            <a:off x="1141413" y="2249486"/>
            <a:ext cx="5789936" cy="3544973"/>
          </a:xfrm>
        </p:spPr>
        <p:txBody>
          <a:bodyPr>
            <a:normAutofit fontScale="92500" lnSpcReduction="20000"/>
          </a:bodyPr>
          <a:lstStyle/>
          <a:p>
            <a:r>
              <a:rPr lang="en-US" dirty="0"/>
              <a:t>Sales data is a term that includes a large array of metrics but, broadly speaking, if you can measure something in relation to the sales process, it’s viable sales data. Modern software like Cloud CRM solutions can help you collect this data, but it’s important to learn how to read this data to understand what it means for your business and where you can </a:t>
            </a:r>
            <a:r>
              <a:rPr lang="en-US" dirty="0" err="1"/>
              <a:t>improve.https</a:t>
            </a:r>
            <a:r>
              <a:rPr lang="en-US" dirty="0"/>
              <a:t>://</a:t>
            </a:r>
            <a:r>
              <a:rPr lang="en-US" dirty="0" err="1"/>
              <a:t>www.pipedrive.com</a:t>
            </a:r>
            <a:r>
              <a:rPr lang="en-US" dirty="0"/>
              <a:t>/</a:t>
            </a:r>
            <a:r>
              <a:rPr lang="en-US" dirty="0" err="1"/>
              <a:t>en</a:t>
            </a:r>
            <a:r>
              <a:rPr lang="en-US" dirty="0"/>
              <a:t>/blog/sales-data</a:t>
            </a:r>
          </a:p>
        </p:txBody>
      </p:sp>
      <p:pic>
        <p:nvPicPr>
          <p:cNvPr id="4" name="Picture 4">
            <a:extLst>
              <a:ext uri="{FF2B5EF4-FFF2-40B4-BE49-F238E27FC236}">
                <a16:creationId xmlns:a16="http://schemas.microsoft.com/office/drawing/2014/main" id="{5D7D7F9E-ECE5-7CD0-0710-7F3AF1CC3AFF}"/>
              </a:ext>
            </a:extLst>
          </p:cNvPr>
          <p:cNvPicPr>
            <a:picLocks noChangeAspect="1"/>
          </p:cNvPicPr>
          <p:nvPr/>
        </p:nvPicPr>
        <p:blipFill>
          <a:blip r:embed="rId2"/>
          <a:stretch>
            <a:fillRect/>
          </a:stretch>
        </p:blipFill>
        <p:spPr>
          <a:xfrm>
            <a:off x="7285651" y="2466389"/>
            <a:ext cx="4322166" cy="2423451"/>
          </a:xfrm>
          <a:prstGeom prst="rect">
            <a:avLst/>
          </a:prstGeom>
        </p:spPr>
      </p:pic>
    </p:spTree>
    <p:extLst>
      <p:ext uri="{BB962C8B-B14F-4D97-AF65-F5344CB8AC3E}">
        <p14:creationId xmlns:p14="http://schemas.microsoft.com/office/powerpoint/2010/main" val="1659493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6902-0CEF-C78F-1D84-4F575BBD1727}"/>
              </a:ext>
            </a:extLst>
          </p:cNvPr>
          <p:cNvSpPr>
            <a:spLocks noGrp="1"/>
          </p:cNvSpPr>
          <p:nvPr>
            <p:ph type="title"/>
          </p:nvPr>
        </p:nvSpPr>
        <p:spPr/>
        <p:txBody>
          <a:bodyPr/>
          <a:lstStyle/>
          <a:p>
            <a:r>
              <a:rPr lang="en-GB" dirty="0">
                <a:latin typeface="Algerian" pitchFamily="82" charset="0"/>
              </a:rPr>
              <a:t>Objective</a:t>
            </a:r>
            <a:r>
              <a:rPr lang="en-GB" dirty="0"/>
              <a:t> </a:t>
            </a:r>
            <a:endParaRPr lang="en-US" dirty="0"/>
          </a:p>
        </p:txBody>
      </p:sp>
      <p:sp>
        <p:nvSpPr>
          <p:cNvPr id="3" name="Content Placeholder 2">
            <a:extLst>
              <a:ext uri="{FF2B5EF4-FFF2-40B4-BE49-F238E27FC236}">
                <a16:creationId xmlns:a16="http://schemas.microsoft.com/office/drawing/2014/main" id="{06F2D87A-9EE9-FB92-7C6A-8A30926AD3C0}"/>
              </a:ext>
            </a:extLst>
          </p:cNvPr>
          <p:cNvSpPr>
            <a:spLocks noGrp="1"/>
          </p:cNvSpPr>
          <p:nvPr>
            <p:ph idx="1"/>
          </p:nvPr>
        </p:nvSpPr>
        <p:spPr>
          <a:xfrm>
            <a:off x="1054821" y="1841273"/>
            <a:ext cx="6119853" cy="5016727"/>
          </a:xfrm>
        </p:spPr>
        <p:txBody>
          <a:bodyPr>
            <a:normAutofit fontScale="92500" lnSpcReduction="10000"/>
          </a:bodyPr>
          <a:lstStyle/>
          <a:p>
            <a:pPr fontAlgn="base"/>
            <a:r>
              <a:rPr lang="en-GB" b="0" i="0" u="none" strike="noStrike" dirty="0">
                <a:effectLst/>
                <a:latin typeface="georgia" panose="02000000000000000000" pitchFamily="2" charset="0"/>
              </a:rPr>
              <a:t>Assessment and improvement of the quality of the data.</a:t>
            </a:r>
            <a:endParaRPr lang="en-GB" b="0" i="0" u="none" strike="noStrike" dirty="0">
              <a:effectLst/>
              <a:latin typeface="Fira Sans" panose="02000000000000000000" pitchFamily="2" charset="0"/>
            </a:endParaRPr>
          </a:p>
          <a:p>
            <a:pPr fontAlgn="base"/>
            <a:r>
              <a:rPr lang="en-GB" b="0" i="0" u="none" strike="noStrike" dirty="0">
                <a:effectLst/>
                <a:latin typeface="georgia" panose="02000000000000000000" pitchFamily="2" charset="0"/>
              </a:rPr>
              <a:t>Compare the target population with the population being studied (sampling population).</a:t>
            </a:r>
            <a:endParaRPr lang="en-GB" b="0" i="0" u="none" strike="noStrike" dirty="0">
              <a:effectLst/>
              <a:latin typeface="Fira Sans" panose="02000000000000000000" pitchFamily="2" charset="0"/>
            </a:endParaRPr>
          </a:p>
          <a:p>
            <a:pPr fontAlgn="base"/>
            <a:r>
              <a:rPr lang="en-GB" b="0" i="0" u="none" strike="noStrike" dirty="0">
                <a:effectLst/>
                <a:latin typeface="georgia" panose="02000000000000000000" pitchFamily="2" charset="0"/>
              </a:rPr>
              <a:t>Forecast the possible areas where faults can occur (such as degree of non-response, amount of denials, the comparison groups or the reduction or decrease in number).</a:t>
            </a:r>
            <a:endParaRPr lang="en-GB" b="0" i="0" u="none" strike="noStrike" dirty="0">
              <a:effectLst/>
              <a:latin typeface="Fira Sans" panose="02000000000000000000" pitchFamily="2" charset="0"/>
            </a:endParaRPr>
          </a:p>
          <a:p>
            <a:pPr fontAlgn="base"/>
            <a:r>
              <a:rPr lang="en-GB" b="0" i="0" u="none" strike="noStrike" dirty="0">
                <a:effectLst/>
                <a:latin typeface="georgia" panose="02000000000000000000" pitchFamily="2" charset="0"/>
              </a:rPr>
              <a:t>Assessment of the measures of frequency (such as mean, median, mode, etc.) and their amount.</a:t>
            </a:r>
            <a:endParaRPr lang="en-GB" b="0" i="0" u="none" strike="noStrike" dirty="0">
              <a:effectLst/>
              <a:latin typeface="Fira Sans" panose="02000000000000000000" pitchFamily="2" charset="0"/>
            </a:endParaRPr>
          </a:p>
          <a:p>
            <a:endParaRPr lang="en-US" dirty="0"/>
          </a:p>
        </p:txBody>
      </p:sp>
      <p:pic>
        <p:nvPicPr>
          <p:cNvPr id="4" name="Picture 4">
            <a:extLst>
              <a:ext uri="{FF2B5EF4-FFF2-40B4-BE49-F238E27FC236}">
                <a16:creationId xmlns:a16="http://schemas.microsoft.com/office/drawing/2014/main" id="{845691E1-3265-C3B5-8F3B-EDEED6B23CAE}"/>
              </a:ext>
            </a:extLst>
          </p:cNvPr>
          <p:cNvPicPr>
            <a:picLocks noChangeAspect="1"/>
          </p:cNvPicPr>
          <p:nvPr/>
        </p:nvPicPr>
        <p:blipFill>
          <a:blip r:embed="rId2"/>
          <a:stretch>
            <a:fillRect/>
          </a:stretch>
        </p:blipFill>
        <p:spPr>
          <a:xfrm>
            <a:off x="7632828" y="1841273"/>
            <a:ext cx="3232727" cy="3943517"/>
          </a:xfrm>
          <a:prstGeom prst="rect">
            <a:avLst/>
          </a:prstGeom>
        </p:spPr>
      </p:pic>
    </p:spTree>
    <p:extLst>
      <p:ext uri="{BB962C8B-B14F-4D97-AF65-F5344CB8AC3E}">
        <p14:creationId xmlns:p14="http://schemas.microsoft.com/office/powerpoint/2010/main" val="58382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07E2-A91B-3AFE-54F0-62D17426AFF5}"/>
              </a:ext>
            </a:extLst>
          </p:cNvPr>
          <p:cNvSpPr>
            <a:spLocks noGrp="1"/>
          </p:cNvSpPr>
          <p:nvPr>
            <p:ph type="title"/>
          </p:nvPr>
        </p:nvSpPr>
        <p:spPr/>
        <p:txBody>
          <a:bodyPr/>
          <a:lstStyle/>
          <a:p>
            <a:r>
              <a:rPr lang="en-GB" dirty="0">
                <a:latin typeface="Algerian" pitchFamily="82" charset="0"/>
              </a:rPr>
              <a:t>Data analysis</a:t>
            </a:r>
            <a:endParaRPr lang="en-US" dirty="0">
              <a:latin typeface="Algerian" pitchFamily="82" charset="0"/>
            </a:endParaRPr>
          </a:p>
        </p:txBody>
      </p:sp>
      <p:sp>
        <p:nvSpPr>
          <p:cNvPr id="3" name="Content Placeholder 2">
            <a:extLst>
              <a:ext uri="{FF2B5EF4-FFF2-40B4-BE49-F238E27FC236}">
                <a16:creationId xmlns:a16="http://schemas.microsoft.com/office/drawing/2014/main" id="{D0377187-65FE-34B5-C1EF-20FAA976A10A}"/>
              </a:ext>
            </a:extLst>
          </p:cNvPr>
          <p:cNvSpPr>
            <a:spLocks noGrp="1"/>
          </p:cNvSpPr>
          <p:nvPr>
            <p:ph idx="1"/>
          </p:nvPr>
        </p:nvSpPr>
        <p:spPr>
          <a:xfrm>
            <a:off x="1141412" y="2249487"/>
            <a:ext cx="5337625" cy="3813914"/>
          </a:xfrm>
        </p:spPr>
        <p:txBody>
          <a:bodyPr/>
          <a:lstStyle/>
          <a:p>
            <a:r>
              <a:rPr lang="en-GB" dirty="0"/>
              <a:t>Data analysis is a process for obtaining raw data, and subsequently converting it into information useful for decision-making by users. </a:t>
            </a:r>
          </a:p>
          <a:p>
            <a:r>
              <a:rPr lang="en-GB" dirty="0"/>
              <a:t>Data is collected and </a:t>
            </a:r>
            <a:r>
              <a:rPr lang="en-GB" dirty="0" err="1"/>
              <a:t>analyzed</a:t>
            </a:r>
            <a:r>
              <a:rPr lang="en-GB" dirty="0"/>
              <a:t> to answer questions, test hypotheses, or disprove theories.</a:t>
            </a:r>
            <a:endParaRPr lang="en-US" dirty="0"/>
          </a:p>
        </p:txBody>
      </p:sp>
      <p:pic>
        <p:nvPicPr>
          <p:cNvPr id="4" name="Picture 4">
            <a:extLst>
              <a:ext uri="{FF2B5EF4-FFF2-40B4-BE49-F238E27FC236}">
                <a16:creationId xmlns:a16="http://schemas.microsoft.com/office/drawing/2014/main" id="{826EC0DB-8CDD-B0A5-DFDF-D877316CF32B}"/>
              </a:ext>
            </a:extLst>
          </p:cNvPr>
          <p:cNvPicPr>
            <a:picLocks noChangeAspect="1"/>
          </p:cNvPicPr>
          <p:nvPr/>
        </p:nvPicPr>
        <p:blipFill>
          <a:blip r:embed="rId2"/>
          <a:stretch>
            <a:fillRect/>
          </a:stretch>
        </p:blipFill>
        <p:spPr>
          <a:xfrm>
            <a:off x="6371168" y="2007258"/>
            <a:ext cx="4925719" cy="3249319"/>
          </a:xfrm>
          <a:prstGeom prst="rect">
            <a:avLst/>
          </a:prstGeom>
        </p:spPr>
      </p:pic>
    </p:spTree>
    <p:extLst>
      <p:ext uri="{BB962C8B-B14F-4D97-AF65-F5344CB8AC3E}">
        <p14:creationId xmlns:p14="http://schemas.microsoft.com/office/powerpoint/2010/main" val="262477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EF95-46E3-CE7D-5F8D-5DC78AD9C3DC}"/>
              </a:ext>
            </a:extLst>
          </p:cNvPr>
          <p:cNvSpPr>
            <a:spLocks noGrp="1"/>
          </p:cNvSpPr>
          <p:nvPr>
            <p:ph type="title"/>
          </p:nvPr>
        </p:nvSpPr>
        <p:spPr/>
        <p:txBody>
          <a:bodyPr/>
          <a:lstStyle/>
          <a:p>
            <a:r>
              <a:rPr lang="en-GB" dirty="0">
                <a:latin typeface="Algerian" pitchFamily="82" charset="0"/>
              </a:rPr>
              <a:t>Abstract</a:t>
            </a:r>
            <a:r>
              <a:rPr lang="en-GB" dirty="0"/>
              <a:t> </a:t>
            </a:r>
            <a:endParaRPr lang="en-US" dirty="0"/>
          </a:p>
        </p:txBody>
      </p:sp>
      <p:sp>
        <p:nvSpPr>
          <p:cNvPr id="3" name="Content Placeholder 2">
            <a:extLst>
              <a:ext uri="{FF2B5EF4-FFF2-40B4-BE49-F238E27FC236}">
                <a16:creationId xmlns:a16="http://schemas.microsoft.com/office/drawing/2014/main" id="{1F78F788-7B68-37F8-3551-720F5FB569C6}"/>
              </a:ext>
            </a:extLst>
          </p:cNvPr>
          <p:cNvSpPr>
            <a:spLocks noGrp="1"/>
          </p:cNvSpPr>
          <p:nvPr>
            <p:ph idx="1"/>
          </p:nvPr>
        </p:nvSpPr>
        <p:spPr>
          <a:xfrm>
            <a:off x="929300" y="1641305"/>
            <a:ext cx="6608984" cy="4730920"/>
          </a:xfrm>
        </p:spPr>
        <p:txBody>
          <a:bodyPr>
            <a:normAutofit lnSpcReduction="10000"/>
          </a:bodyPr>
          <a:lstStyle/>
          <a:p>
            <a:r>
              <a:rPr lang="en-US" dirty="0"/>
              <a:t>Product analytics is the process of analyzing how users engage with a product or service. It enables product teams to track, visualize, and analyze user engagement and behavior data. Teams use this data to improve and optimize a product or service.​</a:t>
            </a:r>
          </a:p>
          <a:p>
            <a:r>
              <a:rPr lang="en-US" dirty="0"/>
              <a:t>Data abstraction allows consumers to use a product without knowing how it works internally. It has several benefits for product development, including making a more convenient user experience and safeguarding the product’s uniqueness.​</a:t>
            </a:r>
          </a:p>
        </p:txBody>
      </p:sp>
      <p:pic>
        <p:nvPicPr>
          <p:cNvPr id="4" name="Picture 4">
            <a:extLst>
              <a:ext uri="{FF2B5EF4-FFF2-40B4-BE49-F238E27FC236}">
                <a16:creationId xmlns:a16="http://schemas.microsoft.com/office/drawing/2014/main" id="{08662BBD-2696-2E1B-F634-57AF75F6039A}"/>
              </a:ext>
            </a:extLst>
          </p:cNvPr>
          <p:cNvPicPr>
            <a:picLocks noChangeAspect="1"/>
          </p:cNvPicPr>
          <p:nvPr/>
        </p:nvPicPr>
        <p:blipFill>
          <a:blip r:embed="rId2"/>
          <a:stretch>
            <a:fillRect/>
          </a:stretch>
        </p:blipFill>
        <p:spPr>
          <a:xfrm flipH="1">
            <a:off x="7828684" y="2763367"/>
            <a:ext cx="3641833" cy="1720766"/>
          </a:xfrm>
          <a:prstGeom prst="rect">
            <a:avLst/>
          </a:prstGeom>
        </p:spPr>
      </p:pic>
    </p:spTree>
    <p:extLst>
      <p:ext uri="{BB962C8B-B14F-4D97-AF65-F5344CB8AC3E}">
        <p14:creationId xmlns:p14="http://schemas.microsoft.com/office/powerpoint/2010/main" val="47422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4F19-CE73-BCB2-67C8-BF55F974F541}"/>
              </a:ext>
            </a:extLst>
          </p:cNvPr>
          <p:cNvSpPr>
            <a:spLocks noGrp="1"/>
          </p:cNvSpPr>
          <p:nvPr>
            <p:ph type="title"/>
          </p:nvPr>
        </p:nvSpPr>
        <p:spPr/>
        <p:txBody>
          <a:bodyPr/>
          <a:lstStyle/>
          <a:p>
            <a:r>
              <a:rPr lang="en-GB" dirty="0">
                <a:latin typeface="Algerian" pitchFamily="82" charset="0"/>
              </a:rPr>
              <a:t>Market Segmentation </a:t>
            </a:r>
            <a:endParaRPr lang="en-US" dirty="0">
              <a:latin typeface="Algerian" pitchFamily="82" charset="0"/>
            </a:endParaRPr>
          </a:p>
        </p:txBody>
      </p:sp>
      <p:sp>
        <p:nvSpPr>
          <p:cNvPr id="3" name="Content Placeholder 2">
            <a:extLst>
              <a:ext uri="{FF2B5EF4-FFF2-40B4-BE49-F238E27FC236}">
                <a16:creationId xmlns:a16="http://schemas.microsoft.com/office/drawing/2014/main" id="{1A7ED23E-1B83-6914-BEDD-B55EC9D19ECF}"/>
              </a:ext>
            </a:extLst>
          </p:cNvPr>
          <p:cNvSpPr>
            <a:spLocks noGrp="1"/>
          </p:cNvSpPr>
          <p:nvPr>
            <p:ph idx="1"/>
          </p:nvPr>
        </p:nvSpPr>
        <p:spPr>
          <a:xfrm>
            <a:off x="1141413" y="2249486"/>
            <a:ext cx="6119999" cy="4437369"/>
          </a:xfrm>
        </p:spPr>
        <p:txBody>
          <a:bodyPr>
            <a:normAutofit fontScale="92500" lnSpcReduction="10000"/>
          </a:bodyPr>
          <a:lstStyle/>
          <a:p>
            <a:r>
              <a:rPr lang="en-GB" dirty="0"/>
              <a:t>Market segmentation data analysis is a method of breaking your customers or potential market down into actionable categories- into groups that you can treat differently from one another in an effort to reach them more effectively.</a:t>
            </a:r>
          </a:p>
          <a:p>
            <a:r>
              <a:rPr lang="en-GB" dirty="0"/>
              <a:t>Market segmentation is a process companies use to break their potential customers into different sections. This allows the company to allocate the appropriate resource to each individual segment which allows for more accurate targeting across a variety of marketing campaigns.</a:t>
            </a:r>
            <a:endParaRPr lang="en-US" dirty="0"/>
          </a:p>
        </p:txBody>
      </p:sp>
      <p:pic>
        <p:nvPicPr>
          <p:cNvPr id="4" name="Picture 4">
            <a:extLst>
              <a:ext uri="{FF2B5EF4-FFF2-40B4-BE49-F238E27FC236}">
                <a16:creationId xmlns:a16="http://schemas.microsoft.com/office/drawing/2014/main" id="{AF0282F4-8D5C-1701-111D-8AF049DA9545}"/>
              </a:ext>
            </a:extLst>
          </p:cNvPr>
          <p:cNvPicPr>
            <a:picLocks noChangeAspect="1"/>
          </p:cNvPicPr>
          <p:nvPr/>
        </p:nvPicPr>
        <p:blipFill>
          <a:blip r:embed="rId2"/>
          <a:stretch>
            <a:fillRect/>
          </a:stretch>
        </p:blipFill>
        <p:spPr>
          <a:xfrm>
            <a:off x="7261412" y="2451464"/>
            <a:ext cx="4735312" cy="3147404"/>
          </a:xfrm>
          <a:prstGeom prst="rect">
            <a:avLst/>
          </a:prstGeom>
        </p:spPr>
      </p:pic>
    </p:spTree>
    <p:extLst>
      <p:ext uri="{BB962C8B-B14F-4D97-AF65-F5344CB8AC3E}">
        <p14:creationId xmlns:p14="http://schemas.microsoft.com/office/powerpoint/2010/main" val="82789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6D3C-17F1-667A-9E83-0F65A541F81E}"/>
              </a:ext>
            </a:extLst>
          </p:cNvPr>
          <p:cNvSpPr>
            <a:spLocks noGrp="1"/>
          </p:cNvSpPr>
          <p:nvPr>
            <p:ph type="title"/>
          </p:nvPr>
        </p:nvSpPr>
        <p:spPr>
          <a:xfrm>
            <a:off x="1141413" y="206840"/>
            <a:ext cx="9371742" cy="1358069"/>
          </a:xfrm>
        </p:spPr>
        <p:txBody>
          <a:bodyPr/>
          <a:lstStyle/>
          <a:p>
            <a:r>
              <a:rPr lang="en-GB" dirty="0">
                <a:latin typeface="Algerian" pitchFamily="82" charset="0"/>
              </a:rPr>
              <a:t>Product sale analysis (Q-P4 by S-P4) </a:t>
            </a:r>
            <a:endParaRPr lang="en-US" dirty="0">
              <a:latin typeface="Algerian" pitchFamily="82" charset="0"/>
            </a:endParaRPr>
          </a:p>
        </p:txBody>
      </p:sp>
      <p:pic>
        <p:nvPicPr>
          <p:cNvPr id="4" name="Picture 4">
            <a:extLst>
              <a:ext uri="{FF2B5EF4-FFF2-40B4-BE49-F238E27FC236}">
                <a16:creationId xmlns:a16="http://schemas.microsoft.com/office/drawing/2014/main" id="{36C2DC20-9F6A-BD66-FF63-FA5A7D860B14}"/>
              </a:ext>
            </a:extLst>
          </p:cNvPr>
          <p:cNvPicPr>
            <a:picLocks noGrp="1" noChangeAspect="1"/>
          </p:cNvPicPr>
          <p:nvPr>
            <p:ph idx="1"/>
          </p:nvPr>
        </p:nvPicPr>
        <p:blipFill>
          <a:blip r:embed="rId2"/>
          <a:stretch>
            <a:fillRect/>
          </a:stretch>
        </p:blipFill>
        <p:spPr>
          <a:xfrm>
            <a:off x="1567012" y="1564909"/>
            <a:ext cx="9054800" cy="5086251"/>
          </a:xfrm>
        </p:spPr>
      </p:pic>
    </p:spTree>
    <p:extLst>
      <p:ext uri="{BB962C8B-B14F-4D97-AF65-F5344CB8AC3E}">
        <p14:creationId xmlns:p14="http://schemas.microsoft.com/office/powerpoint/2010/main" val="229494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968A-90DB-E3CD-2270-169D34899CDD}"/>
              </a:ext>
            </a:extLst>
          </p:cNvPr>
          <p:cNvSpPr>
            <a:spLocks noGrp="1"/>
          </p:cNvSpPr>
          <p:nvPr>
            <p:ph type="title"/>
          </p:nvPr>
        </p:nvSpPr>
        <p:spPr/>
        <p:txBody>
          <a:bodyPr/>
          <a:lstStyle/>
          <a:p>
            <a:r>
              <a:rPr lang="en-GB" dirty="0">
                <a:latin typeface="Algerian" pitchFamily="82" charset="0"/>
              </a:rPr>
              <a:t>Sales data analysis</a:t>
            </a:r>
            <a:endParaRPr lang="en-US" dirty="0">
              <a:latin typeface="Algerian" pitchFamily="82" charset="0"/>
            </a:endParaRPr>
          </a:p>
        </p:txBody>
      </p:sp>
      <p:sp>
        <p:nvSpPr>
          <p:cNvPr id="7" name="Content Placeholder 6">
            <a:extLst>
              <a:ext uri="{FF2B5EF4-FFF2-40B4-BE49-F238E27FC236}">
                <a16:creationId xmlns:a16="http://schemas.microsoft.com/office/drawing/2014/main" id="{5BA1175E-5AEB-C602-F270-A2C4AAAC9BAA}"/>
              </a:ext>
            </a:extLst>
          </p:cNvPr>
          <p:cNvSpPr>
            <a:spLocks noGrp="1"/>
          </p:cNvSpPr>
          <p:nvPr>
            <p:ph idx="1"/>
          </p:nvPr>
        </p:nvSpPr>
        <p:spPr>
          <a:xfrm>
            <a:off x="1141413" y="2176548"/>
            <a:ext cx="6474512" cy="4681452"/>
          </a:xfrm>
        </p:spPr>
        <p:txBody>
          <a:bodyPr/>
          <a:lstStyle/>
          <a:p>
            <a:r>
              <a:rPr lang="en-GB" dirty="0"/>
              <a:t>Data analysis is the process of inspecting, cleansing, transforming, and </a:t>
            </a:r>
            <a:r>
              <a:rPr lang="en-GB" dirty="0" err="1"/>
              <a:t>modeling</a:t>
            </a:r>
            <a:r>
              <a:rPr lang="en-GB" dirty="0"/>
              <a:t> data with the goal of discovering useful information, informing conclusions, and supporting decision-making.</a:t>
            </a:r>
          </a:p>
          <a:p>
            <a:r>
              <a:rPr lang="en-GB" dirty="0"/>
              <a:t> Data analysis has multiple facets and approaches, encompassing diverse techniques under a variety of names, and is used in different business, science, and social science domains.</a:t>
            </a:r>
            <a:endParaRPr lang="en-US" dirty="0"/>
          </a:p>
        </p:txBody>
      </p:sp>
      <p:pic>
        <p:nvPicPr>
          <p:cNvPr id="8" name="Picture 8">
            <a:extLst>
              <a:ext uri="{FF2B5EF4-FFF2-40B4-BE49-F238E27FC236}">
                <a16:creationId xmlns:a16="http://schemas.microsoft.com/office/drawing/2014/main" id="{3822C986-5366-9B09-04D2-9DBB523BBF53}"/>
              </a:ext>
            </a:extLst>
          </p:cNvPr>
          <p:cNvPicPr>
            <a:picLocks noChangeAspect="1"/>
          </p:cNvPicPr>
          <p:nvPr/>
        </p:nvPicPr>
        <p:blipFill>
          <a:blip r:embed="rId2"/>
          <a:stretch>
            <a:fillRect/>
          </a:stretch>
        </p:blipFill>
        <p:spPr>
          <a:xfrm>
            <a:off x="7615925" y="2819833"/>
            <a:ext cx="4167986" cy="2344492"/>
          </a:xfrm>
          <a:prstGeom prst="rect">
            <a:avLst/>
          </a:prstGeom>
        </p:spPr>
      </p:pic>
    </p:spTree>
    <p:extLst>
      <p:ext uri="{BB962C8B-B14F-4D97-AF65-F5344CB8AC3E}">
        <p14:creationId xmlns:p14="http://schemas.microsoft.com/office/powerpoint/2010/main" val="384184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Circuit</vt:lpstr>
      <vt:lpstr>Product sale analysis using Data Analytics</vt:lpstr>
      <vt:lpstr>Phase 3: Development part 1</vt:lpstr>
      <vt:lpstr>Introduction </vt:lpstr>
      <vt:lpstr>Objective </vt:lpstr>
      <vt:lpstr>Data analysis</vt:lpstr>
      <vt:lpstr>Abstract </vt:lpstr>
      <vt:lpstr>Market Segmentation </vt:lpstr>
      <vt:lpstr>Product sale analysis (Q-P4 by S-P4) </vt:lpstr>
      <vt:lpstr>Sales data analysis</vt:lpstr>
      <vt:lpstr>PRODUCT SALE ANALYSIS (Q-P3 by s-p3)</vt:lpstr>
      <vt:lpstr>Product sale analysis (s-p1 by q-p1</vt:lpstr>
      <vt:lpstr>Diagnostic Analysis </vt:lpstr>
      <vt:lpstr>Product sale analysis (s-p1,q-p1)</vt:lpstr>
      <vt:lpstr>Product sale analysis (s-p2,q-p2)</vt:lpstr>
      <vt:lpstr>Data Collection </vt:lpstr>
      <vt:lpstr>Sales management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 analysis using Data Analytics</dc:title>
  <dc:creator>919025072118</dc:creator>
  <cp:lastModifiedBy>919025072118</cp:lastModifiedBy>
  <cp:revision>3</cp:revision>
  <dcterms:created xsi:type="dcterms:W3CDTF">2023-10-17T13:32:13Z</dcterms:created>
  <dcterms:modified xsi:type="dcterms:W3CDTF">2023-10-17T15:11:06Z</dcterms:modified>
</cp:coreProperties>
</file>