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sldIdLst>
    <p:sldId id="256" r:id="rId2"/>
    <p:sldId id="272" r:id="rId3"/>
    <p:sldId id="257" r:id="rId4"/>
    <p:sldId id="260" r:id="rId5"/>
    <p:sldId id="261" r:id="rId6"/>
    <p:sldId id="262" r:id="rId7"/>
    <p:sldId id="263" r:id="rId8"/>
    <p:sldId id="266" r:id="rId9"/>
    <p:sldId id="258" r:id="rId10"/>
    <p:sldId id="259" r:id="rId11"/>
    <p:sldId id="264" r:id="rId12"/>
    <p:sldId id="265"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41" autoAdjust="0"/>
  </p:normalViewPr>
  <p:slideViewPr>
    <p:cSldViewPr>
      <p:cViewPr varScale="1">
        <p:scale>
          <a:sx n="66" d="100"/>
          <a:sy n="66" d="100"/>
        </p:scale>
        <p:origin x="-102" y="-264"/>
      </p:cViewPr>
      <p:guideLst>
        <p:guide orient="horz" pos="2160"/>
        <p:guide pos="3840"/>
      </p:guideLst>
    </p:cSldViewPr>
  </p:slideViewPr>
  <p:outlineViewPr>
    <p:cViewPr>
      <p:scale>
        <a:sx n="33" d="100"/>
        <a:sy n="33" d="100"/>
      </p:scale>
      <p:origin x="0" y="48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8A87A34-81AB-432B-8DAE-1953F412C126}" type="datetimeFigureOut">
              <a:rPr lang="en-US" smtClean="0"/>
              <a:pPr/>
              <a:t>10/25/2023</a:t>
            </a:fld>
            <a:endParaRPr lang="en-US" dirty="0"/>
          </a:p>
        </p:txBody>
      </p:sp>
      <p:sp>
        <p:nvSpPr>
          <p:cNvPr id="16" name="Slide Number Placeholder 15"/>
          <p:cNvSpPr>
            <a:spLocks noGrp="1"/>
          </p:cNvSpPr>
          <p:nvPr>
            <p:ph type="sldNum" sz="quarter" idx="11"/>
          </p:nvPr>
        </p:nvSpPr>
        <p:spPr/>
        <p:txBody>
          <a:bodyPr/>
          <a:lstStyle/>
          <a:p>
            <a:fld id="{6D22F896-40B5-4ADD-8801-0D06FADFA095}"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8A87A34-81AB-432B-8DAE-1953F412C126}" type="datetimeFigureOut">
              <a:rPr lang="en-US" smtClean="0"/>
              <a:pPr/>
              <a:t>10/25/2023</a:t>
            </a:fld>
            <a:endParaRPr lang="en-US" dirty="0"/>
          </a:p>
        </p:txBody>
      </p:sp>
      <p:sp>
        <p:nvSpPr>
          <p:cNvPr id="15" name="Slide Number Placeholder 14"/>
          <p:cNvSpPr>
            <a:spLocks noGrp="1"/>
          </p:cNvSpPr>
          <p:nvPr>
            <p:ph type="sldNum" sz="quarter" idx="15"/>
          </p:nvPr>
        </p:nvSpPr>
        <p:spPr/>
        <p:txBody>
          <a:bodyPr/>
          <a:lstStyle>
            <a:lvl1pPr algn="ctr">
              <a:defRPr/>
            </a:lvl1pPr>
          </a:lstStyle>
          <a:p>
            <a:fld id="{6D22F896-40B5-4ADD-8801-0D06FADFA095}"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7A34-81AB-432B-8DAE-1953F412C126}"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10/25/2023</a:t>
            </a:fld>
            <a:endParaRPr lang="en-US" dirty="0"/>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pPr/>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8A87A34-81AB-432B-8DAE-1953F412C126}" type="datetimeFigureOut">
              <a:rPr lang="en-US" smtClean="0"/>
              <a:pPr/>
              <a:t>10/25/2023</a:t>
            </a:fld>
            <a:endParaRPr lang="en-US" dirty="0"/>
          </a:p>
        </p:txBody>
      </p:sp>
      <p:sp>
        <p:nvSpPr>
          <p:cNvPr id="9" name="Slide Number Placeholder 8"/>
          <p:cNvSpPr>
            <a:spLocks noGrp="1"/>
          </p:cNvSpPr>
          <p:nvPr>
            <p:ph type="sldNum" sz="quarter" idx="15"/>
          </p:nvPr>
        </p:nvSpPr>
        <p:spPr/>
        <p:txBody>
          <a:bodyPr/>
          <a:lstStyle/>
          <a:p>
            <a:fld id="{6D22F896-40B5-4ADD-8801-0D06FADFA095}"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10/25/2023</a:t>
            </a:fld>
            <a:endParaRPr lang="en-US" dirty="0"/>
          </a:p>
        </p:txBody>
      </p:sp>
      <p:sp>
        <p:nvSpPr>
          <p:cNvPr id="9" name="Slide Number Placeholder 8"/>
          <p:cNvSpPr>
            <a:spLocks noGrp="1"/>
          </p:cNvSpPr>
          <p:nvPr>
            <p:ph type="sldNum" sz="quarter" idx="11"/>
          </p:nvPr>
        </p:nvSpPr>
        <p:spPr/>
        <p:txBody>
          <a:bodyPr/>
          <a:lstStyle/>
          <a:p>
            <a:fld id="{6D22F896-40B5-4ADD-8801-0D06FADFA095}"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48A87A34-81AB-432B-8DAE-1953F412C126}" type="datetimeFigureOut">
              <a:rPr lang="en-US" smtClean="0"/>
              <a:pPr/>
              <a:t>10/25/2023</a:t>
            </a:fld>
            <a:endParaRPr lang="en-US" dirty="0"/>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D22F896-40B5-4ADD-8801-0D06FADFA095}" type="slidenum">
              <a:rPr lang="en-US" smtClean="0"/>
              <a:pPr/>
              <a:t>‹#›</a:t>
            </a:fld>
            <a:endParaRPr lang="en-US" dirty="0"/>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20B6A-32B6-765F-B245-61A73433143E}"/>
              </a:ext>
            </a:extLst>
          </p:cNvPr>
          <p:cNvSpPr>
            <a:spLocks noGrp="1"/>
          </p:cNvSpPr>
          <p:nvPr>
            <p:ph type="ctrTitle"/>
          </p:nvPr>
        </p:nvSpPr>
        <p:spPr/>
        <p:txBody>
          <a:bodyPr>
            <a:normAutofit fontScale="90000"/>
          </a:bodyPr>
          <a:lstStyle/>
          <a:p>
            <a:r>
              <a:rPr lang="en-GB" dirty="0">
                <a:latin typeface="Abadi" panose="02000000000000000000" pitchFamily="2" charset="0"/>
                <a:ea typeface="Abadi" panose="02000000000000000000" pitchFamily="2" charset="0"/>
              </a:rPr>
              <a:t>Product sale analysis</a:t>
            </a:r>
            <a:br>
              <a:rPr lang="en-GB" dirty="0">
                <a:latin typeface="Abadi" panose="02000000000000000000" pitchFamily="2" charset="0"/>
                <a:ea typeface="Abadi" panose="02000000000000000000" pitchFamily="2" charset="0"/>
              </a:rPr>
            </a:br>
            <a:r>
              <a:rPr lang="en-GB" dirty="0">
                <a:latin typeface="Abadi" panose="02000000000000000000" pitchFamily="2" charset="0"/>
                <a:ea typeface="Abadi" panose="02000000000000000000" pitchFamily="2" charset="0"/>
              </a:rPr>
              <a:t>using</a:t>
            </a:r>
            <a:br>
              <a:rPr lang="en-GB" dirty="0">
                <a:latin typeface="Abadi" panose="02000000000000000000" pitchFamily="2" charset="0"/>
                <a:ea typeface="Abadi" panose="02000000000000000000" pitchFamily="2" charset="0"/>
              </a:rPr>
            </a:br>
            <a:r>
              <a:rPr lang="en-GB" dirty="0">
                <a:latin typeface="Abadi" panose="02000000000000000000" pitchFamily="2" charset="0"/>
                <a:ea typeface="Abadi" panose="02000000000000000000" pitchFamily="2" charset="0"/>
              </a:rPr>
              <a:t>Data Analytics</a:t>
            </a:r>
            <a:endParaRPr lang="en-US" dirty="0">
              <a:latin typeface="Abadi" panose="02000000000000000000" pitchFamily="2" charset="0"/>
              <a:ea typeface="Abadi" panose="02000000000000000000" pitchFamily="2" charset="0"/>
            </a:endParaRPr>
          </a:p>
        </p:txBody>
      </p:sp>
    </p:spTree>
    <p:extLst>
      <p:ext uri="{BB962C8B-B14F-4D97-AF65-F5344CB8AC3E}">
        <p14:creationId xmlns:p14="http://schemas.microsoft.com/office/powerpoint/2010/main" xmlns="" val="151186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6744f76f-9cb3-4592-9d48-975a5ca7ac3f.jpg"/>
          <p:cNvPicPr>
            <a:picLocks noGrp="1" noChangeAspect="1"/>
          </p:cNvPicPr>
          <p:nvPr>
            <p:ph idx="1"/>
          </p:nvPr>
        </p:nvPicPr>
        <p:blipFill>
          <a:blip r:embed="rId2"/>
          <a:stretch>
            <a:fillRect/>
          </a:stretch>
        </p:blipFill>
        <p:spPr>
          <a:xfrm>
            <a:off x="2238348" y="2071678"/>
            <a:ext cx="7000924" cy="3932550"/>
          </a:xfrm>
        </p:spPr>
      </p:pic>
      <p:sp>
        <p:nvSpPr>
          <p:cNvPr id="2" name="Title 1">
            <a:extLst>
              <a:ext uri="{FF2B5EF4-FFF2-40B4-BE49-F238E27FC236}">
                <a16:creationId xmlns:a16="http://schemas.microsoft.com/office/drawing/2014/main" xmlns="" id="{BB5E08D1-2783-9116-A095-23D8A6679A1A}"/>
              </a:ext>
            </a:extLst>
          </p:cNvPr>
          <p:cNvSpPr>
            <a:spLocks noGrp="1"/>
          </p:cNvSpPr>
          <p:nvPr>
            <p:ph type="title"/>
          </p:nvPr>
        </p:nvSpPr>
        <p:spPr>
          <a:xfrm>
            <a:off x="1141413" y="427862"/>
            <a:ext cx="9163924" cy="1341850"/>
          </a:xfrm>
        </p:spPr>
        <p:txBody>
          <a:bodyPr>
            <a:normAutofit fontScale="90000"/>
          </a:bodyPr>
          <a:lstStyle/>
          <a:p>
            <a:r>
              <a:rPr lang="en-GB" dirty="0">
                <a:latin typeface="Algerian" pitchFamily="82" charset="0"/>
              </a:rPr>
              <a:t>PRODUCT SALE ANALYSIS (Q-P3 by s-p3)</a:t>
            </a:r>
            <a:endParaRPr lang="en-US" dirty="0">
              <a:latin typeface="Algerian" pitchFamily="82" charset="0"/>
            </a:endParaRPr>
          </a:p>
        </p:txBody>
      </p:sp>
    </p:spTree>
    <p:extLst>
      <p:ext uri="{BB962C8B-B14F-4D97-AF65-F5344CB8AC3E}">
        <p14:creationId xmlns:p14="http://schemas.microsoft.com/office/powerpoint/2010/main" xmlns="" val="337743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0beba278-2330-4f93-b2cc-a8dca81a0e0c.jpg"/>
          <p:cNvPicPr>
            <a:picLocks noGrp="1" noChangeAspect="1"/>
          </p:cNvPicPr>
          <p:nvPr>
            <p:ph idx="1"/>
          </p:nvPr>
        </p:nvPicPr>
        <p:blipFill>
          <a:blip r:embed="rId2"/>
          <a:stretch>
            <a:fillRect/>
          </a:stretch>
        </p:blipFill>
        <p:spPr>
          <a:xfrm>
            <a:off x="2666976" y="2000240"/>
            <a:ext cx="6305134" cy="3541712"/>
          </a:xfrm>
        </p:spPr>
      </p:pic>
      <p:sp>
        <p:nvSpPr>
          <p:cNvPr id="2" name="Title 1">
            <a:extLst>
              <a:ext uri="{FF2B5EF4-FFF2-40B4-BE49-F238E27FC236}">
                <a16:creationId xmlns:a16="http://schemas.microsoft.com/office/drawing/2014/main" xmlns="" id="{2F4F15A5-672E-DB11-AFE8-EFD5A8316BA2}"/>
              </a:ext>
            </a:extLst>
          </p:cNvPr>
          <p:cNvSpPr>
            <a:spLocks noGrp="1"/>
          </p:cNvSpPr>
          <p:nvPr>
            <p:ph type="title"/>
          </p:nvPr>
        </p:nvSpPr>
        <p:spPr>
          <a:xfrm>
            <a:off x="1078118" y="311270"/>
            <a:ext cx="9612497" cy="1033137"/>
          </a:xfrm>
        </p:spPr>
        <p:txBody>
          <a:bodyPr>
            <a:normAutofit fontScale="90000"/>
          </a:bodyPr>
          <a:lstStyle/>
          <a:p>
            <a:r>
              <a:rPr lang="en-GB" dirty="0">
                <a:latin typeface="Algerian" pitchFamily="82" charset="0"/>
              </a:rPr>
              <a:t>Product sale analysis (s-p1 by q-p1</a:t>
            </a:r>
            <a:endParaRPr lang="en-US" dirty="0">
              <a:latin typeface="Algerian" pitchFamily="82" charset="0"/>
            </a:endParaRPr>
          </a:p>
        </p:txBody>
      </p:sp>
    </p:spTree>
    <p:extLst>
      <p:ext uri="{BB962C8B-B14F-4D97-AF65-F5344CB8AC3E}">
        <p14:creationId xmlns:p14="http://schemas.microsoft.com/office/powerpoint/2010/main" xmlns="" val="323668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42740AD-2157-770C-D330-6A55AD39CC6B}"/>
              </a:ext>
            </a:extLst>
          </p:cNvPr>
          <p:cNvSpPr>
            <a:spLocks noGrp="1"/>
          </p:cNvSpPr>
          <p:nvPr>
            <p:ph idx="1"/>
          </p:nvPr>
        </p:nvSpPr>
        <p:spPr>
          <a:xfrm>
            <a:off x="952464" y="2143116"/>
            <a:ext cx="5508770" cy="4337831"/>
          </a:xfrm>
        </p:spPr>
        <p:txBody>
          <a:bodyPr>
            <a:normAutofit/>
          </a:bodyPr>
          <a:lstStyle/>
          <a:p>
            <a:pPr>
              <a:lnSpc>
                <a:spcPct val="150000"/>
              </a:lnSpc>
            </a:pPr>
            <a:r>
              <a:rPr lang="en-US" sz="1800" b="1" i="1" dirty="0">
                <a:solidFill>
                  <a:srgbClr val="FFFF00"/>
                </a:solidFill>
                <a:latin typeface="Times New Roman" pitchFamily="18" charset="0"/>
                <a:cs typeface="Times New Roman" pitchFamily="18" charset="0"/>
              </a:rPr>
              <a:t>Diagnostic analytics allows you to analyze why people are not converting or purchasing by looking at which steps they were at when they dropped off, and inferring why.​</a:t>
            </a:r>
          </a:p>
          <a:p>
            <a:pPr>
              <a:lnSpc>
                <a:spcPct val="150000"/>
              </a:lnSpc>
            </a:pPr>
            <a:r>
              <a:rPr lang="en-US" sz="1800" b="1" i="1" dirty="0">
                <a:solidFill>
                  <a:srgbClr val="FFFF00"/>
                </a:solidFill>
                <a:latin typeface="Times New Roman" pitchFamily="18" charset="0"/>
                <a:cs typeface="Times New Roman" pitchFamily="18" charset="0"/>
              </a:rPr>
              <a:t>It is common for the number of users to decrease at each stage of the marketing funnel.​</a:t>
            </a:r>
          </a:p>
        </p:txBody>
      </p:sp>
      <p:sp>
        <p:nvSpPr>
          <p:cNvPr id="2" name="Title 1">
            <a:extLst>
              <a:ext uri="{FF2B5EF4-FFF2-40B4-BE49-F238E27FC236}">
                <a16:creationId xmlns:a16="http://schemas.microsoft.com/office/drawing/2014/main" xmlns="" id="{23B7C63D-3828-2088-A38D-0FE434CC28DC}"/>
              </a:ext>
            </a:extLst>
          </p:cNvPr>
          <p:cNvSpPr>
            <a:spLocks noGrp="1"/>
          </p:cNvSpPr>
          <p:nvPr>
            <p:ph type="title"/>
          </p:nvPr>
        </p:nvSpPr>
        <p:spPr/>
        <p:txBody>
          <a:bodyPr/>
          <a:lstStyle/>
          <a:p>
            <a:r>
              <a:rPr lang="en-GB" dirty="0">
                <a:latin typeface="Algerian" pitchFamily="82" charset="0"/>
              </a:rPr>
              <a:t>Diagnostic Analysis </a:t>
            </a:r>
            <a:endParaRPr lang="en-US" dirty="0">
              <a:latin typeface="Algerian" pitchFamily="82" charset="0"/>
            </a:endParaRPr>
          </a:p>
        </p:txBody>
      </p:sp>
      <p:pic>
        <p:nvPicPr>
          <p:cNvPr id="4" name="Picture 4">
            <a:extLst>
              <a:ext uri="{FF2B5EF4-FFF2-40B4-BE49-F238E27FC236}">
                <a16:creationId xmlns:a16="http://schemas.microsoft.com/office/drawing/2014/main" xmlns="" id="{A318A4E5-8D8B-C13D-3703-20100D361BC8}"/>
              </a:ext>
            </a:extLst>
          </p:cNvPr>
          <p:cNvPicPr>
            <a:picLocks noChangeAspect="1"/>
          </p:cNvPicPr>
          <p:nvPr/>
        </p:nvPicPr>
        <p:blipFill>
          <a:blip r:embed="rId2"/>
          <a:stretch>
            <a:fillRect/>
          </a:stretch>
        </p:blipFill>
        <p:spPr>
          <a:xfrm>
            <a:off x="6650183" y="2097088"/>
            <a:ext cx="5183941" cy="2910283"/>
          </a:xfrm>
          <a:prstGeom prst="rect">
            <a:avLst/>
          </a:prstGeom>
        </p:spPr>
      </p:pic>
    </p:spTree>
    <p:extLst>
      <p:ext uri="{BB962C8B-B14F-4D97-AF65-F5344CB8AC3E}">
        <p14:creationId xmlns:p14="http://schemas.microsoft.com/office/powerpoint/2010/main" xmlns="" val="205727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085f0ec-de56-4fae-9327-266365607f3d.jpg"/>
          <p:cNvPicPr>
            <a:picLocks noGrp="1" noChangeAspect="1"/>
          </p:cNvPicPr>
          <p:nvPr>
            <p:ph idx="1"/>
          </p:nvPr>
        </p:nvPicPr>
        <p:blipFill>
          <a:blip r:embed="rId2"/>
          <a:stretch>
            <a:fillRect/>
          </a:stretch>
        </p:blipFill>
        <p:spPr>
          <a:xfrm>
            <a:off x="2381224" y="2071678"/>
            <a:ext cx="7000924" cy="3932550"/>
          </a:xfrm>
        </p:spPr>
      </p:pic>
      <p:sp>
        <p:nvSpPr>
          <p:cNvPr id="2" name="Title 1">
            <a:extLst>
              <a:ext uri="{FF2B5EF4-FFF2-40B4-BE49-F238E27FC236}">
                <a16:creationId xmlns:a16="http://schemas.microsoft.com/office/drawing/2014/main" xmlns="" id="{988C31C9-5691-8EA4-0436-741698015D0D}"/>
              </a:ext>
            </a:extLst>
          </p:cNvPr>
          <p:cNvSpPr>
            <a:spLocks noGrp="1"/>
          </p:cNvSpPr>
          <p:nvPr>
            <p:ph type="title"/>
          </p:nvPr>
        </p:nvSpPr>
        <p:spPr>
          <a:xfrm>
            <a:off x="1043616" y="138544"/>
            <a:ext cx="9905998" cy="1478570"/>
          </a:xfrm>
        </p:spPr>
        <p:txBody>
          <a:bodyPr>
            <a:normAutofit/>
          </a:bodyPr>
          <a:lstStyle/>
          <a:p>
            <a:r>
              <a:rPr lang="en-GB" dirty="0">
                <a:latin typeface="Algerian" pitchFamily="82" charset="0"/>
              </a:rPr>
              <a:t>Product sale analysis (s-p1,q-p1)</a:t>
            </a:r>
            <a:endParaRPr lang="en-US" dirty="0">
              <a:latin typeface="Algerian" pitchFamily="82" charset="0"/>
            </a:endParaRPr>
          </a:p>
        </p:txBody>
      </p:sp>
    </p:spTree>
    <p:extLst>
      <p:ext uri="{BB962C8B-B14F-4D97-AF65-F5344CB8AC3E}">
        <p14:creationId xmlns:p14="http://schemas.microsoft.com/office/powerpoint/2010/main" xmlns="" val="97027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49e2d2f4-d99a-406f-aa57-b4599672417b.jpg"/>
          <p:cNvPicPr>
            <a:picLocks noGrp="1" noChangeAspect="1"/>
          </p:cNvPicPr>
          <p:nvPr>
            <p:ph idx="1"/>
          </p:nvPr>
        </p:nvPicPr>
        <p:blipFill>
          <a:blip r:embed="rId2"/>
          <a:stretch>
            <a:fillRect/>
          </a:stretch>
        </p:blipFill>
        <p:spPr>
          <a:xfrm>
            <a:off x="1881158" y="1571612"/>
            <a:ext cx="8139305" cy="4572000"/>
          </a:xfrm>
        </p:spPr>
      </p:pic>
      <p:sp>
        <p:nvSpPr>
          <p:cNvPr id="2" name="Title 1">
            <a:extLst>
              <a:ext uri="{FF2B5EF4-FFF2-40B4-BE49-F238E27FC236}">
                <a16:creationId xmlns:a16="http://schemas.microsoft.com/office/drawing/2014/main" xmlns="" id="{68E4E9A1-B9C2-9B88-5795-9C50F3129D0E}"/>
              </a:ext>
            </a:extLst>
          </p:cNvPr>
          <p:cNvSpPr>
            <a:spLocks noGrp="1"/>
          </p:cNvSpPr>
          <p:nvPr>
            <p:ph type="title"/>
          </p:nvPr>
        </p:nvSpPr>
        <p:spPr>
          <a:xfrm>
            <a:off x="1143001" y="0"/>
            <a:ext cx="9590197" cy="1321729"/>
          </a:xfrm>
        </p:spPr>
        <p:txBody>
          <a:bodyPr>
            <a:normAutofit/>
          </a:bodyPr>
          <a:lstStyle/>
          <a:p>
            <a:r>
              <a:rPr lang="en-GB" dirty="0">
                <a:latin typeface="Algerian" pitchFamily="82" charset="0"/>
              </a:rPr>
              <a:t>Product sale analysis (s-p2,q-p2)</a:t>
            </a:r>
            <a:endParaRPr lang="en-US" dirty="0">
              <a:latin typeface="Algerian" pitchFamily="82" charset="0"/>
            </a:endParaRPr>
          </a:p>
        </p:txBody>
      </p:sp>
    </p:spTree>
    <p:extLst>
      <p:ext uri="{BB962C8B-B14F-4D97-AF65-F5344CB8AC3E}">
        <p14:creationId xmlns:p14="http://schemas.microsoft.com/office/powerpoint/2010/main" xmlns="" val="251610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3A6054-8640-F7E6-A548-335454A033B3}"/>
              </a:ext>
            </a:extLst>
          </p:cNvPr>
          <p:cNvSpPr>
            <a:spLocks noGrp="1"/>
          </p:cNvSpPr>
          <p:nvPr>
            <p:ph idx="1"/>
          </p:nvPr>
        </p:nvSpPr>
        <p:spPr>
          <a:xfrm>
            <a:off x="881784" y="1545895"/>
            <a:ext cx="6388941" cy="4486267"/>
          </a:xfrm>
        </p:spPr>
        <p:txBody>
          <a:bodyPr>
            <a:normAutofit/>
          </a:bodyPr>
          <a:lstStyle/>
          <a:p>
            <a:pPr>
              <a:lnSpc>
                <a:spcPct val="150000"/>
              </a:lnSpc>
            </a:pPr>
            <a:r>
              <a:rPr lang="en-GB" sz="1800" b="1" i="1" dirty="0">
                <a:solidFill>
                  <a:srgbClr val="FFFF00"/>
                </a:solidFill>
                <a:latin typeface="Times New Roman" pitchFamily="18" charset="0"/>
                <a:cs typeface="Times New Roman" pitchFamily="18" charset="0"/>
              </a:rPr>
              <a:t>Data collection or data gathering is the process of gathering and measuring information on targeted variables in an established system, which then enables one to answer relevant questions and evaluate outcomes. </a:t>
            </a:r>
          </a:p>
          <a:p>
            <a:pPr>
              <a:lnSpc>
                <a:spcPct val="150000"/>
              </a:lnSpc>
            </a:pPr>
            <a:r>
              <a:rPr lang="en-GB" sz="1800" b="1" i="1" dirty="0">
                <a:solidFill>
                  <a:srgbClr val="FFFF00"/>
                </a:solidFill>
                <a:latin typeface="Times New Roman" pitchFamily="18" charset="0"/>
                <a:cs typeface="Times New Roman" pitchFamily="18" charset="0"/>
              </a:rPr>
              <a:t>Data collection is a research component in all study fields, including physical and social sciences, humanities, and business.</a:t>
            </a:r>
          </a:p>
          <a:p>
            <a:pPr>
              <a:lnSpc>
                <a:spcPct val="150000"/>
              </a:lnSpc>
            </a:pPr>
            <a:r>
              <a:rPr lang="en-GB" sz="1800" b="1" i="1" dirty="0">
                <a:solidFill>
                  <a:srgbClr val="FFFF00"/>
                </a:solidFill>
                <a:latin typeface="Times New Roman" pitchFamily="18" charset="0"/>
                <a:cs typeface="Times New Roman" pitchFamily="18" charset="0"/>
              </a:rPr>
              <a:t> The goal for all data collection is to capture evidence that allows data analysis to lead to the formulation of credible answers to the questions that have been posed.</a:t>
            </a:r>
            <a:endParaRPr lang="en-US" sz="1800" b="1" i="1" dirty="0">
              <a:solidFill>
                <a:srgbClr val="FFFF00"/>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9039D45C-87BF-007F-1E2F-5E90E725DEB6}"/>
              </a:ext>
            </a:extLst>
          </p:cNvPr>
          <p:cNvSpPr>
            <a:spLocks noGrp="1"/>
          </p:cNvSpPr>
          <p:nvPr>
            <p:ph type="title"/>
          </p:nvPr>
        </p:nvSpPr>
        <p:spPr>
          <a:xfrm>
            <a:off x="1153638" y="362149"/>
            <a:ext cx="8332651" cy="927377"/>
          </a:xfrm>
        </p:spPr>
        <p:txBody>
          <a:bodyPr/>
          <a:lstStyle/>
          <a:p>
            <a:r>
              <a:rPr lang="en-GB" dirty="0">
                <a:latin typeface="Algerian" pitchFamily="82" charset="0"/>
              </a:rPr>
              <a:t>Data Collection</a:t>
            </a:r>
            <a:r>
              <a:rPr lang="en-GB" dirty="0"/>
              <a:t> </a:t>
            </a:r>
            <a:endParaRPr lang="en-US" dirty="0"/>
          </a:p>
        </p:txBody>
      </p:sp>
      <p:pic>
        <p:nvPicPr>
          <p:cNvPr id="4" name="Picture 4">
            <a:extLst>
              <a:ext uri="{FF2B5EF4-FFF2-40B4-BE49-F238E27FC236}">
                <a16:creationId xmlns:a16="http://schemas.microsoft.com/office/drawing/2014/main" xmlns="" id="{23D99BC5-D8C5-677E-5BB6-BA3A55465FE8}"/>
              </a:ext>
            </a:extLst>
          </p:cNvPr>
          <p:cNvPicPr>
            <a:picLocks noChangeAspect="1"/>
          </p:cNvPicPr>
          <p:nvPr/>
        </p:nvPicPr>
        <p:blipFill>
          <a:blip r:embed="rId2"/>
          <a:stretch>
            <a:fillRect/>
          </a:stretch>
        </p:blipFill>
        <p:spPr>
          <a:xfrm>
            <a:off x="8115746" y="2715212"/>
            <a:ext cx="4076254" cy="2211301"/>
          </a:xfrm>
          <a:prstGeom prst="rect">
            <a:avLst/>
          </a:prstGeom>
        </p:spPr>
      </p:pic>
    </p:spTree>
    <p:extLst>
      <p:ext uri="{BB962C8B-B14F-4D97-AF65-F5344CB8AC3E}">
        <p14:creationId xmlns:p14="http://schemas.microsoft.com/office/powerpoint/2010/main" xmlns="" val="356196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EB750B-0BF0-8766-B7E8-431AB1B635EF}"/>
              </a:ext>
            </a:extLst>
          </p:cNvPr>
          <p:cNvSpPr>
            <a:spLocks noGrp="1"/>
          </p:cNvSpPr>
          <p:nvPr>
            <p:ph idx="1"/>
          </p:nvPr>
        </p:nvSpPr>
        <p:spPr>
          <a:xfrm>
            <a:off x="1141412" y="1698300"/>
            <a:ext cx="6601491" cy="4933350"/>
          </a:xfrm>
        </p:spPr>
        <p:txBody>
          <a:bodyPr>
            <a:normAutofit/>
          </a:bodyPr>
          <a:lstStyle/>
          <a:p>
            <a:pPr>
              <a:lnSpc>
                <a:spcPct val="150000"/>
              </a:lnSpc>
            </a:pPr>
            <a:r>
              <a:rPr lang="en-US" sz="1800" b="1" i="1" dirty="0">
                <a:solidFill>
                  <a:srgbClr val="FFFF00"/>
                </a:solidFill>
                <a:latin typeface="Times New Roman" pitchFamily="18" charset="0"/>
                <a:cs typeface="Times New Roman" pitchFamily="18" charset="0"/>
              </a:rPr>
              <a:t>Sales management is a business discipline which is focused on the practical application of sales techniques and the management of a firm’s sales operations. ​</a:t>
            </a:r>
          </a:p>
          <a:p>
            <a:pPr>
              <a:lnSpc>
                <a:spcPct val="150000"/>
              </a:lnSpc>
            </a:pPr>
            <a:r>
              <a:rPr lang="en-US" sz="1800" b="1" i="1" dirty="0">
                <a:solidFill>
                  <a:srgbClr val="FFFF00"/>
                </a:solidFill>
                <a:latin typeface="Times New Roman" pitchFamily="18" charset="0"/>
                <a:cs typeface="Times New Roman" pitchFamily="18" charset="0"/>
              </a:rPr>
              <a:t>It is an important business function as net sales, through the sale of products and services and resulting profit, drive most commercial business. These are also typically the goals and performance indicators of sales management.​</a:t>
            </a:r>
            <a:br>
              <a:rPr lang="en-US" sz="1800" b="1" i="1" dirty="0">
                <a:solidFill>
                  <a:srgbClr val="FFFF00"/>
                </a:solidFill>
                <a:latin typeface="Times New Roman" pitchFamily="18" charset="0"/>
                <a:cs typeface="Times New Roman" pitchFamily="18" charset="0"/>
              </a:rPr>
            </a:br>
            <a:r>
              <a:rPr lang="en-US" sz="1800" b="1" i="1" dirty="0">
                <a:solidFill>
                  <a:srgbClr val="FFFF00"/>
                </a:solidFill>
                <a:latin typeface="Times New Roman" pitchFamily="18" charset="0"/>
                <a:cs typeface="Times New Roman" pitchFamily="18" charset="0"/>
              </a:rPr>
              <a:t>Sales manager is the typical title of someone whose role is sales management. The role typically involves talent development.​</a:t>
            </a:r>
          </a:p>
        </p:txBody>
      </p:sp>
      <p:sp>
        <p:nvSpPr>
          <p:cNvPr id="2" name="Title 1">
            <a:extLst>
              <a:ext uri="{FF2B5EF4-FFF2-40B4-BE49-F238E27FC236}">
                <a16:creationId xmlns:a16="http://schemas.microsoft.com/office/drawing/2014/main" xmlns="" id="{D581ADA6-7933-52C2-37DB-A457EF8AEB83}"/>
              </a:ext>
            </a:extLst>
          </p:cNvPr>
          <p:cNvSpPr>
            <a:spLocks noGrp="1"/>
          </p:cNvSpPr>
          <p:nvPr>
            <p:ph type="title"/>
          </p:nvPr>
        </p:nvSpPr>
        <p:spPr/>
        <p:txBody>
          <a:bodyPr/>
          <a:lstStyle/>
          <a:p>
            <a:r>
              <a:rPr lang="en-GB" dirty="0">
                <a:latin typeface="Algerian" pitchFamily="82" charset="0"/>
              </a:rPr>
              <a:t>Sales management </a:t>
            </a:r>
            <a:endParaRPr lang="en-US" dirty="0">
              <a:latin typeface="Algerian" pitchFamily="82" charset="0"/>
            </a:endParaRPr>
          </a:p>
        </p:txBody>
      </p:sp>
      <p:pic>
        <p:nvPicPr>
          <p:cNvPr id="4" name="Picture 4">
            <a:extLst>
              <a:ext uri="{FF2B5EF4-FFF2-40B4-BE49-F238E27FC236}">
                <a16:creationId xmlns:a16="http://schemas.microsoft.com/office/drawing/2014/main" xmlns="" id="{A99A4BD0-C2EF-FD97-A3DB-A5FFCDAF1DAF}"/>
              </a:ext>
            </a:extLst>
          </p:cNvPr>
          <p:cNvPicPr>
            <a:picLocks noChangeAspect="1"/>
          </p:cNvPicPr>
          <p:nvPr/>
        </p:nvPicPr>
        <p:blipFill>
          <a:blip r:embed="rId2"/>
          <a:stretch>
            <a:fillRect/>
          </a:stretch>
        </p:blipFill>
        <p:spPr>
          <a:xfrm>
            <a:off x="7683041" y="2479930"/>
            <a:ext cx="4081761" cy="2280984"/>
          </a:xfrm>
          <a:prstGeom prst="rect">
            <a:avLst/>
          </a:prstGeom>
        </p:spPr>
      </p:pic>
    </p:spTree>
    <p:extLst>
      <p:ext uri="{BB962C8B-B14F-4D97-AF65-F5344CB8AC3E}">
        <p14:creationId xmlns:p14="http://schemas.microsoft.com/office/powerpoint/2010/main" xmlns="" val="2894921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64DC65-CFD9-6CAA-63BB-4D4CF1FBB4A3}"/>
              </a:ext>
            </a:extLst>
          </p:cNvPr>
          <p:cNvSpPr>
            <a:spLocks noGrp="1"/>
          </p:cNvSpPr>
          <p:nvPr>
            <p:ph idx="1"/>
          </p:nvPr>
        </p:nvSpPr>
        <p:spPr>
          <a:xfrm>
            <a:off x="1141412" y="2249486"/>
            <a:ext cx="5288727" cy="4082855"/>
          </a:xfrm>
        </p:spPr>
        <p:txBody>
          <a:bodyPr>
            <a:normAutofit/>
          </a:bodyPr>
          <a:lstStyle/>
          <a:p>
            <a:pPr>
              <a:lnSpc>
                <a:spcPct val="150000"/>
              </a:lnSpc>
            </a:pPr>
            <a:r>
              <a:rPr lang="en-US" sz="1800" b="1" i="1" dirty="0">
                <a:solidFill>
                  <a:srgbClr val="FFFF00"/>
                </a:solidFill>
                <a:latin typeface="Times New Roman" pitchFamily="18" charset="0"/>
                <a:cs typeface="Times New Roman" pitchFamily="18" charset="0"/>
              </a:rPr>
              <a:t>Product data analytics is an essential aspect of the product management process. It enables teams to analyze user behavior and product performance and make informed decisions to improve the product and customer experience.​</a:t>
            </a:r>
          </a:p>
        </p:txBody>
      </p:sp>
      <p:sp>
        <p:nvSpPr>
          <p:cNvPr id="2" name="Title 1">
            <a:extLst>
              <a:ext uri="{FF2B5EF4-FFF2-40B4-BE49-F238E27FC236}">
                <a16:creationId xmlns:a16="http://schemas.microsoft.com/office/drawing/2014/main" xmlns="" id="{00B472D3-B29D-39A0-77E2-BAD1F00B88CE}"/>
              </a:ext>
            </a:extLst>
          </p:cNvPr>
          <p:cNvSpPr>
            <a:spLocks noGrp="1"/>
          </p:cNvSpPr>
          <p:nvPr>
            <p:ph type="title"/>
          </p:nvPr>
        </p:nvSpPr>
        <p:spPr/>
        <p:txBody>
          <a:bodyPr/>
          <a:lstStyle/>
          <a:p>
            <a:r>
              <a:rPr lang="en-GB" dirty="0">
                <a:latin typeface="Algerian" pitchFamily="82" charset="0"/>
              </a:rPr>
              <a:t>Conclusion</a:t>
            </a:r>
            <a:r>
              <a:rPr lang="en-GB" dirty="0"/>
              <a:t> </a:t>
            </a:r>
            <a:endParaRPr lang="en-US" dirty="0"/>
          </a:p>
        </p:txBody>
      </p:sp>
      <p:pic>
        <p:nvPicPr>
          <p:cNvPr id="4" name="Picture 4">
            <a:extLst>
              <a:ext uri="{FF2B5EF4-FFF2-40B4-BE49-F238E27FC236}">
                <a16:creationId xmlns:a16="http://schemas.microsoft.com/office/drawing/2014/main" xmlns="" id="{277331AE-5CE8-A0F8-E133-E1C870121714}"/>
              </a:ext>
            </a:extLst>
          </p:cNvPr>
          <p:cNvPicPr>
            <a:picLocks noChangeAspect="1"/>
          </p:cNvPicPr>
          <p:nvPr/>
        </p:nvPicPr>
        <p:blipFill>
          <a:blip r:embed="rId2"/>
          <a:stretch>
            <a:fillRect/>
          </a:stretch>
        </p:blipFill>
        <p:spPr>
          <a:xfrm>
            <a:off x="6520934" y="2097088"/>
            <a:ext cx="4892088" cy="3227134"/>
          </a:xfrm>
          <a:prstGeom prst="rect">
            <a:avLst/>
          </a:prstGeom>
        </p:spPr>
      </p:pic>
    </p:spTree>
    <p:extLst>
      <p:ext uri="{BB962C8B-B14F-4D97-AF65-F5344CB8AC3E}">
        <p14:creationId xmlns:p14="http://schemas.microsoft.com/office/powerpoint/2010/main" xmlns="" val="219036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2F04E-2324-B829-6FA3-575DCD7C2BD4}"/>
              </a:ext>
            </a:extLst>
          </p:cNvPr>
          <p:cNvSpPr>
            <a:spLocks noGrp="1"/>
          </p:cNvSpPr>
          <p:nvPr>
            <p:ph type="title"/>
          </p:nvPr>
        </p:nvSpPr>
        <p:spPr>
          <a:xfrm>
            <a:off x="1361454" y="2574454"/>
            <a:ext cx="9905998" cy="1478570"/>
          </a:xfrm>
        </p:spPr>
        <p:txBody>
          <a:bodyPr>
            <a:normAutofit/>
          </a:bodyPr>
          <a:lstStyle/>
          <a:p>
            <a:r>
              <a:rPr lang="en-GB" sz="4800" dirty="0">
                <a:latin typeface="Algerian" pitchFamily="82" charset="0"/>
              </a:rPr>
              <a:t>Phase </a:t>
            </a:r>
            <a:r>
              <a:rPr lang="en-GB" sz="4800" dirty="0" smtClean="0">
                <a:latin typeface="Algerian" pitchFamily="82" charset="0"/>
              </a:rPr>
              <a:t>4: </a:t>
            </a:r>
            <a:r>
              <a:rPr lang="en-GB" sz="4800" dirty="0">
                <a:latin typeface="Algerian" pitchFamily="82" charset="0"/>
              </a:rPr>
              <a:t>Development part </a:t>
            </a:r>
            <a:r>
              <a:rPr lang="en-GB" sz="4800" dirty="0" smtClean="0">
                <a:latin typeface="Algerian" pitchFamily="82" charset="0"/>
              </a:rPr>
              <a:t>2</a:t>
            </a:r>
            <a:endParaRPr lang="en-US" sz="4800" dirty="0">
              <a:latin typeface="Algerian" pitchFamily="82" charset="0"/>
            </a:endParaRPr>
          </a:p>
        </p:txBody>
      </p:sp>
    </p:spTree>
    <p:extLst>
      <p:ext uri="{BB962C8B-B14F-4D97-AF65-F5344CB8AC3E}">
        <p14:creationId xmlns:p14="http://schemas.microsoft.com/office/powerpoint/2010/main" xmlns="" val="126429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EDA509-A0CE-53A8-1E19-F1FE3DDCC879}"/>
              </a:ext>
            </a:extLst>
          </p:cNvPr>
          <p:cNvSpPr>
            <a:spLocks noGrp="1"/>
          </p:cNvSpPr>
          <p:nvPr>
            <p:ph idx="1"/>
          </p:nvPr>
        </p:nvSpPr>
        <p:spPr>
          <a:xfrm>
            <a:off x="1141413" y="2249486"/>
            <a:ext cx="5789936" cy="3544973"/>
          </a:xfrm>
        </p:spPr>
        <p:txBody>
          <a:bodyPr>
            <a:noAutofit/>
          </a:bodyPr>
          <a:lstStyle/>
          <a:p>
            <a:pPr>
              <a:lnSpc>
                <a:spcPct val="150000"/>
              </a:lnSpc>
            </a:pPr>
            <a:r>
              <a:rPr lang="en-US" sz="1800" b="1" i="1" dirty="0">
                <a:solidFill>
                  <a:srgbClr val="FFFF00"/>
                </a:solidFill>
                <a:latin typeface="Times New Roman" pitchFamily="18" charset="0"/>
                <a:cs typeface="Times New Roman" pitchFamily="18" charset="0"/>
              </a:rPr>
              <a:t>Sales data is a term that includes a large array of metrics but, broadly speaking, if you can measure something in relation to the sales process, it’s viable sales data. Modern software like Cloud CRM solutions can help you collect this data, but it’s important to learn how to read this data to understand what it means for your business and where you can </a:t>
            </a:r>
            <a:r>
              <a:rPr lang="en-US" sz="1800" b="1" i="1" dirty="0" err="1">
                <a:solidFill>
                  <a:srgbClr val="FFFF00"/>
                </a:solidFill>
                <a:latin typeface="Times New Roman" pitchFamily="18" charset="0"/>
                <a:cs typeface="Times New Roman" pitchFamily="18" charset="0"/>
              </a:rPr>
              <a:t>improve.https</a:t>
            </a:r>
            <a:r>
              <a:rPr lang="en-US" sz="1800" b="1" i="1" dirty="0">
                <a:solidFill>
                  <a:srgbClr val="FFFF00"/>
                </a:solidFill>
                <a:latin typeface="Times New Roman" pitchFamily="18" charset="0"/>
                <a:cs typeface="Times New Roman" pitchFamily="18" charset="0"/>
              </a:rPr>
              <a:t>://</a:t>
            </a:r>
            <a:r>
              <a:rPr lang="en-US" sz="1800" b="1" i="1" dirty="0" err="1">
                <a:solidFill>
                  <a:srgbClr val="FFFF00"/>
                </a:solidFill>
                <a:latin typeface="Times New Roman" pitchFamily="18" charset="0"/>
                <a:cs typeface="Times New Roman" pitchFamily="18" charset="0"/>
              </a:rPr>
              <a:t>www.pipedrive.com</a:t>
            </a:r>
            <a:r>
              <a:rPr lang="en-US" sz="1800" b="1" i="1" dirty="0">
                <a:solidFill>
                  <a:srgbClr val="FFFF00"/>
                </a:solidFill>
                <a:latin typeface="Times New Roman" pitchFamily="18" charset="0"/>
                <a:cs typeface="Times New Roman" pitchFamily="18" charset="0"/>
              </a:rPr>
              <a:t>/</a:t>
            </a:r>
            <a:r>
              <a:rPr lang="en-US" sz="1800" b="1" i="1" dirty="0" err="1">
                <a:solidFill>
                  <a:srgbClr val="FFFF00"/>
                </a:solidFill>
                <a:latin typeface="Times New Roman" pitchFamily="18" charset="0"/>
                <a:cs typeface="Times New Roman" pitchFamily="18" charset="0"/>
              </a:rPr>
              <a:t>en</a:t>
            </a:r>
            <a:r>
              <a:rPr lang="en-US" sz="1800" b="1" i="1" dirty="0">
                <a:solidFill>
                  <a:srgbClr val="FFFF00"/>
                </a:solidFill>
                <a:latin typeface="Times New Roman" pitchFamily="18" charset="0"/>
                <a:cs typeface="Times New Roman" pitchFamily="18" charset="0"/>
              </a:rPr>
              <a:t>/blog/sales-data</a:t>
            </a:r>
          </a:p>
        </p:txBody>
      </p:sp>
      <p:sp>
        <p:nvSpPr>
          <p:cNvPr id="2" name="Title 1">
            <a:extLst>
              <a:ext uri="{FF2B5EF4-FFF2-40B4-BE49-F238E27FC236}">
                <a16:creationId xmlns:a16="http://schemas.microsoft.com/office/drawing/2014/main" xmlns="" id="{EF26CF2F-5C42-1A64-C183-0C1373F15920}"/>
              </a:ext>
            </a:extLst>
          </p:cNvPr>
          <p:cNvSpPr>
            <a:spLocks noGrp="1"/>
          </p:cNvSpPr>
          <p:nvPr>
            <p:ph type="title"/>
          </p:nvPr>
        </p:nvSpPr>
        <p:spPr/>
        <p:txBody>
          <a:bodyPr/>
          <a:lstStyle/>
          <a:p>
            <a:r>
              <a:rPr lang="en-GB" dirty="0">
                <a:latin typeface="Algerian" pitchFamily="82" charset="0"/>
              </a:rPr>
              <a:t>Introduction</a:t>
            </a:r>
            <a:r>
              <a:rPr lang="en-GB" dirty="0"/>
              <a:t> </a:t>
            </a:r>
            <a:endParaRPr lang="en-US" dirty="0"/>
          </a:p>
        </p:txBody>
      </p:sp>
      <p:pic>
        <p:nvPicPr>
          <p:cNvPr id="4" name="Picture 4">
            <a:extLst>
              <a:ext uri="{FF2B5EF4-FFF2-40B4-BE49-F238E27FC236}">
                <a16:creationId xmlns:a16="http://schemas.microsoft.com/office/drawing/2014/main" xmlns="" id="{5D7D7F9E-ECE5-7CD0-0710-7F3AF1CC3AFF}"/>
              </a:ext>
            </a:extLst>
          </p:cNvPr>
          <p:cNvPicPr>
            <a:picLocks noChangeAspect="1"/>
          </p:cNvPicPr>
          <p:nvPr/>
        </p:nvPicPr>
        <p:blipFill>
          <a:blip r:embed="rId2"/>
          <a:stretch>
            <a:fillRect/>
          </a:stretch>
        </p:blipFill>
        <p:spPr>
          <a:xfrm>
            <a:off x="7285651" y="2466389"/>
            <a:ext cx="4322166" cy="2423451"/>
          </a:xfrm>
          <a:prstGeom prst="rect">
            <a:avLst/>
          </a:prstGeom>
        </p:spPr>
      </p:pic>
    </p:spTree>
    <p:extLst>
      <p:ext uri="{BB962C8B-B14F-4D97-AF65-F5344CB8AC3E}">
        <p14:creationId xmlns:p14="http://schemas.microsoft.com/office/powerpoint/2010/main" xmlns="" val="165949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F2D87A-9EE9-FB92-7C6A-8A30926AD3C0}"/>
              </a:ext>
            </a:extLst>
          </p:cNvPr>
          <p:cNvSpPr>
            <a:spLocks noGrp="1"/>
          </p:cNvSpPr>
          <p:nvPr>
            <p:ph idx="1"/>
          </p:nvPr>
        </p:nvSpPr>
        <p:spPr>
          <a:xfrm>
            <a:off x="1054821" y="1841273"/>
            <a:ext cx="6119853" cy="5016727"/>
          </a:xfrm>
        </p:spPr>
        <p:txBody>
          <a:bodyPr>
            <a:normAutofit/>
          </a:bodyPr>
          <a:lstStyle/>
          <a:p>
            <a:pPr fontAlgn="base">
              <a:lnSpc>
                <a:spcPct val="150000"/>
              </a:lnSpc>
            </a:pPr>
            <a:r>
              <a:rPr lang="en-GB" sz="1800" b="1" i="1" u="none" strike="noStrike" dirty="0">
                <a:solidFill>
                  <a:srgbClr val="FFFF00"/>
                </a:solidFill>
                <a:effectLst/>
                <a:latin typeface="Times New Roman" pitchFamily="18" charset="0"/>
                <a:cs typeface="Times New Roman" pitchFamily="18" charset="0"/>
              </a:rPr>
              <a:t>Assessment and improvement of the quality of the data.</a:t>
            </a:r>
          </a:p>
          <a:p>
            <a:pPr fontAlgn="base">
              <a:lnSpc>
                <a:spcPct val="150000"/>
              </a:lnSpc>
            </a:pPr>
            <a:r>
              <a:rPr lang="en-GB" sz="1800" b="1" i="1" u="none" strike="noStrike" dirty="0">
                <a:solidFill>
                  <a:srgbClr val="FFFF00"/>
                </a:solidFill>
                <a:effectLst/>
                <a:latin typeface="Times New Roman" pitchFamily="18" charset="0"/>
                <a:cs typeface="Times New Roman" pitchFamily="18" charset="0"/>
              </a:rPr>
              <a:t>Compare the target population with the population being studied (sampling population).</a:t>
            </a:r>
          </a:p>
          <a:p>
            <a:pPr fontAlgn="base">
              <a:lnSpc>
                <a:spcPct val="150000"/>
              </a:lnSpc>
            </a:pPr>
            <a:r>
              <a:rPr lang="en-GB" sz="1800" b="1" i="1" u="none" strike="noStrike" dirty="0">
                <a:solidFill>
                  <a:srgbClr val="FFFF00"/>
                </a:solidFill>
                <a:effectLst/>
                <a:latin typeface="Times New Roman" pitchFamily="18" charset="0"/>
                <a:cs typeface="Times New Roman" pitchFamily="18" charset="0"/>
              </a:rPr>
              <a:t>Forecast the possible areas where faults can occur (such as degree of non-response, amount of denials, the comparison groups or the reduction or decrease in number).</a:t>
            </a:r>
          </a:p>
          <a:p>
            <a:pPr fontAlgn="base">
              <a:lnSpc>
                <a:spcPct val="150000"/>
              </a:lnSpc>
            </a:pPr>
            <a:r>
              <a:rPr lang="en-GB" sz="1800" b="1" i="1" u="none" strike="noStrike" dirty="0">
                <a:solidFill>
                  <a:srgbClr val="FFFF00"/>
                </a:solidFill>
                <a:effectLst/>
                <a:latin typeface="Times New Roman" pitchFamily="18" charset="0"/>
                <a:cs typeface="Times New Roman" pitchFamily="18" charset="0"/>
              </a:rPr>
              <a:t>Assessment of the measures of frequency (such as mean, median, mode, etc.) and their amount.</a:t>
            </a:r>
          </a:p>
          <a:p>
            <a:pPr>
              <a:lnSpc>
                <a:spcPct val="150000"/>
              </a:lnSpc>
            </a:pPr>
            <a:endParaRPr lang="en-US" sz="1800" b="1" i="1" dirty="0">
              <a:solidFill>
                <a:srgbClr val="FFFF00"/>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45FF6902-0CEF-C78F-1D84-4F575BBD1727}"/>
              </a:ext>
            </a:extLst>
          </p:cNvPr>
          <p:cNvSpPr>
            <a:spLocks noGrp="1"/>
          </p:cNvSpPr>
          <p:nvPr>
            <p:ph type="title"/>
          </p:nvPr>
        </p:nvSpPr>
        <p:spPr/>
        <p:txBody>
          <a:bodyPr/>
          <a:lstStyle/>
          <a:p>
            <a:r>
              <a:rPr lang="en-GB" dirty="0">
                <a:latin typeface="Algerian" pitchFamily="82" charset="0"/>
              </a:rPr>
              <a:t>Objective</a:t>
            </a:r>
            <a:r>
              <a:rPr lang="en-GB" dirty="0"/>
              <a:t> </a:t>
            </a:r>
            <a:endParaRPr lang="en-US" dirty="0"/>
          </a:p>
        </p:txBody>
      </p:sp>
      <p:pic>
        <p:nvPicPr>
          <p:cNvPr id="4" name="Picture 4">
            <a:extLst>
              <a:ext uri="{FF2B5EF4-FFF2-40B4-BE49-F238E27FC236}">
                <a16:creationId xmlns:a16="http://schemas.microsoft.com/office/drawing/2014/main" xmlns="" id="{845691E1-3265-C3B5-8F3B-EDEED6B23CAE}"/>
              </a:ext>
            </a:extLst>
          </p:cNvPr>
          <p:cNvPicPr>
            <a:picLocks noChangeAspect="1"/>
          </p:cNvPicPr>
          <p:nvPr/>
        </p:nvPicPr>
        <p:blipFill>
          <a:blip r:embed="rId2"/>
          <a:stretch>
            <a:fillRect/>
          </a:stretch>
        </p:blipFill>
        <p:spPr>
          <a:xfrm>
            <a:off x="7632828" y="1841273"/>
            <a:ext cx="3232727" cy="3943517"/>
          </a:xfrm>
          <a:prstGeom prst="rect">
            <a:avLst/>
          </a:prstGeom>
        </p:spPr>
      </p:pic>
    </p:spTree>
    <p:extLst>
      <p:ext uri="{BB962C8B-B14F-4D97-AF65-F5344CB8AC3E}">
        <p14:creationId xmlns:p14="http://schemas.microsoft.com/office/powerpoint/2010/main" xmlns="" val="58382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377187-65FE-34B5-C1EF-20FAA976A10A}"/>
              </a:ext>
            </a:extLst>
          </p:cNvPr>
          <p:cNvSpPr>
            <a:spLocks noGrp="1"/>
          </p:cNvSpPr>
          <p:nvPr>
            <p:ph idx="1"/>
          </p:nvPr>
        </p:nvSpPr>
        <p:spPr>
          <a:xfrm>
            <a:off x="1141412" y="2249487"/>
            <a:ext cx="5337625" cy="3813914"/>
          </a:xfrm>
        </p:spPr>
        <p:txBody>
          <a:bodyPr>
            <a:normAutofit/>
          </a:bodyPr>
          <a:lstStyle/>
          <a:p>
            <a:pPr>
              <a:lnSpc>
                <a:spcPct val="150000"/>
              </a:lnSpc>
            </a:pPr>
            <a:r>
              <a:rPr lang="en-GB" sz="1800" b="1" i="1" dirty="0">
                <a:solidFill>
                  <a:srgbClr val="FFFF00"/>
                </a:solidFill>
                <a:latin typeface="Times New Roman" pitchFamily="18" charset="0"/>
                <a:cs typeface="Times New Roman" pitchFamily="18" charset="0"/>
              </a:rPr>
              <a:t>Data analysis is a process for obtaining raw data, and subsequently converting it into information useful for decision-making by users. </a:t>
            </a:r>
          </a:p>
          <a:p>
            <a:pPr>
              <a:lnSpc>
                <a:spcPct val="150000"/>
              </a:lnSpc>
            </a:pPr>
            <a:r>
              <a:rPr lang="en-GB" sz="1800" b="1" i="1" dirty="0">
                <a:solidFill>
                  <a:srgbClr val="FFFF00"/>
                </a:solidFill>
                <a:latin typeface="Times New Roman" pitchFamily="18" charset="0"/>
                <a:cs typeface="Times New Roman" pitchFamily="18" charset="0"/>
              </a:rPr>
              <a:t>Data is collected and </a:t>
            </a:r>
            <a:r>
              <a:rPr lang="en-GB" sz="1800" b="1" i="1" dirty="0" err="1">
                <a:solidFill>
                  <a:srgbClr val="FFFF00"/>
                </a:solidFill>
                <a:latin typeface="Times New Roman" pitchFamily="18" charset="0"/>
                <a:cs typeface="Times New Roman" pitchFamily="18" charset="0"/>
              </a:rPr>
              <a:t>analyzed</a:t>
            </a:r>
            <a:r>
              <a:rPr lang="en-GB" sz="1800" b="1" i="1" dirty="0">
                <a:solidFill>
                  <a:srgbClr val="FFFF00"/>
                </a:solidFill>
                <a:latin typeface="Times New Roman" pitchFamily="18" charset="0"/>
                <a:cs typeface="Times New Roman" pitchFamily="18" charset="0"/>
              </a:rPr>
              <a:t> to answer questions, test hypotheses, or disprove theories.</a:t>
            </a:r>
            <a:endParaRPr lang="en-US" sz="1800" b="1" i="1" dirty="0">
              <a:solidFill>
                <a:srgbClr val="FFFF00"/>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907A07E2-A91B-3AFE-54F0-62D17426AFF5}"/>
              </a:ext>
            </a:extLst>
          </p:cNvPr>
          <p:cNvSpPr>
            <a:spLocks noGrp="1"/>
          </p:cNvSpPr>
          <p:nvPr>
            <p:ph type="title"/>
          </p:nvPr>
        </p:nvSpPr>
        <p:spPr/>
        <p:txBody>
          <a:bodyPr/>
          <a:lstStyle/>
          <a:p>
            <a:r>
              <a:rPr lang="en-GB" dirty="0">
                <a:latin typeface="Algerian" pitchFamily="82" charset="0"/>
              </a:rPr>
              <a:t>Data analysis</a:t>
            </a:r>
            <a:endParaRPr lang="en-US" dirty="0">
              <a:latin typeface="Algerian" pitchFamily="82" charset="0"/>
            </a:endParaRPr>
          </a:p>
        </p:txBody>
      </p:sp>
      <p:pic>
        <p:nvPicPr>
          <p:cNvPr id="4" name="Picture 4">
            <a:extLst>
              <a:ext uri="{FF2B5EF4-FFF2-40B4-BE49-F238E27FC236}">
                <a16:creationId xmlns:a16="http://schemas.microsoft.com/office/drawing/2014/main" xmlns="" id="{826EC0DB-8CDD-B0A5-DFDF-D877316CF32B}"/>
              </a:ext>
            </a:extLst>
          </p:cNvPr>
          <p:cNvPicPr>
            <a:picLocks noChangeAspect="1"/>
          </p:cNvPicPr>
          <p:nvPr/>
        </p:nvPicPr>
        <p:blipFill>
          <a:blip r:embed="rId2"/>
          <a:stretch>
            <a:fillRect/>
          </a:stretch>
        </p:blipFill>
        <p:spPr>
          <a:xfrm>
            <a:off x="6371168" y="2007258"/>
            <a:ext cx="4925719" cy="3249319"/>
          </a:xfrm>
          <a:prstGeom prst="rect">
            <a:avLst/>
          </a:prstGeom>
        </p:spPr>
      </p:pic>
    </p:spTree>
    <p:extLst>
      <p:ext uri="{BB962C8B-B14F-4D97-AF65-F5344CB8AC3E}">
        <p14:creationId xmlns:p14="http://schemas.microsoft.com/office/powerpoint/2010/main" xmlns="" val="262477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F78F788-7B68-37F8-3551-720F5FB569C6}"/>
              </a:ext>
            </a:extLst>
          </p:cNvPr>
          <p:cNvSpPr>
            <a:spLocks noGrp="1"/>
          </p:cNvSpPr>
          <p:nvPr>
            <p:ph idx="1"/>
          </p:nvPr>
        </p:nvSpPr>
        <p:spPr>
          <a:xfrm>
            <a:off x="929300" y="1641305"/>
            <a:ext cx="6608984" cy="4730920"/>
          </a:xfrm>
        </p:spPr>
        <p:txBody>
          <a:bodyPr>
            <a:normAutofit/>
          </a:bodyPr>
          <a:lstStyle/>
          <a:p>
            <a:pPr>
              <a:lnSpc>
                <a:spcPct val="200000"/>
              </a:lnSpc>
            </a:pPr>
            <a:r>
              <a:rPr lang="en-US" sz="1800" b="1" i="1" dirty="0" smtClean="0">
                <a:solidFill>
                  <a:srgbClr val="FFFF00"/>
                </a:solidFill>
                <a:latin typeface="Times New Roman" pitchFamily="18" charset="0"/>
                <a:cs typeface="Times New Roman" pitchFamily="18" charset="0"/>
              </a:rPr>
              <a:t>Product analytics is the process of analyzing how users engage with a product or service. It enables product teams to track, visualize, and analyze user engagement and behavior data. Teams use this data to improve and optimize a product or service.​</a:t>
            </a:r>
          </a:p>
          <a:p>
            <a:pPr>
              <a:lnSpc>
                <a:spcPct val="200000"/>
              </a:lnSpc>
            </a:pPr>
            <a:r>
              <a:rPr lang="en-US" sz="1800" b="1" i="1" dirty="0" smtClean="0">
                <a:solidFill>
                  <a:srgbClr val="FFFF00"/>
                </a:solidFill>
                <a:latin typeface="Times New Roman" pitchFamily="18" charset="0"/>
                <a:cs typeface="Times New Roman" pitchFamily="18" charset="0"/>
              </a:rPr>
              <a:t>Data abstraction allows consumers to use a product without knowing how it works internally. It has several benefits for product development, including making a more convenient user experience and safeguarding the product’s uniqueness.​</a:t>
            </a:r>
            <a:endParaRPr lang="en-US" sz="1800" b="1" i="1" dirty="0">
              <a:solidFill>
                <a:srgbClr val="FFFF00"/>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7C13EF95-46E3-CE7D-5F8D-5DC78AD9C3DC}"/>
              </a:ext>
            </a:extLst>
          </p:cNvPr>
          <p:cNvSpPr>
            <a:spLocks noGrp="1"/>
          </p:cNvSpPr>
          <p:nvPr>
            <p:ph type="title"/>
          </p:nvPr>
        </p:nvSpPr>
        <p:spPr/>
        <p:txBody>
          <a:bodyPr/>
          <a:lstStyle/>
          <a:p>
            <a:r>
              <a:rPr lang="en-GB" dirty="0">
                <a:latin typeface="Algerian" pitchFamily="82" charset="0"/>
              </a:rPr>
              <a:t>Abstract</a:t>
            </a:r>
            <a:r>
              <a:rPr lang="en-GB" dirty="0"/>
              <a:t> </a:t>
            </a:r>
            <a:endParaRPr lang="en-US" dirty="0"/>
          </a:p>
        </p:txBody>
      </p:sp>
      <p:pic>
        <p:nvPicPr>
          <p:cNvPr id="4" name="Picture 4">
            <a:extLst>
              <a:ext uri="{FF2B5EF4-FFF2-40B4-BE49-F238E27FC236}">
                <a16:creationId xmlns:a16="http://schemas.microsoft.com/office/drawing/2014/main" xmlns="" id="{08662BBD-2696-2E1B-F634-57AF75F6039A}"/>
              </a:ext>
            </a:extLst>
          </p:cNvPr>
          <p:cNvPicPr>
            <a:picLocks noChangeAspect="1"/>
          </p:cNvPicPr>
          <p:nvPr/>
        </p:nvPicPr>
        <p:blipFill>
          <a:blip r:embed="rId2"/>
          <a:stretch>
            <a:fillRect/>
          </a:stretch>
        </p:blipFill>
        <p:spPr>
          <a:xfrm flipH="1">
            <a:off x="7828684" y="2763367"/>
            <a:ext cx="3641833" cy="1720766"/>
          </a:xfrm>
          <a:prstGeom prst="rect">
            <a:avLst/>
          </a:prstGeom>
        </p:spPr>
      </p:pic>
    </p:spTree>
    <p:extLst>
      <p:ext uri="{BB962C8B-B14F-4D97-AF65-F5344CB8AC3E}">
        <p14:creationId xmlns:p14="http://schemas.microsoft.com/office/powerpoint/2010/main" xmlns="" val="47422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7ED23E-1B83-6914-BEDD-B55EC9D19ECF}"/>
              </a:ext>
            </a:extLst>
          </p:cNvPr>
          <p:cNvSpPr>
            <a:spLocks noGrp="1"/>
          </p:cNvSpPr>
          <p:nvPr>
            <p:ph idx="1"/>
          </p:nvPr>
        </p:nvSpPr>
        <p:spPr>
          <a:xfrm>
            <a:off x="1141413" y="2249486"/>
            <a:ext cx="6119999" cy="4437369"/>
          </a:xfrm>
        </p:spPr>
        <p:txBody>
          <a:bodyPr>
            <a:normAutofit/>
          </a:bodyPr>
          <a:lstStyle/>
          <a:p>
            <a:pPr>
              <a:lnSpc>
                <a:spcPct val="150000"/>
              </a:lnSpc>
            </a:pPr>
            <a:r>
              <a:rPr lang="en-GB" sz="1800" b="1" i="1" dirty="0">
                <a:solidFill>
                  <a:srgbClr val="FFFF00"/>
                </a:solidFill>
                <a:latin typeface="Times New Roman" pitchFamily="18" charset="0"/>
                <a:cs typeface="Times New Roman" pitchFamily="18" charset="0"/>
              </a:rPr>
              <a:t>Market segmentation data analysis is a method of breaking your customers or potential market down into actionable categories- into groups that you can treat differently from one another in an effort to reach them more effectively.</a:t>
            </a:r>
          </a:p>
          <a:p>
            <a:pPr>
              <a:lnSpc>
                <a:spcPct val="150000"/>
              </a:lnSpc>
            </a:pPr>
            <a:r>
              <a:rPr lang="en-GB" sz="1800" b="1" i="1" dirty="0">
                <a:solidFill>
                  <a:srgbClr val="FFFF00"/>
                </a:solidFill>
                <a:latin typeface="Times New Roman" pitchFamily="18" charset="0"/>
                <a:cs typeface="Times New Roman" pitchFamily="18" charset="0"/>
              </a:rPr>
              <a:t>Market segmentation is a process companies use to break their potential customers into different sections. This allows the company to allocate the appropriate resource to each individual segment which allows for more accurate targeting across a variety of marketing campaigns.</a:t>
            </a:r>
            <a:endParaRPr lang="en-US" sz="1800" b="1" i="1" dirty="0">
              <a:solidFill>
                <a:srgbClr val="FFFF00"/>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60D94F19-CE73-BCB2-67C8-BF55F974F541}"/>
              </a:ext>
            </a:extLst>
          </p:cNvPr>
          <p:cNvSpPr>
            <a:spLocks noGrp="1"/>
          </p:cNvSpPr>
          <p:nvPr>
            <p:ph type="title"/>
          </p:nvPr>
        </p:nvSpPr>
        <p:spPr/>
        <p:txBody>
          <a:bodyPr/>
          <a:lstStyle/>
          <a:p>
            <a:r>
              <a:rPr lang="en-GB" dirty="0">
                <a:latin typeface="Algerian" pitchFamily="82" charset="0"/>
              </a:rPr>
              <a:t>Market Segmentation </a:t>
            </a:r>
            <a:endParaRPr lang="en-US" dirty="0">
              <a:latin typeface="Algerian" pitchFamily="82" charset="0"/>
            </a:endParaRPr>
          </a:p>
        </p:txBody>
      </p:sp>
      <p:pic>
        <p:nvPicPr>
          <p:cNvPr id="4" name="Picture 4">
            <a:extLst>
              <a:ext uri="{FF2B5EF4-FFF2-40B4-BE49-F238E27FC236}">
                <a16:creationId xmlns:a16="http://schemas.microsoft.com/office/drawing/2014/main" xmlns="" id="{AF0282F4-8D5C-1701-111D-8AF049DA9545}"/>
              </a:ext>
            </a:extLst>
          </p:cNvPr>
          <p:cNvPicPr>
            <a:picLocks noChangeAspect="1"/>
          </p:cNvPicPr>
          <p:nvPr/>
        </p:nvPicPr>
        <p:blipFill>
          <a:blip r:embed="rId2"/>
          <a:stretch>
            <a:fillRect/>
          </a:stretch>
        </p:blipFill>
        <p:spPr>
          <a:xfrm>
            <a:off x="7261412" y="2451464"/>
            <a:ext cx="4735312" cy="3147404"/>
          </a:xfrm>
          <a:prstGeom prst="rect">
            <a:avLst/>
          </a:prstGeom>
        </p:spPr>
      </p:pic>
    </p:spTree>
    <p:extLst>
      <p:ext uri="{BB962C8B-B14F-4D97-AF65-F5344CB8AC3E}">
        <p14:creationId xmlns:p14="http://schemas.microsoft.com/office/powerpoint/2010/main" xmlns="" val="82789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descr="6dc20b4f-5c48-421f-af28-99f134519db6.jpg"/>
          <p:cNvPicPr>
            <a:picLocks noGrp="1" noChangeAspect="1"/>
          </p:cNvPicPr>
          <p:nvPr>
            <p:ph idx="1"/>
          </p:nvPr>
        </p:nvPicPr>
        <p:blipFill>
          <a:blip r:embed="rId2"/>
          <a:stretch>
            <a:fillRect/>
          </a:stretch>
        </p:blipFill>
        <p:spPr>
          <a:xfrm>
            <a:off x="2166910" y="1785926"/>
            <a:ext cx="7314105" cy="4108470"/>
          </a:xfrm>
        </p:spPr>
      </p:pic>
      <p:sp>
        <p:nvSpPr>
          <p:cNvPr id="2" name="Title 1">
            <a:extLst>
              <a:ext uri="{FF2B5EF4-FFF2-40B4-BE49-F238E27FC236}">
                <a16:creationId xmlns:a16="http://schemas.microsoft.com/office/drawing/2014/main" xmlns="" id="{A18F6D3C-17F1-667A-9E83-0F65A541F81E}"/>
              </a:ext>
            </a:extLst>
          </p:cNvPr>
          <p:cNvSpPr>
            <a:spLocks noGrp="1"/>
          </p:cNvSpPr>
          <p:nvPr>
            <p:ph type="title"/>
          </p:nvPr>
        </p:nvSpPr>
        <p:spPr>
          <a:xfrm>
            <a:off x="1141413" y="206840"/>
            <a:ext cx="9371742" cy="1358069"/>
          </a:xfrm>
        </p:spPr>
        <p:txBody>
          <a:bodyPr>
            <a:normAutofit fontScale="90000"/>
          </a:bodyPr>
          <a:lstStyle/>
          <a:p>
            <a:r>
              <a:rPr lang="en-GB" dirty="0">
                <a:latin typeface="Algerian" pitchFamily="82" charset="0"/>
              </a:rPr>
              <a:t>Product sale analysis (Q-P4 by S-P4) </a:t>
            </a:r>
            <a:endParaRPr lang="en-US" dirty="0">
              <a:latin typeface="Algerian" pitchFamily="82" charset="0"/>
            </a:endParaRPr>
          </a:p>
        </p:txBody>
      </p:sp>
    </p:spTree>
    <p:extLst>
      <p:ext uri="{BB962C8B-B14F-4D97-AF65-F5344CB8AC3E}">
        <p14:creationId xmlns:p14="http://schemas.microsoft.com/office/powerpoint/2010/main" xmlns="" val="229494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5BA1175E-5AEB-C602-F270-A2C4AAAC9BAA}"/>
              </a:ext>
            </a:extLst>
          </p:cNvPr>
          <p:cNvSpPr>
            <a:spLocks noGrp="1"/>
          </p:cNvSpPr>
          <p:nvPr>
            <p:ph idx="1"/>
          </p:nvPr>
        </p:nvSpPr>
        <p:spPr>
          <a:xfrm>
            <a:off x="1141413" y="2176548"/>
            <a:ext cx="6474512" cy="4681452"/>
          </a:xfrm>
        </p:spPr>
        <p:txBody>
          <a:bodyPr>
            <a:normAutofit/>
          </a:bodyPr>
          <a:lstStyle/>
          <a:p>
            <a:pPr>
              <a:lnSpc>
                <a:spcPct val="150000"/>
              </a:lnSpc>
            </a:pPr>
            <a:r>
              <a:rPr lang="en-GB" sz="1800" b="1" i="1" dirty="0">
                <a:solidFill>
                  <a:srgbClr val="FFFF00"/>
                </a:solidFill>
                <a:latin typeface="Times New Roman" pitchFamily="18" charset="0"/>
                <a:cs typeface="Times New Roman" pitchFamily="18" charset="0"/>
              </a:rPr>
              <a:t>Data analysis is the process of inspecting, cleansing, transforming, and </a:t>
            </a:r>
            <a:r>
              <a:rPr lang="en-GB" sz="1800" b="1" i="1" dirty="0" err="1">
                <a:solidFill>
                  <a:srgbClr val="FFFF00"/>
                </a:solidFill>
                <a:latin typeface="Times New Roman" pitchFamily="18" charset="0"/>
                <a:cs typeface="Times New Roman" pitchFamily="18" charset="0"/>
              </a:rPr>
              <a:t>modeling</a:t>
            </a:r>
            <a:r>
              <a:rPr lang="en-GB" sz="1800" b="1" i="1" dirty="0">
                <a:solidFill>
                  <a:srgbClr val="FFFF00"/>
                </a:solidFill>
                <a:latin typeface="Times New Roman" pitchFamily="18" charset="0"/>
                <a:cs typeface="Times New Roman" pitchFamily="18" charset="0"/>
              </a:rPr>
              <a:t> data with the goal of discovering useful information, informing conclusions, and supporting decision-making.</a:t>
            </a:r>
          </a:p>
          <a:p>
            <a:pPr>
              <a:lnSpc>
                <a:spcPct val="150000"/>
              </a:lnSpc>
            </a:pPr>
            <a:r>
              <a:rPr lang="en-GB" sz="1800" b="1" i="1" dirty="0">
                <a:solidFill>
                  <a:srgbClr val="FFFF00"/>
                </a:solidFill>
                <a:latin typeface="Times New Roman" pitchFamily="18" charset="0"/>
                <a:cs typeface="Times New Roman" pitchFamily="18" charset="0"/>
              </a:rPr>
              <a:t> Data analysis has multiple facets and approaches, encompassing diverse techniques under a variety of names, and is used in different business, science, and social science domains.</a:t>
            </a:r>
            <a:endParaRPr lang="en-US" sz="1800" b="1" i="1" dirty="0">
              <a:solidFill>
                <a:srgbClr val="FFFF00"/>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5A86968A-90DB-E3CD-2270-169D34899CDD}"/>
              </a:ext>
            </a:extLst>
          </p:cNvPr>
          <p:cNvSpPr>
            <a:spLocks noGrp="1"/>
          </p:cNvSpPr>
          <p:nvPr>
            <p:ph type="title"/>
          </p:nvPr>
        </p:nvSpPr>
        <p:spPr/>
        <p:txBody>
          <a:bodyPr/>
          <a:lstStyle/>
          <a:p>
            <a:r>
              <a:rPr lang="en-GB" dirty="0">
                <a:latin typeface="Algerian" pitchFamily="82" charset="0"/>
              </a:rPr>
              <a:t>Sales data analysis</a:t>
            </a:r>
            <a:endParaRPr lang="en-US" dirty="0">
              <a:latin typeface="Algerian" pitchFamily="82" charset="0"/>
            </a:endParaRPr>
          </a:p>
        </p:txBody>
      </p:sp>
      <p:pic>
        <p:nvPicPr>
          <p:cNvPr id="8" name="Picture 8">
            <a:extLst>
              <a:ext uri="{FF2B5EF4-FFF2-40B4-BE49-F238E27FC236}">
                <a16:creationId xmlns:a16="http://schemas.microsoft.com/office/drawing/2014/main" xmlns="" id="{3822C986-5366-9B09-04D2-9DBB523BBF53}"/>
              </a:ext>
            </a:extLst>
          </p:cNvPr>
          <p:cNvPicPr>
            <a:picLocks noChangeAspect="1"/>
          </p:cNvPicPr>
          <p:nvPr/>
        </p:nvPicPr>
        <p:blipFill>
          <a:blip r:embed="rId2"/>
          <a:stretch>
            <a:fillRect/>
          </a:stretch>
        </p:blipFill>
        <p:spPr>
          <a:xfrm>
            <a:off x="7615925" y="2819833"/>
            <a:ext cx="4167986" cy="2344492"/>
          </a:xfrm>
          <a:prstGeom prst="rect">
            <a:avLst/>
          </a:prstGeom>
        </p:spPr>
      </p:pic>
    </p:spTree>
    <p:extLst>
      <p:ext uri="{BB962C8B-B14F-4D97-AF65-F5344CB8AC3E}">
        <p14:creationId xmlns:p14="http://schemas.microsoft.com/office/powerpoint/2010/main" xmlns="" val="3841844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20</TotalTime>
  <Words>614</Words>
  <Application>Microsoft Office PowerPoint</Application>
  <PresentationFormat>Custom</PresentationFormat>
  <Paragraphs>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Paper</vt:lpstr>
      <vt:lpstr>Product sale analysis using Data Analytics</vt:lpstr>
      <vt:lpstr>Phase 4: Development part 2</vt:lpstr>
      <vt:lpstr>Introduction </vt:lpstr>
      <vt:lpstr>Objective </vt:lpstr>
      <vt:lpstr>Data analysis</vt:lpstr>
      <vt:lpstr>Abstract </vt:lpstr>
      <vt:lpstr>Market Segmentation </vt:lpstr>
      <vt:lpstr>Product sale analysis (Q-P4 by S-P4) </vt:lpstr>
      <vt:lpstr>Sales data analysis</vt:lpstr>
      <vt:lpstr>PRODUCT SALE ANALYSIS (Q-P3 by s-p3)</vt:lpstr>
      <vt:lpstr>Product sale analysis (s-p1 by q-p1</vt:lpstr>
      <vt:lpstr>Diagnostic Analysis </vt:lpstr>
      <vt:lpstr>Product sale analysis (s-p1,q-p1)</vt:lpstr>
      <vt:lpstr>Product sale analysis (s-p2,q-p2)</vt:lpstr>
      <vt:lpstr>Data Collection </vt:lpstr>
      <vt:lpstr>Sales management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 analysis using Data Analytics</dc:title>
  <dc:creator>919025072118</dc:creator>
  <cp:lastModifiedBy>sai</cp:lastModifiedBy>
  <cp:revision>9</cp:revision>
  <dcterms:created xsi:type="dcterms:W3CDTF">2023-10-17T13:32:13Z</dcterms:created>
  <dcterms:modified xsi:type="dcterms:W3CDTF">2023-10-25T13:51:29Z</dcterms:modified>
</cp:coreProperties>
</file>