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9" r:id="rId22"/>
    <p:sldId id="280" r:id="rId23"/>
    <p:sldId id="281" r:id="rId24"/>
    <p:sldId id="282" r:id="rId25"/>
    <p:sldId id="274" r:id="rId26"/>
    <p:sldId id="275"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B299-9CA5-963F-E4EE-CCBE05FFFAB9}"/>
              </a:ext>
            </a:extLst>
          </p:cNvPr>
          <p:cNvSpPr>
            <a:spLocks noGrp="1"/>
          </p:cNvSpPr>
          <p:nvPr>
            <p:ph type="ctrTitle"/>
          </p:nvPr>
        </p:nvSpPr>
        <p:spPr/>
        <p:txBody>
          <a:bodyPr>
            <a:normAutofit fontScale="90000"/>
          </a:bodyPr>
          <a:lstStyle/>
          <a:p>
            <a:r>
              <a:rPr lang="en-GB" dirty="0">
                <a:latin typeface="Algerian" pitchFamily="82" charset="0"/>
              </a:rPr>
              <a:t>Product sales analysis</a:t>
            </a:r>
            <a:br>
              <a:rPr lang="en-GB" dirty="0">
                <a:latin typeface="Algerian" pitchFamily="82" charset="0"/>
              </a:rPr>
            </a:br>
            <a:r>
              <a:rPr lang="en-GB" dirty="0">
                <a:latin typeface="Algerian" pitchFamily="82" charset="0"/>
              </a:rPr>
              <a:t>Using</a:t>
            </a:r>
            <a:br>
              <a:rPr lang="en-GB" dirty="0">
                <a:latin typeface="Algerian" pitchFamily="82" charset="0"/>
              </a:rPr>
            </a:br>
            <a:r>
              <a:rPr lang="en-GB" dirty="0">
                <a:latin typeface="Algerian" pitchFamily="82" charset="0"/>
              </a:rPr>
              <a:t>Data analyst</a:t>
            </a:r>
            <a:endParaRPr lang="en-US" dirty="0">
              <a:latin typeface="Algerian" pitchFamily="82" charset="0"/>
            </a:endParaRPr>
          </a:p>
        </p:txBody>
      </p:sp>
      <p:sp>
        <p:nvSpPr>
          <p:cNvPr id="3" name="Subtitle 2">
            <a:extLst>
              <a:ext uri="{FF2B5EF4-FFF2-40B4-BE49-F238E27FC236}">
                <a16:creationId xmlns:a16="http://schemas.microsoft.com/office/drawing/2014/main" id="{C3278BE1-1CD3-8ABA-23DD-F5E44DC7B42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305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6569-30E4-8DC3-ED21-497C9C58D689}"/>
              </a:ext>
            </a:extLst>
          </p:cNvPr>
          <p:cNvSpPr>
            <a:spLocks noGrp="1"/>
          </p:cNvSpPr>
          <p:nvPr>
            <p:ph type="title"/>
          </p:nvPr>
        </p:nvSpPr>
        <p:spPr/>
        <p:txBody>
          <a:bodyPr/>
          <a:lstStyle/>
          <a:p>
            <a:r>
              <a:rPr lang="en-GB" dirty="0">
                <a:latin typeface="Algerian" pitchFamily="82" charset="0"/>
              </a:rPr>
              <a:t>Stage 5 : Test</a:t>
            </a:r>
            <a:endParaRPr lang="en-US" dirty="0">
              <a:latin typeface="Algerian" pitchFamily="82" charset="0"/>
            </a:endParaRPr>
          </a:p>
        </p:txBody>
      </p:sp>
      <p:sp>
        <p:nvSpPr>
          <p:cNvPr id="3" name="Content Placeholder 2">
            <a:extLst>
              <a:ext uri="{FF2B5EF4-FFF2-40B4-BE49-F238E27FC236}">
                <a16:creationId xmlns:a16="http://schemas.microsoft.com/office/drawing/2014/main" id="{7F92C3AF-ADA6-9313-3AC2-D5B2A8F28873}"/>
              </a:ext>
            </a:extLst>
          </p:cNvPr>
          <p:cNvSpPr>
            <a:spLocks noGrp="1"/>
          </p:cNvSpPr>
          <p:nvPr>
            <p:ph idx="1"/>
          </p:nvPr>
        </p:nvSpPr>
        <p:spPr>
          <a:xfrm>
            <a:off x="685802" y="2142067"/>
            <a:ext cx="7125718" cy="4495890"/>
          </a:xfrm>
        </p:spPr>
        <p:txBody>
          <a:bodyPr/>
          <a:lstStyle/>
          <a:p>
            <a:r>
              <a:rPr lang="en-GB" dirty="0"/>
              <a:t>In the design thinking process, “Test” is the fifth stage, following “Empathize,” “Define,” “Ideate,” and “Prototype.” The “Test” stage involves putting the prototype or proposed solution to the test in a real-world context to gather feedback, identify potential issues, and ensure that it meets the needs and expectations of users. Here’s a more detailed explanation of the “Test” stage.</a:t>
            </a:r>
          </a:p>
          <a:p>
            <a:r>
              <a:rPr lang="en-GB" dirty="0"/>
              <a:t>Testing involves getting feedback on the prototypes from actual users. Design thinkers gather user feedback to evaluate the effectiveness of their solutions. This stage is critical in validating assumptions, identifying issues, and refining the ideas. Iterative testing is often performed to refine the design.</a:t>
            </a:r>
          </a:p>
          <a:p>
            <a:r>
              <a:rPr lang="en-GB" dirty="0"/>
              <a:t>The “Test” stage is a pivotal step in the design thinking process, as it helps ensure that the proposed solution is validated by real users and fine-tuned to address their needs and expectations.</a:t>
            </a:r>
            <a:endParaRPr lang="en-US" dirty="0"/>
          </a:p>
        </p:txBody>
      </p:sp>
      <p:pic>
        <p:nvPicPr>
          <p:cNvPr id="4" name="Picture 3">
            <a:extLst>
              <a:ext uri="{FF2B5EF4-FFF2-40B4-BE49-F238E27FC236}">
                <a16:creationId xmlns:a16="http://schemas.microsoft.com/office/drawing/2014/main" id="{DB24803F-A0F3-14E2-E51D-30F559FB5D97}"/>
              </a:ext>
            </a:extLst>
          </p:cNvPr>
          <p:cNvPicPr>
            <a:picLocks noChangeAspect="1"/>
          </p:cNvPicPr>
          <p:nvPr/>
        </p:nvPicPr>
        <p:blipFill>
          <a:blip r:embed="rId2"/>
          <a:stretch>
            <a:fillRect/>
          </a:stretch>
        </p:blipFill>
        <p:spPr>
          <a:xfrm>
            <a:off x="7632223" y="3017437"/>
            <a:ext cx="4404934" cy="2202467"/>
          </a:xfrm>
          <a:prstGeom prst="rect">
            <a:avLst/>
          </a:prstGeom>
        </p:spPr>
      </p:pic>
    </p:spTree>
    <p:extLst>
      <p:ext uri="{BB962C8B-B14F-4D97-AF65-F5344CB8AC3E}">
        <p14:creationId xmlns:p14="http://schemas.microsoft.com/office/powerpoint/2010/main" val="75606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6705-ACA0-F881-D06E-9B78687C145A}"/>
              </a:ext>
            </a:extLst>
          </p:cNvPr>
          <p:cNvSpPr>
            <a:spLocks noGrp="1"/>
          </p:cNvSpPr>
          <p:nvPr>
            <p:ph type="title"/>
          </p:nvPr>
        </p:nvSpPr>
        <p:spPr/>
        <p:txBody>
          <a:bodyPr/>
          <a:lstStyle/>
          <a:p>
            <a:r>
              <a:rPr lang="en-GB" dirty="0">
                <a:latin typeface="Algerian" pitchFamily="82" charset="0"/>
              </a:rPr>
              <a:t>Stage 6 : Implementation</a:t>
            </a:r>
            <a:endParaRPr lang="en-US" dirty="0"/>
          </a:p>
        </p:txBody>
      </p:sp>
      <p:sp>
        <p:nvSpPr>
          <p:cNvPr id="3" name="Content Placeholder 2">
            <a:extLst>
              <a:ext uri="{FF2B5EF4-FFF2-40B4-BE49-F238E27FC236}">
                <a16:creationId xmlns:a16="http://schemas.microsoft.com/office/drawing/2014/main" id="{A92EE36B-78BA-1E56-62F5-16D55C24F871}"/>
              </a:ext>
            </a:extLst>
          </p:cNvPr>
          <p:cNvSpPr>
            <a:spLocks noGrp="1"/>
          </p:cNvSpPr>
          <p:nvPr>
            <p:ph idx="1"/>
          </p:nvPr>
        </p:nvSpPr>
        <p:spPr>
          <a:xfrm>
            <a:off x="685801" y="2142067"/>
            <a:ext cx="6991247" cy="4446992"/>
          </a:xfrm>
        </p:spPr>
        <p:txBody>
          <a:bodyPr/>
          <a:lstStyle/>
          <a:p>
            <a:r>
              <a:rPr lang="en-GB" dirty="0" err="1"/>
              <a:t>Ithe</a:t>
            </a:r>
            <a:r>
              <a:rPr lang="en-GB" dirty="0"/>
              <a:t> “Implementation” stage is the sixth and final stage in the design thinking process. In this stage, the focus shifts from creating prototypes and testing ideas to bringing the fully refined and validated solution to life. Implementation is the process of turning the concept or prototype into a real and functional product, service, or system that can be used by the intended audience. Here’s a more detailed explanation of the “Implementation” stage.</a:t>
            </a:r>
          </a:p>
          <a:p>
            <a:r>
              <a:rPr lang="en-GB" dirty="0"/>
              <a:t>After successful testing and iterations, the chosen solution is implemented or delivered to the intended audience or market. This could involve developing a final product, service, or experience based on the prototype that has been validated through testing.</a:t>
            </a:r>
          </a:p>
          <a:p>
            <a:r>
              <a:rPr lang="en-GB" dirty="0"/>
              <a:t>The “Implementation” stage is the final step in the design thinking process, where the proposed solution becomes a reality and is deployed for use by the intended audience.</a:t>
            </a:r>
          </a:p>
        </p:txBody>
      </p:sp>
      <p:pic>
        <p:nvPicPr>
          <p:cNvPr id="4" name="Picture 3">
            <a:extLst>
              <a:ext uri="{FF2B5EF4-FFF2-40B4-BE49-F238E27FC236}">
                <a16:creationId xmlns:a16="http://schemas.microsoft.com/office/drawing/2014/main" id="{BF9DB7DA-EE51-CF32-E4D4-341425F9D3DF}"/>
              </a:ext>
            </a:extLst>
          </p:cNvPr>
          <p:cNvPicPr>
            <a:picLocks noChangeAspect="1"/>
          </p:cNvPicPr>
          <p:nvPr/>
        </p:nvPicPr>
        <p:blipFill>
          <a:blip r:embed="rId2"/>
          <a:stretch>
            <a:fillRect/>
          </a:stretch>
        </p:blipFill>
        <p:spPr>
          <a:xfrm>
            <a:off x="7931046" y="2744421"/>
            <a:ext cx="3683682" cy="2622269"/>
          </a:xfrm>
          <a:prstGeom prst="rect">
            <a:avLst/>
          </a:prstGeom>
        </p:spPr>
      </p:pic>
    </p:spTree>
    <p:extLst>
      <p:ext uri="{BB962C8B-B14F-4D97-AF65-F5344CB8AC3E}">
        <p14:creationId xmlns:p14="http://schemas.microsoft.com/office/powerpoint/2010/main" val="1886117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B8C2-2B50-ADC5-3032-9028DE64B167}"/>
              </a:ext>
            </a:extLst>
          </p:cNvPr>
          <p:cNvSpPr>
            <a:spLocks noGrp="1"/>
          </p:cNvSpPr>
          <p:nvPr>
            <p:ph type="title"/>
          </p:nvPr>
        </p:nvSpPr>
        <p:spPr/>
        <p:txBody>
          <a:bodyPr/>
          <a:lstStyle/>
          <a:p>
            <a:r>
              <a:rPr lang="en-GB" dirty="0">
                <a:latin typeface="Algerian" pitchFamily="82" charset="0"/>
              </a:rPr>
              <a:t>Development phase </a:t>
            </a:r>
            <a:endParaRPr lang="en-US" dirty="0">
              <a:latin typeface="Algerian" pitchFamily="82" charset="0"/>
            </a:endParaRPr>
          </a:p>
        </p:txBody>
      </p:sp>
      <p:sp>
        <p:nvSpPr>
          <p:cNvPr id="3" name="Content Placeholder 2">
            <a:extLst>
              <a:ext uri="{FF2B5EF4-FFF2-40B4-BE49-F238E27FC236}">
                <a16:creationId xmlns:a16="http://schemas.microsoft.com/office/drawing/2014/main" id="{4DEDBEE4-9F32-7589-FFD3-75BFCD9E74A4}"/>
              </a:ext>
            </a:extLst>
          </p:cNvPr>
          <p:cNvSpPr>
            <a:spLocks noGrp="1"/>
          </p:cNvSpPr>
          <p:nvPr>
            <p:ph idx="1"/>
          </p:nvPr>
        </p:nvSpPr>
        <p:spPr>
          <a:xfrm>
            <a:off x="685802" y="2142067"/>
            <a:ext cx="6600060" cy="4410318"/>
          </a:xfrm>
        </p:spPr>
        <p:txBody>
          <a:bodyPr/>
          <a:lstStyle/>
          <a:p>
            <a:r>
              <a:rPr lang="en-GB" dirty="0"/>
              <a:t>The development phase in a product sales analysis is a dynamic and evolving process that focuses on improving sales performance and achieving sales-related goals. It involves a combination of strategic planning, tactical execution, and continuous assessment to enhance product sales and drive business growth. </a:t>
            </a:r>
          </a:p>
          <a:p>
            <a:r>
              <a:rPr lang="en-GB" dirty="0"/>
              <a:t>Successful implementation of the development phase can result in increased revenue, improved customer satisfaction, and a stronger market presence.</a:t>
            </a:r>
          </a:p>
          <a:p>
            <a:r>
              <a:rPr lang="en-GB" dirty="0"/>
              <a:t>Present the key phases of your analysis project: Data </a:t>
            </a:r>
            <a:r>
              <a:rPr lang="en-GB" dirty="0" err="1"/>
              <a:t>Collection,Data</a:t>
            </a:r>
            <a:r>
              <a:rPr lang="en-GB" dirty="0"/>
              <a:t> </a:t>
            </a:r>
            <a:r>
              <a:rPr lang="en-GB" dirty="0" err="1"/>
              <a:t>Preprocessing</a:t>
            </a:r>
            <a:r>
              <a:rPr lang="en-GB" dirty="0"/>
              <a:t>, Data Analysis, Reporting, Recommendations</a:t>
            </a:r>
            <a:endParaRPr lang="en-US" dirty="0"/>
          </a:p>
        </p:txBody>
      </p:sp>
      <p:pic>
        <p:nvPicPr>
          <p:cNvPr id="4" name="Picture 3">
            <a:extLst>
              <a:ext uri="{FF2B5EF4-FFF2-40B4-BE49-F238E27FC236}">
                <a16:creationId xmlns:a16="http://schemas.microsoft.com/office/drawing/2014/main" id="{94C56064-056F-4DF0-B19A-727EEB125090}"/>
              </a:ext>
            </a:extLst>
          </p:cNvPr>
          <p:cNvPicPr>
            <a:picLocks noChangeAspect="1"/>
          </p:cNvPicPr>
          <p:nvPr/>
        </p:nvPicPr>
        <p:blipFill>
          <a:blip r:embed="rId2"/>
          <a:stretch>
            <a:fillRect/>
          </a:stretch>
        </p:blipFill>
        <p:spPr>
          <a:xfrm>
            <a:off x="7285862" y="2455106"/>
            <a:ext cx="3962400" cy="3048000"/>
          </a:xfrm>
          <a:prstGeom prst="rect">
            <a:avLst/>
          </a:prstGeom>
        </p:spPr>
      </p:pic>
    </p:spTree>
    <p:extLst>
      <p:ext uri="{BB962C8B-B14F-4D97-AF65-F5344CB8AC3E}">
        <p14:creationId xmlns:p14="http://schemas.microsoft.com/office/powerpoint/2010/main" val="299242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787E-C302-3F1F-C7C1-D89322D7C0D9}"/>
              </a:ext>
            </a:extLst>
          </p:cNvPr>
          <p:cNvSpPr>
            <a:spLocks noGrp="1"/>
          </p:cNvSpPr>
          <p:nvPr>
            <p:ph type="title"/>
          </p:nvPr>
        </p:nvSpPr>
        <p:spPr/>
        <p:txBody>
          <a:bodyPr/>
          <a:lstStyle/>
          <a:p>
            <a:r>
              <a:rPr lang="en-GB" dirty="0">
                <a:latin typeface="Algerian" pitchFamily="82" charset="0"/>
              </a:rPr>
              <a:t>Stage 1 : Data collection</a:t>
            </a:r>
            <a:endParaRPr lang="en-US" dirty="0">
              <a:latin typeface="Algerian" pitchFamily="82" charset="0"/>
            </a:endParaRPr>
          </a:p>
        </p:txBody>
      </p:sp>
      <p:sp>
        <p:nvSpPr>
          <p:cNvPr id="3" name="Content Placeholder 2">
            <a:extLst>
              <a:ext uri="{FF2B5EF4-FFF2-40B4-BE49-F238E27FC236}">
                <a16:creationId xmlns:a16="http://schemas.microsoft.com/office/drawing/2014/main" id="{FD008368-718D-301F-BED3-0DFE06B8C643}"/>
              </a:ext>
            </a:extLst>
          </p:cNvPr>
          <p:cNvSpPr>
            <a:spLocks noGrp="1"/>
          </p:cNvSpPr>
          <p:nvPr>
            <p:ph idx="1"/>
          </p:nvPr>
        </p:nvSpPr>
        <p:spPr>
          <a:xfrm>
            <a:off x="685801" y="2142067"/>
            <a:ext cx="6954573" cy="4336970"/>
          </a:xfrm>
        </p:spPr>
        <p:txBody>
          <a:bodyPr/>
          <a:lstStyle/>
          <a:p>
            <a:r>
              <a:rPr lang="en-GB" dirty="0"/>
              <a:t>Data collection is a fundamental step in product sales analysis. It involves gathering relevant information and data points related to sales, customers, products, and various market factors. This data serves as the foundation for </a:t>
            </a:r>
            <a:r>
              <a:rPr lang="en-GB" dirty="0" err="1"/>
              <a:t>analyzing</a:t>
            </a:r>
            <a:r>
              <a:rPr lang="en-GB" dirty="0"/>
              <a:t> and making informed decisions to improve sales strategies and performance. Here’s an overview of data collection in product sales analysis.</a:t>
            </a:r>
          </a:p>
          <a:p>
            <a:r>
              <a:rPr lang="en-GB" dirty="0"/>
              <a:t>Data collection is a critical component of product sales analysis, as the quality and completeness of the data collected directly impact the accuracy and effectiveness of your sales analysis. Well-collected and maintained data enables you to gain insights, identify trends, and make data-driven decisions to optimize sales strategies, increase revenue, and enhance customer satisfaction.</a:t>
            </a:r>
            <a:endParaRPr lang="en-US" dirty="0"/>
          </a:p>
        </p:txBody>
      </p:sp>
      <p:pic>
        <p:nvPicPr>
          <p:cNvPr id="4" name="Picture 3">
            <a:extLst>
              <a:ext uri="{FF2B5EF4-FFF2-40B4-BE49-F238E27FC236}">
                <a16:creationId xmlns:a16="http://schemas.microsoft.com/office/drawing/2014/main" id="{9AF979DB-6B74-092C-62AB-DFDFBA81A382}"/>
              </a:ext>
            </a:extLst>
          </p:cNvPr>
          <p:cNvPicPr>
            <a:picLocks noChangeAspect="1"/>
          </p:cNvPicPr>
          <p:nvPr/>
        </p:nvPicPr>
        <p:blipFill>
          <a:blip r:embed="rId2"/>
          <a:stretch>
            <a:fillRect/>
          </a:stretch>
        </p:blipFill>
        <p:spPr>
          <a:xfrm>
            <a:off x="7742701" y="2874133"/>
            <a:ext cx="3918511" cy="2125728"/>
          </a:xfrm>
          <a:prstGeom prst="rect">
            <a:avLst/>
          </a:prstGeom>
        </p:spPr>
      </p:pic>
    </p:spTree>
    <p:extLst>
      <p:ext uri="{BB962C8B-B14F-4D97-AF65-F5344CB8AC3E}">
        <p14:creationId xmlns:p14="http://schemas.microsoft.com/office/powerpoint/2010/main" val="350746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3EF1-604F-C7E0-087B-C352710C524A}"/>
              </a:ext>
            </a:extLst>
          </p:cNvPr>
          <p:cNvSpPr>
            <a:spLocks noGrp="1"/>
          </p:cNvSpPr>
          <p:nvPr>
            <p:ph type="title"/>
          </p:nvPr>
        </p:nvSpPr>
        <p:spPr/>
        <p:txBody>
          <a:bodyPr/>
          <a:lstStyle/>
          <a:p>
            <a:r>
              <a:rPr lang="en-GB" dirty="0">
                <a:latin typeface="Algerian" pitchFamily="82" charset="0"/>
              </a:rPr>
              <a:t>Stage 2 : data processing</a:t>
            </a:r>
            <a:r>
              <a:rPr lang="en-GB" dirty="0"/>
              <a:t> </a:t>
            </a:r>
            <a:endParaRPr lang="en-US" dirty="0"/>
          </a:p>
        </p:txBody>
      </p:sp>
      <p:sp>
        <p:nvSpPr>
          <p:cNvPr id="3" name="Content Placeholder 2">
            <a:extLst>
              <a:ext uri="{FF2B5EF4-FFF2-40B4-BE49-F238E27FC236}">
                <a16:creationId xmlns:a16="http://schemas.microsoft.com/office/drawing/2014/main" id="{D1B8CD40-E980-FFFB-820D-1F0D2483B654}"/>
              </a:ext>
            </a:extLst>
          </p:cNvPr>
          <p:cNvSpPr>
            <a:spLocks noGrp="1"/>
          </p:cNvSpPr>
          <p:nvPr>
            <p:ph idx="1"/>
          </p:nvPr>
        </p:nvSpPr>
        <p:spPr>
          <a:xfrm>
            <a:off x="685801" y="2142067"/>
            <a:ext cx="6587835" cy="4315141"/>
          </a:xfrm>
        </p:spPr>
        <p:txBody>
          <a:bodyPr/>
          <a:lstStyle/>
          <a:p>
            <a:r>
              <a:rPr lang="en-GB" dirty="0"/>
              <a:t>Data processing is a crucial step in product sales analysis, as it involves transforming raw data into meaningful insights and actionable information. Effective data processing enables businesses to make informed decisions, optimize sales strategies, and improve overall sales performance. Here’s an overview of data processing in product sales analysis.</a:t>
            </a:r>
          </a:p>
          <a:p>
            <a:r>
              <a:rPr lang="en-GB" dirty="0"/>
              <a:t>Data processing is a critical component of product sales analysis, enabling businesses to extract valuable insights from their sales data. The quality and accuracy of data processing significantly influence the effectiveness of sales strategies and the ability to make data-driven decisions that lead to increased revenue and improved customer satisfaction.</a:t>
            </a:r>
            <a:endParaRPr lang="en-US" dirty="0"/>
          </a:p>
        </p:txBody>
      </p:sp>
      <p:pic>
        <p:nvPicPr>
          <p:cNvPr id="4" name="Picture 3">
            <a:extLst>
              <a:ext uri="{FF2B5EF4-FFF2-40B4-BE49-F238E27FC236}">
                <a16:creationId xmlns:a16="http://schemas.microsoft.com/office/drawing/2014/main" id="{0A46ADF8-9533-5BCA-4579-FD1F5BA64826}"/>
              </a:ext>
            </a:extLst>
          </p:cNvPr>
          <p:cNvPicPr>
            <a:picLocks noChangeAspect="1"/>
          </p:cNvPicPr>
          <p:nvPr/>
        </p:nvPicPr>
        <p:blipFill>
          <a:blip r:embed="rId2"/>
          <a:stretch>
            <a:fillRect/>
          </a:stretch>
        </p:blipFill>
        <p:spPr>
          <a:xfrm>
            <a:off x="7273636" y="2648688"/>
            <a:ext cx="4418921" cy="2485643"/>
          </a:xfrm>
          <a:prstGeom prst="rect">
            <a:avLst/>
          </a:prstGeom>
        </p:spPr>
      </p:pic>
    </p:spTree>
    <p:extLst>
      <p:ext uri="{BB962C8B-B14F-4D97-AF65-F5344CB8AC3E}">
        <p14:creationId xmlns:p14="http://schemas.microsoft.com/office/powerpoint/2010/main" val="120119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C81F-7387-F28C-5F9B-BEBC4E9972DE}"/>
              </a:ext>
            </a:extLst>
          </p:cNvPr>
          <p:cNvSpPr>
            <a:spLocks noGrp="1"/>
          </p:cNvSpPr>
          <p:nvPr>
            <p:ph type="title"/>
          </p:nvPr>
        </p:nvSpPr>
        <p:spPr/>
        <p:txBody>
          <a:bodyPr/>
          <a:lstStyle/>
          <a:p>
            <a:r>
              <a:rPr lang="en-GB" dirty="0">
                <a:latin typeface="Algerian" pitchFamily="82" charset="0"/>
              </a:rPr>
              <a:t>Stage 3 : data analysis</a:t>
            </a:r>
            <a:r>
              <a:rPr lang="en-GB" dirty="0"/>
              <a:t> </a:t>
            </a:r>
            <a:endParaRPr lang="en-US" dirty="0"/>
          </a:p>
        </p:txBody>
      </p:sp>
      <p:sp>
        <p:nvSpPr>
          <p:cNvPr id="3" name="Content Placeholder 2">
            <a:extLst>
              <a:ext uri="{FF2B5EF4-FFF2-40B4-BE49-F238E27FC236}">
                <a16:creationId xmlns:a16="http://schemas.microsoft.com/office/drawing/2014/main" id="{AE823B0D-D08A-2364-1072-4DAE5BEC9DDD}"/>
              </a:ext>
            </a:extLst>
          </p:cNvPr>
          <p:cNvSpPr>
            <a:spLocks noGrp="1"/>
          </p:cNvSpPr>
          <p:nvPr>
            <p:ph idx="1"/>
          </p:nvPr>
        </p:nvSpPr>
        <p:spPr>
          <a:xfrm>
            <a:off x="685802" y="2142067"/>
            <a:ext cx="6636734" cy="4106333"/>
          </a:xfrm>
        </p:spPr>
        <p:txBody>
          <a:bodyPr/>
          <a:lstStyle/>
          <a:p>
            <a:r>
              <a:rPr lang="en-GB" dirty="0"/>
              <a:t>Data analysis in product sales analysis involves the examination and interpretation of sales-related data to gain insights, identify trends, and make informed decisions to enhance sales strategies and performance. It is a critical component of the overall process that allows businesses to assess the effectiveness of their sales efforts and optimize their approach. Here’s an overview of data analysis in the context of product sales.</a:t>
            </a:r>
          </a:p>
          <a:p>
            <a:r>
              <a:rPr lang="en-GB" dirty="0"/>
              <a:t>Data analysis in product sales analysis is a continuous process that provides valuable insights for optimizing sales strategies, improving product offerings, and enhancing customer experiences. It empowers businesses to make data-driven decisions, identify growth opportunities, and address challenges to drive revenue and profitability.</a:t>
            </a:r>
            <a:endParaRPr lang="en-US" dirty="0"/>
          </a:p>
        </p:txBody>
      </p:sp>
      <p:pic>
        <p:nvPicPr>
          <p:cNvPr id="4" name="Picture 3">
            <a:extLst>
              <a:ext uri="{FF2B5EF4-FFF2-40B4-BE49-F238E27FC236}">
                <a16:creationId xmlns:a16="http://schemas.microsoft.com/office/drawing/2014/main" id="{23DE7A3F-231B-4CEA-9BAC-D77C8AF4CC68}"/>
              </a:ext>
            </a:extLst>
          </p:cNvPr>
          <p:cNvPicPr>
            <a:picLocks noChangeAspect="1"/>
          </p:cNvPicPr>
          <p:nvPr/>
        </p:nvPicPr>
        <p:blipFill>
          <a:blip r:embed="rId2"/>
          <a:stretch>
            <a:fillRect/>
          </a:stretch>
        </p:blipFill>
        <p:spPr>
          <a:xfrm>
            <a:off x="7465069" y="2875544"/>
            <a:ext cx="3796856" cy="1830928"/>
          </a:xfrm>
          <a:prstGeom prst="rect">
            <a:avLst/>
          </a:prstGeom>
        </p:spPr>
      </p:pic>
    </p:spTree>
    <p:extLst>
      <p:ext uri="{BB962C8B-B14F-4D97-AF65-F5344CB8AC3E}">
        <p14:creationId xmlns:p14="http://schemas.microsoft.com/office/powerpoint/2010/main" val="163161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D059-F383-6CB2-508E-3331CC3FB127}"/>
              </a:ext>
            </a:extLst>
          </p:cNvPr>
          <p:cNvSpPr>
            <a:spLocks noGrp="1"/>
          </p:cNvSpPr>
          <p:nvPr>
            <p:ph type="title"/>
          </p:nvPr>
        </p:nvSpPr>
        <p:spPr/>
        <p:txBody>
          <a:bodyPr/>
          <a:lstStyle/>
          <a:p>
            <a:r>
              <a:rPr lang="en-GB" dirty="0">
                <a:latin typeface="Algerian" pitchFamily="82" charset="0"/>
              </a:rPr>
              <a:t>Stage 4 : reporting</a:t>
            </a:r>
            <a:endParaRPr lang="en-US" dirty="0">
              <a:latin typeface="Algerian" pitchFamily="82" charset="0"/>
            </a:endParaRPr>
          </a:p>
        </p:txBody>
      </p:sp>
      <p:sp>
        <p:nvSpPr>
          <p:cNvPr id="3" name="Content Placeholder 2">
            <a:extLst>
              <a:ext uri="{FF2B5EF4-FFF2-40B4-BE49-F238E27FC236}">
                <a16:creationId xmlns:a16="http://schemas.microsoft.com/office/drawing/2014/main" id="{E07F0570-67C3-278C-AB1A-337BD2488D52}"/>
              </a:ext>
            </a:extLst>
          </p:cNvPr>
          <p:cNvSpPr>
            <a:spLocks noGrp="1"/>
          </p:cNvSpPr>
          <p:nvPr>
            <p:ph idx="1"/>
          </p:nvPr>
        </p:nvSpPr>
        <p:spPr>
          <a:xfrm>
            <a:off x="685802" y="2142067"/>
            <a:ext cx="6184424" cy="4263623"/>
          </a:xfrm>
        </p:spPr>
        <p:txBody>
          <a:bodyPr/>
          <a:lstStyle/>
          <a:p>
            <a:r>
              <a:rPr lang="en-GB" dirty="0"/>
              <a:t>Reporting in product sales analysis involves the presentation of data and insights related to sales performance in a structured and organized manner. It is a critical step in the sales analysis process, as it enables organizations to communicate findings, make data-driven decisions, and track progress toward sales goals. Here’s a more detailed explanation of reporting in product sales analysis.</a:t>
            </a:r>
          </a:p>
          <a:p>
            <a:r>
              <a:rPr lang="en-GB" dirty="0"/>
              <a:t>Sales reports play a critical role in informing decision-makers and sales teams, helping them understand performance, identify areas for improvement, and take actions that enhance sales outcomes. Well-structured and insightful reports provide a valuable resource for tracking progress, setting goals, and optimizing sales strategies.</a:t>
            </a:r>
            <a:endParaRPr lang="en-US" dirty="0"/>
          </a:p>
        </p:txBody>
      </p:sp>
      <p:pic>
        <p:nvPicPr>
          <p:cNvPr id="4" name="Picture 3">
            <a:extLst>
              <a:ext uri="{FF2B5EF4-FFF2-40B4-BE49-F238E27FC236}">
                <a16:creationId xmlns:a16="http://schemas.microsoft.com/office/drawing/2014/main" id="{5FF7FC8F-EBD4-DBE3-C72C-83C2B80F6A99}"/>
              </a:ext>
            </a:extLst>
          </p:cNvPr>
          <p:cNvPicPr>
            <a:picLocks noChangeAspect="1"/>
          </p:cNvPicPr>
          <p:nvPr/>
        </p:nvPicPr>
        <p:blipFill>
          <a:blip r:embed="rId2"/>
          <a:stretch>
            <a:fillRect/>
          </a:stretch>
        </p:blipFill>
        <p:spPr>
          <a:xfrm>
            <a:off x="7265943" y="2660512"/>
            <a:ext cx="4095804" cy="2730536"/>
          </a:xfrm>
          <a:prstGeom prst="rect">
            <a:avLst/>
          </a:prstGeom>
        </p:spPr>
      </p:pic>
    </p:spTree>
    <p:extLst>
      <p:ext uri="{BB962C8B-B14F-4D97-AF65-F5344CB8AC3E}">
        <p14:creationId xmlns:p14="http://schemas.microsoft.com/office/powerpoint/2010/main" val="339915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9D8C-F6D5-2602-4085-57CD6B5D6273}"/>
              </a:ext>
            </a:extLst>
          </p:cNvPr>
          <p:cNvSpPr>
            <a:spLocks noGrp="1"/>
          </p:cNvSpPr>
          <p:nvPr>
            <p:ph type="title"/>
          </p:nvPr>
        </p:nvSpPr>
        <p:spPr/>
        <p:txBody>
          <a:bodyPr/>
          <a:lstStyle/>
          <a:p>
            <a:r>
              <a:rPr lang="en-GB" dirty="0">
                <a:latin typeface="Algerian" pitchFamily="82" charset="0"/>
              </a:rPr>
              <a:t>Stage 5 : recommendation</a:t>
            </a:r>
            <a:r>
              <a:rPr lang="en-GB" dirty="0"/>
              <a:t> </a:t>
            </a:r>
            <a:endParaRPr lang="en-US" dirty="0"/>
          </a:p>
        </p:txBody>
      </p:sp>
      <p:sp>
        <p:nvSpPr>
          <p:cNvPr id="3" name="Content Placeholder 2">
            <a:extLst>
              <a:ext uri="{FF2B5EF4-FFF2-40B4-BE49-F238E27FC236}">
                <a16:creationId xmlns:a16="http://schemas.microsoft.com/office/drawing/2014/main" id="{7B7269D3-E26F-4D7C-FE75-D9A1FA966BF8}"/>
              </a:ext>
            </a:extLst>
          </p:cNvPr>
          <p:cNvSpPr>
            <a:spLocks noGrp="1"/>
          </p:cNvSpPr>
          <p:nvPr>
            <p:ph idx="1"/>
          </p:nvPr>
        </p:nvSpPr>
        <p:spPr>
          <a:xfrm>
            <a:off x="685802" y="2142067"/>
            <a:ext cx="6636734" cy="4300297"/>
          </a:xfrm>
        </p:spPr>
        <p:txBody>
          <a:bodyPr/>
          <a:lstStyle/>
          <a:p>
            <a:r>
              <a:rPr lang="en-GB" dirty="0"/>
              <a:t>In product sales analysis, recommendations refer to actionable insights and suggestions based on the findings of the analysis. These recommendations are designed to help organizations make informed decisions and take specific actions to improve their sales performance, increase revenue, and enhance the effectiveness of their sales strategies. Here’s a closer look at the concept of recommendations in product sales analysis.</a:t>
            </a:r>
          </a:p>
          <a:p>
            <a:r>
              <a:rPr lang="en-GB" dirty="0"/>
              <a:t>Recommendations in product sales analysis serve as a bridge between data analysis and action. They provide a roadmap for organizations to leverage their sales data and insights to drive positive change, adapt to market dynamics, and ultimately achieve their sales-related objectives.</a:t>
            </a:r>
            <a:endParaRPr lang="en-US" dirty="0"/>
          </a:p>
        </p:txBody>
      </p:sp>
      <p:pic>
        <p:nvPicPr>
          <p:cNvPr id="4" name="Picture 3">
            <a:extLst>
              <a:ext uri="{FF2B5EF4-FFF2-40B4-BE49-F238E27FC236}">
                <a16:creationId xmlns:a16="http://schemas.microsoft.com/office/drawing/2014/main" id="{7C1FA84C-4BE9-BDA5-A714-61744574BB31}"/>
              </a:ext>
            </a:extLst>
          </p:cNvPr>
          <p:cNvPicPr>
            <a:picLocks noChangeAspect="1"/>
          </p:cNvPicPr>
          <p:nvPr/>
        </p:nvPicPr>
        <p:blipFill>
          <a:blip r:embed="rId2"/>
          <a:stretch>
            <a:fillRect/>
          </a:stretch>
        </p:blipFill>
        <p:spPr>
          <a:xfrm>
            <a:off x="7541024" y="2822169"/>
            <a:ext cx="4197442" cy="2361061"/>
          </a:xfrm>
          <a:prstGeom prst="rect">
            <a:avLst/>
          </a:prstGeom>
        </p:spPr>
      </p:pic>
    </p:spTree>
    <p:extLst>
      <p:ext uri="{BB962C8B-B14F-4D97-AF65-F5344CB8AC3E}">
        <p14:creationId xmlns:p14="http://schemas.microsoft.com/office/powerpoint/2010/main" val="139724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147A-F738-722B-01AF-82E5919A4E39}"/>
              </a:ext>
            </a:extLst>
          </p:cNvPr>
          <p:cNvSpPr>
            <a:spLocks noGrp="1"/>
          </p:cNvSpPr>
          <p:nvPr>
            <p:ph type="title"/>
          </p:nvPr>
        </p:nvSpPr>
        <p:spPr/>
        <p:txBody>
          <a:bodyPr/>
          <a:lstStyle/>
          <a:p>
            <a:r>
              <a:rPr lang="en-GB" dirty="0">
                <a:latin typeface="Algerian" pitchFamily="82" charset="0"/>
              </a:rPr>
              <a:t>Data collection</a:t>
            </a:r>
            <a:endParaRPr lang="en-US" dirty="0">
              <a:latin typeface="Algerian" pitchFamily="82" charset="0"/>
            </a:endParaRPr>
          </a:p>
        </p:txBody>
      </p:sp>
      <p:sp>
        <p:nvSpPr>
          <p:cNvPr id="3" name="Content Placeholder 2">
            <a:extLst>
              <a:ext uri="{FF2B5EF4-FFF2-40B4-BE49-F238E27FC236}">
                <a16:creationId xmlns:a16="http://schemas.microsoft.com/office/drawing/2014/main" id="{1517C3C4-3C73-E3E9-6A64-465068BDAAE3}"/>
              </a:ext>
            </a:extLst>
          </p:cNvPr>
          <p:cNvSpPr>
            <a:spLocks noGrp="1"/>
          </p:cNvSpPr>
          <p:nvPr>
            <p:ph idx="1"/>
          </p:nvPr>
        </p:nvSpPr>
        <p:spPr>
          <a:xfrm>
            <a:off x="685802" y="2142067"/>
            <a:ext cx="6844552" cy="4520339"/>
          </a:xfrm>
        </p:spPr>
        <p:txBody>
          <a:bodyPr/>
          <a:lstStyle/>
          <a:p>
            <a:r>
              <a:rPr lang="en-GB" dirty="0"/>
              <a:t>Data collection is a fundamental step in product sales analysis. It involves gathering relevant information and data points related to sales, customers, products, and various market factors. This data serves as the foundation for </a:t>
            </a:r>
            <a:r>
              <a:rPr lang="en-GB" dirty="0" err="1"/>
              <a:t>analyzing</a:t>
            </a:r>
            <a:r>
              <a:rPr lang="en-GB" dirty="0"/>
              <a:t> and making informed decisions to improve sales strategies and performance. Here’s an overview of data collection in product sales analysis.</a:t>
            </a:r>
          </a:p>
          <a:p>
            <a:r>
              <a:rPr lang="en-GB" dirty="0"/>
              <a:t>Data collection is a critical component of product sales analysis, as the quality and completeness of the data collected directly impact the accuracy and effectiveness of your sales analysis. Well-collected and maintained data enables you to gain insights, identify trends, and make data-driven decisions to optimize sales strategies, increase revenue, and enhance customer satisfaction.</a:t>
            </a:r>
            <a:endParaRPr lang="en-US" dirty="0"/>
          </a:p>
        </p:txBody>
      </p:sp>
      <p:pic>
        <p:nvPicPr>
          <p:cNvPr id="4" name="Picture 3">
            <a:extLst>
              <a:ext uri="{FF2B5EF4-FFF2-40B4-BE49-F238E27FC236}">
                <a16:creationId xmlns:a16="http://schemas.microsoft.com/office/drawing/2014/main" id="{3E0FA476-C50B-03BC-016F-DE3D21317ED2}"/>
              </a:ext>
            </a:extLst>
          </p:cNvPr>
          <p:cNvPicPr>
            <a:picLocks noChangeAspect="1"/>
          </p:cNvPicPr>
          <p:nvPr/>
        </p:nvPicPr>
        <p:blipFill>
          <a:blip r:embed="rId2"/>
          <a:stretch>
            <a:fillRect/>
          </a:stretch>
        </p:blipFill>
        <p:spPr>
          <a:xfrm>
            <a:off x="7756873" y="2748344"/>
            <a:ext cx="3958368" cy="2618255"/>
          </a:xfrm>
          <a:prstGeom prst="rect">
            <a:avLst/>
          </a:prstGeom>
        </p:spPr>
      </p:pic>
    </p:spTree>
    <p:extLst>
      <p:ext uri="{BB962C8B-B14F-4D97-AF65-F5344CB8AC3E}">
        <p14:creationId xmlns:p14="http://schemas.microsoft.com/office/powerpoint/2010/main" val="2224712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683BD9-F637-F16C-BF43-3270EBC4F0A9}"/>
              </a:ext>
            </a:extLst>
          </p:cNvPr>
          <p:cNvPicPr>
            <a:picLocks noGrp="1" noChangeAspect="1"/>
          </p:cNvPicPr>
          <p:nvPr>
            <p:ph idx="1"/>
          </p:nvPr>
        </p:nvPicPr>
        <p:blipFill>
          <a:blip r:embed="rId2"/>
          <a:stretch>
            <a:fillRect/>
          </a:stretch>
        </p:blipFill>
        <p:spPr>
          <a:xfrm>
            <a:off x="1233795" y="802204"/>
            <a:ext cx="9352707" cy="5253591"/>
          </a:xfrm>
        </p:spPr>
      </p:pic>
    </p:spTree>
    <p:extLst>
      <p:ext uri="{BB962C8B-B14F-4D97-AF65-F5344CB8AC3E}">
        <p14:creationId xmlns:p14="http://schemas.microsoft.com/office/powerpoint/2010/main" val="154472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FB29-C85E-D4C2-0D7C-DE25C1FACE0E}"/>
              </a:ext>
            </a:extLst>
          </p:cNvPr>
          <p:cNvSpPr>
            <a:spLocks noGrp="1"/>
          </p:cNvSpPr>
          <p:nvPr>
            <p:ph type="title"/>
          </p:nvPr>
        </p:nvSpPr>
        <p:spPr/>
        <p:txBody>
          <a:bodyPr/>
          <a:lstStyle/>
          <a:p>
            <a:r>
              <a:rPr lang="en-GB" dirty="0">
                <a:latin typeface="Algerian" pitchFamily="82" charset="0"/>
              </a:rPr>
              <a:t>Table of contents</a:t>
            </a:r>
            <a:endParaRPr lang="en-US" dirty="0">
              <a:latin typeface="Algerian" pitchFamily="82" charset="0"/>
            </a:endParaRPr>
          </a:p>
        </p:txBody>
      </p:sp>
      <p:sp>
        <p:nvSpPr>
          <p:cNvPr id="3" name="Content Placeholder 2">
            <a:extLst>
              <a:ext uri="{FF2B5EF4-FFF2-40B4-BE49-F238E27FC236}">
                <a16:creationId xmlns:a16="http://schemas.microsoft.com/office/drawing/2014/main" id="{E6BAE765-A9CC-48CE-FCFA-ABFF472BD3D1}"/>
              </a:ext>
            </a:extLst>
          </p:cNvPr>
          <p:cNvSpPr>
            <a:spLocks noGrp="1"/>
          </p:cNvSpPr>
          <p:nvPr>
            <p:ph idx="1"/>
          </p:nvPr>
        </p:nvSpPr>
        <p:spPr/>
        <p:txBody>
          <a:bodyPr/>
          <a:lstStyle/>
          <a:p>
            <a:r>
              <a:rPr lang="en-GB" dirty="0"/>
              <a:t>Introduction</a:t>
            </a:r>
          </a:p>
          <a:p>
            <a:r>
              <a:rPr lang="en-GB" dirty="0"/>
              <a:t>Project objective</a:t>
            </a:r>
          </a:p>
          <a:p>
            <a:r>
              <a:rPr lang="en-GB" dirty="0"/>
              <a:t>Design thinking process</a:t>
            </a:r>
          </a:p>
          <a:p>
            <a:r>
              <a:rPr lang="en-GB" dirty="0"/>
              <a:t>Development phase</a:t>
            </a:r>
          </a:p>
          <a:p>
            <a:r>
              <a:rPr lang="en-GB" dirty="0"/>
              <a:t>Analysis objectives </a:t>
            </a:r>
          </a:p>
          <a:p>
            <a:r>
              <a:rPr lang="en-GB" dirty="0"/>
              <a:t>Data collection</a:t>
            </a:r>
          </a:p>
          <a:p>
            <a:r>
              <a:rPr lang="en-GB" dirty="0"/>
              <a:t>Data visualisation using IBM </a:t>
            </a:r>
            <a:r>
              <a:rPr lang="en-GB" dirty="0" err="1"/>
              <a:t>cognos</a:t>
            </a:r>
            <a:endParaRPr lang="en-GB" dirty="0"/>
          </a:p>
          <a:p>
            <a:r>
              <a:rPr lang="en-GB" dirty="0"/>
              <a:t>Derived actionable insights</a:t>
            </a:r>
          </a:p>
          <a:p>
            <a:r>
              <a:rPr lang="en-GB" dirty="0"/>
              <a:t>Conclusion</a:t>
            </a:r>
            <a:endParaRPr lang="en-US" dirty="0"/>
          </a:p>
        </p:txBody>
      </p:sp>
    </p:spTree>
    <p:extLst>
      <p:ext uri="{BB962C8B-B14F-4D97-AF65-F5344CB8AC3E}">
        <p14:creationId xmlns:p14="http://schemas.microsoft.com/office/powerpoint/2010/main" val="2416563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1E8FD7-A195-9309-D6F1-98017B3FA4CD}"/>
              </a:ext>
            </a:extLst>
          </p:cNvPr>
          <p:cNvPicPr>
            <a:picLocks noGrp="1" noChangeAspect="1"/>
          </p:cNvPicPr>
          <p:nvPr>
            <p:ph idx="1"/>
          </p:nvPr>
        </p:nvPicPr>
        <p:blipFill>
          <a:blip r:embed="rId2"/>
          <a:stretch>
            <a:fillRect/>
          </a:stretch>
        </p:blipFill>
        <p:spPr>
          <a:xfrm>
            <a:off x="1582536" y="976104"/>
            <a:ext cx="8733538" cy="4905792"/>
          </a:xfrm>
        </p:spPr>
      </p:pic>
    </p:spTree>
    <p:extLst>
      <p:ext uri="{BB962C8B-B14F-4D97-AF65-F5344CB8AC3E}">
        <p14:creationId xmlns:p14="http://schemas.microsoft.com/office/powerpoint/2010/main" val="933183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906316-388B-CAE8-3700-5E314A7C010E}"/>
              </a:ext>
            </a:extLst>
          </p:cNvPr>
          <p:cNvPicPr>
            <a:picLocks noGrp="1" noChangeAspect="1"/>
          </p:cNvPicPr>
          <p:nvPr>
            <p:ph idx="1"/>
          </p:nvPr>
        </p:nvPicPr>
        <p:blipFill>
          <a:blip r:embed="rId2"/>
          <a:stretch>
            <a:fillRect/>
          </a:stretch>
        </p:blipFill>
        <p:spPr>
          <a:xfrm>
            <a:off x="1563187" y="990192"/>
            <a:ext cx="9065625" cy="5092332"/>
          </a:xfrm>
        </p:spPr>
      </p:pic>
    </p:spTree>
    <p:extLst>
      <p:ext uri="{BB962C8B-B14F-4D97-AF65-F5344CB8AC3E}">
        <p14:creationId xmlns:p14="http://schemas.microsoft.com/office/powerpoint/2010/main" val="216039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E3A0DFB-5E8E-0504-2001-A282A1D7342C}"/>
              </a:ext>
            </a:extLst>
          </p:cNvPr>
          <p:cNvPicPr>
            <a:picLocks noGrp="1" noChangeAspect="1"/>
          </p:cNvPicPr>
          <p:nvPr>
            <p:ph idx="1"/>
          </p:nvPr>
        </p:nvPicPr>
        <p:blipFill>
          <a:blip r:embed="rId2"/>
          <a:stretch>
            <a:fillRect/>
          </a:stretch>
        </p:blipFill>
        <p:spPr>
          <a:xfrm>
            <a:off x="1201559" y="953517"/>
            <a:ext cx="9336045" cy="5244231"/>
          </a:xfrm>
        </p:spPr>
      </p:pic>
    </p:spTree>
    <p:extLst>
      <p:ext uri="{BB962C8B-B14F-4D97-AF65-F5344CB8AC3E}">
        <p14:creationId xmlns:p14="http://schemas.microsoft.com/office/powerpoint/2010/main" val="332913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38CC0AE-55DB-B594-8995-95836336847F}"/>
              </a:ext>
            </a:extLst>
          </p:cNvPr>
          <p:cNvPicPr>
            <a:picLocks noGrp="1" noChangeAspect="1"/>
          </p:cNvPicPr>
          <p:nvPr>
            <p:ph idx="1"/>
          </p:nvPr>
        </p:nvPicPr>
        <p:blipFill>
          <a:blip r:embed="rId2"/>
          <a:stretch>
            <a:fillRect/>
          </a:stretch>
        </p:blipFill>
        <p:spPr>
          <a:xfrm>
            <a:off x="1114236" y="703390"/>
            <a:ext cx="9704534" cy="5451219"/>
          </a:xfrm>
        </p:spPr>
      </p:pic>
    </p:spTree>
    <p:extLst>
      <p:ext uri="{BB962C8B-B14F-4D97-AF65-F5344CB8AC3E}">
        <p14:creationId xmlns:p14="http://schemas.microsoft.com/office/powerpoint/2010/main" val="1032539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0C8F47-6F07-1FC9-B9B7-8DB12455907C}"/>
              </a:ext>
            </a:extLst>
          </p:cNvPr>
          <p:cNvPicPr>
            <a:picLocks noGrp="1" noChangeAspect="1"/>
          </p:cNvPicPr>
          <p:nvPr>
            <p:ph idx="1"/>
          </p:nvPr>
        </p:nvPicPr>
        <p:blipFill>
          <a:blip r:embed="rId2"/>
          <a:stretch>
            <a:fillRect/>
          </a:stretch>
        </p:blipFill>
        <p:spPr>
          <a:xfrm>
            <a:off x="858847" y="661758"/>
            <a:ext cx="9852765" cy="5534483"/>
          </a:xfrm>
        </p:spPr>
      </p:pic>
    </p:spTree>
    <p:extLst>
      <p:ext uri="{BB962C8B-B14F-4D97-AF65-F5344CB8AC3E}">
        <p14:creationId xmlns:p14="http://schemas.microsoft.com/office/powerpoint/2010/main" val="855563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012C-4330-1C2A-1F8B-19BB4C104243}"/>
              </a:ext>
            </a:extLst>
          </p:cNvPr>
          <p:cNvSpPr>
            <a:spLocks noGrp="1"/>
          </p:cNvSpPr>
          <p:nvPr>
            <p:ph type="title"/>
          </p:nvPr>
        </p:nvSpPr>
        <p:spPr>
          <a:xfrm>
            <a:off x="685800" y="200077"/>
            <a:ext cx="10131425" cy="1456267"/>
          </a:xfrm>
        </p:spPr>
        <p:txBody>
          <a:bodyPr/>
          <a:lstStyle/>
          <a:p>
            <a:r>
              <a:rPr lang="en-GB" dirty="0">
                <a:latin typeface="Algerian" pitchFamily="82" charset="0"/>
              </a:rPr>
              <a:t>Data visualization using IBM </a:t>
            </a:r>
            <a:r>
              <a:rPr lang="en-GB" dirty="0" err="1">
                <a:latin typeface="Algerian" pitchFamily="82" charset="0"/>
              </a:rPr>
              <a:t>cognos</a:t>
            </a:r>
            <a:endParaRPr lang="en-US" dirty="0">
              <a:latin typeface="Algerian" pitchFamily="82" charset="0"/>
            </a:endParaRPr>
          </a:p>
        </p:txBody>
      </p:sp>
      <p:sp>
        <p:nvSpPr>
          <p:cNvPr id="3" name="Content Placeholder 2">
            <a:extLst>
              <a:ext uri="{FF2B5EF4-FFF2-40B4-BE49-F238E27FC236}">
                <a16:creationId xmlns:a16="http://schemas.microsoft.com/office/drawing/2014/main" id="{C29B34C0-AC59-B64E-2C48-FA854D220EC3}"/>
              </a:ext>
            </a:extLst>
          </p:cNvPr>
          <p:cNvSpPr>
            <a:spLocks noGrp="1"/>
          </p:cNvSpPr>
          <p:nvPr>
            <p:ph idx="1"/>
          </p:nvPr>
        </p:nvSpPr>
        <p:spPr>
          <a:xfrm>
            <a:off x="685800" y="1946474"/>
            <a:ext cx="10890894" cy="4324746"/>
          </a:xfrm>
        </p:spPr>
        <p:txBody>
          <a:bodyPr/>
          <a:lstStyle/>
          <a:p>
            <a:r>
              <a:rPr lang="en-GB" dirty="0"/>
              <a:t>Data visualization using IBM </a:t>
            </a:r>
            <a:r>
              <a:rPr lang="en-GB" dirty="0" err="1"/>
              <a:t>Cognos</a:t>
            </a:r>
            <a:r>
              <a:rPr lang="en-GB" dirty="0"/>
              <a:t> in product sales analysis allows businesses to transform their sales data into interactive and informative visual reports and dashboards.</a:t>
            </a:r>
          </a:p>
          <a:p>
            <a:r>
              <a:rPr lang="en-GB" dirty="0"/>
              <a:t> Here’s how data visualization is applied in the context of product sales analysis using IBM </a:t>
            </a:r>
            <a:r>
              <a:rPr lang="en-GB" dirty="0" err="1"/>
              <a:t>Cognos</a:t>
            </a:r>
            <a:r>
              <a:rPr lang="en-GB" dirty="0"/>
              <a:t>.</a:t>
            </a:r>
          </a:p>
          <a:p>
            <a:r>
              <a:rPr lang="en-GB" dirty="0"/>
              <a:t>Using IBM </a:t>
            </a:r>
            <a:r>
              <a:rPr lang="en-GB" dirty="0" err="1"/>
              <a:t>Cognos</a:t>
            </a:r>
            <a:r>
              <a:rPr lang="en-GB" dirty="0"/>
              <a:t> for data visualization in product sales analysis empowers organizations to make data-driven decisions, monitor sales performance, identify trends, and develop actionable recommendations.</a:t>
            </a:r>
          </a:p>
          <a:p>
            <a:r>
              <a:rPr lang="en-GB" dirty="0"/>
              <a:t> The interactive and visually appealing reports and dashboards created with IBM </a:t>
            </a:r>
            <a:r>
              <a:rPr lang="en-GB" dirty="0" err="1"/>
              <a:t>Cognos</a:t>
            </a:r>
            <a:r>
              <a:rPr lang="en-GB" dirty="0"/>
              <a:t> enhance the understanding of sales data and support more effective sales strategies and decision-making.</a:t>
            </a:r>
            <a:endParaRPr lang="en-US" dirty="0"/>
          </a:p>
        </p:txBody>
      </p:sp>
    </p:spTree>
    <p:extLst>
      <p:ext uri="{BB962C8B-B14F-4D97-AF65-F5344CB8AC3E}">
        <p14:creationId xmlns:p14="http://schemas.microsoft.com/office/powerpoint/2010/main" val="31178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B429-8F16-4C28-F3C8-3ECEA064BA70}"/>
              </a:ext>
            </a:extLst>
          </p:cNvPr>
          <p:cNvSpPr>
            <a:spLocks noGrp="1"/>
          </p:cNvSpPr>
          <p:nvPr>
            <p:ph type="title"/>
          </p:nvPr>
        </p:nvSpPr>
        <p:spPr/>
        <p:txBody>
          <a:bodyPr/>
          <a:lstStyle/>
          <a:p>
            <a:r>
              <a:rPr lang="en-GB" dirty="0">
                <a:latin typeface="Algerian" pitchFamily="82" charset="0"/>
              </a:rPr>
              <a:t>Derived actionable insights</a:t>
            </a:r>
            <a:r>
              <a:rPr lang="en-GB" dirty="0"/>
              <a:t> </a:t>
            </a:r>
            <a:endParaRPr lang="en-US" dirty="0"/>
          </a:p>
        </p:txBody>
      </p:sp>
      <p:sp>
        <p:nvSpPr>
          <p:cNvPr id="3" name="Content Placeholder 2">
            <a:extLst>
              <a:ext uri="{FF2B5EF4-FFF2-40B4-BE49-F238E27FC236}">
                <a16:creationId xmlns:a16="http://schemas.microsoft.com/office/drawing/2014/main" id="{4F43276F-AAE7-665C-5A13-1503F5CBE4D8}"/>
              </a:ext>
            </a:extLst>
          </p:cNvPr>
          <p:cNvSpPr>
            <a:spLocks noGrp="1"/>
          </p:cNvSpPr>
          <p:nvPr>
            <p:ph idx="1"/>
          </p:nvPr>
        </p:nvSpPr>
        <p:spPr>
          <a:xfrm>
            <a:off x="685800" y="2142067"/>
            <a:ext cx="10793097" cy="4520339"/>
          </a:xfrm>
        </p:spPr>
        <p:txBody>
          <a:bodyPr/>
          <a:lstStyle/>
          <a:p>
            <a:r>
              <a:rPr lang="en-GB" dirty="0"/>
              <a:t>Derived actionable insights in product sales analysis refer to the valuable and practical conclusions and recommendations that are drawn from the analysis of sales data. </a:t>
            </a:r>
          </a:p>
          <a:p>
            <a:r>
              <a:rPr lang="en-GB" dirty="0"/>
              <a:t>These insights are not just descriptive observations but rather actionable recommendations that guide decision-making and strategies to improve product sales. Here’s how derived actionable insights work in the context of product sales analysis.</a:t>
            </a:r>
          </a:p>
          <a:p>
            <a:r>
              <a:rPr lang="en-GB" dirty="0"/>
              <a:t>Examples of derived actionable insights in product sales analysis might include recommendations to launch targeted marketing campaigns, optimize pricing strategies, introduce new product features, improve customer service, expand into new markets, or enhance customer loyalty programs. </a:t>
            </a:r>
          </a:p>
          <a:p>
            <a:r>
              <a:rPr lang="en-GB" dirty="0"/>
              <a:t>These insights are not theoretical observations but practical guidance that organizations can act upon to enhance their product sales performance.</a:t>
            </a:r>
            <a:endParaRPr lang="en-US" dirty="0"/>
          </a:p>
        </p:txBody>
      </p:sp>
    </p:spTree>
    <p:extLst>
      <p:ext uri="{BB962C8B-B14F-4D97-AF65-F5344CB8AC3E}">
        <p14:creationId xmlns:p14="http://schemas.microsoft.com/office/powerpoint/2010/main" val="2388247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90F2-1A68-57C5-69C3-5EABB6269B0E}"/>
              </a:ext>
            </a:extLst>
          </p:cNvPr>
          <p:cNvSpPr>
            <a:spLocks noGrp="1"/>
          </p:cNvSpPr>
          <p:nvPr>
            <p:ph type="title"/>
          </p:nvPr>
        </p:nvSpPr>
        <p:spPr/>
        <p:txBody>
          <a:bodyPr/>
          <a:lstStyle/>
          <a:p>
            <a:r>
              <a:rPr lang="en-GB" dirty="0">
                <a:latin typeface="Algerian" pitchFamily="82" charset="0"/>
              </a:rPr>
              <a:t>Conclusion</a:t>
            </a:r>
            <a:r>
              <a:rPr lang="en-GB" dirty="0"/>
              <a:t> </a:t>
            </a:r>
            <a:endParaRPr lang="en-US" dirty="0"/>
          </a:p>
        </p:txBody>
      </p:sp>
      <p:sp>
        <p:nvSpPr>
          <p:cNvPr id="3" name="Content Placeholder 2">
            <a:extLst>
              <a:ext uri="{FF2B5EF4-FFF2-40B4-BE49-F238E27FC236}">
                <a16:creationId xmlns:a16="http://schemas.microsoft.com/office/drawing/2014/main" id="{64C6FBDF-54A3-9BEF-F9ED-E381BA02CCBD}"/>
              </a:ext>
            </a:extLst>
          </p:cNvPr>
          <p:cNvSpPr>
            <a:spLocks noGrp="1"/>
          </p:cNvSpPr>
          <p:nvPr>
            <p:ph idx="1"/>
          </p:nvPr>
        </p:nvSpPr>
        <p:spPr>
          <a:xfrm>
            <a:off x="685801" y="2142067"/>
            <a:ext cx="7663600" cy="4508115"/>
          </a:xfrm>
        </p:spPr>
        <p:txBody>
          <a:bodyPr/>
          <a:lstStyle/>
          <a:p>
            <a:r>
              <a:rPr lang="en-GB" dirty="0"/>
              <a:t>In product sales analysis, the conclusion is the summary of the key findings and insights drawn from the analysis of sales data. </a:t>
            </a:r>
          </a:p>
          <a:p>
            <a:r>
              <a:rPr lang="en-GB" dirty="0"/>
              <a:t>It serves as the final section of a sales analysis report or presentation and is essential for summarizing the results and providing a clear takeaway for decision-makers. Here’s how to understand the conclusion in product sales analysis.</a:t>
            </a:r>
          </a:p>
          <a:p>
            <a:r>
              <a:rPr lang="en-GB" dirty="0"/>
              <a:t>In summary, the conclusion in product sales analysis is the culmination of the analysis process, presenting the main findings and insights in a clear and actionable manner. </a:t>
            </a:r>
          </a:p>
          <a:p>
            <a:r>
              <a:rPr lang="en-GB" dirty="0"/>
              <a:t>It is a critical section that informs decision-makers and helps drive improvements in sales performance and strategies.</a:t>
            </a:r>
            <a:endParaRPr lang="en-US" dirty="0"/>
          </a:p>
        </p:txBody>
      </p:sp>
      <p:pic>
        <p:nvPicPr>
          <p:cNvPr id="4" name="Picture 3">
            <a:extLst>
              <a:ext uri="{FF2B5EF4-FFF2-40B4-BE49-F238E27FC236}">
                <a16:creationId xmlns:a16="http://schemas.microsoft.com/office/drawing/2014/main" id="{E52957DE-C806-C611-1399-3902B0B60C65}"/>
              </a:ext>
            </a:extLst>
          </p:cNvPr>
          <p:cNvPicPr>
            <a:picLocks noChangeAspect="1"/>
          </p:cNvPicPr>
          <p:nvPr/>
        </p:nvPicPr>
        <p:blipFill>
          <a:blip r:embed="rId2"/>
          <a:stretch>
            <a:fillRect/>
          </a:stretch>
        </p:blipFill>
        <p:spPr>
          <a:xfrm>
            <a:off x="8533388" y="3257211"/>
            <a:ext cx="3337104" cy="1877121"/>
          </a:xfrm>
          <a:prstGeom prst="rect">
            <a:avLst/>
          </a:prstGeom>
        </p:spPr>
      </p:pic>
    </p:spTree>
    <p:extLst>
      <p:ext uri="{BB962C8B-B14F-4D97-AF65-F5344CB8AC3E}">
        <p14:creationId xmlns:p14="http://schemas.microsoft.com/office/powerpoint/2010/main" val="328355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A828-E360-2373-816F-647755212132}"/>
              </a:ext>
            </a:extLst>
          </p:cNvPr>
          <p:cNvSpPr>
            <a:spLocks noGrp="1"/>
          </p:cNvSpPr>
          <p:nvPr>
            <p:ph type="title"/>
          </p:nvPr>
        </p:nvSpPr>
        <p:spPr/>
        <p:txBody>
          <a:bodyPr/>
          <a:lstStyle/>
          <a:p>
            <a:r>
              <a:rPr lang="en-GB" dirty="0">
                <a:latin typeface="Algerian" pitchFamily="82" charset="0"/>
              </a:rPr>
              <a:t>Introduction</a:t>
            </a:r>
            <a:endParaRPr lang="en-US" dirty="0">
              <a:latin typeface="Algerian" pitchFamily="82" charset="0"/>
            </a:endParaRPr>
          </a:p>
        </p:txBody>
      </p:sp>
      <p:sp>
        <p:nvSpPr>
          <p:cNvPr id="3" name="Content Placeholder 2">
            <a:extLst>
              <a:ext uri="{FF2B5EF4-FFF2-40B4-BE49-F238E27FC236}">
                <a16:creationId xmlns:a16="http://schemas.microsoft.com/office/drawing/2014/main" id="{38B51273-7358-D5A4-ECF5-C479612C2E8E}"/>
              </a:ext>
            </a:extLst>
          </p:cNvPr>
          <p:cNvSpPr>
            <a:spLocks noGrp="1"/>
          </p:cNvSpPr>
          <p:nvPr>
            <p:ph idx="1"/>
          </p:nvPr>
        </p:nvSpPr>
        <p:spPr>
          <a:xfrm>
            <a:off x="685802" y="2142067"/>
            <a:ext cx="7064594" cy="4106333"/>
          </a:xfrm>
        </p:spPr>
        <p:txBody>
          <a:bodyPr>
            <a:normAutofit/>
          </a:bodyPr>
          <a:lstStyle/>
          <a:p>
            <a:r>
              <a:rPr lang="en-GB" dirty="0"/>
              <a:t>Product sales analysis is a critical process for businesses to understand how their products are performing in the market. Data analysts play a crucial role in this by collecting, processing, and interpreting data related to product sales. Here’s an overview of how product sales analysis is conducted by data analysts.</a:t>
            </a:r>
          </a:p>
          <a:p>
            <a:r>
              <a:rPr lang="en-GB" b="0" i="0" dirty="0">
                <a:effectLst/>
                <a:latin typeface="Söhne"/>
              </a:rPr>
              <a:t>Product sales analysis is an ongoing process that helps businesses adapt to changing market conditions and make informed decisions to drive sales growth and profitability. Data analysts play a vital role in translating data into actionable insights that support the business's goals and strategies.</a:t>
            </a:r>
          </a:p>
          <a:p>
            <a:pPr marL="0" indent="0">
              <a:buNone/>
            </a:pPr>
            <a:br>
              <a:rPr lang="en-GB" dirty="0"/>
            </a:br>
            <a:endParaRPr lang="en-US" dirty="0"/>
          </a:p>
        </p:txBody>
      </p:sp>
      <p:pic>
        <p:nvPicPr>
          <p:cNvPr id="4" name="Picture 3">
            <a:extLst>
              <a:ext uri="{FF2B5EF4-FFF2-40B4-BE49-F238E27FC236}">
                <a16:creationId xmlns:a16="http://schemas.microsoft.com/office/drawing/2014/main" id="{A6D84569-0B8E-52B0-81D8-8B5F14DCF3C9}"/>
              </a:ext>
            </a:extLst>
          </p:cNvPr>
          <p:cNvPicPr>
            <a:picLocks noChangeAspect="1"/>
          </p:cNvPicPr>
          <p:nvPr/>
        </p:nvPicPr>
        <p:blipFill>
          <a:blip r:embed="rId2"/>
          <a:stretch>
            <a:fillRect/>
          </a:stretch>
        </p:blipFill>
        <p:spPr>
          <a:xfrm>
            <a:off x="8089969" y="2880957"/>
            <a:ext cx="3658277" cy="2057781"/>
          </a:xfrm>
          <a:prstGeom prst="rect">
            <a:avLst/>
          </a:prstGeom>
        </p:spPr>
      </p:pic>
    </p:spTree>
    <p:extLst>
      <p:ext uri="{BB962C8B-B14F-4D97-AF65-F5344CB8AC3E}">
        <p14:creationId xmlns:p14="http://schemas.microsoft.com/office/powerpoint/2010/main" val="315231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E60D-4FCE-EFE5-289F-E8013B2DD145}"/>
              </a:ext>
            </a:extLst>
          </p:cNvPr>
          <p:cNvSpPr>
            <a:spLocks noGrp="1"/>
          </p:cNvSpPr>
          <p:nvPr>
            <p:ph type="title"/>
          </p:nvPr>
        </p:nvSpPr>
        <p:spPr/>
        <p:txBody>
          <a:bodyPr/>
          <a:lstStyle/>
          <a:p>
            <a:r>
              <a:rPr lang="en-GB" dirty="0">
                <a:latin typeface="Algerian" pitchFamily="82" charset="0"/>
              </a:rPr>
              <a:t>Project objective</a:t>
            </a:r>
            <a:r>
              <a:rPr lang="en-GB" dirty="0"/>
              <a:t> </a:t>
            </a:r>
            <a:endParaRPr lang="en-US" dirty="0"/>
          </a:p>
        </p:txBody>
      </p:sp>
      <p:sp>
        <p:nvSpPr>
          <p:cNvPr id="3" name="Content Placeholder 2">
            <a:extLst>
              <a:ext uri="{FF2B5EF4-FFF2-40B4-BE49-F238E27FC236}">
                <a16:creationId xmlns:a16="http://schemas.microsoft.com/office/drawing/2014/main" id="{C3ACC680-9C41-C53E-022F-69C8E525632A}"/>
              </a:ext>
            </a:extLst>
          </p:cNvPr>
          <p:cNvSpPr>
            <a:spLocks noGrp="1"/>
          </p:cNvSpPr>
          <p:nvPr>
            <p:ph idx="1"/>
          </p:nvPr>
        </p:nvSpPr>
        <p:spPr>
          <a:xfrm>
            <a:off x="685801" y="2065867"/>
            <a:ext cx="5732113" cy="4106333"/>
          </a:xfrm>
        </p:spPr>
        <p:txBody>
          <a:bodyPr/>
          <a:lstStyle/>
          <a:p>
            <a:r>
              <a:rPr lang="en-GB" b="0" i="0" dirty="0">
                <a:effectLst/>
                <a:latin typeface="Söhne"/>
              </a:rPr>
              <a:t>These project objectives help guide the data analyst's work, ensuring that the analysis provides valuable insights and actionable recommendations to improve product sales and contribute to the overall success of the business.</a:t>
            </a:r>
          </a:p>
          <a:p>
            <a:br>
              <a:rPr lang="en-GB" dirty="0"/>
            </a:br>
            <a:r>
              <a:rPr lang="en-GB" dirty="0"/>
              <a:t>When conducting a product sales analysis project with the involvement of a data analyst, it’s essential to define clear project objectives to ensure that the analysis serves its intended purpose effectively. Here are some typical project objectives for a product sales analysis.</a:t>
            </a:r>
            <a:endParaRPr lang="en-US" dirty="0"/>
          </a:p>
        </p:txBody>
      </p:sp>
      <p:pic>
        <p:nvPicPr>
          <p:cNvPr id="5" name="Picture 4">
            <a:extLst>
              <a:ext uri="{FF2B5EF4-FFF2-40B4-BE49-F238E27FC236}">
                <a16:creationId xmlns:a16="http://schemas.microsoft.com/office/drawing/2014/main" id="{45D043A4-2960-2A1D-0FA3-AEF8848EF260}"/>
              </a:ext>
            </a:extLst>
          </p:cNvPr>
          <p:cNvPicPr>
            <a:picLocks noChangeAspect="1"/>
          </p:cNvPicPr>
          <p:nvPr/>
        </p:nvPicPr>
        <p:blipFill>
          <a:blip r:embed="rId2"/>
          <a:stretch>
            <a:fillRect/>
          </a:stretch>
        </p:blipFill>
        <p:spPr>
          <a:xfrm>
            <a:off x="6601802" y="2707676"/>
            <a:ext cx="4904397" cy="2756720"/>
          </a:xfrm>
          <a:prstGeom prst="rect">
            <a:avLst/>
          </a:prstGeom>
        </p:spPr>
      </p:pic>
    </p:spTree>
    <p:extLst>
      <p:ext uri="{BB962C8B-B14F-4D97-AF65-F5344CB8AC3E}">
        <p14:creationId xmlns:p14="http://schemas.microsoft.com/office/powerpoint/2010/main" val="294225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5A11-EAD9-69DB-5318-F0F36A1B1525}"/>
              </a:ext>
            </a:extLst>
          </p:cNvPr>
          <p:cNvSpPr>
            <a:spLocks noGrp="1"/>
          </p:cNvSpPr>
          <p:nvPr>
            <p:ph type="title"/>
          </p:nvPr>
        </p:nvSpPr>
        <p:spPr/>
        <p:txBody>
          <a:bodyPr/>
          <a:lstStyle/>
          <a:p>
            <a:r>
              <a:rPr lang="en-GB" dirty="0">
                <a:latin typeface="Algerian" pitchFamily="82" charset="0"/>
              </a:rPr>
              <a:t>Design thinking process</a:t>
            </a:r>
            <a:endParaRPr lang="en-US" dirty="0">
              <a:latin typeface="Algerian" pitchFamily="82" charset="0"/>
            </a:endParaRPr>
          </a:p>
        </p:txBody>
      </p:sp>
      <p:sp>
        <p:nvSpPr>
          <p:cNvPr id="3" name="Content Placeholder 2">
            <a:extLst>
              <a:ext uri="{FF2B5EF4-FFF2-40B4-BE49-F238E27FC236}">
                <a16:creationId xmlns:a16="http://schemas.microsoft.com/office/drawing/2014/main" id="{16B94AE6-8FA8-B3FC-DD39-255C6CD43483}"/>
              </a:ext>
            </a:extLst>
          </p:cNvPr>
          <p:cNvSpPr>
            <a:spLocks noGrp="1"/>
          </p:cNvSpPr>
          <p:nvPr>
            <p:ph idx="1"/>
          </p:nvPr>
        </p:nvSpPr>
        <p:spPr>
          <a:xfrm>
            <a:off x="685801" y="1682559"/>
            <a:ext cx="6013278" cy="4367532"/>
          </a:xfrm>
        </p:spPr>
        <p:txBody>
          <a:bodyPr>
            <a:normAutofit fontScale="92500" lnSpcReduction="10000"/>
          </a:bodyPr>
          <a:lstStyle/>
          <a:p>
            <a:pPr marL="0" indent="0">
              <a:buNone/>
            </a:pPr>
            <a:endParaRPr lang="en-GB" dirty="0"/>
          </a:p>
          <a:p>
            <a:r>
              <a:rPr lang="en-GB" dirty="0"/>
              <a:t>Design thinking is a problem-solving and innovation methodology that focuses on understanding and addressing user needs and challenges in a creative and user-centric way. It is a structured, human-</a:t>
            </a:r>
            <a:r>
              <a:rPr lang="en-GB" dirty="0" err="1"/>
              <a:t>centered</a:t>
            </a:r>
            <a:r>
              <a:rPr lang="en-GB" dirty="0"/>
              <a:t> approach that encourages collaboration, empathy, and iterative thinking.</a:t>
            </a:r>
          </a:p>
          <a:p>
            <a:r>
              <a:rPr lang="en-GB" dirty="0"/>
              <a:t> The design thinking process typically consists of several stages</a:t>
            </a:r>
          </a:p>
          <a:p>
            <a:r>
              <a:rPr lang="en-GB" dirty="0"/>
              <a:t>Empathize</a:t>
            </a:r>
          </a:p>
          <a:p>
            <a:r>
              <a:rPr lang="en-GB" dirty="0"/>
              <a:t>Define</a:t>
            </a:r>
          </a:p>
          <a:p>
            <a:r>
              <a:rPr lang="en-GB" dirty="0"/>
              <a:t>Ideate</a:t>
            </a:r>
          </a:p>
          <a:p>
            <a:r>
              <a:rPr lang="en-GB" dirty="0"/>
              <a:t>Prototype </a:t>
            </a:r>
          </a:p>
          <a:p>
            <a:r>
              <a:rPr lang="en-GB" dirty="0"/>
              <a:t>Test</a:t>
            </a:r>
          </a:p>
          <a:p>
            <a:r>
              <a:rPr lang="en-GB" dirty="0"/>
              <a:t>Implementation</a:t>
            </a:r>
            <a:endParaRPr lang="en-US" dirty="0"/>
          </a:p>
        </p:txBody>
      </p:sp>
      <p:pic>
        <p:nvPicPr>
          <p:cNvPr id="9" name="Picture 8">
            <a:extLst>
              <a:ext uri="{FF2B5EF4-FFF2-40B4-BE49-F238E27FC236}">
                <a16:creationId xmlns:a16="http://schemas.microsoft.com/office/drawing/2014/main" id="{2D891224-A92E-F6B4-4714-33AE6E762B87}"/>
              </a:ext>
            </a:extLst>
          </p:cNvPr>
          <p:cNvPicPr>
            <a:picLocks noChangeAspect="1"/>
          </p:cNvPicPr>
          <p:nvPr/>
        </p:nvPicPr>
        <p:blipFill>
          <a:blip r:embed="rId2"/>
          <a:stretch>
            <a:fillRect/>
          </a:stretch>
        </p:blipFill>
        <p:spPr>
          <a:xfrm>
            <a:off x="7371433" y="2065867"/>
            <a:ext cx="3789626" cy="3600915"/>
          </a:xfrm>
          <a:prstGeom prst="rect">
            <a:avLst/>
          </a:prstGeom>
        </p:spPr>
      </p:pic>
    </p:spTree>
    <p:extLst>
      <p:ext uri="{BB962C8B-B14F-4D97-AF65-F5344CB8AC3E}">
        <p14:creationId xmlns:p14="http://schemas.microsoft.com/office/powerpoint/2010/main" val="130904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9F1A-54A0-B7BC-57CD-19E7F3F4B34A}"/>
              </a:ext>
            </a:extLst>
          </p:cNvPr>
          <p:cNvSpPr>
            <a:spLocks noGrp="1"/>
          </p:cNvSpPr>
          <p:nvPr>
            <p:ph type="title"/>
          </p:nvPr>
        </p:nvSpPr>
        <p:spPr/>
        <p:txBody>
          <a:bodyPr/>
          <a:lstStyle/>
          <a:p>
            <a:r>
              <a:rPr lang="en-GB" dirty="0">
                <a:latin typeface="Algerian" pitchFamily="82" charset="0"/>
              </a:rPr>
              <a:t>Stage 1 :Empathize</a:t>
            </a:r>
            <a:endParaRPr lang="en-US" dirty="0">
              <a:latin typeface="Algerian" pitchFamily="82" charset="0"/>
            </a:endParaRPr>
          </a:p>
        </p:txBody>
      </p:sp>
      <p:sp>
        <p:nvSpPr>
          <p:cNvPr id="3" name="Content Placeholder 2">
            <a:extLst>
              <a:ext uri="{FF2B5EF4-FFF2-40B4-BE49-F238E27FC236}">
                <a16:creationId xmlns:a16="http://schemas.microsoft.com/office/drawing/2014/main" id="{8A478151-0529-FA24-77EB-0D63199399EE}"/>
              </a:ext>
            </a:extLst>
          </p:cNvPr>
          <p:cNvSpPr>
            <a:spLocks noGrp="1"/>
          </p:cNvSpPr>
          <p:nvPr>
            <p:ph idx="1"/>
          </p:nvPr>
        </p:nvSpPr>
        <p:spPr>
          <a:xfrm>
            <a:off x="685801" y="1831969"/>
            <a:ext cx="6893450" cy="4280330"/>
          </a:xfrm>
        </p:spPr>
        <p:txBody>
          <a:bodyPr>
            <a:normAutofit lnSpcReduction="10000"/>
          </a:bodyPr>
          <a:lstStyle/>
          <a:p>
            <a:pPr marL="0" indent="0">
              <a:buNone/>
            </a:pPr>
            <a:endParaRPr lang="en-GB" dirty="0"/>
          </a:p>
          <a:p>
            <a:r>
              <a:rPr lang="en-GB" dirty="0"/>
              <a:t>“Empathize” is the first stage in the design thinking process, a human-</a:t>
            </a:r>
            <a:r>
              <a:rPr lang="en-GB" dirty="0" err="1"/>
              <a:t>centered</a:t>
            </a:r>
            <a:r>
              <a:rPr lang="en-GB" dirty="0"/>
              <a:t> approach to problem-solving and innovation. This stage involves understanding and empathizing with the people for whom you are designing a product, service, or solution. </a:t>
            </a:r>
          </a:p>
          <a:p>
            <a:r>
              <a:rPr lang="en-GB" dirty="0"/>
              <a:t>The goal of the empathize stage is to gain a deep and genuine understanding of the users’ needs, desires, challenges, and motivations.</a:t>
            </a:r>
          </a:p>
          <a:p>
            <a:r>
              <a:rPr lang="en-GB" dirty="0"/>
              <a:t>In this initial stage, the focus is on understanding the problem from the user’s </a:t>
            </a:r>
            <a:r>
              <a:rPr lang="en-GB" dirty="0" err="1"/>
              <a:t>perspectiveDesign</a:t>
            </a:r>
            <a:r>
              <a:rPr lang="en-GB" dirty="0"/>
              <a:t> thinkers engage in empathetic activities, such as conducting interviews, surveys, and observations, to gain deep insights into the user’s experiences, emotions, and pain points. The goal is to develop a genuine understanding of the user’s needs and motivations.</a:t>
            </a:r>
            <a:endParaRPr lang="en-US" dirty="0"/>
          </a:p>
        </p:txBody>
      </p:sp>
      <p:pic>
        <p:nvPicPr>
          <p:cNvPr id="4" name="Picture 3">
            <a:extLst>
              <a:ext uri="{FF2B5EF4-FFF2-40B4-BE49-F238E27FC236}">
                <a16:creationId xmlns:a16="http://schemas.microsoft.com/office/drawing/2014/main" id="{8065B715-F42D-5AE6-4F46-CF907FA8F3FA}"/>
              </a:ext>
            </a:extLst>
          </p:cNvPr>
          <p:cNvPicPr>
            <a:picLocks noChangeAspect="1"/>
          </p:cNvPicPr>
          <p:nvPr/>
        </p:nvPicPr>
        <p:blipFill>
          <a:blip r:embed="rId2"/>
          <a:stretch>
            <a:fillRect/>
          </a:stretch>
        </p:blipFill>
        <p:spPr>
          <a:xfrm flipH="1">
            <a:off x="7579251" y="2681266"/>
            <a:ext cx="4064002" cy="2288033"/>
          </a:xfrm>
          <a:prstGeom prst="rect">
            <a:avLst/>
          </a:prstGeom>
        </p:spPr>
      </p:pic>
    </p:spTree>
    <p:extLst>
      <p:ext uri="{BB962C8B-B14F-4D97-AF65-F5344CB8AC3E}">
        <p14:creationId xmlns:p14="http://schemas.microsoft.com/office/powerpoint/2010/main" val="197416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14FB-18B0-4936-596E-0040D5EE4776}"/>
              </a:ext>
            </a:extLst>
          </p:cNvPr>
          <p:cNvSpPr>
            <a:spLocks noGrp="1"/>
          </p:cNvSpPr>
          <p:nvPr>
            <p:ph type="title"/>
          </p:nvPr>
        </p:nvSpPr>
        <p:spPr/>
        <p:txBody>
          <a:bodyPr/>
          <a:lstStyle/>
          <a:p>
            <a:r>
              <a:rPr lang="en-GB" dirty="0">
                <a:latin typeface="Algerian" pitchFamily="82" charset="0"/>
              </a:rPr>
              <a:t>Stage 2 :Define</a:t>
            </a:r>
            <a:endParaRPr lang="en-US" dirty="0">
              <a:latin typeface="Algerian" pitchFamily="82" charset="0"/>
            </a:endParaRPr>
          </a:p>
        </p:txBody>
      </p:sp>
      <p:sp>
        <p:nvSpPr>
          <p:cNvPr id="3" name="Content Placeholder 2">
            <a:extLst>
              <a:ext uri="{FF2B5EF4-FFF2-40B4-BE49-F238E27FC236}">
                <a16:creationId xmlns:a16="http://schemas.microsoft.com/office/drawing/2014/main" id="{29402320-8EB4-AFF8-8DB7-AB3FB4DFB59F}"/>
              </a:ext>
            </a:extLst>
          </p:cNvPr>
          <p:cNvSpPr>
            <a:spLocks noGrp="1"/>
          </p:cNvSpPr>
          <p:nvPr>
            <p:ph idx="1"/>
          </p:nvPr>
        </p:nvSpPr>
        <p:spPr>
          <a:xfrm>
            <a:off x="685801" y="1604184"/>
            <a:ext cx="6416691" cy="4471441"/>
          </a:xfrm>
        </p:spPr>
        <p:txBody>
          <a:bodyPr/>
          <a:lstStyle/>
          <a:p>
            <a:r>
              <a:rPr lang="en-GB" dirty="0"/>
              <a:t>Once a comprehensive understanding of the user’s perspective is established, the next step is to define the problem. This involves synthesizing the information gathered during the empathy stage and framing it as a clear and concise problem statement or design challenge. It sets the foundation for the rest of the process.</a:t>
            </a:r>
          </a:p>
          <a:p>
            <a:r>
              <a:rPr lang="en-GB" dirty="0"/>
              <a:t>“Define” is the second stage in the design thinking process. In this stage, the focus is on precisely defining the problem or challenge that you aim to address.</a:t>
            </a:r>
          </a:p>
          <a:p>
            <a:r>
              <a:rPr lang="en-GB" dirty="0"/>
              <a:t> While the “Empathize” stage is about understanding the users and their needs, “Define” involves synthesizing the insights gathered during empathy to create a clear and actionable problem statement. Here’s a more detailed explanation of the “Define” stage.</a:t>
            </a:r>
            <a:endParaRPr lang="en-US" dirty="0"/>
          </a:p>
        </p:txBody>
      </p:sp>
      <p:pic>
        <p:nvPicPr>
          <p:cNvPr id="4" name="Picture 3">
            <a:extLst>
              <a:ext uri="{FF2B5EF4-FFF2-40B4-BE49-F238E27FC236}">
                <a16:creationId xmlns:a16="http://schemas.microsoft.com/office/drawing/2014/main" id="{7652689B-19C8-4C4B-6F8E-463A8C923160}"/>
              </a:ext>
            </a:extLst>
          </p:cNvPr>
          <p:cNvPicPr>
            <a:picLocks noChangeAspect="1"/>
          </p:cNvPicPr>
          <p:nvPr/>
        </p:nvPicPr>
        <p:blipFill>
          <a:blip r:embed="rId2"/>
          <a:stretch>
            <a:fillRect/>
          </a:stretch>
        </p:blipFill>
        <p:spPr>
          <a:xfrm>
            <a:off x="7727983" y="1966575"/>
            <a:ext cx="3375575" cy="3375575"/>
          </a:xfrm>
          <a:prstGeom prst="rect">
            <a:avLst/>
          </a:prstGeom>
        </p:spPr>
      </p:pic>
    </p:spTree>
    <p:extLst>
      <p:ext uri="{BB962C8B-B14F-4D97-AF65-F5344CB8AC3E}">
        <p14:creationId xmlns:p14="http://schemas.microsoft.com/office/powerpoint/2010/main" val="339988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3172-9AEB-B379-2939-244FD0D21C6E}"/>
              </a:ext>
            </a:extLst>
          </p:cNvPr>
          <p:cNvSpPr>
            <a:spLocks noGrp="1"/>
          </p:cNvSpPr>
          <p:nvPr>
            <p:ph type="title"/>
          </p:nvPr>
        </p:nvSpPr>
        <p:spPr/>
        <p:txBody>
          <a:bodyPr/>
          <a:lstStyle/>
          <a:p>
            <a:r>
              <a:rPr lang="en-GB" dirty="0">
                <a:latin typeface="Algerian" pitchFamily="82" charset="0"/>
              </a:rPr>
              <a:t>Stage 3 : Ideate</a:t>
            </a:r>
            <a:endParaRPr lang="en-US" dirty="0">
              <a:latin typeface="Algerian" pitchFamily="82" charset="0"/>
            </a:endParaRPr>
          </a:p>
        </p:txBody>
      </p:sp>
      <p:sp>
        <p:nvSpPr>
          <p:cNvPr id="3" name="Content Placeholder 2">
            <a:extLst>
              <a:ext uri="{FF2B5EF4-FFF2-40B4-BE49-F238E27FC236}">
                <a16:creationId xmlns:a16="http://schemas.microsoft.com/office/drawing/2014/main" id="{A6AC6F81-C999-903A-3746-B1CEC7235D50}"/>
              </a:ext>
            </a:extLst>
          </p:cNvPr>
          <p:cNvSpPr>
            <a:spLocks noGrp="1"/>
          </p:cNvSpPr>
          <p:nvPr>
            <p:ph idx="1"/>
          </p:nvPr>
        </p:nvSpPr>
        <p:spPr>
          <a:xfrm>
            <a:off x="783596" y="2065866"/>
            <a:ext cx="6869003" cy="4633214"/>
          </a:xfrm>
        </p:spPr>
        <p:txBody>
          <a:bodyPr/>
          <a:lstStyle/>
          <a:p>
            <a:r>
              <a:rPr lang="en-GB" dirty="0"/>
              <a:t>Ideation is the creative phase where design thinkers brainstorm and generate a wide range of potential solutions to the defined problem. This stage encourages thinking outside the box, and no idea is considered too wild or unfeasible. Techniques like brainstorming, mind mapping, and sketching are commonly used to facilitate idea generation.</a:t>
            </a:r>
          </a:p>
          <a:p>
            <a:r>
              <a:rPr lang="en-GB" dirty="0"/>
              <a:t>Ideate” is the third stage in the design thinking process, following “Empathize” and “Define.” </a:t>
            </a:r>
          </a:p>
          <a:p>
            <a:r>
              <a:rPr lang="en-GB" dirty="0"/>
              <a:t>During this stage, the primary focus is on generating creative and innovative solutions to the problem or challenge defined in the “Define” stage. Ideation involves brainstorming, idea generation, and thinking outside the box to develop a wide range of possible solutions. Here’s a more detailed explanation of the “Ideate” stage.</a:t>
            </a:r>
            <a:endParaRPr lang="en-US" dirty="0"/>
          </a:p>
        </p:txBody>
      </p:sp>
      <p:pic>
        <p:nvPicPr>
          <p:cNvPr id="4" name="Picture 3">
            <a:extLst>
              <a:ext uri="{FF2B5EF4-FFF2-40B4-BE49-F238E27FC236}">
                <a16:creationId xmlns:a16="http://schemas.microsoft.com/office/drawing/2014/main" id="{C0A0427C-D443-DF0E-9E77-4F53B9269EC2}"/>
              </a:ext>
            </a:extLst>
          </p:cNvPr>
          <p:cNvPicPr>
            <a:picLocks noChangeAspect="1"/>
          </p:cNvPicPr>
          <p:nvPr/>
        </p:nvPicPr>
        <p:blipFill>
          <a:blip r:embed="rId2"/>
          <a:stretch>
            <a:fillRect/>
          </a:stretch>
        </p:blipFill>
        <p:spPr>
          <a:xfrm>
            <a:off x="7750394" y="2895645"/>
            <a:ext cx="3981484" cy="2654323"/>
          </a:xfrm>
          <a:prstGeom prst="rect">
            <a:avLst/>
          </a:prstGeom>
        </p:spPr>
      </p:pic>
    </p:spTree>
    <p:extLst>
      <p:ext uri="{BB962C8B-B14F-4D97-AF65-F5344CB8AC3E}">
        <p14:creationId xmlns:p14="http://schemas.microsoft.com/office/powerpoint/2010/main" val="191828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8230-AE39-7221-252B-7FC1E2A2D40F}"/>
              </a:ext>
            </a:extLst>
          </p:cNvPr>
          <p:cNvSpPr>
            <a:spLocks noGrp="1"/>
          </p:cNvSpPr>
          <p:nvPr>
            <p:ph type="title"/>
          </p:nvPr>
        </p:nvSpPr>
        <p:spPr/>
        <p:txBody>
          <a:bodyPr/>
          <a:lstStyle/>
          <a:p>
            <a:r>
              <a:rPr lang="en-GB" dirty="0">
                <a:latin typeface="Algerian" pitchFamily="82" charset="0"/>
              </a:rPr>
              <a:t>Stage 4 : Prototype</a:t>
            </a:r>
            <a:r>
              <a:rPr lang="en-GB" dirty="0"/>
              <a:t> </a:t>
            </a:r>
            <a:endParaRPr lang="en-US" dirty="0"/>
          </a:p>
        </p:txBody>
      </p:sp>
      <p:sp>
        <p:nvSpPr>
          <p:cNvPr id="3" name="Content Placeholder 2">
            <a:extLst>
              <a:ext uri="{FF2B5EF4-FFF2-40B4-BE49-F238E27FC236}">
                <a16:creationId xmlns:a16="http://schemas.microsoft.com/office/drawing/2014/main" id="{2F7C0C4C-AF55-14E7-3027-127DA51C1225}"/>
              </a:ext>
            </a:extLst>
          </p:cNvPr>
          <p:cNvSpPr>
            <a:spLocks noGrp="1"/>
          </p:cNvSpPr>
          <p:nvPr>
            <p:ph idx="1"/>
          </p:nvPr>
        </p:nvSpPr>
        <p:spPr>
          <a:xfrm>
            <a:off x="685801" y="1842564"/>
            <a:ext cx="6624509" cy="4715933"/>
          </a:xfrm>
        </p:spPr>
        <p:txBody>
          <a:bodyPr/>
          <a:lstStyle/>
          <a:p>
            <a:r>
              <a:rPr lang="en-GB" dirty="0"/>
              <a:t>In the design thinking process, “Prototype” is the fourth stage. It involves creating tangible representations of your ideas to test and evaluate them in a real-world context. Prototypes can take various forms, from simple paper sketches to interactive models or functional digital representations.</a:t>
            </a:r>
          </a:p>
          <a:p>
            <a:r>
              <a:rPr lang="en-GB" dirty="0"/>
              <a:t> The primary purpose of prototyping is to refine and improve the proposed solutions before moving forward with full-scale development. Here’s a more detailed explanation of the “Prototype” stage.</a:t>
            </a:r>
          </a:p>
          <a:p>
            <a:r>
              <a:rPr lang="en-GB" dirty="0"/>
              <a:t>In this stage, design thinkers build tangible representations of their ideas. Prototypes can take various forms, from simple sketches or paper mock-ups to interactive models or digital prototypes. The goal is to create a means for testing and evaluating potential solutions in a real-world context.</a:t>
            </a:r>
            <a:endParaRPr lang="en-US" dirty="0"/>
          </a:p>
        </p:txBody>
      </p:sp>
      <p:pic>
        <p:nvPicPr>
          <p:cNvPr id="4" name="Picture 3">
            <a:extLst>
              <a:ext uri="{FF2B5EF4-FFF2-40B4-BE49-F238E27FC236}">
                <a16:creationId xmlns:a16="http://schemas.microsoft.com/office/drawing/2014/main" id="{10CD6738-C141-8097-B786-0F6FA72E697B}"/>
              </a:ext>
            </a:extLst>
          </p:cNvPr>
          <p:cNvPicPr>
            <a:picLocks noChangeAspect="1"/>
          </p:cNvPicPr>
          <p:nvPr/>
        </p:nvPicPr>
        <p:blipFill>
          <a:blip r:embed="rId2"/>
          <a:stretch>
            <a:fillRect/>
          </a:stretch>
        </p:blipFill>
        <p:spPr>
          <a:xfrm>
            <a:off x="7310310" y="2636465"/>
            <a:ext cx="4636247" cy="2607889"/>
          </a:xfrm>
          <a:prstGeom prst="rect">
            <a:avLst/>
          </a:prstGeom>
        </p:spPr>
      </p:pic>
    </p:spTree>
    <p:extLst>
      <p:ext uri="{BB962C8B-B14F-4D97-AF65-F5344CB8AC3E}">
        <p14:creationId xmlns:p14="http://schemas.microsoft.com/office/powerpoint/2010/main" val="3206827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Celestial</vt:lpstr>
      <vt:lpstr>Product sales analysis Using Data analyst</vt:lpstr>
      <vt:lpstr>Table of contents</vt:lpstr>
      <vt:lpstr>Introduction</vt:lpstr>
      <vt:lpstr>Project objective </vt:lpstr>
      <vt:lpstr>Design thinking process</vt:lpstr>
      <vt:lpstr>Stage 1 :Empathize</vt:lpstr>
      <vt:lpstr>Stage 2 :Define</vt:lpstr>
      <vt:lpstr>Stage 3 : Ideate</vt:lpstr>
      <vt:lpstr>Stage 4 : Prototype </vt:lpstr>
      <vt:lpstr>Stage 5 : Test</vt:lpstr>
      <vt:lpstr>Stage 6 : Implementation</vt:lpstr>
      <vt:lpstr>Development phase </vt:lpstr>
      <vt:lpstr>Stage 1 : Data collection</vt:lpstr>
      <vt:lpstr>Stage 2 : data processing </vt:lpstr>
      <vt:lpstr>Stage 3 : data analysis </vt:lpstr>
      <vt:lpstr>Stage 4 : reporting</vt:lpstr>
      <vt:lpstr>Stage 5 : recommendation </vt:lpstr>
      <vt:lpstr>Data collection</vt:lpstr>
      <vt:lpstr>PowerPoint Presentation</vt:lpstr>
      <vt:lpstr>PowerPoint Presentation</vt:lpstr>
      <vt:lpstr>PowerPoint Presentation</vt:lpstr>
      <vt:lpstr>PowerPoint Presentation</vt:lpstr>
      <vt:lpstr>PowerPoint Presentation</vt:lpstr>
      <vt:lpstr>PowerPoint Presentation</vt:lpstr>
      <vt:lpstr>Data visualization using IBM cognos</vt:lpstr>
      <vt:lpstr>Derived actionable insights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 Using Data analyst</dc:title>
  <dc:creator>919025072118</dc:creator>
  <cp:lastModifiedBy>919025072118</cp:lastModifiedBy>
  <cp:revision>2</cp:revision>
  <dcterms:created xsi:type="dcterms:W3CDTF">2023-10-29T06:44:55Z</dcterms:created>
  <dcterms:modified xsi:type="dcterms:W3CDTF">2023-10-31T15:41:44Z</dcterms:modified>
</cp:coreProperties>
</file>