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9" r:id="rId3"/>
    <p:sldId id="257" r:id="rId4"/>
    <p:sldId id="258" r:id="rId5"/>
    <p:sldId id="259" r:id="rId6"/>
    <p:sldId id="260" r:id="rId7"/>
    <p:sldId id="261" r:id="rId8"/>
    <p:sldId id="262" r:id="rId9"/>
    <p:sldId id="267" r:id="rId10"/>
    <p:sldId id="268"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85" d="100"/>
          <a:sy n="85" d="100"/>
        </p:scale>
        <p:origin x="-10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4737932-2FB0-47AF-BD6F-09C7056FCF7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37932-2FB0-47AF-BD6F-09C7056FCF7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4737932-2FB0-47AF-BD6F-09C7056FCF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37932-2FB0-47AF-BD6F-09C7056FCF7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37932-2FB0-47AF-BD6F-09C7056FC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37932-2FB0-47AF-BD6F-09C7056FCF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37932-2FB0-47AF-BD6F-09C7056FCF7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2D82F6-9853-475E-9478-54856D4F2F34}" type="datetimeFigureOut">
              <a:rPr lang="en-US" smtClean="0"/>
              <a:pPr/>
              <a:t>10/11/2023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E4737932-2FB0-47AF-BD6F-09C7056FCF7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72D82F6-9853-475E-9478-54856D4F2F34}" type="datetimeFigureOut">
              <a:rPr lang="en-US" smtClean="0"/>
              <a:pPr/>
              <a:t>10/11/2023</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4737932-2FB0-47AF-BD6F-09C7056FCF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A6FFE-3275-051D-F56A-ABB8BE0A3F8E}"/>
              </a:ext>
            </a:extLst>
          </p:cNvPr>
          <p:cNvSpPr>
            <a:spLocks noGrp="1"/>
          </p:cNvSpPr>
          <p:nvPr>
            <p:ph type="ctrTitle"/>
          </p:nvPr>
        </p:nvSpPr>
        <p:spPr>
          <a:xfrm>
            <a:off x="1410813" y="1682842"/>
            <a:ext cx="8799987" cy="2367991"/>
          </a:xfrm>
        </p:spPr>
        <p:txBody>
          <a:bodyPr anchor="t">
            <a:normAutofit fontScale="90000"/>
          </a:bodyPr>
          <a:lstStyle/>
          <a:p>
            <a:pPr algn="ctr"/>
            <a:r>
              <a:rPr lang="en-GB" sz="4800" b="0" i="0" u="none" strike="noStrike" dirty="0">
                <a:solidFill>
                  <a:srgbClr val="90C226"/>
                </a:solidFill>
                <a:effectLst/>
                <a:latin typeface="Algerian" panose="04020705040A02060702" pitchFamily="82" charset="0"/>
              </a:rPr>
              <a:t>Product Sale Analysis</a:t>
            </a:r>
            <a:r>
              <a:rPr lang="en-US" sz="4800" b="0" i="0" dirty="0">
                <a:solidFill>
                  <a:srgbClr val="90C226"/>
                </a:solidFill>
                <a:effectLst/>
                <a:latin typeface="Algerian" panose="04020705040A02060702" pitchFamily="82" charset="0"/>
              </a:rPr>
              <a:t>​</a:t>
            </a:r>
            <a:br>
              <a:rPr lang="en-US" sz="4800" b="0" i="0" dirty="0">
                <a:solidFill>
                  <a:srgbClr val="90C226"/>
                </a:solidFill>
                <a:effectLst/>
                <a:latin typeface="Algerian" panose="04020705040A02060702" pitchFamily="82" charset="0"/>
              </a:rPr>
            </a:br>
            <a:r>
              <a:rPr lang="en-GB" sz="4800" b="0" i="0" u="none" strike="noStrike" dirty="0">
                <a:solidFill>
                  <a:srgbClr val="90C226"/>
                </a:solidFill>
                <a:effectLst/>
                <a:latin typeface="Algerian" panose="04020705040A02060702" pitchFamily="82" charset="0"/>
              </a:rPr>
              <a:t>Using</a:t>
            </a:r>
            <a:r>
              <a:rPr lang="en-US" sz="4800" b="0" i="0" dirty="0">
                <a:solidFill>
                  <a:srgbClr val="90C226"/>
                </a:solidFill>
                <a:effectLst/>
                <a:latin typeface="Algerian" panose="04020705040A02060702" pitchFamily="82" charset="0"/>
              </a:rPr>
              <a:t>​</a:t>
            </a:r>
            <a:br>
              <a:rPr lang="en-US" sz="4800" b="0" i="0" dirty="0">
                <a:solidFill>
                  <a:srgbClr val="90C226"/>
                </a:solidFill>
                <a:effectLst/>
                <a:latin typeface="Algerian" panose="04020705040A02060702" pitchFamily="82" charset="0"/>
              </a:rPr>
            </a:br>
            <a:r>
              <a:rPr lang="en-GB" sz="4800" b="0" i="0" u="none" strike="noStrike" dirty="0">
                <a:solidFill>
                  <a:srgbClr val="90C226"/>
                </a:solidFill>
                <a:effectLst/>
                <a:latin typeface="Algerian" panose="04020705040A02060702" pitchFamily="82" charset="0"/>
              </a:rPr>
              <a:t>Data Analytics </a:t>
            </a:r>
            <a:r>
              <a:rPr lang="en-US" sz="4800" b="0" i="0" dirty="0">
                <a:solidFill>
                  <a:srgbClr val="90C226"/>
                </a:solidFill>
                <a:effectLst/>
                <a:latin typeface="Algerian" panose="04020705040A02060702" pitchFamily="82" charset="0"/>
              </a:rPr>
              <a:t>​</a:t>
            </a:r>
            <a:r>
              <a:rPr lang="en-US" sz="4800" b="0" i="0" dirty="0">
                <a:effectLst/>
                <a:latin typeface="Algerian" panose="04020705040A02060702" pitchFamily="82" charset="0"/>
              </a:rPr>
              <a:t/>
            </a:r>
            <a:br>
              <a:rPr lang="en-US" sz="4800" b="0" i="0" dirty="0">
                <a:effectLst/>
                <a:latin typeface="Algerian" panose="04020705040A02060702" pitchFamily="82" charset="0"/>
              </a:rPr>
            </a:br>
            <a:endParaRPr lang="en-US" sz="4800" dirty="0">
              <a:latin typeface="Algerian" panose="04020705040A02060702" pitchFamily="82" charset="0"/>
            </a:endParaRPr>
          </a:p>
        </p:txBody>
      </p:sp>
    </p:spTree>
    <p:extLst>
      <p:ext uri="{BB962C8B-B14F-4D97-AF65-F5344CB8AC3E}">
        <p14:creationId xmlns="" xmlns:p14="http://schemas.microsoft.com/office/powerpoint/2010/main" val="269565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Revenue and profit</a:t>
            </a:r>
            <a:endParaRPr lang="en-US" dirty="0">
              <a:latin typeface="Algerian" pitchFamily="82" charset="0"/>
            </a:endParaRPr>
          </a:p>
        </p:txBody>
      </p:sp>
      <p:pic>
        <p:nvPicPr>
          <p:cNvPr id="5" name="Content Placeholder 4" descr="WhatsApp Image 2023-10-11 at 18.47.24.jpeg"/>
          <p:cNvPicPr>
            <a:picLocks noGrp="1" noChangeAspect="1"/>
          </p:cNvPicPr>
          <p:nvPr>
            <p:ph sz="quarter" idx="1"/>
          </p:nvPr>
        </p:nvPicPr>
        <p:blipFill>
          <a:blip r:embed="rId2"/>
          <a:stretch>
            <a:fillRect/>
          </a:stretch>
        </p:blipFill>
        <p:spPr>
          <a:xfrm>
            <a:off x="5000625" y="1828800"/>
            <a:ext cx="5543550" cy="4038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83B8A-81B7-06C6-6D6D-24C1E91C0B0A}"/>
              </a:ext>
            </a:extLst>
          </p:cNvPr>
          <p:cNvSpPr>
            <a:spLocks noGrp="1"/>
          </p:cNvSpPr>
          <p:nvPr>
            <p:ph type="title"/>
          </p:nvPr>
        </p:nvSpPr>
        <p:spPr/>
        <p:txBody>
          <a:bodyPr/>
          <a:lstStyle/>
          <a:p>
            <a:r>
              <a:rPr lang="en-US" b="1" dirty="0">
                <a:latin typeface="Algerian" panose="04020705040A02060702" pitchFamily="82" charset="0"/>
              </a:rPr>
              <a:t>Diagnostic analysis</a:t>
            </a:r>
          </a:p>
        </p:txBody>
      </p:sp>
      <p:sp>
        <p:nvSpPr>
          <p:cNvPr id="3" name="Content Placeholder 2">
            <a:extLst>
              <a:ext uri="{FF2B5EF4-FFF2-40B4-BE49-F238E27FC236}">
                <a16:creationId xmlns="" xmlns:a16="http://schemas.microsoft.com/office/drawing/2014/main" id="{2E26EC38-0D4B-A1F9-C5F0-2F08A749B741}"/>
              </a:ext>
            </a:extLst>
          </p:cNvPr>
          <p:cNvSpPr>
            <a:spLocks noGrp="1"/>
          </p:cNvSpPr>
          <p:nvPr>
            <p:ph sz="quarter" idx="1"/>
          </p:nvPr>
        </p:nvSpPr>
        <p:spPr>
          <a:xfrm>
            <a:off x="634472" y="1986853"/>
            <a:ext cx="4588327" cy="4261547"/>
          </a:xfrm>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analytics allows you to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why people are not converting or purchasing by looking at which steps they were at when they dropped off, and inferring why.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It is common for the number of users to decrease at each stage of the marketing funnel.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7170" name="Picture 2">
            <a:extLst>
              <a:ext uri="{FF2B5EF4-FFF2-40B4-BE49-F238E27FC236}">
                <a16:creationId xmlns="" xmlns:a16="http://schemas.microsoft.com/office/drawing/2014/main" id="{A2BBAAD6-343A-8F1C-E400-5AEC6ADB316D}"/>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5775714" y="2187972"/>
            <a:ext cx="4434405" cy="24820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5891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65732C-CEFD-154A-7E89-F82F34B38D15}"/>
              </a:ext>
            </a:extLst>
          </p:cNvPr>
          <p:cNvSpPr>
            <a:spLocks noGrp="1"/>
          </p:cNvSpPr>
          <p:nvPr>
            <p:ph type="title"/>
          </p:nvPr>
        </p:nvSpPr>
        <p:spPr/>
        <p:txBody>
          <a:bodyPr/>
          <a:lstStyle/>
          <a:p>
            <a:r>
              <a:rPr lang="en-US" b="1" dirty="0">
                <a:latin typeface="Algerian" panose="04020705040A02060702" pitchFamily="82" charset="0"/>
              </a:rPr>
              <a:t>Data collection</a:t>
            </a:r>
          </a:p>
        </p:txBody>
      </p:sp>
      <p:sp>
        <p:nvSpPr>
          <p:cNvPr id="3" name="Content Placeholder 2">
            <a:extLst>
              <a:ext uri="{FF2B5EF4-FFF2-40B4-BE49-F238E27FC236}">
                <a16:creationId xmlns="" xmlns:a16="http://schemas.microsoft.com/office/drawing/2014/main" id="{CA88DAC0-0956-33A6-19D3-D6102275149C}"/>
              </a:ext>
            </a:extLst>
          </p:cNvPr>
          <p:cNvSpPr>
            <a:spLocks noGrp="1"/>
          </p:cNvSpPr>
          <p:nvPr>
            <p:ph sz="quarter" idx="1"/>
          </p:nvPr>
        </p:nvSpPr>
        <p:spPr>
          <a:xfrm>
            <a:off x="563034" y="1676344"/>
            <a:ext cx="5418666" cy="49040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or data gathering is the process of gathering and measuring information on targeted variables in an established system, which then enables one to answer relevant questions and evaluate outcomes.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Data collection is a research component in all study fields, including physical and social sciences, humanities, and business.</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 The goal for all data collection is to capture evidence that allows data analysis to lead to the formulation of credible answers to the questions that have been posed.</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10242" name="Picture 2">
            <a:extLst>
              <a:ext uri="{FF2B5EF4-FFF2-40B4-BE49-F238E27FC236}">
                <a16:creationId xmlns="" xmlns:a16="http://schemas.microsoft.com/office/drawing/2014/main" id="{64754EE0-7EA1-8D57-BDFF-97D52AAD79E8}"/>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6210302" y="2646931"/>
            <a:ext cx="4210468" cy="22806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358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8D256-D7D1-2D56-81F5-0EC9E0D16494}"/>
              </a:ext>
            </a:extLst>
          </p:cNvPr>
          <p:cNvSpPr>
            <a:spLocks noGrp="1"/>
          </p:cNvSpPr>
          <p:nvPr>
            <p:ph type="title"/>
          </p:nvPr>
        </p:nvSpPr>
        <p:spPr/>
        <p:txBody>
          <a:bodyPr/>
          <a:lstStyle/>
          <a:p>
            <a:r>
              <a:rPr lang="en-US" b="1" dirty="0">
                <a:latin typeface="Algerian" panose="04020705040A02060702" pitchFamily="82" charset="0"/>
              </a:rPr>
              <a:t>Sales management</a:t>
            </a:r>
          </a:p>
        </p:txBody>
      </p:sp>
      <p:sp>
        <p:nvSpPr>
          <p:cNvPr id="3" name="Content Placeholder 2">
            <a:extLst>
              <a:ext uri="{FF2B5EF4-FFF2-40B4-BE49-F238E27FC236}">
                <a16:creationId xmlns="" xmlns:a16="http://schemas.microsoft.com/office/drawing/2014/main" id="{67BBE626-0D49-F9F5-FAAD-ADDBA9441FF9}"/>
              </a:ext>
            </a:extLst>
          </p:cNvPr>
          <p:cNvSpPr>
            <a:spLocks noGrp="1"/>
          </p:cNvSpPr>
          <p:nvPr>
            <p:ph sz="quarter" idx="1"/>
          </p:nvPr>
        </p:nvSpPr>
        <p:spPr>
          <a:xfrm>
            <a:off x="501369" y="1489529"/>
            <a:ext cx="5458560" cy="4758871"/>
          </a:xfrm>
        </p:spPr>
        <p:txBody>
          <a:bodyPr>
            <a:noAutofit/>
          </a:bodyPr>
          <a:lstStyle/>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Sales management is a business discipline which is focused on the practical application of sales techniques and the management of a firm’s sales operations. </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pPr algn="l" rtl="0" fontAlgn="base">
              <a:buFont typeface="Arial" panose="020B0604020202020204" pitchFamily="34" charset="0"/>
              <a:buChar char="•"/>
            </a:pPr>
            <a:r>
              <a:rPr lang="en-GB" sz="2000" b="0" i="0" u="none" strike="noStrike" dirty="0">
                <a:solidFill>
                  <a:srgbClr val="404040"/>
                </a:solidFill>
                <a:effectLst/>
                <a:latin typeface="Trebuchet MS" panose="020B0603020202020204" pitchFamily="34" charset="0"/>
              </a:rPr>
              <a:t>It is an important business function as net sales, through the sale of products and services and resulting profit, drive most commercial business. These are also typically the goals and performance indicators of sales management.</a:t>
            </a:r>
            <a:r>
              <a:rPr lang="en-US" sz="2000" b="0" i="0" dirty="0">
                <a:solidFill>
                  <a:srgbClr val="404040"/>
                </a:solidFill>
                <a:effectLst/>
                <a:latin typeface="Trebuchet MS" panose="020B0603020202020204" pitchFamily="34" charset="0"/>
              </a:rPr>
              <a:t>​</a:t>
            </a:r>
            <a:br>
              <a:rPr lang="en-US" sz="2000" b="0" i="0" dirty="0">
                <a:solidFill>
                  <a:srgbClr val="404040"/>
                </a:solidFill>
                <a:effectLst/>
                <a:latin typeface="Trebuchet MS" panose="020B0603020202020204" pitchFamily="34" charset="0"/>
              </a:rPr>
            </a:br>
            <a:r>
              <a:rPr lang="en-GB" sz="2000" b="0" i="0" u="none" strike="noStrike" dirty="0">
                <a:solidFill>
                  <a:srgbClr val="404040"/>
                </a:solidFill>
                <a:effectLst/>
                <a:latin typeface="Trebuchet MS" panose="020B0603020202020204" pitchFamily="34" charset="0"/>
              </a:rPr>
              <a:t>Sales manager is the typical title of someone whose role is sales management. The role typically involves talent development.</a:t>
            </a:r>
            <a:r>
              <a:rPr lang="en-US" sz="2000" b="0" i="0" dirty="0">
                <a:solidFill>
                  <a:srgbClr val="404040"/>
                </a:solidFill>
                <a:effectLst/>
                <a:latin typeface="Trebuchet MS" panose="020B0603020202020204" pitchFamily="34" charset="0"/>
              </a:rPr>
              <a:t>​</a:t>
            </a:r>
            <a:endParaRPr lang="en-US" sz="2000" b="0" i="0" dirty="0">
              <a:effectLst/>
              <a:latin typeface="Arial" panose="020B0604020202020204" pitchFamily="34" charset="0"/>
            </a:endParaRPr>
          </a:p>
          <a:p>
            <a:endParaRPr lang="en-US" sz="2000" dirty="0"/>
          </a:p>
        </p:txBody>
      </p:sp>
      <p:pic>
        <p:nvPicPr>
          <p:cNvPr id="9218" name="Picture 2">
            <a:extLst>
              <a:ext uri="{FF2B5EF4-FFF2-40B4-BE49-F238E27FC236}">
                <a16:creationId xmlns="" xmlns:a16="http://schemas.microsoft.com/office/drawing/2014/main" id="{BDD04177-3F07-1CBA-527E-6170A09C2290}"/>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6232073" y="2099759"/>
            <a:ext cx="3448502" cy="26584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726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0298B9-AD2E-A9C2-E016-7E89A5170689}"/>
              </a:ext>
            </a:extLst>
          </p:cNvPr>
          <p:cNvSpPr>
            <a:spLocks noGrp="1"/>
          </p:cNvSpPr>
          <p:nvPr>
            <p:ph type="title"/>
          </p:nvPr>
        </p:nvSpPr>
        <p:spPr/>
        <p:txBody>
          <a:bodyPr/>
          <a:lstStyle/>
          <a:p>
            <a:r>
              <a:rPr lang="en-US" b="1" dirty="0">
                <a:latin typeface="Algerian" panose="04020705040A02060702" pitchFamily="82" charset="0"/>
              </a:rPr>
              <a:t>conclusion</a:t>
            </a:r>
          </a:p>
        </p:txBody>
      </p:sp>
      <p:sp>
        <p:nvSpPr>
          <p:cNvPr id="3" name="Content Placeholder 2">
            <a:extLst>
              <a:ext uri="{FF2B5EF4-FFF2-40B4-BE49-F238E27FC236}">
                <a16:creationId xmlns="" xmlns:a16="http://schemas.microsoft.com/office/drawing/2014/main" id="{9F3FC257-F15D-65B7-9A34-C785640C4D47}"/>
              </a:ext>
            </a:extLst>
          </p:cNvPr>
          <p:cNvSpPr>
            <a:spLocks noGrp="1"/>
          </p:cNvSpPr>
          <p:nvPr>
            <p:ph sz="quarter" idx="1"/>
          </p:nvPr>
        </p:nvSpPr>
        <p:spPr>
          <a:xfrm>
            <a:off x="677334" y="2160589"/>
            <a:ext cx="4760080" cy="3880982"/>
          </a:xfrm>
        </p:spPr>
        <p:txBody>
          <a:bodyPr>
            <a:normAutofit/>
          </a:bodyPr>
          <a:lstStyle/>
          <a:p>
            <a:r>
              <a:rPr lang="en-GB" sz="2400" b="0" i="0" u="none" strike="noStrike" dirty="0">
                <a:solidFill>
                  <a:srgbClr val="404040"/>
                </a:solidFill>
                <a:effectLst/>
                <a:latin typeface="Trebuchet MS" panose="020B0603020202020204" pitchFamily="34" charset="0"/>
              </a:rPr>
              <a:t>Product data analytics is an essential aspect of the product management process. It enables teams to </a:t>
            </a:r>
            <a:r>
              <a:rPr lang="en-GB" sz="2400" b="0" i="0" u="none" strike="noStrike" dirty="0" err="1">
                <a:solidFill>
                  <a:srgbClr val="404040"/>
                </a:solidFill>
                <a:effectLst/>
                <a:latin typeface="Trebuchet MS" panose="020B0603020202020204" pitchFamily="34" charset="0"/>
              </a:rPr>
              <a:t>analyze</a:t>
            </a:r>
            <a:r>
              <a:rPr lang="en-GB" sz="2400" b="0" i="0" u="none" strike="noStrike" dirty="0">
                <a:solidFill>
                  <a:srgbClr val="404040"/>
                </a:solidFill>
                <a:effectLst/>
                <a:latin typeface="Trebuchet MS" panose="020B0603020202020204" pitchFamily="34" charset="0"/>
              </a:rPr>
              <a:t> user </a:t>
            </a:r>
            <a:r>
              <a:rPr lang="en-GB" sz="2400" b="0" i="0" u="none" strike="noStrike" dirty="0" err="1">
                <a:solidFill>
                  <a:srgbClr val="404040"/>
                </a:solidFill>
                <a:effectLst/>
                <a:latin typeface="Trebuchet MS" panose="020B0603020202020204" pitchFamily="34" charset="0"/>
              </a:rPr>
              <a:t>behavior</a:t>
            </a:r>
            <a:r>
              <a:rPr lang="en-GB" sz="2400" b="0" i="0" u="none" strike="noStrike" dirty="0">
                <a:solidFill>
                  <a:srgbClr val="404040"/>
                </a:solidFill>
                <a:effectLst/>
                <a:latin typeface="Trebuchet MS" panose="020B0603020202020204" pitchFamily="34" charset="0"/>
              </a:rPr>
              <a:t> and product performance and make informed decisions to improve the product and customer experience.</a:t>
            </a:r>
            <a:r>
              <a:rPr lang="en-US" sz="2400" b="0" i="0" dirty="0">
                <a:solidFill>
                  <a:srgbClr val="404040"/>
                </a:solidFill>
                <a:effectLst/>
                <a:latin typeface="Trebuchet MS" panose="020B0603020202020204" pitchFamily="34" charset="0"/>
              </a:rPr>
              <a:t>​</a:t>
            </a:r>
            <a:endParaRPr lang="en-US" sz="2400" b="0" i="0" dirty="0">
              <a:effectLst/>
              <a:latin typeface="Arial" panose="020B0604020202020204" pitchFamily="34" charset="0"/>
            </a:endParaRPr>
          </a:p>
          <a:p>
            <a:endParaRPr lang="en-US" sz="2400" dirty="0"/>
          </a:p>
        </p:txBody>
      </p:sp>
      <p:pic>
        <p:nvPicPr>
          <p:cNvPr id="8194" name="Picture 2">
            <a:extLst>
              <a:ext uri="{FF2B5EF4-FFF2-40B4-BE49-F238E27FC236}">
                <a16:creationId xmlns="" xmlns:a16="http://schemas.microsoft.com/office/drawing/2014/main" id="{DBE0FCD2-0168-9AE5-51A8-AA65E700B8D9}"/>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5791653" y="2568981"/>
            <a:ext cx="4184650" cy="23586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808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Times New Roman" pitchFamily="18" charset="0"/>
                <a:cs typeface="Times New Roman" pitchFamily="18" charset="0"/>
              </a:rPr>
              <a:t>Phase 2 innovation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18E8AB-6EC5-947F-E0F9-C8584E4D1944}"/>
              </a:ext>
            </a:extLst>
          </p:cNvPr>
          <p:cNvSpPr>
            <a:spLocks noGrp="1"/>
          </p:cNvSpPr>
          <p:nvPr>
            <p:ph sz="quarter" idx="1"/>
          </p:nvPr>
        </p:nvSpPr>
        <p:spPr/>
        <p:txBody>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Introduction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Objective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Abstract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Diagnostic Analysis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Collection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Sales management</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Conclusion</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1028" name="Picture 4">
            <a:extLst>
              <a:ext uri="{FF2B5EF4-FFF2-40B4-BE49-F238E27FC236}">
                <a16:creationId xmlns="" xmlns:a16="http://schemas.microsoft.com/office/drawing/2014/main" id="{678A8C16-204B-8AE1-B25F-DCAB6ACB801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75668" y="2160589"/>
            <a:ext cx="5089294" cy="3348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4561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204FF-34C7-2DD1-3E9B-57084EFAD48D}"/>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 xmlns:a16="http://schemas.microsoft.com/office/drawing/2014/main" id="{1A71B963-52A5-04C9-4790-0D933E3C9831}"/>
              </a:ext>
            </a:extLst>
          </p:cNvPr>
          <p:cNvSpPr>
            <a:spLocks noGrp="1"/>
          </p:cNvSpPr>
          <p:nvPr>
            <p:ph sz="quarter" idx="1"/>
          </p:nvPr>
        </p:nvSpPr>
        <p:spPr>
          <a:xfrm>
            <a:off x="538843" y="1518558"/>
            <a:ext cx="5557157" cy="4729842"/>
          </a:xfrm>
        </p:spPr>
        <p:txBody>
          <a:bodyPr>
            <a:normAutofit fontScale="92500"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sales analysis is reviewing your sales data to identify trends and patterns. Sales data can help you make better decisions about your product, pricing, promotions, inventory, customer needs other aspects of your business. Sales analysis can be as simple as reviewing your sales figures regularly </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For example, a company schedules a new phone to release in three years. In order to increase sales, the company may create advertisements, host demonstrations or create a temporary production team in anticipation of the product’s arrival..</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3074" name="Picture 2">
            <a:extLst>
              <a:ext uri="{FF2B5EF4-FFF2-40B4-BE49-F238E27FC236}">
                <a16:creationId xmlns="" xmlns:a16="http://schemas.microsoft.com/office/drawing/2014/main" id="{A984179C-F146-7046-8B17-6BAAB469AA94}"/>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6624411" y="1930400"/>
            <a:ext cx="4184650" cy="35026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560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7498E-1E73-DE29-C59E-8DC672404650}"/>
              </a:ext>
            </a:extLst>
          </p:cNvPr>
          <p:cNvSpPr>
            <a:spLocks noGrp="1"/>
          </p:cNvSpPr>
          <p:nvPr>
            <p:ph type="title"/>
          </p:nvPr>
        </p:nvSpPr>
        <p:spPr/>
        <p:txBody>
          <a:bodyPr/>
          <a:lstStyle/>
          <a:p>
            <a:r>
              <a:rPr lang="en-US" b="1" dirty="0">
                <a:latin typeface="Algerian" panose="04020705040A02060702" pitchFamily="82" charset="0"/>
              </a:rPr>
              <a:t>objective</a:t>
            </a:r>
          </a:p>
        </p:txBody>
      </p:sp>
      <p:sp>
        <p:nvSpPr>
          <p:cNvPr id="3" name="Content Placeholder 2">
            <a:extLst>
              <a:ext uri="{FF2B5EF4-FFF2-40B4-BE49-F238E27FC236}">
                <a16:creationId xmlns="" xmlns:a16="http://schemas.microsoft.com/office/drawing/2014/main" id="{1C489D19-7A97-4715-93AD-A62CFF92D7A6}"/>
              </a:ext>
            </a:extLst>
          </p:cNvPr>
          <p:cNvSpPr>
            <a:spLocks noGrp="1"/>
          </p:cNvSpPr>
          <p:nvPr>
            <p:ph sz="quarter" idx="1"/>
          </p:nvPr>
        </p:nvSpPr>
        <p:spPr>
          <a:xfrm>
            <a:off x="677334" y="2160588"/>
            <a:ext cx="4890709" cy="3880773"/>
          </a:xfrm>
        </p:spPr>
        <p:txBody>
          <a:bodyPr/>
          <a:lstStyle/>
          <a:p>
            <a:r>
              <a:rPr lang="en-GB" sz="1800" b="0" i="0" u="none" strike="noStrike" dirty="0">
                <a:solidFill>
                  <a:srgbClr val="404040"/>
                </a:solidFill>
                <a:effectLst/>
                <a:latin typeface="Trebuchet MS" panose="020B0603020202020204" pitchFamily="34" charset="0"/>
              </a:rPr>
              <a:t>The sales objectives you set need to make sense for your business or department. You might be setting sales objectives that focus 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annual sales and profit</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customer numbers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upsells and cross-sells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Improving customer retention</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conversion rates</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Increasing sales rep productivity</a:t>
            </a:r>
            <a:r>
              <a:rPr lang="en-US" sz="1800" b="0" i="0" dirty="0">
                <a:solidFill>
                  <a:srgbClr val="404040"/>
                </a:solidFill>
                <a:effectLst/>
                <a:latin typeface="Trebuchet MS" panose="020B0603020202020204" pitchFamily="34" charset="0"/>
              </a:rPr>
              <a:t>​</a:t>
            </a:r>
            <a:br>
              <a:rPr lang="en-US" sz="1800" b="0" i="0" dirty="0">
                <a:solidFill>
                  <a:srgbClr val="404040"/>
                </a:solidFill>
                <a:effectLst/>
                <a:latin typeface="Trebuchet MS" panose="020B0603020202020204" pitchFamily="34" charset="0"/>
              </a:rPr>
            </a:br>
            <a:r>
              <a:rPr lang="en-GB" sz="1800" b="0" i="0" u="none" strike="noStrike" dirty="0">
                <a:solidFill>
                  <a:srgbClr val="404040"/>
                </a:solidFill>
                <a:effectLst/>
                <a:latin typeface="Trebuchet MS" panose="020B0603020202020204" pitchFamily="34" charset="0"/>
              </a:rPr>
              <a:t>Cutting the time sales reps spend on non-sales tasks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pic>
        <p:nvPicPr>
          <p:cNvPr id="4098" name="Picture 2">
            <a:extLst>
              <a:ext uri="{FF2B5EF4-FFF2-40B4-BE49-F238E27FC236}">
                <a16:creationId xmlns="" xmlns:a16="http://schemas.microsoft.com/office/drawing/2014/main" id="{7FDC5913-36A6-2B70-E63A-10D9D606E13F}"/>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6237514" y="2160588"/>
            <a:ext cx="2720975" cy="33182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501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567EC1-F2C9-B85C-3DAF-AC0CC710189B}"/>
              </a:ext>
            </a:extLst>
          </p:cNvPr>
          <p:cNvSpPr>
            <a:spLocks noGrp="1"/>
          </p:cNvSpPr>
          <p:nvPr>
            <p:ph type="title"/>
          </p:nvPr>
        </p:nvSpPr>
        <p:spPr/>
        <p:txBody>
          <a:bodyPr/>
          <a:lstStyle/>
          <a:p>
            <a:r>
              <a:rPr lang="en-US" b="1" dirty="0">
                <a:latin typeface="Algerian" panose="04020705040A02060702" pitchFamily="82" charset="0"/>
              </a:rPr>
              <a:t>abstract</a:t>
            </a:r>
          </a:p>
        </p:txBody>
      </p:sp>
      <p:pic>
        <p:nvPicPr>
          <p:cNvPr id="5122" name="Picture 2">
            <a:extLst>
              <a:ext uri="{FF2B5EF4-FFF2-40B4-BE49-F238E27FC236}">
                <a16:creationId xmlns="" xmlns:a16="http://schemas.microsoft.com/office/drawing/2014/main" id="{8B53481A-32E6-D1C5-BE89-834DD3CE88C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04115" y="2497474"/>
            <a:ext cx="5029200" cy="282892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3B387A6C-5E47-B08D-F539-A7227EB37A0A}"/>
              </a:ext>
            </a:extLst>
          </p:cNvPr>
          <p:cNvSpPr txBox="1"/>
          <p:nvPr/>
        </p:nvSpPr>
        <p:spPr>
          <a:xfrm>
            <a:off x="677334" y="2065278"/>
            <a:ext cx="4613123" cy="3693319"/>
          </a:xfrm>
          <a:prstGeom prst="rect">
            <a:avLst/>
          </a:prstGeom>
          <a:noFill/>
        </p:spPr>
        <p:txBody>
          <a:bodyPr wrap="square">
            <a:spAutoFit/>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Product analytics is the process of </a:t>
            </a:r>
            <a:r>
              <a:rPr lang="en-GB" sz="1800" b="0" i="0" u="none" strike="noStrike" dirty="0" err="1">
                <a:solidFill>
                  <a:srgbClr val="404040"/>
                </a:solidFill>
                <a:effectLst/>
                <a:latin typeface="Trebuchet MS" panose="020B0603020202020204" pitchFamily="34" charset="0"/>
              </a:rPr>
              <a:t>analyzing</a:t>
            </a:r>
            <a:r>
              <a:rPr lang="en-GB" sz="1800" b="0" i="0" u="none" strike="noStrike" dirty="0">
                <a:solidFill>
                  <a:srgbClr val="404040"/>
                </a:solidFill>
                <a:effectLst/>
                <a:latin typeface="Trebuchet MS" panose="020B0603020202020204" pitchFamily="34" charset="0"/>
              </a:rPr>
              <a:t> how users engage with a product or service. It enables product teams to track, visualize, and </a:t>
            </a:r>
            <a:r>
              <a:rPr lang="en-GB" sz="1800" b="0" i="0" u="none" strike="noStrike" dirty="0" err="1">
                <a:solidFill>
                  <a:srgbClr val="404040"/>
                </a:solidFill>
                <a:effectLst/>
                <a:latin typeface="Trebuchet MS" panose="020B0603020202020204" pitchFamily="34" charset="0"/>
              </a:rPr>
              <a:t>analyze</a:t>
            </a:r>
            <a:r>
              <a:rPr lang="en-GB" sz="1800" b="0" i="0" u="none" strike="noStrike" dirty="0">
                <a:solidFill>
                  <a:srgbClr val="404040"/>
                </a:solidFill>
                <a:effectLst/>
                <a:latin typeface="Trebuchet MS" panose="020B0603020202020204" pitchFamily="34" charset="0"/>
              </a:rPr>
              <a:t> user engagement and </a:t>
            </a:r>
            <a:r>
              <a:rPr lang="en-GB" sz="1800" b="0" i="0" u="none" strike="noStrike" dirty="0" err="1">
                <a:solidFill>
                  <a:srgbClr val="404040"/>
                </a:solidFill>
                <a:effectLst/>
                <a:latin typeface="Trebuchet MS" panose="020B0603020202020204" pitchFamily="34" charset="0"/>
              </a:rPr>
              <a:t>behavior</a:t>
            </a:r>
            <a:r>
              <a:rPr lang="en-GB" sz="1800" b="0" i="0" u="none" strike="noStrike" dirty="0">
                <a:solidFill>
                  <a:srgbClr val="404040"/>
                </a:solidFill>
                <a:effectLst/>
                <a:latin typeface="Trebuchet MS" panose="020B0603020202020204" pitchFamily="34" charset="0"/>
              </a:rPr>
              <a:t> data. Teams use this data to improve and optimize a product or service.</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abstraction allows consumers to use a product without knowing how it works internally. It has several benefits for product development, including making a more convenient user experience and safeguarding the product’s uniqueness.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p:txBody>
      </p:sp>
    </p:spTree>
    <p:extLst>
      <p:ext uri="{BB962C8B-B14F-4D97-AF65-F5344CB8AC3E}">
        <p14:creationId xmlns="" xmlns:p14="http://schemas.microsoft.com/office/powerpoint/2010/main" val="26897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A9BA7-20D4-1CEC-7CB9-AC4EDC5E09B2}"/>
              </a:ext>
            </a:extLst>
          </p:cNvPr>
          <p:cNvSpPr>
            <a:spLocks noGrp="1"/>
          </p:cNvSpPr>
          <p:nvPr>
            <p:ph type="title"/>
          </p:nvPr>
        </p:nvSpPr>
        <p:spPr/>
        <p:txBody>
          <a:bodyPr/>
          <a:lstStyle/>
          <a:p>
            <a:r>
              <a:rPr lang="en-US" b="1" dirty="0">
                <a:latin typeface="Algerian" panose="04020705040A02060702" pitchFamily="82" charset="0"/>
              </a:rPr>
              <a:t>Data analysis</a:t>
            </a:r>
          </a:p>
        </p:txBody>
      </p:sp>
      <p:sp>
        <p:nvSpPr>
          <p:cNvPr id="3" name="Content Placeholder 2">
            <a:extLst>
              <a:ext uri="{FF2B5EF4-FFF2-40B4-BE49-F238E27FC236}">
                <a16:creationId xmlns="" xmlns:a16="http://schemas.microsoft.com/office/drawing/2014/main" id="{88B7F70D-C4F5-002B-0EF8-8237C74219C3}"/>
              </a:ext>
            </a:extLst>
          </p:cNvPr>
          <p:cNvSpPr>
            <a:spLocks noGrp="1"/>
          </p:cNvSpPr>
          <p:nvPr>
            <p:ph sz="quarter" idx="1"/>
          </p:nvPr>
        </p:nvSpPr>
        <p:spPr>
          <a:xfrm>
            <a:off x="677334" y="1930400"/>
            <a:ext cx="4412636" cy="4240211"/>
          </a:xfrm>
        </p:spPr>
        <p:txBody>
          <a:bodyPr>
            <a:normAutofit lnSpcReduction="10000"/>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Data analysis is the process of inspecting, cleansing, transforming, and </a:t>
            </a:r>
            <a:r>
              <a:rPr lang="en-GB" sz="1800" b="0" i="0" u="none" strike="noStrike" dirty="0" err="1">
                <a:solidFill>
                  <a:srgbClr val="404040"/>
                </a:solidFill>
                <a:effectLst/>
                <a:latin typeface="Trebuchet MS" panose="020B0603020202020204" pitchFamily="34" charset="0"/>
              </a:rPr>
              <a:t>modeling</a:t>
            </a:r>
            <a:r>
              <a:rPr lang="en-GB" sz="1800" b="0" i="0" u="none" strike="noStrike" dirty="0">
                <a:solidFill>
                  <a:srgbClr val="404040"/>
                </a:solidFill>
                <a:effectLst/>
                <a:latin typeface="Trebuchet MS" panose="020B0603020202020204" pitchFamily="34" charset="0"/>
              </a:rPr>
              <a:t> data with the goal of discovering useful information, informing conclusions, and supporting decision-making.</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 Data analysis has multiple facets and approaches, encompassing diverse techniques under a variety of names, and is used in different business, science, and social science domains.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In today’s business world, data analysis plays a role in making decisions more scientific and helping businesses operate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6146" name="Picture 2">
            <a:extLst>
              <a:ext uri="{FF2B5EF4-FFF2-40B4-BE49-F238E27FC236}">
                <a16:creationId xmlns="" xmlns:a16="http://schemas.microsoft.com/office/drawing/2014/main" id="{B8BA51A5-BE59-50AA-EB5B-96F30DA15BB7}"/>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5429241" y="2416628"/>
            <a:ext cx="4667639" cy="28411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906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BDA35-5763-601E-E0C3-AD8EB8A09506}"/>
              </a:ext>
            </a:extLst>
          </p:cNvPr>
          <p:cNvSpPr>
            <a:spLocks noGrp="1"/>
          </p:cNvSpPr>
          <p:nvPr>
            <p:ph type="title"/>
          </p:nvPr>
        </p:nvSpPr>
        <p:spPr/>
        <p:txBody>
          <a:bodyPr/>
          <a:lstStyle/>
          <a:p>
            <a:r>
              <a:rPr lang="en-US" b="1" dirty="0">
                <a:latin typeface="Algerian" panose="04020705040A02060702" pitchFamily="82" charset="0"/>
              </a:rPr>
              <a:t>Market segmentation</a:t>
            </a:r>
          </a:p>
        </p:txBody>
      </p:sp>
      <p:sp>
        <p:nvSpPr>
          <p:cNvPr id="3" name="Content Placeholder 2">
            <a:extLst>
              <a:ext uri="{FF2B5EF4-FFF2-40B4-BE49-F238E27FC236}">
                <a16:creationId xmlns="" xmlns:a16="http://schemas.microsoft.com/office/drawing/2014/main" id="{123ED757-D241-7C45-902B-D9F7C0158BE5}"/>
              </a:ext>
            </a:extLst>
          </p:cNvPr>
          <p:cNvSpPr>
            <a:spLocks noGrp="1"/>
          </p:cNvSpPr>
          <p:nvPr>
            <p:ph sz="quarter" idx="1"/>
          </p:nvPr>
        </p:nvSpPr>
        <p:spPr/>
        <p:txBody>
          <a:bodyPr>
            <a:normAutofit/>
          </a:bodyPr>
          <a:lstStyle/>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data analysis is a method of breaking your customers or potential market down into actionable categories- into groups that you can treat differently from one another in an effort to reach them more effectively.</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pPr algn="l" rtl="0" fontAlgn="base">
              <a:buFont typeface="Arial" panose="020B0604020202020204" pitchFamily="34" charset="0"/>
              <a:buChar char="•"/>
            </a:pPr>
            <a:r>
              <a:rPr lang="en-GB" sz="1800" b="0" i="0" u="none" strike="noStrike" dirty="0">
                <a:solidFill>
                  <a:srgbClr val="404040"/>
                </a:solidFill>
                <a:effectLst/>
                <a:latin typeface="Trebuchet MS" panose="020B0603020202020204" pitchFamily="34" charset="0"/>
              </a:rPr>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r>
              <a:rPr lang="en-US" sz="1800" b="0" i="0" dirty="0">
                <a:solidFill>
                  <a:srgbClr val="404040"/>
                </a:solidFill>
                <a:effectLst/>
                <a:latin typeface="Trebuchet MS" panose="020B0603020202020204" pitchFamily="34" charset="0"/>
              </a:rPr>
              <a:t>​</a:t>
            </a:r>
            <a:endParaRPr lang="en-US" b="0" i="0" dirty="0">
              <a:effectLst/>
              <a:latin typeface="Arial" panose="020B0604020202020204" pitchFamily="34" charset="0"/>
            </a:endParaRPr>
          </a:p>
          <a:p>
            <a:endParaRPr lang="en-US" dirty="0"/>
          </a:p>
        </p:txBody>
      </p:sp>
      <p:pic>
        <p:nvPicPr>
          <p:cNvPr id="2050" name="Picture 2">
            <a:extLst>
              <a:ext uri="{FF2B5EF4-FFF2-40B4-BE49-F238E27FC236}">
                <a16:creationId xmlns="" xmlns:a16="http://schemas.microsoft.com/office/drawing/2014/main" id="{BED64CD1-7F64-6748-F4A6-8F9E9FE4016B}"/>
              </a:ext>
            </a:extLst>
          </p:cNvPr>
          <p:cNvPicPr>
            <a:picLocks noGrp="1" noChangeAspect="1" noChangeArrowheads="1"/>
          </p:cNvPicPr>
          <p:nvPr>
            <p:ph sz="quarter" idx="2"/>
          </p:nvPr>
        </p:nvPicPr>
        <p:blipFill>
          <a:blip r:embed="rId2">
            <a:extLst>
              <a:ext uri="{28A0092B-C50C-407E-A947-70E740481C1C}">
                <a14:useLocalDpi xmlns="" xmlns:a14="http://schemas.microsoft.com/office/drawing/2010/main" val="0"/>
              </a:ext>
            </a:extLst>
          </a:blip>
          <a:srcRect/>
          <a:stretch>
            <a:fillRect/>
          </a:stretch>
        </p:blipFill>
        <p:spPr bwMode="auto">
          <a:xfrm>
            <a:off x="7374751" y="1820039"/>
            <a:ext cx="3884168" cy="25766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69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latin typeface="Algerian" pitchFamily="82" charset="0"/>
              </a:rPr>
              <a:t>Sales  </a:t>
            </a:r>
            <a:r>
              <a:rPr lang="en-US" dirty="0" err="1" smtClean="0">
                <a:latin typeface="Algerian" pitchFamily="82" charset="0"/>
              </a:rPr>
              <a:t>Oppurtunities</a:t>
            </a:r>
            <a:endParaRPr lang="en-US" dirty="0">
              <a:latin typeface="Algerian" pitchFamily="82" charset="0"/>
            </a:endParaRPr>
          </a:p>
        </p:txBody>
      </p:sp>
      <p:pic>
        <p:nvPicPr>
          <p:cNvPr id="23" name="Content Placeholder 22" descr="WhatsApp Image 2023-10-11 at 18.47.23.jpeg"/>
          <p:cNvPicPr>
            <a:picLocks noGrp="1" noChangeAspect="1"/>
          </p:cNvPicPr>
          <p:nvPr>
            <p:ph sz="quarter" idx="1"/>
          </p:nvPr>
        </p:nvPicPr>
        <p:blipFill>
          <a:blip r:embed="rId2"/>
          <a:stretch>
            <a:fillRect/>
          </a:stretch>
        </p:blipFill>
        <p:spPr>
          <a:xfrm>
            <a:off x="5019675" y="2495550"/>
            <a:ext cx="5505450" cy="27051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TotalTime>
  <Words>467</Words>
  <Application>Microsoft Office PowerPoint</Application>
  <PresentationFormat>Custom</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Product Sale Analysis​ Using​ Data Analytics ​ </vt:lpstr>
      <vt:lpstr>Phase 2 innovation </vt:lpstr>
      <vt:lpstr>Slide 3</vt:lpstr>
      <vt:lpstr>Introduction</vt:lpstr>
      <vt:lpstr>objective</vt:lpstr>
      <vt:lpstr>abstract</vt:lpstr>
      <vt:lpstr>Data analysis</vt:lpstr>
      <vt:lpstr>Market segmentation</vt:lpstr>
      <vt:lpstr>Sales  Oppurtunities</vt:lpstr>
      <vt:lpstr>Revenue and profit</vt:lpstr>
      <vt:lpstr>Diagnostic analysis</vt:lpstr>
      <vt:lpstr>Data collection</vt:lpstr>
      <vt:lpstr>Sales management</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 Analysis​ Using​ Data Analytics ​ </dc:title>
  <dc:creator>Rithik Roshan</dc:creator>
  <cp:lastModifiedBy>USER</cp:lastModifiedBy>
  <cp:revision>3</cp:revision>
  <dcterms:created xsi:type="dcterms:W3CDTF">2023-10-11T11:50:37Z</dcterms:created>
  <dcterms:modified xsi:type="dcterms:W3CDTF">2023-10-11T13:32:07Z</dcterms:modified>
</cp:coreProperties>
</file>