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metadata" ContentType="application/binary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24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303" r:id="rId11"/>
    <p:sldId id="1304" r:id="rId12"/>
    <p:sldId id="1286" r:id="rId13"/>
    <p:sldId id="1287" r:id="rId14"/>
    <p:sldId id="1292" r:id="rId15"/>
    <p:sldId id="1293" r:id="rId16"/>
    <p:sldId id="1294" r:id="rId17"/>
    <p:sldId id="1295" r:id="rId18"/>
    <p:sldId id="1306" r:id="rId19"/>
    <p:sldId id="1296" r:id="rId20"/>
    <p:sldId id="1297" r:id="rId21"/>
    <p:sldId id="1288" r:id="rId22"/>
    <p:sldId id="1249" r:id="rId23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13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13164"/>
    <a:srgbClr val="213264"/>
    <a:srgbClr val="841910"/>
    <a:srgbClr val="DFDDFB"/>
    <a:srgbClr val="213163"/>
    <a:srgbClr val="E3E1FB"/>
    <a:srgbClr val="FFAB40"/>
    <a:srgbClr val="FFFFFF"/>
    <a:srgbClr val="0000FF"/>
    <a:srgbClr val="FFCD8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118" autoAdjust="0"/>
    <p:restoredTop sz="94660"/>
  </p:normalViewPr>
  <p:slideViewPr>
    <p:cSldViewPr snapToGrid="0">
      <p:cViewPr varScale="1">
        <p:scale>
          <a:sx n="91" d="100"/>
          <a:sy n="91" d="100"/>
        </p:scale>
        <p:origin x="-846" y="-96"/>
      </p:cViewPr>
      <p:guideLst>
        <p:guide orient="horz" pos="612"/>
        <p:guide orient="horz" pos="876"/>
        <p:guide pos="1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220" Type="http://customschemas.google.com/relationships/presentationmetadata" Target="meta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2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pPr algn="r"/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230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1224673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17481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pPr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34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pPr/>
              <a:t>4/28/2024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3641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8" r:id="rId3"/>
    <p:sldLayoutId id="2147483669" r:id="rId4"/>
    <p:sldLayoutId id="2147483670" r:id="rId5"/>
    <p:sldLayoutId id="2147483656" r:id="rId6"/>
    <p:sldLayoutId id="2147483657" r:id="rId7"/>
    <p:sldLayoutId id="2147483659" r:id="rId8"/>
    <p:sldLayoutId id="2147483674" r:id="rId9"/>
    <p:sldLayoutId id="2147483687" r:id="rId10"/>
    <p:sldLayoutId id="214748370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1.xm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:a16="http://schemas.microsoft.com/office/drawing/2014/main" xmlns="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03D60DAB-D335-1BD9-E58E-A9668EF00ACF}"/>
              </a:ext>
            </a:extLst>
          </p:cNvPr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13F58464-A114-244B-EF0C-6FE8EEDA9F75}"/>
              </a:ext>
            </a:extLst>
          </p:cNvPr>
          <p:cNvSpPr/>
          <p:nvPr/>
        </p:nvSpPr>
        <p:spPr>
          <a:xfrm>
            <a:off x="988684" y="1023080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3" name="Google Shape;70;p13">
            <a:extLst>
              <a:ext uri="{FF2B5EF4-FFF2-40B4-BE49-F238E27FC236}">
                <a16:creationId xmlns:a16="http://schemas.microsoft.com/office/drawing/2014/main" xmlns="" id="{8C1DD971-C5B3-56AD-1BE7-5C0CC8C3C639}"/>
              </a:ext>
            </a:extLst>
          </p:cNvPr>
          <p:cNvSpPr txBox="1"/>
          <p:nvPr/>
        </p:nvSpPr>
        <p:spPr>
          <a:xfrm>
            <a:off x="1003625" y="364253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3DEA4E5-E1F9-7C2B-5D82-B9EBDB357F79}"/>
              </a:ext>
            </a:extLst>
          </p:cNvPr>
          <p:cNvSpPr txBox="1"/>
          <p:nvPr/>
        </p:nvSpPr>
        <p:spPr>
          <a:xfrm>
            <a:off x="1095094" y="3956068"/>
            <a:ext cx="2674017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 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1100" dirty="0" err="1" smtClean="0">
                <a:solidFill>
                  <a:schemeClr val="tx1"/>
                </a:solidFill>
              </a:rPr>
              <a:t>S.Sainareshkumar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ID :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912421104035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100213" y="3919492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:a16="http://schemas.microsoft.com/office/drawing/2014/main" xmlns="" id="{CCC1DF48-ED01-057A-9A4F-593C2283B3BB}"/>
              </a:ext>
            </a:extLst>
          </p:cNvPr>
          <p:cNvSpPr txBox="1"/>
          <p:nvPr/>
        </p:nvSpPr>
        <p:spPr>
          <a:xfrm>
            <a:off x="5596477" y="362729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College Name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693065" y="391949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C20BD188-F1AC-8947-CAF9-F4BF1056D5B6}"/>
              </a:ext>
            </a:extLst>
          </p:cNvPr>
          <p:cNvSpPr txBox="1"/>
          <p:nvPr/>
        </p:nvSpPr>
        <p:spPr>
          <a:xfrm>
            <a:off x="5693356" y="3956068"/>
            <a:ext cx="20955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SEC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:a16="http://schemas.microsoft.com/office/drawing/2014/main" xmlns="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xmlns="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590"/>
    </mc:Choice>
    <mc:Fallback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Modelling &amp; Results</a:t>
            </a:r>
            <a:endParaRPr lang="en-IN" sz="16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27916C04-0C07-63EC-B0DB-AEEB706ED276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xmlns="" id="{D2FA24E3-5201-10AD-6410-56F7C8331C21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98BD343F-9E4B-1363-3430-46FDE0FBE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 descr="Screenshot (27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36372"/>
            <a:ext cx="5801710" cy="326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63725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9B7586-5B6F-C8C7-E175-4BE77E84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50" y="613142"/>
            <a:ext cx="8832300" cy="451933"/>
          </a:xfrm>
        </p:spPr>
        <p:txBody>
          <a:bodyPr/>
          <a:lstStyle/>
          <a:p>
            <a:pPr algn="ctr"/>
            <a:r>
              <a:rPr lang="en-US" dirty="0" smtClean="0"/>
              <a:t>Register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D94FBF9-636B-1E68-241E-ECCF1475C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389600"/>
            <a:ext cx="8696833" cy="31794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 descr="Screenshot (1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09641"/>
            <a:ext cx="5623033" cy="316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90875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CAF59C-CA47-321D-4366-F7B3EDAD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01132"/>
            <a:ext cx="7886430" cy="666517"/>
          </a:xfrm>
        </p:spPr>
        <p:txBody>
          <a:bodyPr/>
          <a:lstStyle/>
          <a:p>
            <a:pPr algn="ctr"/>
            <a:r>
              <a:rPr lang="en-US" b="1" dirty="0"/>
              <a:t>Login page</a:t>
            </a:r>
          </a:p>
        </p:txBody>
      </p:sp>
      <p:pic>
        <p:nvPicPr>
          <p:cNvPr id="5" name="Picture 4" descr="Screenshot (12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186" y="1316642"/>
            <a:ext cx="5591503" cy="314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20792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4B10D8-E098-FF8E-C5FA-FA849200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35000"/>
            <a:ext cx="7886430" cy="632649"/>
          </a:xfrm>
        </p:spPr>
        <p:txBody>
          <a:bodyPr/>
          <a:lstStyle/>
          <a:p>
            <a:pPr algn="ctr"/>
            <a:r>
              <a:rPr lang="en-US" b="1" dirty="0" smtClean="0"/>
              <a:t>Service page</a:t>
            </a:r>
            <a:endParaRPr lang="en-US" b="1" dirty="0"/>
          </a:p>
        </p:txBody>
      </p:sp>
      <p:pic>
        <p:nvPicPr>
          <p:cNvPr id="6" name="Picture 5" descr="Screenshot (1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22" y="1262497"/>
            <a:ext cx="3755296" cy="2111323"/>
          </a:xfrm>
          <a:prstGeom prst="rect">
            <a:avLst/>
          </a:prstGeom>
        </p:spPr>
      </p:pic>
      <p:pic>
        <p:nvPicPr>
          <p:cNvPr id="7" name="Picture 6" descr="Screenshot (29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6180" y="1241473"/>
            <a:ext cx="4185268" cy="235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72815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3AD8D6-8C5D-C4E6-9FAF-14FAFF2C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43466"/>
            <a:ext cx="7886430" cy="624183"/>
          </a:xfrm>
        </p:spPr>
        <p:txBody>
          <a:bodyPr/>
          <a:lstStyle/>
          <a:p>
            <a:pPr algn="ctr"/>
            <a:r>
              <a:rPr lang="en-US" b="1" dirty="0" smtClean="0"/>
              <a:t>Poll questions</a:t>
            </a:r>
            <a:endParaRPr lang="en-US" b="1" dirty="0"/>
          </a:p>
        </p:txBody>
      </p:sp>
      <p:pic>
        <p:nvPicPr>
          <p:cNvPr id="5" name="Picture 4" descr="Screenshot (24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987" y="1441173"/>
            <a:ext cx="5002924" cy="281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13150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1F419DD-2FE8-4A81-9A88-B7F33D5A1224}"/>
              </a:ext>
            </a:extLst>
          </p:cNvPr>
          <p:cNvSpPr txBox="1"/>
          <p:nvPr/>
        </p:nvSpPr>
        <p:spPr>
          <a:xfrm>
            <a:off x="1945888" y="730775"/>
            <a:ext cx="4575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                                  Question-page</a:t>
            </a:r>
            <a:endParaRPr lang="en-IN" dirty="0"/>
          </a:p>
        </p:txBody>
      </p:sp>
      <p:pic>
        <p:nvPicPr>
          <p:cNvPr id="4" name="Picture 3" descr="Screenshot (26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455" y="1273007"/>
            <a:ext cx="4561490" cy="256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84163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2E42AA-3E13-629A-6815-A8A448977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18066"/>
            <a:ext cx="7886430" cy="649583"/>
          </a:xfrm>
        </p:spPr>
        <p:txBody>
          <a:bodyPr/>
          <a:lstStyle/>
          <a:p>
            <a:pPr algn="ctr"/>
            <a:r>
              <a:rPr lang="en-US" b="1" dirty="0"/>
              <a:t>Result-page</a:t>
            </a:r>
          </a:p>
        </p:txBody>
      </p:sp>
      <p:pic>
        <p:nvPicPr>
          <p:cNvPr id="4" name="Picture 3" descr="Screenshot (27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351" y="1125862"/>
            <a:ext cx="5738648" cy="322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9461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0F6256-ED4F-D5CB-996C-FBD384D1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53" y="719666"/>
            <a:ext cx="8421857" cy="547983"/>
          </a:xfrm>
        </p:spPr>
        <p:txBody>
          <a:bodyPr/>
          <a:lstStyle/>
          <a:p>
            <a:r>
              <a:rPr lang="en-IN" sz="1600" b="1" dirty="0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 dirty="0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 dirty="0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/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4AC1582-6BBA-34A2-62C5-E45DA8CDEA7C}"/>
              </a:ext>
            </a:extLst>
          </p:cNvPr>
          <p:cNvSpPr txBox="1"/>
          <p:nvPr/>
        </p:nvSpPr>
        <p:spPr>
          <a:xfrm>
            <a:off x="333999" y="1077691"/>
            <a:ext cx="7702313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User Authentication:</a:t>
            </a:r>
          </a:p>
          <a:p>
            <a:r>
              <a:rPr lang="en-US" dirty="0"/>
              <a:t>Implement user authentication to allow only registered users to vote.</a:t>
            </a:r>
          </a:p>
          <a:p>
            <a:r>
              <a:rPr lang="en-US" dirty="0"/>
              <a:t>Associate each vote with a user to prevent duplicate voting.</a:t>
            </a:r>
          </a:p>
          <a:p>
            <a:endParaRPr lang="en-US" dirty="0"/>
          </a:p>
          <a:p>
            <a:r>
              <a:rPr lang="en-US" b="1" dirty="0"/>
              <a:t>Multiple Choice Options:</a:t>
            </a:r>
            <a:endParaRPr lang="en-US" dirty="0"/>
          </a:p>
          <a:p>
            <a:r>
              <a:rPr lang="en-US" dirty="0"/>
              <a:t>Allow users to select multiple choices for a single poll.</a:t>
            </a:r>
          </a:p>
          <a:p>
            <a:r>
              <a:rPr lang="en-US" dirty="0"/>
              <a:t>Implement validation to ensure users do not exceed the allowed number of choices.</a:t>
            </a:r>
          </a:p>
          <a:p>
            <a:endParaRPr lang="en-US" dirty="0"/>
          </a:p>
          <a:p>
            <a:r>
              <a:rPr lang="en-US" b="1" dirty="0"/>
              <a:t>Real-Time Updates:</a:t>
            </a:r>
          </a:p>
          <a:p>
            <a:r>
              <a:rPr lang="en-US" dirty="0"/>
              <a:t>Use </a:t>
            </a:r>
            <a:r>
              <a:rPr lang="en-US" dirty="0" err="1"/>
              <a:t>WebSockets</a:t>
            </a:r>
            <a:r>
              <a:rPr lang="en-US" dirty="0"/>
              <a:t> or server-sent events to provide real-time updates of poll results without requiring page refreshes.</a:t>
            </a:r>
          </a:p>
          <a:p>
            <a:endParaRPr lang="en-US" dirty="0"/>
          </a:p>
          <a:p>
            <a:r>
              <a:rPr lang="en-US" b="1" dirty="0"/>
              <a:t>Improved UI/UX:</a:t>
            </a:r>
          </a:p>
          <a:p>
            <a:r>
              <a:rPr lang="en-US" dirty="0"/>
              <a:t>Enhance the user interface with modern design principles and responsive layouts.</a:t>
            </a:r>
          </a:p>
          <a:p>
            <a:r>
              <a:rPr lang="en-US" dirty="0"/>
              <a:t>Implement client-side validation for a smoother user experience. polls.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323128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Conclusion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7BAAD3EB-5AF8-2850-D7B6-2D787F8D5CA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xmlns="" id="{81E9EAEF-4D2C-D890-53FC-DD6FC1B36C83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4DA8F84-69F6-23D0-8D5C-DF3FB6AFD68A}"/>
              </a:ext>
            </a:extLst>
          </p:cNvPr>
          <p:cNvSpPr txBox="1"/>
          <p:nvPr/>
        </p:nvSpPr>
        <p:spPr>
          <a:xfrm>
            <a:off x="349404" y="1125200"/>
            <a:ext cx="6594088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In conclusion, the Django polling application offers a comprehensive solution for conducting polls with various advanced features to enhance user experience and functionality. By leveraging Django's powerful framework, along with modern frontend technologies and third-party services, we've created a robust platform for managing polls and engaging users.</a:t>
            </a:r>
          </a:p>
          <a:p>
            <a:endParaRPr lang="en-US" dirty="0"/>
          </a:p>
          <a:p>
            <a:r>
              <a:rPr lang="en-US" dirty="0"/>
              <a:t>With user authentication in place, only registered users can vote, and each vote is associated with a specific user, preventing duplicate voting. The application allows users to select multiple choices for a single poll, with validation ensuring they do not exceed the allowed number of choices. Real-time updates are facilitated through </a:t>
            </a:r>
            <a:r>
              <a:rPr lang="en-US" dirty="0" err="1"/>
              <a:t>WebSockets</a:t>
            </a:r>
            <a:r>
              <a:rPr lang="en-US" dirty="0"/>
              <a:t> or server-sent events, providing users with instant feedback on poll results without requiring page refreshes.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018878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xmlns="" val="398702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:a16="http://schemas.microsoft.com/office/drawing/2014/main" xmlns="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8DB24E31-75E2-D2BE-DEE1-91ADB5001A8F}"/>
              </a:ext>
            </a:extLst>
          </p:cNvPr>
          <p:cNvSpPr/>
          <p:nvPr/>
        </p:nvSpPr>
        <p:spPr>
          <a:xfrm>
            <a:off x="956310" y="3037840"/>
            <a:ext cx="7227570" cy="530626"/>
          </a:xfrm>
          <a:prstGeom prst="roundRect">
            <a:avLst/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xmlns="" id="{5EA4B0C5-E33A-D592-C106-2AB96DBFDD04}"/>
              </a:ext>
            </a:extLst>
          </p:cNvPr>
          <p:cNvSpPr txBox="1"/>
          <p:nvPr/>
        </p:nvSpPr>
        <p:spPr>
          <a:xfrm>
            <a:off x="2131377" y="3072946"/>
            <a:ext cx="4881245" cy="5129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 dirty="0">
                <a:latin typeface="+mj-lt"/>
              </a:rPr>
              <a:t>Voting Application using </a:t>
            </a:r>
            <a:r>
              <a:rPr lang="en-US" sz="1600" b="1" dirty="0" err="1">
                <a:latin typeface="+mj-lt"/>
              </a:rPr>
              <a:t>Django</a:t>
            </a:r>
            <a:r>
              <a:rPr lang="en-US" sz="1600" b="1" dirty="0">
                <a:latin typeface="+mj-lt"/>
              </a:rPr>
              <a:t> </a:t>
            </a:r>
            <a:r>
              <a:rPr lang="en-US" sz="1600" b="1" dirty="0" smtClean="0">
                <a:latin typeface="+mj-lt"/>
              </a:rPr>
              <a:t>Framework-</a:t>
            </a:r>
            <a:r>
              <a:rPr lang="en-US" sz="1600" b="1" dirty="0" err="1" smtClean="0">
                <a:latin typeface="+mj-lt"/>
              </a:rPr>
              <a:t>S.Sainareshkumar</a:t>
            </a:r>
            <a:r>
              <a:rPr lang="en-US" sz="1600" b="1" dirty="0" smtClean="0">
                <a:latin typeface="+mj-lt"/>
              </a:rPr>
              <a:t>-(4035,SEC</a:t>
            </a:r>
            <a:r>
              <a:rPr lang="en-US" sz="1600" b="1" dirty="0">
                <a:latin typeface="+mj-lt"/>
              </a:rPr>
              <a:t>) </a:t>
            </a:r>
            <a:endParaRPr lang="en-US" sz="1600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xmlns="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xmlns="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748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8652" y="711866"/>
            <a:ext cx="5682470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2800"/>
            </a:pPr>
            <a:r>
              <a:rPr lang="en-IN" sz="1800" b="1" dirty="0">
                <a:solidFill>
                  <a:srgbClr val="213163"/>
                </a:solidFill>
              </a:rPr>
              <a:t>Abstract : </a:t>
            </a:r>
            <a:r>
              <a:rPr lang="en-IN" sz="1800" b="1" i="0" dirty="0">
                <a:solidFill>
                  <a:srgbClr val="213164"/>
                </a:solidFill>
                <a:effectLst/>
                <a:highlight>
                  <a:srgbClr val="FFFFFF"/>
                </a:highlight>
                <a:latin typeface="+mn-lt"/>
              </a:rPr>
              <a:t>Django Online Voting System</a:t>
            </a:r>
            <a:r>
              <a:rPr lang="en-IN" sz="2000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/>
            </a:r>
            <a:br>
              <a:rPr lang="en-IN" sz="2000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</a:br>
            <a:endParaRPr lang="en-IN" sz="16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0E138CBA-7C0B-348B-874D-0DBE98733F33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xmlns="" id="{A6F8FB9D-26BD-FFD4-0D44-2DE325084D08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632336B-4FD8-9050-514D-7829454B5938}"/>
              </a:ext>
            </a:extLst>
          </p:cNvPr>
          <p:cNvSpPr txBox="1"/>
          <p:nvPr/>
        </p:nvSpPr>
        <p:spPr>
          <a:xfrm>
            <a:off x="631904" y="1405057"/>
            <a:ext cx="698066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              </a:t>
            </a:r>
            <a:r>
              <a:rPr lang="en-US" sz="16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Casting a ballot is a fundamental concept in our democratic structure. We consider voting to be one of the most essential rights in our society. The proposed </a:t>
            </a:r>
            <a:r>
              <a:rPr lang="en-US" sz="1600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e-voting system</a:t>
            </a:r>
            <a:r>
              <a:rPr lang="en-US" sz="16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 facilitates users in making their choices without physically visiting polling stations. This system leverages the power of the internet to enable eligible voters to cast their votes remotely.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xmlns="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800" b="1" dirty="0">
                <a:solidFill>
                  <a:srgbClr val="213163"/>
                </a:solidFill>
              </a:rPr>
              <a:t>Problem Statement</a:t>
            </a:r>
            <a:endParaRPr lang="en-IN" sz="18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138979D7-DAF1-B9D0-4B15-5F44295BF71F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xmlns="" id="{771E5D94-0B0E-9E10-390E-F025663AAA0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71F650E-95BA-FAF8-DABA-BB1547762012}"/>
              </a:ext>
            </a:extLst>
          </p:cNvPr>
          <p:cNvSpPr txBox="1"/>
          <p:nvPr/>
        </p:nvSpPr>
        <p:spPr>
          <a:xfrm>
            <a:off x="298948" y="1338145"/>
            <a:ext cx="775966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8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              </a:t>
            </a:r>
            <a:r>
              <a:rPr lang="en-US" sz="16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The primary objective of the </a:t>
            </a:r>
            <a:r>
              <a:rPr lang="en-US" sz="1600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Python Django online voting system</a:t>
            </a:r>
            <a:r>
              <a:rPr lang="en-US" sz="16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 is</a:t>
            </a:r>
          </a:p>
          <a:p>
            <a:pPr algn="l"/>
            <a:r>
              <a:rPr lang="en-US" sz="16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to provide a convenient and efficient method for eligible voters to cast their votes using the internet.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6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             Voters can access the voting process through a secure website or a dedicated voting application.</a:t>
            </a:r>
            <a:endParaRPr lang="en-IN" sz="1600" b="0" i="0" dirty="0">
              <a:solidFill>
                <a:srgbClr val="111111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sz="1600" dirty="0">
                <a:solidFill>
                  <a:srgbClr val="111111"/>
                </a:solidFill>
                <a:highlight>
                  <a:srgbClr val="FFFFFF"/>
                </a:highlight>
                <a:latin typeface="-apple-system"/>
              </a:rPr>
              <a:t>            Aim to build a web application that facilitate voting on various questions . User can select their preferred choice for each question and t6he system will calculate and display the total votes</a:t>
            </a:r>
            <a:endParaRPr lang="en-US" sz="1600" b="0" i="0" dirty="0">
              <a:solidFill>
                <a:srgbClr val="111111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8652" y="734169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800" b="1" dirty="0">
                <a:solidFill>
                  <a:srgbClr val="213163"/>
                </a:solidFill>
              </a:rPr>
              <a:t>Project Overview</a:t>
            </a:r>
            <a:endParaRPr lang="en-IN" sz="18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FCF58A7F-2C96-B07D-0B21-410816696D2B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xmlns="" id="{0139171D-3AD9-6A2C-2865-384C0BE5CD2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FE6FAA9-341C-8C30-A263-067268155BA1}"/>
              </a:ext>
            </a:extLst>
          </p:cNvPr>
          <p:cNvSpPr txBox="1"/>
          <p:nvPr/>
        </p:nvSpPr>
        <p:spPr>
          <a:xfrm>
            <a:off x="845820" y="1276570"/>
            <a:ext cx="772575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Application name : Voting Application</a:t>
            </a:r>
          </a:p>
          <a:p>
            <a:r>
              <a:rPr lang="en-IN" sz="1600" dirty="0"/>
              <a:t>Category              :Web application</a:t>
            </a:r>
          </a:p>
          <a:p>
            <a:r>
              <a:rPr lang="en-IN" sz="1600" dirty="0"/>
              <a:t>Features               :</a:t>
            </a:r>
          </a:p>
          <a:p>
            <a:r>
              <a:rPr lang="en-IN" sz="1600" dirty="0"/>
              <a:t>                              1)conduct polls with questions and multiple choices</a:t>
            </a:r>
          </a:p>
          <a:p>
            <a:r>
              <a:rPr lang="en-IN" sz="1600" dirty="0"/>
              <a:t>                              2)Allow user to vote for their preferred choice</a:t>
            </a:r>
          </a:p>
          <a:p>
            <a:r>
              <a:rPr lang="en-IN" sz="1600" dirty="0"/>
              <a:t>                              3)Display the votes for each questions</a:t>
            </a:r>
          </a:p>
          <a:p>
            <a:r>
              <a:rPr lang="en-IN" sz="1600" dirty="0"/>
              <a:t>                              4)admin panel for adding and managing questions</a:t>
            </a:r>
          </a:p>
          <a:p>
            <a:r>
              <a:rPr lang="en-IN" sz="1600" dirty="0"/>
              <a:t>Technologies Used:</a:t>
            </a:r>
          </a:p>
          <a:p>
            <a:r>
              <a:rPr lang="en-IN" sz="1600" dirty="0"/>
              <a:t>                              Django Framework to create a backend and handle database </a:t>
            </a:r>
          </a:p>
          <a:p>
            <a:r>
              <a:rPr lang="en-IN" sz="1600" dirty="0"/>
              <a:t>                              SQLite Database Django come with </a:t>
            </a:r>
            <a:r>
              <a:rPr lang="en-IN" sz="1600" dirty="0" err="1"/>
              <a:t>sqlite</a:t>
            </a:r>
            <a:r>
              <a:rPr lang="en-IN" sz="1600" dirty="0"/>
              <a:t> by default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xmlns="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Proposed Solution</a:t>
            </a:r>
            <a:endParaRPr lang="en-IN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46B7C3C-D3E3-FF07-EEDD-95F0B593D118}"/>
              </a:ext>
            </a:extLst>
          </p:cNvPr>
          <p:cNvSpPr txBox="1"/>
          <p:nvPr/>
        </p:nvSpPr>
        <p:spPr>
          <a:xfrm>
            <a:off x="138533" y="1102220"/>
            <a:ext cx="8866934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70E84B3E-4CED-7709-C0ED-61714423E40C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xmlns="" id="{D3393E03-7263-ADFB-23AD-8505198A845E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50B99BA-7A0E-E1C8-9AAF-E1BCB1B1187C}"/>
              </a:ext>
            </a:extLst>
          </p:cNvPr>
          <p:cNvSpPr txBox="1"/>
          <p:nvPr/>
        </p:nvSpPr>
        <p:spPr>
          <a:xfrm>
            <a:off x="706244" y="1102220"/>
            <a:ext cx="7486185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AutoNum type="arabicPeriod"/>
            </a:pPr>
            <a:r>
              <a:rPr lang="en-US" altLang="en-US" sz="1600" b="1" dirty="0">
                <a:solidFill>
                  <a:schemeClr val="tx1"/>
                </a:solidFill>
                <a:latin typeface="Söhne"/>
              </a:rPr>
              <a:t>Project Setup</a:t>
            </a:r>
            <a:r>
              <a:rPr lang="en-US" altLang="en-US" sz="1600" dirty="0">
                <a:solidFill>
                  <a:schemeClr val="tx1"/>
                </a:solidFill>
                <a:latin typeface="Söhne"/>
              </a:rPr>
              <a:t>:</a:t>
            </a: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Söhne"/>
              </a:rPr>
              <a:t>Start a new Django project: </a:t>
            </a:r>
            <a:r>
              <a:rPr lang="en-US" altLang="en-US" sz="1600" b="1" dirty="0" err="1">
                <a:solidFill>
                  <a:schemeClr val="tx1"/>
                </a:solidFill>
                <a:latin typeface="Söhne Mono"/>
              </a:rPr>
              <a:t>django</a:t>
            </a:r>
            <a:r>
              <a:rPr lang="en-US" altLang="en-US" sz="1600" b="1" dirty="0">
                <a:solidFill>
                  <a:schemeClr val="tx1"/>
                </a:solidFill>
                <a:latin typeface="Söhne Mono"/>
              </a:rPr>
              <a:t>-admin </a:t>
            </a:r>
            <a:r>
              <a:rPr lang="en-US" altLang="en-US" sz="1600" b="1" dirty="0" err="1">
                <a:solidFill>
                  <a:schemeClr val="tx1"/>
                </a:solidFill>
                <a:latin typeface="Söhne Mono"/>
              </a:rPr>
              <a:t>startproject</a:t>
            </a:r>
            <a:r>
              <a:rPr lang="en-US" altLang="en-US" sz="1600" b="1" dirty="0">
                <a:solidFill>
                  <a:schemeClr val="tx1"/>
                </a:solidFill>
                <a:latin typeface="Söhne Mono"/>
              </a:rPr>
              <a:t> </a:t>
            </a:r>
            <a:r>
              <a:rPr lang="en-US" altLang="en-US" sz="1600" b="1" dirty="0" err="1">
                <a:solidFill>
                  <a:schemeClr val="tx1"/>
                </a:solidFill>
                <a:latin typeface="Söhne Mono"/>
              </a:rPr>
              <a:t>voting_app</a:t>
            </a:r>
            <a:r>
              <a:rPr lang="en-US" altLang="en-US" sz="1600" dirty="0">
                <a:solidFill>
                  <a:schemeClr val="tx1"/>
                </a:solidFill>
                <a:latin typeface="Söhne"/>
              </a:rPr>
              <a:t>.</a:t>
            </a: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Söhne"/>
              </a:rPr>
              <a:t>Create a new Django app for the voting functionality: </a:t>
            </a:r>
            <a:r>
              <a:rPr lang="en-US" altLang="en-US" sz="1600" b="1" dirty="0">
                <a:solidFill>
                  <a:schemeClr val="tx1"/>
                </a:solidFill>
                <a:latin typeface="Söhne Mono"/>
              </a:rPr>
              <a:t>python manage.py </a:t>
            </a:r>
            <a:r>
              <a:rPr lang="en-US" altLang="en-US" sz="1600" b="1" dirty="0" err="1">
                <a:solidFill>
                  <a:schemeClr val="tx1"/>
                </a:solidFill>
                <a:latin typeface="Söhne Mono"/>
              </a:rPr>
              <a:t>startapp</a:t>
            </a:r>
            <a:r>
              <a:rPr lang="en-US" altLang="en-US" sz="1600" b="1" dirty="0">
                <a:solidFill>
                  <a:schemeClr val="tx1"/>
                </a:solidFill>
                <a:latin typeface="Söhne Mono"/>
              </a:rPr>
              <a:t> vote</a:t>
            </a:r>
            <a:r>
              <a:rPr lang="en-US" altLang="en-US" sz="1600" dirty="0">
                <a:solidFill>
                  <a:schemeClr val="tx1"/>
                </a:solidFill>
                <a:latin typeface="Söhne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AutoNum type="arabicPeriod" startAt="2"/>
            </a:pPr>
            <a:r>
              <a:rPr lang="en-US" altLang="en-US" sz="1600" b="1" dirty="0">
                <a:solidFill>
                  <a:schemeClr val="tx1"/>
                </a:solidFill>
                <a:latin typeface="Söhne"/>
              </a:rPr>
              <a:t>Models</a:t>
            </a:r>
            <a:r>
              <a:rPr lang="en-US" altLang="en-US" sz="1600" dirty="0">
                <a:solidFill>
                  <a:schemeClr val="tx1"/>
                </a:solidFill>
                <a:latin typeface="Söhne"/>
              </a:rPr>
              <a:t>:</a:t>
            </a: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Söhne"/>
              </a:rPr>
              <a:t>Define models for your voting system. For example, you might have a </a:t>
            </a:r>
            <a:r>
              <a:rPr lang="en-US" altLang="en-US" sz="1600" b="1" dirty="0">
                <a:solidFill>
                  <a:schemeClr val="tx1"/>
                </a:solidFill>
                <a:latin typeface="Söhne Mono"/>
              </a:rPr>
              <a:t>Poll</a:t>
            </a:r>
            <a:r>
              <a:rPr lang="en-US" altLang="en-US" sz="1600" dirty="0">
                <a:solidFill>
                  <a:schemeClr val="tx1"/>
                </a:solidFill>
                <a:latin typeface="Söhne"/>
              </a:rPr>
              <a:t> model to represent each poll and a </a:t>
            </a:r>
            <a:r>
              <a:rPr lang="en-US" altLang="en-US" sz="1600" b="1" dirty="0">
                <a:solidFill>
                  <a:schemeClr val="tx1"/>
                </a:solidFill>
                <a:latin typeface="Söhne Mono"/>
              </a:rPr>
              <a:t>Choice</a:t>
            </a:r>
            <a:r>
              <a:rPr lang="en-US" altLang="en-US" sz="1600" dirty="0">
                <a:solidFill>
                  <a:schemeClr val="tx1"/>
                </a:solidFill>
                <a:latin typeface="Söhne"/>
              </a:rPr>
              <a:t> model to represent the choices for each poll.</a:t>
            </a: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A0896F70-0E57-B001-3C98-BB76EA937037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xmlns="" id="{FB315134-FD10-6E28-FDC9-29E7F29C2454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D894B0A-CF83-2CA9-7D72-769C5B139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795" y="543373"/>
            <a:ext cx="5148583" cy="18189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B152E74A-4431-7F8F-C380-356E411AE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795" y="2528414"/>
            <a:ext cx="4986233" cy="19813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0DD68C3-785B-747B-9BC3-459BB66E3F0D}"/>
              </a:ext>
            </a:extLst>
          </p:cNvPr>
          <p:cNvSpPr txBox="1"/>
          <p:nvPr/>
        </p:nvSpPr>
        <p:spPr>
          <a:xfrm>
            <a:off x="168569" y="884663"/>
            <a:ext cx="1058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Models.py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44BAB1-1BA3-8692-1A4E-D091F47F7A4A}"/>
              </a:ext>
            </a:extLst>
          </p:cNvPr>
          <p:cNvSpPr txBox="1"/>
          <p:nvPr/>
        </p:nvSpPr>
        <p:spPr>
          <a:xfrm>
            <a:off x="168569" y="2906779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Admin.py</a:t>
            </a:r>
          </a:p>
        </p:txBody>
      </p:sp>
    </p:spTree>
    <p:extLst>
      <p:ext uri="{BB962C8B-B14F-4D97-AF65-F5344CB8AC3E}">
        <p14:creationId xmlns:p14="http://schemas.microsoft.com/office/powerpoint/2010/main" xmlns="" val="48748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425A5131-6F83-AD76-5E52-14CCB9D908F9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xmlns="" id="{9D85AD23-D3D0-C7F5-13BD-C3746B44AE9A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0F5E1D8-A899-736A-CB83-D6B46C14A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454" y="859161"/>
            <a:ext cx="4925122" cy="34251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ECF0631-56A8-D007-2802-15B073B28734}"/>
              </a:ext>
            </a:extLst>
          </p:cNvPr>
          <p:cNvSpPr txBox="1"/>
          <p:nvPr/>
        </p:nvSpPr>
        <p:spPr>
          <a:xfrm>
            <a:off x="457200" y="1278673"/>
            <a:ext cx="27840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Create view to handle displaying polls and submitting </a:t>
            </a:r>
          </a:p>
          <a:p>
            <a:r>
              <a:rPr lang="en-IN" dirty="0"/>
              <a:t>votes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8C39C9D-83DF-9106-6D8A-BA65D6A5A210}"/>
              </a:ext>
            </a:extLst>
          </p:cNvPr>
          <p:cNvSpPr txBox="1"/>
          <p:nvPr/>
        </p:nvSpPr>
        <p:spPr>
          <a:xfrm>
            <a:off x="483129" y="948943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>
                <a:solidFill>
                  <a:srgbClr val="002060"/>
                </a:solidFill>
              </a:rPr>
              <a:t>Views.py</a:t>
            </a:r>
          </a:p>
        </p:txBody>
      </p:sp>
    </p:spTree>
    <p:extLst>
      <p:ext uri="{BB962C8B-B14F-4D97-AF65-F5344CB8AC3E}">
        <p14:creationId xmlns:p14="http://schemas.microsoft.com/office/powerpoint/2010/main" xmlns="" val="3832645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xmlns="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xmlns="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802A8F1A-67E8-0BA1-6B45-F0633689698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61;g5fab984687_2_0">
            <a:extLst>
              <a:ext uri="{FF2B5EF4-FFF2-40B4-BE49-F238E27FC236}">
                <a16:creationId xmlns:a16="http://schemas.microsoft.com/office/drawing/2014/main" xmlns="" id="{3447FF72-B82E-F4FB-B8A0-D3532FD4F749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xmlns="" val="108324563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505</Words>
  <Application>Microsoft Office PowerPoint</Application>
  <PresentationFormat>On-screen Show (16:9)</PresentationFormat>
  <Paragraphs>86</Paragraphs>
  <Slides>19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  <vt:variant>
        <vt:lpstr>Custom Shows</vt:lpstr>
      </vt:variant>
      <vt:variant>
        <vt:i4>1</vt:i4>
      </vt:variant>
    </vt:vector>
  </HeadingPairs>
  <TitlesOfParts>
    <vt:vector size="21" baseType="lpstr">
      <vt:lpstr>Simple Light</vt:lpstr>
      <vt:lpstr>Slide 1</vt:lpstr>
      <vt:lpstr>Slide 2</vt:lpstr>
      <vt:lpstr>Abstract : Django Online Voting System </vt:lpstr>
      <vt:lpstr>Problem Statement</vt:lpstr>
      <vt:lpstr>Project Overview</vt:lpstr>
      <vt:lpstr>Proposed Solution</vt:lpstr>
      <vt:lpstr>Slide 7</vt:lpstr>
      <vt:lpstr>Slide 8</vt:lpstr>
      <vt:lpstr>Technology Used</vt:lpstr>
      <vt:lpstr>Modelling &amp; Results</vt:lpstr>
      <vt:lpstr>Register page</vt:lpstr>
      <vt:lpstr>Login page</vt:lpstr>
      <vt:lpstr>Service page</vt:lpstr>
      <vt:lpstr>Poll questions</vt:lpstr>
      <vt:lpstr>Slide 15</vt:lpstr>
      <vt:lpstr>Result-page</vt:lpstr>
      <vt:lpstr>Future Enhancements: </vt:lpstr>
      <vt:lpstr>Conclusion</vt:lpstr>
      <vt:lpstr>Thank You!</vt:lpstr>
      <vt:lpstr>Custom Show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DELL</cp:lastModifiedBy>
  <cp:revision>9</cp:revision>
  <dcterms:modified xsi:type="dcterms:W3CDTF">2024-04-28T05:24:38Z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