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NSs8LNmhEqtI28idU63aOpuJ1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F2213A-D8D9-4DD1-B9BC-ADC4B2CAAD84}">
  <a:tblStyle styleId="{8EF2213A-D8D9-4DD1-B9BC-ADC4B2CAAD8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E8E8"/>
          </a:solidFill>
        </a:fill>
      </a:tcStyle>
    </a:wholeTbl>
    <a:band1H>
      <a:tcTxStyle/>
      <a:tcStyle>
        <a:fill>
          <a:solidFill>
            <a:srgbClr val="F7CECE"/>
          </a:solidFill>
        </a:fill>
      </a:tcStyle>
    </a:band1H>
    <a:band2H>
      <a:tcTxStyle/>
    </a:band2H>
    <a:band1V>
      <a:tcTxStyle/>
      <a:tcStyle>
        <a:fill>
          <a:solidFill>
            <a:srgbClr val="F7CECE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7AB3923-AAFF-47E6-98AE-8F663FA2BE7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E8E8"/>
          </a:solidFill>
        </a:fill>
      </a:tcStyle>
    </a:wholeTbl>
    <a:band1H>
      <a:tcTxStyle/>
      <a:tcStyle>
        <a:fill>
          <a:solidFill>
            <a:srgbClr val="F7CECE"/>
          </a:solidFill>
        </a:fill>
      </a:tcStyle>
    </a:band1H>
    <a:band2H>
      <a:tcTxStyle/>
    </a:band2H>
    <a:band1V>
      <a:tcTxStyle/>
      <a:tcStyle>
        <a:fill>
          <a:solidFill>
            <a:srgbClr val="F7CECE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EB494B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EB494B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B494B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EB494B"/>
          </a:solidFill>
        </a:fill>
      </a:tcStyle>
    </a:firstRow>
    <a:neCell>
      <a:tcTxStyle/>
    </a:neCell>
    <a:nwCell>
      <a:tcTxStyle/>
    </a:nwCell>
  </a:tblStyle>
  <a:tblStyle styleId="{EF809D2A-DF76-473C-BF4E-17ED062CE21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afdd9e3cc_2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1afdd9e3cc_2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afdd9e3cc_5_20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1afdd9e3cc_5_2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1afdd9e3cc_5_20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a6762cbf1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2a6762cbf1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2a6762cbf1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a6762cbf1_2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2a6762cbf1_2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2a6762cbf1_2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6762cbf1_2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2a6762cbf1_2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2a6762cbf1_2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a6762cbf1_2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2a6762cbf1_2_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a6762cbf1_2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2a6762cbf1_2_1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afdd9e3cc_5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1afdd9e3cc_5_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1afdd9e3cc_5_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afdd9e3cc_5_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afdd9e3cc_5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fdd9e3cc_5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1afdd9e3cc_5_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1afdd9e3cc_5_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afdd9e3cc_2_10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afdd9e3cc_2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1afdd9e3cc_2_10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afdd9e3cc_5_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1afdd9e3cc_5_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1afdd9e3cc_5_8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fdd9e3cc_5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1afdd9e3cc_5_1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afdd9e3cc_5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1afdd9e3cc_5_1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afdd9e3cc_5_1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1afdd9e3cc_5_1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1afdd9e3cc_5_19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afdd9e3cc_2_102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1afdd9e3cc_2_102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1afdd9e3cc_2_10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1afdd9e3cc_2_1056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1afdd9e3cc_2_105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1afdd9e3cc_2_10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afdd9e3cc_2_10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afdd9e3cc_2_1062"/>
          <p:cNvSpPr txBox="1"/>
          <p:nvPr>
            <p:ph idx="1" type="body"/>
          </p:nvPr>
        </p:nvSpPr>
        <p:spPr>
          <a:xfrm>
            <a:off x="395536" y="164637"/>
            <a:ext cx="6984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11afdd9e3cc_2_1062"/>
          <p:cNvSpPr txBox="1"/>
          <p:nvPr>
            <p:ph idx="2" type="body"/>
          </p:nvPr>
        </p:nvSpPr>
        <p:spPr>
          <a:xfrm>
            <a:off x="395536" y="932723"/>
            <a:ext cx="6984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:\002-KIMS BUSINESS\007-02-Googleslidesppt\02-GSppt-Contents-Kim\20170429\06-\item01.png" id="57" name="Google Shape;57;g11afdd9e3cc_2_10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1565" y="164637"/>
            <a:ext cx="1279146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11afdd9e3cc_2_1062"/>
          <p:cNvSpPr/>
          <p:nvPr/>
        </p:nvSpPr>
        <p:spPr>
          <a:xfrm>
            <a:off x="0" y="228245"/>
            <a:ext cx="216000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afdd9e3cc_2_1067"/>
          <p:cNvSpPr/>
          <p:nvPr/>
        </p:nvSpPr>
        <p:spPr>
          <a:xfrm rot="10800000">
            <a:off x="7763400" y="0"/>
            <a:ext cx="1380600" cy="68580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11afdd9e3cc_2_1067"/>
          <p:cNvSpPr/>
          <p:nvPr/>
        </p:nvSpPr>
        <p:spPr>
          <a:xfrm>
            <a:off x="0" y="0"/>
            <a:ext cx="1380600" cy="68580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11afdd9e3cc_2_1067"/>
          <p:cNvSpPr/>
          <p:nvPr/>
        </p:nvSpPr>
        <p:spPr>
          <a:xfrm>
            <a:off x="1380677" y="1316765"/>
            <a:ext cx="7295700" cy="49926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002-KIMS BUSINESS\007-02-Googleslidesppt\02-GSppt-Contents-Kim\20170429\06-\item01.png" id="63" name="Google Shape;63;g11afdd9e3cc_2_10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036" y="975128"/>
            <a:ext cx="1966918" cy="169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afdd9e3cc_2_1072"/>
          <p:cNvSpPr/>
          <p:nvPr/>
        </p:nvSpPr>
        <p:spPr>
          <a:xfrm>
            <a:off x="2907416" y="452669"/>
            <a:ext cx="3320700" cy="59526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11afdd9e3cc_2_1072"/>
          <p:cNvSpPr txBox="1"/>
          <p:nvPr>
            <p:ph idx="1" type="body"/>
          </p:nvPr>
        </p:nvSpPr>
        <p:spPr>
          <a:xfrm>
            <a:off x="2907416" y="4625329"/>
            <a:ext cx="3320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g11afdd9e3cc_2_1072"/>
          <p:cNvSpPr txBox="1"/>
          <p:nvPr>
            <p:ph idx="2" type="body"/>
          </p:nvPr>
        </p:nvSpPr>
        <p:spPr>
          <a:xfrm>
            <a:off x="2907268" y="5393415"/>
            <a:ext cx="3320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:\002-KIMS BUSINESS\007-02-Googleslidesppt\02-GSppt-Contents-Kim\20170429\06-\item01.png" id="68" name="Google Shape;68;g11afdd9e3cc_2_10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05492" y="1327811"/>
            <a:ext cx="2418637" cy="207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1afdd9e3cc_2_102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1afdd9e3cc_2_10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afdd9e3cc_2_10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1afdd9e3cc_2_10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1afdd9e3cc_2_10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afdd9e3cc_2_10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1afdd9e3cc_2_103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1afdd9e3cc_2_103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1afdd9e3cc_2_10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1afdd9e3cc_2_10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1afdd9e3cc_2_10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1afdd9e3cc_2_1040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1afdd9e3cc_2_10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1afdd9e3cc_2_10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afdd9e3cc_2_104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1afdd9e3cc_2_10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1afdd9e3cc_2_1047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1afdd9e3cc_2_104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1afdd9e3cc_2_1047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1afdd9e3cc_2_1047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1afdd9e3cc_2_10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afdd9e3cc_2_105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1afdd9e3cc_2_10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afdd9e3cc_2_10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1afdd9e3cc_2_10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1afdd9e3cc_2_10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Relationship Id="rId5" Type="http://schemas.openxmlformats.org/officeDocument/2006/relationships/image" Target="../media/image44.png"/><Relationship Id="rId6" Type="http://schemas.openxmlformats.org/officeDocument/2006/relationships/image" Target="../media/image51.png"/><Relationship Id="rId7" Type="http://schemas.openxmlformats.org/officeDocument/2006/relationships/image" Target="../media/image4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jpg"/><Relationship Id="rId10" Type="http://schemas.openxmlformats.org/officeDocument/2006/relationships/image" Target="../media/image9.jpg"/><Relationship Id="rId13" Type="http://schemas.openxmlformats.org/officeDocument/2006/relationships/image" Target="../media/image16.jpg"/><Relationship Id="rId1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jpg"/><Relationship Id="rId9" Type="http://schemas.openxmlformats.org/officeDocument/2006/relationships/image" Target="../media/image7.jpg"/><Relationship Id="rId5" Type="http://schemas.openxmlformats.org/officeDocument/2006/relationships/image" Target="../media/image3.jpg"/><Relationship Id="rId6" Type="http://schemas.openxmlformats.org/officeDocument/2006/relationships/image" Target="../media/image6.jpg"/><Relationship Id="rId7" Type="http://schemas.openxmlformats.org/officeDocument/2006/relationships/image" Target="../media/image4.jpg"/><Relationship Id="rId8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5.jpg"/><Relationship Id="rId13" Type="http://schemas.openxmlformats.org/officeDocument/2006/relationships/image" Target="../media/image21.jpg"/><Relationship Id="rId12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2.jpg"/><Relationship Id="rId9" Type="http://schemas.openxmlformats.org/officeDocument/2006/relationships/image" Target="../media/image29.jpg"/><Relationship Id="rId5" Type="http://schemas.openxmlformats.org/officeDocument/2006/relationships/image" Target="../media/image18.jpg"/><Relationship Id="rId6" Type="http://schemas.openxmlformats.org/officeDocument/2006/relationships/image" Target="../media/image23.jpg"/><Relationship Id="rId7" Type="http://schemas.openxmlformats.org/officeDocument/2006/relationships/image" Target="../media/image17.png"/><Relationship Id="rId8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Relationship Id="rId7" Type="http://schemas.openxmlformats.org/officeDocument/2006/relationships/image" Target="../media/image35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42.png"/><Relationship Id="rId9" Type="http://schemas.openxmlformats.org/officeDocument/2006/relationships/image" Target="../media/image38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Relationship Id="rId7" Type="http://schemas.openxmlformats.org/officeDocument/2006/relationships/image" Target="../media/image40.png"/><Relationship Id="rId8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afdd9e3cc_2_24"/>
          <p:cNvSpPr txBox="1"/>
          <p:nvPr>
            <p:ph idx="4294967295" type="body"/>
          </p:nvPr>
        </p:nvSpPr>
        <p:spPr>
          <a:xfrm>
            <a:off x="2757150" y="3805374"/>
            <a:ext cx="9144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None/>
            </a:pPr>
            <a:r>
              <a:rPr b="1" lang="en-IN" sz="3295" u="sng">
                <a:solidFill>
                  <a:srgbClr val="262626"/>
                </a:solidFill>
              </a:rPr>
              <a:t>Group - 8</a:t>
            </a:r>
            <a:endParaRPr b="1" sz="3295" u="sng">
              <a:solidFill>
                <a:srgbClr val="262626"/>
              </a:solidFill>
            </a:endParaRPr>
          </a:p>
        </p:txBody>
      </p:sp>
      <p:pic>
        <p:nvPicPr>
          <p:cNvPr descr="deck" id="74" name="Google Shape;74;g11afdd9e3cc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2995" y="5697302"/>
            <a:ext cx="2122009" cy="11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1afdd9e3cc_2_2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48529"/>
              <a:buFont typeface="Arial"/>
              <a:buNone/>
            </a:pPr>
            <a:r>
              <a:rPr b="1" lang="en-IN" sz="4080" u="sng">
                <a:solidFill>
                  <a:srgbClr val="262626"/>
                </a:solidFill>
              </a:rPr>
              <a:t>DIABETIC PATIENTS’ </a:t>
            </a:r>
            <a:br>
              <a:rPr b="1" lang="en-IN" sz="4080" u="sng">
                <a:solidFill>
                  <a:srgbClr val="262626"/>
                </a:solidFill>
              </a:rPr>
            </a:br>
            <a:r>
              <a:rPr b="1" lang="en-IN" sz="4080" u="sng">
                <a:solidFill>
                  <a:srgbClr val="262626"/>
                </a:solidFill>
              </a:rPr>
              <a:t>READMISSION PREDICTION</a:t>
            </a:r>
            <a:endParaRPr b="1" sz="4080" u="sng">
              <a:solidFill>
                <a:srgbClr val="262626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g11afdd9e3cc_2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397" y="1166075"/>
            <a:ext cx="3622948" cy="41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afdd9e3cc_5_205"/>
          <p:cNvSpPr txBox="1"/>
          <p:nvPr>
            <p:ph idx="2" type="body"/>
          </p:nvPr>
        </p:nvSpPr>
        <p:spPr>
          <a:xfrm>
            <a:off x="715686" y="1857084"/>
            <a:ext cx="6984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3F3F3F"/>
              </a:buClr>
              <a:buSzPts val="1400"/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Base Line Model Results (Random Forest) :-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1afdd9e3cc_5_205"/>
          <p:cNvSpPr txBox="1"/>
          <p:nvPr/>
        </p:nvSpPr>
        <p:spPr>
          <a:xfrm>
            <a:off x="437886" y="2452840"/>
            <a:ext cx="291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◆"/>
            </a:pPr>
            <a:r>
              <a:rPr b="1" lang="en-I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Train Set Results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1afdd9e3cc_5_205"/>
          <p:cNvSpPr/>
          <p:nvPr/>
        </p:nvSpPr>
        <p:spPr>
          <a:xfrm>
            <a:off x="2511578" y="-71125"/>
            <a:ext cx="44643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 u="sng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Baseline Model</a:t>
            </a:r>
            <a:endParaRPr b="1" sz="4000" u="sng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g11afdd9e3cc_5_205"/>
          <p:cNvGraphicFramePr/>
          <p:nvPr/>
        </p:nvGraphicFramePr>
        <p:xfrm>
          <a:off x="235684" y="29204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{8EF2213A-D8D9-4DD1-B9BC-ADC4B2CAAD84}</a:tableStyleId>
              </a:tblPr>
              <a:tblGrid>
                <a:gridCol w="1268575"/>
                <a:gridCol w="1268575"/>
                <a:gridCol w="1268575"/>
                <a:gridCol w="1268575"/>
                <a:gridCol w="1268575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Accuracy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F1-Score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Precision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Recall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ROC-AUC</a:t>
                      </a:r>
                      <a:endParaRPr sz="1900"/>
                    </a:p>
                  </a:txBody>
                  <a:tcPr marT="60975" marB="60975" marR="91450" marL="91450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0.999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0.999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1.000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0.999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0.999</a:t>
                      </a:r>
                      <a:endParaRPr sz="1900"/>
                    </a:p>
                  </a:txBody>
                  <a:tcPr marT="60975" marB="60975" marR="91450" marL="91450"/>
                </a:tc>
              </a:tr>
            </a:tbl>
          </a:graphicData>
        </a:graphic>
      </p:graphicFrame>
      <p:sp>
        <p:nvSpPr>
          <p:cNvPr id="262" name="Google Shape;262;g11afdd9e3cc_5_205"/>
          <p:cNvSpPr txBox="1"/>
          <p:nvPr/>
        </p:nvSpPr>
        <p:spPr>
          <a:xfrm>
            <a:off x="319936" y="4397233"/>
            <a:ext cx="291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048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oto Sans Symbols"/>
              <a:buChar char="◆"/>
            </a:pPr>
            <a:r>
              <a:rPr b="1" lang="en-IN" sz="1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Test Set Results</a:t>
            </a:r>
            <a:endParaRPr b="1" sz="1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1afdd9e3cc_5_205"/>
          <p:cNvSpPr txBox="1"/>
          <p:nvPr/>
        </p:nvSpPr>
        <p:spPr>
          <a:xfrm>
            <a:off x="1081122" y="1346227"/>
            <a:ext cx="6984776" cy="533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ck" id="264" name="Google Shape;264;g11afdd9e3cc_5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-315416"/>
            <a:ext cx="1547664" cy="8465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5" name="Google Shape;265;g11afdd9e3cc_5_205"/>
          <p:cNvGraphicFramePr/>
          <p:nvPr/>
        </p:nvGraphicFramePr>
        <p:xfrm>
          <a:off x="319935" y="5019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{8EF2213A-D8D9-4DD1-B9BC-ADC4B2CAAD84}</a:tableStyleId>
              </a:tblPr>
              <a:tblGrid>
                <a:gridCol w="1268575"/>
                <a:gridCol w="1268575"/>
                <a:gridCol w="1268575"/>
                <a:gridCol w="1268575"/>
                <a:gridCol w="1268575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Accuracy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F1-Score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Precision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Recall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ROC-AUC</a:t>
                      </a:r>
                      <a:endParaRPr sz="1900"/>
                    </a:p>
                  </a:txBody>
                  <a:tcPr marT="60975" marB="60975" marR="91450" marL="91450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0.886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0.011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0.540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0.005</a:t>
                      </a:r>
                      <a:endParaRPr sz="1900"/>
                    </a:p>
                  </a:txBody>
                  <a:tcPr marT="60975" marB="609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0.631</a:t>
                      </a:r>
                      <a:endParaRPr sz="1900"/>
                    </a:p>
                  </a:txBody>
                  <a:tcPr marT="60975" marB="60975" marR="91450" marL="91450"/>
                </a:tc>
              </a:tr>
            </a:tbl>
          </a:graphicData>
        </a:graphic>
      </p:graphicFrame>
      <p:graphicFrame>
        <p:nvGraphicFramePr>
          <p:cNvPr id="266" name="Google Shape;266;g11afdd9e3cc_5_205"/>
          <p:cNvGraphicFramePr/>
          <p:nvPr/>
        </p:nvGraphicFramePr>
        <p:xfrm>
          <a:off x="6784720" y="29900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{8EF2213A-D8D9-4DD1-B9BC-ADC4B2CAAD84}</a:tableStyleId>
              </a:tblPr>
              <a:tblGrid>
                <a:gridCol w="1078550"/>
                <a:gridCol w="1078550"/>
              </a:tblGrid>
              <a:tr h="71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none" cap="none" strike="noStrike">
                          <a:solidFill>
                            <a:schemeClr val="lt1"/>
                          </a:solidFill>
                        </a:rPr>
                        <a:t>61594</a:t>
                      </a:r>
                      <a:endParaRPr sz="1900"/>
                    </a:p>
                  </a:txBody>
                  <a:tcPr marT="60975" marB="6097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lt1"/>
                          </a:solidFill>
                        </a:rPr>
                        <a:t>0</a:t>
                      </a:r>
                      <a:endParaRPr sz="1900"/>
                    </a:p>
                  </a:txBody>
                  <a:tcPr marT="60975" marB="60975" marR="91450" marL="91450">
                    <a:solidFill>
                      <a:schemeClr val="accent1"/>
                    </a:solidFill>
                  </a:tcPr>
                </a:tc>
              </a:tr>
              <a:tr h="44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lt1"/>
                          </a:solidFill>
                        </a:rPr>
                        <a:t>4</a:t>
                      </a:r>
                      <a:endParaRPr sz="1900"/>
                    </a:p>
                  </a:txBody>
                  <a:tcPr marT="60975" marB="6097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lt1"/>
                          </a:solidFill>
                        </a:rPr>
                        <a:t>7912</a:t>
                      </a:r>
                      <a:endParaRPr sz="1900"/>
                    </a:p>
                  </a:txBody>
                  <a:tcPr marT="60975" marB="6097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Google Shape;267;g11afdd9e3cc_5_205"/>
          <p:cNvGraphicFramePr/>
          <p:nvPr/>
        </p:nvGraphicFramePr>
        <p:xfrm>
          <a:off x="7010370" y="5019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{8EF2213A-D8D9-4DD1-B9BC-ADC4B2CAAD84}</a:tableStyleId>
              </a:tblPr>
              <a:tblGrid>
                <a:gridCol w="965725"/>
                <a:gridCol w="965725"/>
              </a:tblGrid>
              <a:tr h="85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lt1"/>
                          </a:solidFill>
                        </a:rPr>
                        <a:t>26381</a:t>
                      </a:r>
                      <a:endParaRPr sz="1900"/>
                    </a:p>
                  </a:txBody>
                  <a:tcPr marT="60975" marB="6097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lt1"/>
                          </a:solidFill>
                        </a:rPr>
                        <a:t>17</a:t>
                      </a:r>
                      <a:endParaRPr sz="1900"/>
                    </a:p>
                  </a:txBody>
                  <a:tcPr marT="60975" marB="60975" marR="91450" marL="91450">
                    <a:solidFill>
                      <a:schemeClr val="accent1"/>
                    </a:solidFill>
                  </a:tcPr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lt1"/>
                          </a:solidFill>
                        </a:rPr>
                        <a:t>3372</a:t>
                      </a:r>
                      <a:endParaRPr sz="1900"/>
                    </a:p>
                  </a:txBody>
                  <a:tcPr marT="60975" marB="6097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lt1"/>
                          </a:solidFill>
                        </a:rPr>
                        <a:t>20</a:t>
                      </a:r>
                      <a:endParaRPr sz="1900"/>
                    </a:p>
                  </a:txBody>
                  <a:tcPr marT="60975" marB="6097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g11afdd9e3cc_5_205"/>
          <p:cNvSpPr txBox="1"/>
          <p:nvPr/>
        </p:nvSpPr>
        <p:spPr>
          <a:xfrm>
            <a:off x="6708924" y="2418550"/>
            <a:ext cx="223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048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oto Sans Symbols"/>
              <a:buChar char="❖"/>
            </a:pPr>
            <a:r>
              <a:rPr b="1" lang="en-IN" sz="1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b="1" sz="1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1afdd9e3cc_5_205"/>
          <p:cNvSpPr txBox="1"/>
          <p:nvPr/>
        </p:nvSpPr>
        <p:spPr>
          <a:xfrm>
            <a:off x="395525" y="674000"/>
            <a:ext cx="83667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❖"/>
            </a:pPr>
            <a:r>
              <a:rPr lang="en-I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Primary Evaluation Metric: Recall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28575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❖"/>
            </a:pPr>
            <a:r>
              <a:rPr lang="en-I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used tree based algorithm because Logistic Regression model suffers from limitations like linear relationship, outliers and </a:t>
            </a:r>
            <a:r>
              <a:rPr lang="en-I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multicollinearity</a:t>
            </a:r>
            <a:r>
              <a:rPr lang="en-IN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a6762cbf1_2_0"/>
          <p:cNvSpPr/>
          <p:nvPr/>
        </p:nvSpPr>
        <p:spPr>
          <a:xfrm>
            <a:off x="1493626" y="86775"/>
            <a:ext cx="6492000" cy="5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Modelling Results: Before Tuning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12a6762cbf1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392" y="1000787"/>
            <a:ext cx="8413208" cy="216409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277" name="Google Shape;277;g12a6762cbf1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842" y="3555668"/>
            <a:ext cx="8401015" cy="201622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a6762cbf1_2_19"/>
          <p:cNvSpPr/>
          <p:nvPr/>
        </p:nvSpPr>
        <p:spPr>
          <a:xfrm>
            <a:off x="1493626" y="86775"/>
            <a:ext cx="6492000" cy="5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</a:rPr>
              <a:t>Modelling Results: After Tuning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284" name="Google Shape;284;g12a6762cbf1_2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48" y="762372"/>
            <a:ext cx="8248602" cy="214450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285" name="Google Shape;285;g12a6762cbf1_2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525" y="3468651"/>
            <a:ext cx="3117599" cy="26944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286" name="Google Shape;286;g12a6762cbf1_2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5875" y="3453178"/>
            <a:ext cx="2952325" cy="26944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sp>
        <p:nvSpPr>
          <p:cNvPr id="287" name="Google Shape;287;g12a6762cbf1_2_19"/>
          <p:cNvSpPr txBox="1"/>
          <p:nvPr/>
        </p:nvSpPr>
        <p:spPr>
          <a:xfrm>
            <a:off x="6782802" y="3605578"/>
            <a:ext cx="201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Confusion Matrix: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g12a6762cbf1_2_19"/>
          <p:cNvGraphicFramePr/>
          <p:nvPr/>
        </p:nvGraphicFramePr>
        <p:xfrm>
          <a:off x="6915036" y="4091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{77AB3923-AAFF-47E6-98AE-8F663FA2BE7F}</a:tableStyleId>
              </a:tblPr>
              <a:tblGrid>
                <a:gridCol w="875925"/>
                <a:gridCol w="875925"/>
              </a:tblGrid>
              <a:tr h="22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solidFill>
                            <a:schemeClr val="dk1"/>
                          </a:solidFill>
                        </a:rPr>
                        <a:t>15694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solidFill>
                            <a:schemeClr val="dk1"/>
                          </a:solidFill>
                        </a:rPr>
                        <a:t>10091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</a:tr>
              <a:tr h="22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solidFill>
                            <a:schemeClr val="dk1"/>
                          </a:solidFill>
                        </a:rPr>
                        <a:t>1220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>
                          <a:solidFill>
                            <a:schemeClr val="dk1"/>
                          </a:solidFill>
                        </a:rPr>
                        <a:t>2116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g12a6762cbf1_2_19"/>
          <p:cNvSpPr txBox="1"/>
          <p:nvPr/>
        </p:nvSpPr>
        <p:spPr>
          <a:xfrm>
            <a:off x="6677192" y="5883208"/>
            <a:ext cx="222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b="1"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Confidence Interval For Recall Score:</a:t>
            </a:r>
            <a:endParaRPr/>
          </a:p>
        </p:txBody>
      </p:sp>
      <p:sp>
        <p:nvSpPr>
          <p:cNvPr id="290" name="Google Shape;290;g12a6762cbf1_2_19"/>
          <p:cNvSpPr/>
          <p:nvPr/>
        </p:nvSpPr>
        <p:spPr>
          <a:xfrm>
            <a:off x="6680075" y="4963928"/>
            <a:ext cx="2353500" cy="79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95% likelihood of Recall between 59.7% and 63.4%.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a6762cbf1_2_33"/>
          <p:cNvSpPr/>
          <p:nvPr/>
        </p:nvSpPr>
        <p:spPr>
          <a:xfrm>
            <a:off x="2751630" y="-56532"/>
            <a:ext cx="36408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Interpretation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k" id="297" name="Google Shape;297;g12a6762cbf1_2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-315416"/>
            <a:ext cx="1547664" cy="846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12a6762cbf1_2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5355" y="721503"/>
            <a:ext cx="5788646" cy="606956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299" name="Google Shape;299;g12a6762cbf1_2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3401" y="2553325"/>
            <a:ext cx="5400600" cy="21164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0" name="Google Shape;300;g12a6762cbf1_2_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43401" y="4623103"/>
            <a:ext cx="5400600" cy="16761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g12a6762cbf1_2_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43401" y="644692"/>
            <a:ext cx="5400599" cy="190863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g12a6762cbf1_2_33"/>
          <p:cNvSpPr/>
          <p:nvPr/>
        </p:nvSpPr>
        <p:spPr>
          <a:xfrm>
            <a:off x="328725" y="610001"/>
            <a:ext cx="3028200" cy="2116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(Shapley Additive Explanations) is a </a:t>
            </a:r>
            <a:b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 theoretic approach to </a:t>
            </a:r>
            <a:b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the output of any machine </a:t>
            </a:r>
            <a:b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model. It connects optimal </a:t>
            </a:r>
            <a:b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allocation with local explanation using the classic Shapley values from game theory and their related </a:t>
            </a:r>
            <a:b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extensions.</a:t>
            </a:r>
            <a:endParaRPr/>
          </a:p>
        </p:txBody>
      </p:sp>
      <p:sp>
        <p:nvSpPr>
          <p:cNvPr id="303" name="Google Shape;303;g12a6762cbf1_2_33"/>
          <p:cNvSpPr/>
          <p:nvPr/>
        </p:nvSpPr>
        <p:spPr>
          <a:xfrm>
            <a:off x="263425" y="2998475"/>
            <a:ext cx="3313200" cy="256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(Shapley Additive Explanations) is a </a:t>
            </a:r>
            <a:b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 theoretic approach to </a:t>
            </a:r>
            <a:b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the output of any machine </a:t>
            </a:r>
            <a:b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model. It connects optimal </a:t>
            </a:r>
            <a:b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allocation with local explanation using the classic Shapley values from game theory and their related </a:t>
            </a:r>
            <a:b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a6762cbf1_2_79"/>
          <p:cNvSpPr/>
          <p:nvPr/>
        </p:nvSpPr>
        <p:spPr>
          <a:xfrm>
            <a:off x="179512" y="644691"/>
            <a:ext cx="3888300" cy="608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lin ang="5400012" scaled="0"/>
          </a:gradFill>
          <a:ln cap="flat" cmpd="sng" w="9525">
            <a:solidFill>
              <a:srgbClr val="E8434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patient has the following characteristics he has a high probability of being readmitted :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1"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preceding year visits.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1"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patient is discharged to another medical facility or discharged to home with health services.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1"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number of diagnoses.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1"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patient is given diabetes medicines.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1"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primary diagnosed disease was of circulatory system.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1"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Metformin and/or insulin is not being given or the dosage is low.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1"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secondary diagnosis was coming to be Diabetes.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1"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A1C test was not performed.</a:t>
            </a:r>
            <a:endParaRPr/>
          </a:p>
        </p:txBody>
      </p:sp>
      <p:sp>
        <p:nvSpPr>
          <p:cNvPr id="309" name="Google Shape;309;g12a6762cbf1_2_79"/>
          <p:cNvSpPr/>
          <p:nvPr/>
        </p:nvSpPr>
        <p:spPr>
          <a:xfrm>
            <a:off x="1174780" y="-58437"/>
            <a:ext cx="16818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endParaRPr/>
          </a:p>
        </p:txBody>
      </p:sp>
      <p:sp>
        <p:nvSpPr>
          <p:cNvPr id="310" name="Google Shape;310;g12a6762cbf1_2_79"/>
          <p:cNvSpPr txBox="1"/>
          <p:nvPr/>
        </p:nvSpPr>
        <p:spPr>
          <a:xfrm>
            <a:off x="4637084" y="-58437"/>
            <a:ext cx="450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 </a:t>
            </a:r>
            <a:r>
              <a:rPr b="1"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Encountered</a:t>
            </a:r>
            <a:endParaRPr b="1" sz="28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2a6762cbf1_2_79"/>
          <p:cNvSpPr/>
          <p:nvPr/>
        </p:nvSpPr>
        <p:spPr>
          <a:xfrm>
            <a:off x="4637084" y="639189"/>
            <a:ext cx="4219500" cy="3366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E8434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i="0" lang="en-I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major challenge was to acquire </a:t>
            </a:r>
            <a:br>
              <a:rPr b="1" i="0" lang="en-I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sufficient domain knowledge of the medical world. 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i="0" lang="en-I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 time (Large Dataset) 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i="0" lang="en-I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imbalance which would result in</a:t>
            </a:r>
            <a:br>
              <a:rPr b="1"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i="0" lang="en-I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 predictions.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 Recall Tradeoff.</a:t>
            </a:r>
            <a:endParaRPr b="0" i="0" sz="14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g12a6762cbf1_2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502" y="4101075"/>
            <a:ext cx="3586555" cy="275692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a6762cbf1_2_119"/>
          <p:cNvSpPr/>
          <p:nvPr/>
        </p:nvSpPr>
        <p:spPr>
          <a:xfrm>
            <a:off x="2121649" y="0"/>
            <a:ext cx="49008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Recommendation</a:t>
            </a:r>
            <a:endParaRPr/>
          </a:p>
        </p:txBody>
      </p:sp>
      <p:sp>
        <p:nvSpPr>
          <p:cNvPr id="318" name="Google Shape;318;g12a6762cbf1_2_119"/>
          <p:cNvSpPr/>
          <p:nvPr/>
        </p:nvSpPr>
        <p:spPr>
          <a:xfrm>
            <a:off x="490592" y="677703"/>
            <a:ext cx="8473500" cy="403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❑"/>
            </a:pPr>
            <a:r>
              <a:rPr lang="en-I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Medical facilities can take precautionary measures with patients during their initial admission by    making A1C and Maximum Glucose Serum test compulsory and providing the treatment accordingly.</a:t>
            </a:r>
            <a:endParaRPr/>
          </a:p>
          <a:p>
            <a:pPr indent="-285750" lvl="0" marL="31623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❑"/>
            </a:pPr>
            <a:r>
              <a:rPr lang="en-I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follow-up with the discharged patients should be done to keep a track of their health and to          counsel them from time-to-time.</a:t>
            </a:r>
            <a:endParaRPr/>
          </a:p>
          <a:p>
            <a:pPr indent="-285750" lvl="0" marL="31623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❑"/>
            </a:pPr>
            <a:r>
              <a:rPr lang="en-I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High-risk patients' current medicines' regime should be re-evaluated and the most effective           medicines should be considered.</a:t>
            </a:r>
            <a:endParaRPr/>
          </a:p>
          <a:p>
            <a:pPr indent="-285750" lvl="0" marL="31623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❑"/>
            </a:pPr>
            <a:r>
              <a:rPr lang="en-I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Effective Medicines </a:t>
            </a:r>
            <a:r>
              <a:rPr b="1" lang="en-I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:- </a:t>
            </a:r>
            <a:r>
              <a:rPr lang="en-I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Insulin</a:t>
            </a:r>
            <a:r>
              <a:rPr b="1" lang="en-I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Metformin, Glipizide.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1623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❑"/>
            </a:pPr>
            <a:r>
              <a:rPr lang="en-I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annual plans, financials and infrastructure / inventory should be planned accordingly by taking   into account the predicted readmissions.</a:t>
            </a:r>
            <a:endParaRPr/>
          </a:p>
          <a:p>
            <a:pPr indent="-285750" lvl="0" marL="31623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❑"/>
            </a:pPr>
            <a:r>
              <a:rPr lang="en-I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Providing extra attention and care to high-risk patients.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2a6762cbf1_2_119"/>
          <p:cNvSpPr txBox="1"/>
          <p:nvPr/>
        </p:nvSpPr>
        <p:spPr>
          <a:xfrm>
            <a:off x="179849" y="5000469"/>
            <a:ext cx="189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</a:t>
            </a:r>
            <a:br>
              <a:rPr b="1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Prospects </a:t>
            </a:r>
            <a:br>
              <a:rPr b="1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br>
              <a:rPr b="1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Suggestions 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2a6762cbf1_2_119"/>
          <p:cNvSpPr/>
          <p:nvPr/>
        </p:nvSpPr>
        <p:spPr>
          <a:xfrm>
            <a:off x="2771800" y="4888561"/>
            <a:ext cx="6192300" cy="1824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Bayesian Optimization, Neural Networks, One Class Classification, Probability      Calibration, Stacking can be applied in the future to see improvements (if any).</a:t>
            </a:r>
            <a:endParaRPr/>
          </a:p>
          <a:p>
            <a:pPr indent="-2540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</a:pPr>
            <a:r>
              <a:t/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Updating the diagnosis codes according to the ICD 11 standards.</a:t>
            </a:r>
            <a:endParaRPr/>
          </a:p>
          <a:p>
            <a:pPr indent="-2540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</a:pPr>
            <a:r>
              <a:t/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more observations for readmitted cases and collecting more data with      respect to patient’s demography, lifestyle and mental health for a more                  informative dataset.</a:t>
            </a:r>
            <a:endParaRPr/>
          </a:p>
        </p:txBody>
      </p:sp>
      <p:sp>
        <p:nvSpPr>
          <p:cNvPr id="321" name="Google Shape;321;g12a6762cbf1_2_119"/>
          <p:cNvSpPr/>
          <p:nvPr/>
        </p:nvSpPr>
        <p:spPr>
          <a:xfrm>
            <a:off x="2001858" y="5581108"/>
            <a:ext cx="550500" cy="439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AB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"/>
          <p:cNvSpPr txBox="1"/>
          <p:nvPr/>
        </p:nvSpPr>
        <p:spPr>
          <a:xfrm>
            <a:off x="3056012" y="2655589"/>
            <a:ext cx="47304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55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800"/>
              </a:spcBef>
              <a:spcAft>
                <a:spcPts val="0"/>
              </a:spcAft>
              <a:buClr>
                <a:srgbClr val="0055A0"/>
              </a:buClr>
              <a:buSzPts val="4000"/>
              <a:buFont typeface="Arial"/>
              <a:buNone/>
            </a:pPr>
            <a:r>
              <a:rPr b="0" i="0" lang="en-IN" sz="5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 sz="2400" u="sng">
              <a:solidFill>
                <a:schemeClr val="dk1"/>
              </a:solidFill>
            </a:endParaRPr>
          </a:p>
        </p:txBody>
      </p:sp>
      <p:pic>
        <p:nvPicPr>
          <p:cNvPr descr="deck" id="327" name="Google Shape;3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6495" y="7177"/>
            <a:ext cx="2122009" cy="11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25" y="888325"/>
            <a:ext cx="4198452" cy="4808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5"/>
          <p:cNvGraphicFramePr/>
          <p:nvPr/>
        </p:nvGraphicFramePr>
        <p:xfrm>
          <a:off x="152400" y="55486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{EF809D2A-DF76-473C-BF4E-17ED062CE21E}</a:tableStyleId>
              </a:tblPr>
              <a:tblGrid>
                <a:gridCol w="3926650"/>
              </a:tblGrid>
              <a:tr h="42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31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Guided by-</a:t>
                      </a:r>
                      <a:endParaRPr b="1" sz="17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/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Mr. Koneti Naveen Kumar Yadav</a:t>
                      </a:r>
                      <a:endParaRPr b="1" sz="1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330" name="Google Shape;330;p5"/>
          <p:cNvSpPr txBox="1"/>
          <p:nvPr/>
        </p:nvSpPr>
        <p:spPr>
          <a:xfrm>
            <a:off x="6234000" y="39002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Submitted by-</a:t>
            </a:r>
            <a:endParaRPr sz="2400"/>
          </a:p>
        </p:txBody>
      </p:sp>
      <p:sp>
        <p:nvSpPr>
          <p:cNvPr id="331" name="Google Shape;331;p5"/>
          <p:cNvSpPr txBox="1"/>
          <p:nvPr/>
        </p:nvSpPr>
        <p:spPr>
          <a:xfrm>
            <a:off x="5669900" y="4406700"/>
            <a:ext cx="3408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/>
              <a:t>Naveen Kumar Gupta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/>
              <a:t>Shivam Saraogi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/>
              <a:t>Arvind Sain</a:t>
            </a:r>
            <a:endParaRPr b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afdd9e3cc_5_39"/>
          <p:cNvSpPr txBox="1"/>
          <p:nvPr/>
        </p:nvSpPr>
        <p:spPr>
          <a:xfrm>
            <a:off x="1870775" y="2560000"/>
            <a:ext cx="596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the problem need to be addressed?</a:t>
            </a:r>
            <a:endParaRPr b="1" i="0" sz="21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1afdd9e3cc_5_39"/>
          <p:cNvSpPr/>
          <p:nvPr/>
        </p:nvSpPr>
        <p:spPr>
          <a:xfrm>
            <a:off x="2167325" y="0"/>
            <a:ext cx="4809300" cy="76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r>
              <a:rPr b="1" lang="en-IN" sz="4000" u="sng">
                <a:solidFill>
                  <a:schemeClr val="dk1"/>
                </a:solidFill>
              </a:rPr>
              <a:t> </a:t>
            </a:r>
            <a:r>
              <a:rPr b="1" i="0" lang="en-IN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4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1afdd9e3cc_5_39"/>
          <p:cNvSpPr txBox="1"/>
          <p:nvPr/>
        </p:nvSpPr>
        <p:spPr>
          <a:xfrm>
            <a:off x="384875" y="3141075"/>
            <a:ext cx="81564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50"/>
              <a:buFont typeface="Calibri"/>
              <a:buChar char="❑"/>
            </a:pPr>
            <a:r>
              <a:rPr i="0" lang="en-IN" sz="15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Diabetes Mellitus (DM) is a chronic disease where the blood has high sugar level. It is a </a:t>
            </a:r>
            <a:br>
              <a:rPr i="0" lang="en-IN" sz="15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IN" sz="15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progressive disease that can lead to a significant number of health complications and </a:t>
            </a:r>
            <a:br>
              <a:rPr i="0" lang="en-IN" sz="15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IN" sz="15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profoundly reduce the quality of life. </a:t>
            </a:r>
            <a:br>
              <a:rPr i="0" lang="en-IN" sz="15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0" sz="155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50"/>
              <a:buFont typeface="Calibri"/>
              <a:buChar char="❑"/>
            </a:pPr>
            <a:r>
              <a:rPr i="0" lang="en-IN" sz="15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Hospital readmission is a high-priority health care quality measure and target for cost reduction. The burden of diabetes among hospitalized patients, however, is substantial, growing, and costly, and readmissions contribute a significant portion of this burden.</a:t>
            </a:r>
            <a:br>
              <a:rPr i="0" lang="en-IN" sz="15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0" sz="155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50"/>
              <a:buFont typeface="Calibri"/>
              <a:buChar char="❑"/>
            </a:pPr>
            <a:r>
              <a:rPr i="0" lang="en-IN" sz="15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Thirty-day readmission rates for hospitalized patients with DM are reported to be between </a:t>
            </a:r>
            <a:br>
              <a:rPr i="0" lang="en-IN" sz="15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IN" sz="15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14.4 and 22.7% much higher than the rate for all hospitalized patients (8.5–13.5%). </a:t>
            </a:r>
            <a:endParaRPr i="0" sz="155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ck" id="85" name="Google Shape;85;g11afdd9e3cc_5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9000" y="6011425"/>
            <a:ext cx="2635000" cy="8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1afdd9e3cc_5_39"/>
          <p:cNvSpPr txBox="1"/>
          <p:nvPr>
            <p:ph idx="1" type="subTitle"/>
          </p:nvPr>
        </p:nvSpPr>
        <p:spPr>
          <a:xfrm>
            <a:off x="440000" y="830150"/>
            <a:ext cx="83190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identify the factors that lead to the high readmission rate of diabetic patients </a:t>
            </a:r>
            <a:br>
              <a:rPr lang="en-I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within 30 days post discharge and to correspondingly predict the high-risk diabetic</a:t>
            </a:r>
            <a:br>
              <a:rPr lang="en-I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patients who are most likely to get readmitted.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Also, to identify the medicines that are the most effective in the treatment.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fdd9e3cc_5_48"/>
          <p:cNvSpPr txBox="1"/>
          <p:nvPr/>
        </p:nvSpPr>
        <p:spPr>
          <a:xfrm>
            <a:off x="251524" y="416750"/>
            <a:ext cx="81735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subset used for analysis covers 10 years of diabetic patients encounters data (1999 – 2008) with over 100,000 diabetic patients and 50 variables including 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stay, medicines, in-patient visits etc. from 130 hospitals in the United States.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1afdd9e3cc_5_48"/>
          <p:cNvSpPr/>
          <p:nvPr/>
        </p:nvSpPr>
        <p:spPr>
          <a:xfrm>
            <a:off x="1064473" y="41700"/>
            <a:ext cx="57846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Set Overview</a:t>
            </a:r>
            <a:endParaRPr b="1" sz="4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k" id="93" name="Google Shape;93;g11afdd9e3cc_5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-315416"/>
            <a:ext cx="1547664" cy="8465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1afdd9e3cc_5_48"/>
          <p:cNvSpPr/>
          <p:nvPr/>
        </p:nvSpPr>
        <p:spPr>
          <a:xfrm>
            <a:off x="539552" y="5181315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1afdd9e3cc_5_48"/>
          <p:cNvSpPr txBox="1"/>
          <p:nvPr/>
        </p:nvSpPr>
        <p:spPr>
          <a:xfrm>
            <a:off x="408309" y="2813756"/>
            <a:ext cx="835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1afdd9e3cc_5_48"/>
          <p:cNvSpPr txBox="1"/>
          <p:nvPr/>
        </p:nvSpPr>
        <p:spPr>
          <a:xfrm>
            <a:off x="251525" y="2813750"/>
            <a:ext cx="8896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Patient identifiers :- </a:t>
            </a:r>
            <a:r>
              <a:rPr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encounter_id, patient_nbr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900"/>
              <a:buChar char="●"/>
            </a:pPr>
            <a:r>
              <a:rPr b="1"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Patient demographics :- </a:t>
            </a:r>
            <a:r>
              <a:rPr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race, gender, age, weight ,payer_code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Admission and Discharge details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admission_source_id ,admission_type_id, discharge_disposition_id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Patient medical history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number_outpatient ,number_inpatient, number_emergency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Patient Admission details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medical_speacialty ,diag_1, diag_2 and diag_3, time_in_hospital, number_diagnoses, num_lab_procedures, num_procedures, num_medications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900"/>
              <a:buChar char="●"/>
            </a:pPr>
            <a:r>
              <a:rPr b="1"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Clinical Results :- </a:t>
            </a:r>
            <a:r>
              <a:rPr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max_glu_serum, A1cresult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Medication Details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:- </a:t>
            </a:r>
            <a:r>
              <a:rPr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diabetesMed, change, 23 features for medications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Readmission Indicator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- </a:t>
            </a:r>
            <a:r>
              <a:rPr lang="en-IN" sz="19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readmitted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Types :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Cat:36, Num:13, Bool:1</a:t>
            </a:r>
            <a:endParaRPr sz="19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ck" id="102" name="Google Shape;102;g11afdd9e3cc_5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-315416"/>
            <a:ext cx="1547664" cy="84655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1afdd9e3cc_5_58"/>
          <p:cNvSpPr/>
          <p:nvPr/>
        </p:nvSpPr>
        <p:spPr>
          <a:xfrm>
            <a:off x="707700" y="-4025"/>
            <a:ext cx="69225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</a:t>
            </a:r>
            <a:r>
              <a:rPr b="1" lang="en-IN" sz="4000" u="sng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b="1" lang="en-IN" sz="4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1" sz="4000" u="sng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g11afdd9e3cc_5_58"/>
          <p:cNvGrpSpPr/>
          <p:nvPr/>
        </p:nvGrpSpPr>
        <p:grpSpPr>
          <a:xfrm>
            <a:off x="4761212" y="3943125"/>
            <a:ext cx="3658818" cy="2948935"/>
            <a:chOff x="251522" y="421994"/>
            <a:chExt cx="3672406" cy="2944812"/>
          </a:xfrm>
        </p:grpSpPr>
        <p:pic>
          <p:nvPicPr>
            <p:cNvPr id="105" name="Google Shape;105;g11afdd9e3cc_5_58"/>
            <p:cNvPicPr preferRelativeResize="0"/>
            <p:nvPr/>
          </p:nvPicPr>
          <p:blipFill rotWithShape="1">
            <a:blip r:embed="rId4">
              <a:alphaModFix/>
            </a:blip>
            <a:srcRect b="0" l="4081" r="0" t="3220"/>
            <a:stretch/>
          </p:blipFill>
          <p:spPr>
            <a:xfrm>
              <a:off x="575558" y="775277"/>
              <a:ext cx="3348370" cy="2254067"/>
            </a:xfrm>
            <a:prstGeom prst="rect">
              <a:avLst/>
            </a:prstGeom>
            <a:solidFill>
              <a:srgbClr val="ECECEC"/>
            </a:solidFill>
            <a:ln cap="sq" cmpd="sng" w="889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5000" rotWithShape="0" algn="tl" dir="5400000" dist="18000">
                <a:srgbClr val="000000">
                  <a:alpha val="40000"/>
                </a:srgbClr>
              </a:outerShdw>
            </a:effectLst>
          </p:spPr>
        </p:pic>
        <p:sp>
          <p:nvSpPr>
            <p:cNvPr id="106" name="Google Shape;106;g11afdd9e3cc_5_58"/>
            <p:cNvSpPr txBox="1"/>
            <p:nvPr/>
          </p:nvSpPr>
          <p:spPr>
            <a:xfrm>
              <a:off x="1389044" y="421994"/>
              <a:ext cx="21420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92929"/>
                </a:buClr>
                <a:buSzPts val="1200"/>
                <a:buFont typeface="Arial"/>
                <a:buNone/>
              </a:pPr>
              <a:r>
                <a:rPr b="1" lang="en-IN" sz="1200">
                  <a:solidFill>
                    <a:srgbClr val="292929"/>
                  </a:solidFill>
                </a:rPr>
                <a:t>Fig v. Race Univariate</a:t>
              </a:r>
              <a:endParaRPr b="1" sz="1200">
                <a:solidFill>
                  <a:srgbClr val="3F3F3F"/>
                </a:solidFill>
              </a:endParaRPr>
            </a:p>
          </p:txBody>
        </p:sp>
        <p:sp>
          <p:nvSpPr>
            <p:cNvPr id="107" name="Google Shape;107;g11afdd9e3cc_5_58"/>
            <p:cNvSpPr txBox="1"/>
            <p:nvPr/>
          </p:nvSpPr>
          <p:spPr>
            <a:xfrm>
              <a:off x="1968875" y="3078775"/>
              <a:ext cx="525727" cy="288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92929"/>
                </a:buClr>
                <a:buSzPts val="1000"/>
                <a:buFont typeface="Arial"/>
                <a:buNone/>
              </a:pPr>
              <a:r>
                <a:rPr b="1" lang="en-IN" sz="1000">
                  <a:solidFill>
                    <a:srgbClr val="292929"/>
                  </a:solidFill>
                </a:rPr>
                <a:t>Race</a:t>
              </a:r>
              <a:endParaRPr b="1" sz="1000">
                <a:solidFill>
                  <a:srgbClr val="3F3F3F"/>
                </a:solidFill>
              </a:endParaRPr>
            </a:p>
          </p:txBody>
        </p:sp>
        <p:sp>
          <p:nvSpPr>
            <p:cNvPr id="108" name="Google Shape;108;g11afdd9e3cc_5_58"/>
            <p:cNvSpPr txBox="1"/>
            <p:nvPr/>
          </p:nvSpPr>
          <p:spPr>
            <a:xfrm rot="-5400000">
              <a:off x="-550983" y="1628812"/>
              <a:ext cx="1893042" cy="288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000"/>
                <a:buFont typeface="Arial"/>
                <a:buNone/>
              </a:pPr>
              <a:r>
                <a:rPr b="1" lang="en-IN" sz="1000">
                  <a:solidFill>
                    <a:srgbClr val="3F3F3F"/>
                  </a:solidFill>
                </a:rPr>
                <a:t>% Count of Patients</a:t>
              </a:r>
              <a:endParaRPr b="1"/>
            </a:p>
          </p:txBody>
        </p:sp>
        <p:pic>
          <p:nvPicPr>
            <p:cNvPr id="109" name="Google Shape;109;g11afdd9e3cc_5_58"/>
            <p:cNvPicPr preferRelativeResize="0"/>
            <p:nvPr/>
          </p:nvPicPr>
          <p:blipFill rotWithShape="1">
            <a:blip r:embed="rId5">
              <a:alphaModFix/>
            </a:blip>
            <a:srcRect b="0" l="0" r="17646" t="16162"/>
            <a:stretch/>
          </p:blipFill>
          <p:spPr>
            <a:xfrm>
              <a:off x="3103700" y="915566"/>
              <a:ext cx="784224" cy="8572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g11afdd9e3cc_5_58"/>
          <p:cNvGrpSpPr/>
          <p:nvPr/>
        </p:nvGrpSpPr>
        <p:grpSpPr>
          <a:xfrm>
            <a:off x="3209025" y="952604"/>
            <a:ext cx="2809467" cy="2834395"/>
            <a:chOff x="4945412" y="695093"/>
            <a:chExt cx="2521762" cy="2522027"/>
          </a:xfrm>
        </p:grpSpPr>
        <p:grpSp>
          <p:nvGrpSpPr>
            <p:cNvPr id="111" name="Google Shape;111;g11afdd9e3cc_5_58"/>
            <p:cNvGrpSpPr/>
            <p:nvPr/>
          </p:nvGrpSpPr>
          <p:grpSpPr>
            <a:xfrm>
              <a:off x="4945412" y="1079303"/>
              <a:ext cx="2453597" cy="2137817"/>
              <a:chOff x="4751754" y="806709"/>
              <a:chExt cx="2066567" cy="1859750"/>
            </a:xfrm>
          </p:grpSpPr>
          <p:pic>
            <p:nvPicPr>
              <p:cNvPr id="112" name="Google Shape;112;g11afdd9e3cc_5_58"/>
              <p:cNvPicPr preferRelativeResize="0"/>
              <p:nvPr/>
            </p:nvPicPr>
            <p:blipFill rotWithShape="1">
              <a:blip r:embed="rId6">
                <a:alphaModFix/>
              </a:blip>
              <a:srcRect b="20799" l="26358" r="11668" t="13243"/>
              <a:stretch/>
            </p:blipFill>
            <p:spPr>
              <a:xfrm>
                <a:off x="4751754" y="806709"/>
                <a:ext cx="2066567" cy="1859750"/>
              </a:xfrm>
              <a:prstGeom prst="rect">
                <a:avLst/>
              </a:prstGeom>
              <a:solidFill>
                <a:srgbClr val="ECECEC"/>
              </a:solidFill>
              <a:ln cap="sq" cmpd="sng" w="889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5000" rotWithShape="0" algn="tl" dir="5400000" dist="180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113" name="Google Shape;113;g11afdd9e3cc_5_5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944217" y="816602"/>
                <a:ext cx="874104" cy="487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4" name="Google Shape;114;g11afdd9e3cc_5_58"/>
            <p:cNvSpPr txBox="1"/>
            <p:nvPr/>
          </p:nvSpPr>
          <p:spPr>
            <a:xfrm>
              <a:off x="5346933" y="695093"/>
              <a:ext cx="2120241" cy="288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92929"/>
                </a:buClr>
                <a:buSzPts val="1200"/>
                <a:buFont typeface="Arial"/>
                <a:buNone/>
              </a:pPr>
              <a:r>
                <a:rPr b="1" lang="en-IN" sz="1200">
                  <a:solidFill>
                    <a:srgbClr val="292929"/>
                  </a:solidFill>
                </a:rPr>
                <a:t>Fig ii. Gender Univariate</a:t>
              </a:r>
              <a:endParaRPr b="1" sz="1200">
                <a:solidFill>
                  <a:srgbClr val="3F3F3F"/>
                </a:solidFill>
              </a:endParaRPr>
            </a:p>
          </p:txBody>
        </p:sp>
      </p:grpSp>
      <p:grpSp>
        <p:nvGrpSpPr>
          <p:cNvPr id="115" name="Google Shape;115;g11afdd9e3cc_5_58"/>
          <p:cNvGrpSpPr/>
          <p:nvPr/>
        </p:nvGrpSpPr>
        <p:grpSpPr>
          <a:xfrm>
            <a:off x="320314" y="1399159"/>
            <a:ext cx="2676854" cy="2389815"/>
            <a:chOff x="4089796" y="3172889"/>
            <a:chExt cx="2064265" cy="1241973"/>
          </a:xfrm>
        </p:grpSpPr>
        <p:pic>
          <p:nvPicPr>
            <p:cNvPr id="116" name="Google Shape;116;g11afdd9e3cc_5_58"/>
            <p:cNvPicPr preferRelativeResize="0"/>
            <p:nvPr/>
          </p:nvPicPr>
          <p:blipFill rotWithShape="1">
            <a:blip r:embed="rId8">
              <a:alphaModFix/>
            </a:blip>
            <a:srcRect b="20579" l="32251" r="12636" t="22011"/>
            <a:stretch/>
          </p:blipFill>
          <p:spPr>
            <a:xfrm>
              <a:off x="4089796" y="3172889"/>
              <a:ext cx="2064265" cy="1241973"/>
            </a:xfrm>
            <a:prstGeom prst="rect">
              <a:avLst/>
            </a:prstGeom>
            <a:solidFill>
              <a:srgbClr val="ECECEC"/>
            </a:solidFill>
            <a:ln cap="sq" cmpd="sng" w="889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5000" rotWithShape="0" algn="tl" dir="5400000" dist="18000">
                <a:srgbClr val="000000">
                  <a:alpha val="40000"/>
                </a:srgbClr>
              </a:outerShdw>
            </a:effectLst>
          </p:spPr>
        </p:pic>
        <p:pic>
          <p:nvPicPr>
            <p:cNvPr id="117" name="Google Shape;117;g11afdd9e3cc_5_58"/>
            <p:cNvPicPr preferRelativeResize="0"/>
            <p:nvPr/>
          </p:nvPicPr>
          <p:blipFill rotWithShape="1">
            <a:blip r:embed="rId9">
              <a:alphaModFix/>
            </a:blip>
            <a:srcRect b="0" l="0" r="35293" t="0"/>
            <a:stretch/>
          </p:blipFill>
          <p:spPr>
            <a:xfrm>
              <a:off x="5495538" y="3182850"/>
              <a:ext cx="658523" cy="3662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g11afdd9e3cc_5_58"/>
          <p:cNvSpPr txBox="1"/>
          <p:nvPr/>
        </p:nvSpPr>
        <p:spPr>
          <a:xfrm>
            <a:off x="502251" y="891225"/>
            <a:ext cx="2578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None/>
            </a:pPr>
            <a:r>
              <a:rPr b="1" lang="en-IN" sz="1200">
                <a:solidFill>
                  <a:srgbClr val="292929"/>
                </a:solidFill>
              </a:rPr>
              <a:t>Fig i. </a:t>
            </a:r>
            <a:r>
              <a:rPr b="1" lang="en-IN" sz="1200">
                <a:solidFill>
                  <a:srgbClr val="292929"/>
                </a:solidFill>
              </a:rPr>
              <a:t>Diabetes </a:t>
            </a:r>
            <a:r>
              <a:rPr b="1" lang="en-IN" sz="1200">
                <a:solidFill>
                  <a:srgbClr val="292929"/>
                </a:solidFill>
              </a:rPr>
              <a:t>Med Univariate</a:t>
            </a:r>
            <a:endParaRPr b="1" sz="1200">
              <a:solidFill>
                <a:srgbClr val="3F3F3F"/>
              </a:solidFill>
            </a:endParaRPr>
          </a:p>
        </p:txBody>
      </p:sp>
      <p:grpSp>
        <p:nvGrpSpPr>
          <p:cNvPr id="119" name="Google Shape;119;g11afdd9e3cc_5_58"/>
          <p:cNvGrpSpPr/>
          <p:nvPr/>
        </p:nvGrpSpPr>
        <p:grpSpPr>
          <a:xfrm>
            <a:off x="6146833" y="985775"/>
            <a:ext cx="2899005" cy="2801224"/>
            <a:chOff x="6146833" y="739331"/>
            <a:chExt cx="2899005" cy="2100918"/>
          </a:xfrm>
        </p:grpSpPr>
        <p:pic>
          <p:nvPicPr>
            <p:cNvPr id="120" name="Google Shape;120;g11afdd9e3cc_5_58"/>
            <p:cNvPicPr preferRelativeResize="0"/>
            <p:nvPr/>
          </p:nvPicPr>
          <p:blipFill rotWithShape="1">
            <a:blip r:embed="rId10">
              <a:alphaModFix/>
            </a:blip>
            <a:srcRect b="11097" l="29440" r="0" t="14774"/>
            <a:stretch/>
          </p:blipFill>
          <p:spPr>
            <a:xfrm>
              <a:off x="6146833" y="1038301"/>
              <a:ext cx="2899005" cy="1801948"/>
            </a:xfrm>
            <a:prstGeom prst="rect">
              <a:avLst/>
            </a:prstGeom>
            <a:solidFill>
              <a:srgbClr val="ECECEC"/>
            </a:solidFill>
            <a:ln cap="sq" cmpd="sng" w="889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5000" rotWithShape="0" algn="tl" dir="5400000" dist="18000">
                <a:srgbClr val="000000">
                  <a:alpha val="40000"/>
                </a:srgbClr>
              </a:outerShdw>
            </a:effectLst>
          </p:spPr>
        </p:pic>
        <p:pic>
          <p:nvPicPr>
            <p:cNvPr id="121" name="Google Shape;121;g11afdd9e3cc_5_5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710995" y="1039782"/>
              <a:ext cx="1333500" cy="552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g11afdd9e3cc_5_58"/>
            <p:cNvSpPr txBox="1"/>
            <p:nvPr/>
          </p:nvSpPr>
          <p:spPr>
            <a:xfrm>
              <a:off x="6462674" y="739331"/>
              <a:ext cx="2578800" cy="1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92929"/>
                </a:buClr>
                <a:buSzPts val="1200"/>
                <a:buFont typeface="Arial"/>
                <a:buNone/>
              </a:pPr>
              <a:r>
                <a:rPr b="1" lang="en-IN" sz="1200">
                  <a:solidFill>
                    <a:srgbClr val="292929"/>
                  </a:solidFill>
                </a:rPr>
                <a:t>Fig iii. Readmission Univariate</a:t>
              </a:r>
              <a:endParaRPr b="1" sz="1200">
                <a:solidFill>
                  <a:srgbClr val="3F3F3F"/>
                </a:solidFill>
              </a:endParaRPr>
            </a:p>
          </p:txBody>
        </p:sp>
      </p:grpSp>
      <p:grpSp>
        <p:nvGrpSpPr>
          <p:cNvPr id="123" name="Google Shape;123;g11afdd9e3cc_5_58"/>
          <p:cNvGrpSpPr/>
          <p:nvPr/>
        </p:nvGrpSpPr>
        <p:grpSpPr>
          <a:xfrm>
            <a:off x="387426" y="3927867"/>
            <a:ext cx="3641064" cy="2929961"/>
            <a:chOff x="82626" y="2945974"/>
            <a:chExt cx="3641064" cy="2197526"/>
          </a:xfrm>
        </p:grpSpPr>
        <p:pic>
          <p:nvPicPr>
            <p:cNvPr id="124" name="Google Shape;124;g11afdd9e3cc_5_5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9606" y="3222683"/>
              <a:ext cx="3336148" cy="1692932"/>
            </a:xfrm>
            <a:prstGeom prst="rect">
              <a:avLst/>
            </a:prstGeom>
            <a:solidFill>
              <a:srgbClr val="ECECEC"/>
            </a:solidFill>
            <a:ln cap="sq" cmpd="sng" w="889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5000" rotWithShape="0" algn="tl" dir="5400000" dist="18000">
                <a:srgbClr val="000000">
                  <a:alpha val="40000"/>
                </a:srgbClr>
              </a:outerShdw>
            </a:effectLst>
          </p:spPr>
        </p:pic>
        <p:sp>
          <p:nvSpPr>
            <p:cNvPr id="125" name="Google Shape;125;g11afdd9e3cc_5_58"/>
            <p:cNvSpPr txBox="1"/>
            <p:nvPr/>
          </p:nvSpPr>
          <p:spPr>
            <a:xfrm>
              <a:off x="1513872" y="4927172"/>
              <a:ext cx="523808" cy="216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92929"/>
                </a:buClr>
                <a:buSzPts val="1000"/>
                <a:buFont typeface="Arial"/>
                <a:buNone/>
              </a:pPr>
              <a:r>
                <a:rPr b="0" lang="en-IN" sz="100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Age</a:t>
              </a:r>
              <a:endParaRPr b="0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1afdd9e3cc_5_58"/>
            <p:cNvSpPr txBox="1"/>
            <p:nvPr/>
          </p:nvSpPr>
          <p:spPr>
            <a:xfrm>
              <a:off x="1176738" y="2945974"/>
              <a:ext cx="1721884" cy="216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92929"/>
                </a:buClr>
                <a:buSzPts val="1200"/>
                <a:buFont typeface="Arial"/>
                <a:buNone/>
              </a:pPr>
              <a:r>
                <a:rPr b="1" lang="en-IN" sz="1200">
                  <a:solidFill>
                    <a:srgbClr val="292929"/>
                  </a:solidFill>
                </a:rPr>
                <a:t>Fig iv. Age Univariate</a:t>
              </a:r>
              <a:endParaRPr b="1" sz="1200">
                <a:solidFill>
                  <a:srgbClr val="3F3F3F"/>
                </a:solidFill>
              </a:endParaRPr>
            </a:p>
          </p:txBody>
        </p:sp>
        <p:sp>
          <p:nvSpPr>
            <p:cNvPr id="127" name="Google Shape;127;g11afdd9e3cc_5_58"/>
            <p:cNvSpPr txBox="1"/>
            <p:nvPr/>
          </p:nvSpPr>
          <p:spPr>
            <a:xfrm rot="-5400000">
              <a:off x="-484775" y="3862774"/>
              <a:ext cx="1421782" cy="28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000"/>
                <a:buFont typeface="Arial"/>
                <a:buNone/>
              </a:pPr>
              <a:r>
                <a:rPr b="1" lang="en-IN" sz="1000">
                  <a:solidFill>
                    <a:srgbClr val="3F3F3F"/>
                  </a:solidFill>
                </a:rPr>
                <a:t>% Count of Patients</a:t>
              </a:r>
              <a:endParaRPr b="1"/>
            </a:p>
          </p:txBody>
        </p:sp>
        <p:pic>
          <p:nvPicPr>
            <p:cNvPr id="128" name="Google Shape;128;g11afdd9e3cc_5_58"/>
            <p:cNvPicPr preferRelativeResize="0"/>
            <p:nvPr/>
          </p:nvPicPr>
          <p:blipFill rotWithShape="1">
            <a:blip r:embed="rId13">
              <a:alphaModFix/>
            </a:blip>
            <a:srcRect b="0" l="0" r="45293" t="0"/>
            <a:stretch/>
          </p:blipFill>
          <p:spPr>
            <a:xfrm>
              <a:off x="3264345" y="3207852"/>
              <a:ext cx="459345" cy="13319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fdd9e3cc_2_109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Inferences on Univariate Analysis: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49999"/>
              <a:buChar char="●"/>
            </a:pPr>
            <a:r>
              <a:rPr b="1" lang="en-IN" sz="1866">
                <a:solidFill>
                  <a:srgbClr val="292929"/>
                </a:solidFill>
              </a:rPr>
              <a:t>Diabetes Med Univariate: </a:t>
            </a:r>
            <a:r>
              <a:rPr lang="en-IN" sz="2244">
                <a:latin typeface="Calibri"/>
                <a:ea typeface="Calibri"/>
                <a:cs typeface="Calibri"/>
                <a:sym typeface="Calibri"/>
              </a:rPr>
              <a:t>Diabetes Med  , 77.00% takes medicines and 23.00% are not taking </a:t>
            </a:r>
            <a:r>
              <a:rPr lang="en-IN" sz="2244">
                <a:latin typeface="Calibri"/>
                <a:ea typeface="Calibri"/>
                <a:cs typeface="Calibri"/>
                <a:sym typeface="Calibri"/>
              </a:rPr>
              <a:t>diabetes</a:t>
            </a:r>
            <a:r>
              <a:rPr lang="en-IN" sz="2244">
                <a:latin typeface="Calibri"/>
                <a:ea typeface="Calibri"/>
                <a:cs typeface="Calibri"/>
                <a:sym typeface="Calibri"/>
              </a:rPr>
              <a:t> medicines.</a:t>
            </a:r>
            <a:endParaRPr sz="2244">
              <a:latin typeface="Calibri"/>
              <a:ea typeface="Calibri"/>
              <a:cs typeface="Calibri"/>
              <a:sym typeface="Calibri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49999"/>
              <a:buChar char="●"/>
            </a:pPr>
            <a:r>
              <a:rPr b="1" lang="en-IN" sz="1866">
                <a:solidFill>
                  <a:srgbClr val="292929"/>
                </a:solidFill>
              </a:rPr>
              <a:t>Gender Univariate :</a:t>
            </a:r>
            <a:r>
              <a:rPr lang="en-IN" sz="2244">
                <a:latin typeface="Calibri"/>
                <a:ea typeface="Calibri"/>
                <a:cs typeface="Calibri"/>
                <a:sym typeface="Calibri"/>
              </a:rPr>
              <a:t> 46.23% are male and 53.76% are females.</a:t>
            </a:r>
            <a:endParaRPr sz="2244">
              <a:latin typeface="Calibri"/>
              <a:ea typeface="Calibri"/>
              <a:cs typeface="Calibri"/>
              <a:sym typeface="Calibri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49999"/>
              <a:buChar char="●"/>
            </a:pPr>
            <a:r>
              <a:rPr b="1" lang="en-IN" sz="1866">
                <a:solidFill>
                  <a:srgbClr val="292929"/>
                </a:solidFill>
              </a:rPr>
              <a:t>Readmission Univariate:</a:t>
            </a:r>
            <a:r>
              <a:rPr b="1" lang="en-IN" sz="1200">
                <a:solidFill>
                  <a:srgbClr val="3F3F3F"/>
                </a:solidFill>
              </a:rPr>
              <a:t>  </a:t>
            </a:r>
            <a:r>
              <a:rPr lang="en-IN" sz="2244">
                <a:latin typeface="Calibri"/>
                <a:ea typeface="Calibri"/>
                <a:cs typeface="Calibri"/>
                <a:sym typeface="Calibri"/>
              </a:rPr>
              <a:t>Readmission (Target Variable) , 11.16% </a:t>
            </a:r>
            <a:r>
              <a:rPr lang="en-IN" sz="2244"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IN" sz="2244">
                <a:latin typeface="Calibri"/>
                <a:ea typeface="Calibri"/>
                <a:cs typeface="Calibri"/>
                <a:sym typeface="Calibri"/>
              </a:rPr>
              <a:t> are readmitted within 30 days and 88.84% people are not admitted or admitted after 30 days.</a:t>
            </a:r>
            <a:endParaRPr sz="2244">
              <a:latin typeface="Calibri"/>
              <a:ea typeface="Calibri"/>
              <a:cs typeface="Calibri"/>
              <a:sym typeface="Calibri"/>
            </a:endParaRPr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IN" sz="2244">
                <a:latin typeface="Calibri"/>
                <a:ea typeface="Calibri"/>
                <a:cs typeface="Calibri"/>
                <a:sym typeface="Calibri"/>
              </a:rPr>
              <a:t>The outcome actually has &lt; 30, &gt; 30 and No Readmission categories.So wrt our problem we will convert this into 2 categories i.e No readmission or readmission with in 30 days</a:t>
            </a:r>
            <a:endParaRPr sz="2244">
              <a:latin typeface="Calibri"/>
              <a:ea typeface="Calibri"/>
              <a:cs typeface="Calibri"/>
              <a:sym typeface="Calibri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49999"/>
              <a:buChar char="●"/>
            </a:pPr>
            <a:r>
              <a:rPr b="1" lang="en-IN" sz="1866">
                <a:solidFill>
                  <a:srgbClr val="292929"/>
                </a:solidFill>
              </a:rPr>
              <a:t>Age Univariate :</a:t>
            </a:r>
            <a:r>
              <a:rPr b="1" lang="en-IN" sz="1866">
                <a:solidFill>
                  <a:srgbClr val="3F3F3F"/>
                </a:solidFill>
              </a:rPr>
              <a:t> </a:t>
            </a:r>
            <a:r>
              <a:rPr lang="en-IN" sz="2244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IN" sz="2244">
                <a:latin typeface="Calibri"/>
                <a:ea typeface="Calibri"/>
                <a:cs typeface="Calibri"/>
                <a:sym typeface="Calibri"/>
              </a:rPr>
              <a:t>ge shows the % count of patients with respect to age.</a:t>
            </a:r>
            <a:endParaRPr sz="22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44">
                <a:latin typeface="Calibri"/>
                <a:ea typeface="Calibri"/>
                <a:cs typeface="Calibri"/>
                <a:sym typeface="Calibri"/>
              </a:rPr>
              <a:t>The age group 70-80 have high percentage of total patients and age group 0-10 have lowest.</a:t>
            </a:r>
            <a:endParaRPr sz="2244">
              <a:latin typeface="Calibri"/>
              <a:ea typeface="Calibri"/>
              <a:cs typeface="Calibri"/>
              <a:sym typeface="Calibri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59493"/>
              <a:buChar char="●"/>
            </a:pPr>
            <a:r>
              <a:rPr b="1" lang="en-IN" sz="1755">
                <a:solidFill>
                  <a:srgbClr val="292929"/>
                </a:solidFill>
              </a:rPr>
              <a:t>Race Univariate</a:t>
            </a:r>
            <a:r>
              <a:rPr lang="en-IN" sz="2244">
                <a:latin typeface="Calibri"/>
                <a:ea typeface="Calibri"/>
                <a:cs typeface="Calibri"/>
                <a:sym typeface="Calibri"/>
              </a:rPr>
              <a:t> , Caucasian have highest percentage count of patients i.e 74.79% and Asian have lowest i.e 0.63%</a:t>
            </a:r>
            <a:endParaRPr sz="22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6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ck" id="140" name="Google Shape;140;g11afdd9e3cc_5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-315416"/>
            <a:ext cx="1547664" cy="846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1afdd9e3cc_5_89"/>
          <p:cNvPicPr preferRelativeResize="0"/>
          <p:nvPr/>
        </p:nvPicPr>
        <p:blipFill rotWithShape="1">
          <a:blip r:embed="rId4">
            <a:alphaModFix/>
          </a:blip>
          <a:srcRect b="6282" l="9196" r="0" t="0"/>
          <a:stretch/>
        </p:blipFill>
        <p:spPr>
          <a:xfrm>
            <a:off x="6279915" y="873145"/>
            <a:ext cx="2843808" cy="249627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42" name="Google Shape;142;g11afdd9e3cc_5_89"/>
          <p:cNvPicPr preferRelativeResize="0"/>
          <p:nvPr/>
        </p:nvPicPr>
        <p:blipFill rotWithShape="1">
          <a:blip r:embed="rId5">
            <a:alphaModFix/>
          </a:blip>
          <a:srcRect b="6578" l="9756" r="0" t="0"/>
          <a:stretch/>
        </p:blipFill>
        <p:spPr>
          <a:xfrm>
            <a:off x="3453216" y="873145"/>
            <a:ext cx="2664296" cy="249627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43" name="Google Shape;143;g11afdd9e3cc_5_89"/>
          <p:cNvPicPr preferRelativeResize="0"/>
          <p:nvPr/>
        </p:nvPicPr>
        <p:blipFill rotWithShape="1">
          <a:blip r:embed="rId6">
            <a:alphaModFix/>
          </a:blip>
          <a:srcRect b="6171" l="9756" r="0" t="0"/>
          <a:stretch/>
        </p:blipFill>
        <p:spPr>
          <a:xfrm>
            <a:off x="774712" y="916753"/>
            <a:ext cx="2520275" cy="237901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44" name="Google Shape;144;g11afdd9e3cc_5_89"/>
          <p:cNvSpPr txBox="1"/>
          <p:nvPr/>
        </p:nvSpPr>
        <p:spPr>
          <a:xfrm>
            <a:off x="850925" y="446917"/>
            <a:ext cx="2520279" cy="384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None/>
            </a:pPr>
            <a:r>
              <a:rPr b="1" lang="en-IN" sz="1200">
                <a:solidFill>
                  <a:srgbClr val="292929"/>
                </a:solidFill>
              </a:rPr>
              <a:t>Fig vi. Time vs Readmission</a:t>
            </a:r>
            <a:endParaRPr b="1" sz="1200">
              <a:solidFill>
                <a:srgbClr val="3F3F3F"/>
              </a:solidFill>
            </a:endParaRPr>
          </a:p>
        </p:txBody>
      </p:sp>
      <p:sp>
        <p:nvSpPr>
          <p:cNvPr id="145" name="Google Shape;145;g11afdd9e3cc_5_89"/>
          <p:cNvSpPr txBox="1"/>
          <p:nvPr/>
        </p:nvSpPr>
        <p:spPr>
          <a:xfrm>
            <a:off x="3373254" y="468011"/>
            <a:ext cx="2960948" cy="384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None/>
            </a:pPr>
            <a:r>
              <a:rPr b="1" lang="en-IN" sz="1200">
                <a:solidFill>
                  <a:srgbClr val="292929"/>
                </a:solidFill>
              </a:rPr>
              <a:t>Fig vii. No. of Medication vs Readmission</a:t>
            </a:r>
            <a:endParaRPr b="1" sz="1200">
              <a:solidFill>
                <a:srgbClr val="3F3F3F"/>
              </a:solidFill>
            </a:endParaRPr>
          </a:p>
        </p:txBody>
      </p:sp>
      <p:sp>
        <p:nvSpPr>
          <p:cNvPr id="146" name="Google Shape;146;g11afdd9e3cc_5_89"/>
          <p:cNvSpPr txBox="1"/>
          <p:nvPr/>
        </p:nvSpPr>
        <p:spPr>
          <a:xfrm>
            <a:off x="6262166" y="446917"/>
            <a:ext cx="2881833" cy="384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None/>
            </a:pPr>
            <a:r>
              <a:rPr b="1" lang="en-IN" sz="1200">
                <a:solidFill>
                  <a:srgbClr val="292929"/>
                </a:solidFill>
              </a:rPr>
              <a:t>Fig viii. Lab Procedures vs Readmission</a:t>
            </a:r>
            <a:endParaRPr b="1" sz="1200">
              <a:solidFill>
                <a:srgbClr val="3F3F3F"/>
              </a:solidFill>
            </a:endParaRPr>
          </a:p>
        </p:txBody>
      </p:sp>
      <p:sp>
        <p:nvSpPr>
          <p:cNvPr id="147" name="Google Shape;147;g11afdd9e3cc_5_89"/>
          <p:cNvSpPr txBox="1"/>
          <p:nvPr/>
        </p:nvSpPr>
        <p:spPr>
          <a:xfrm>
            <a:off x="-54175" y="1257200"/>
            <a:ext cx="833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</a:rPr>
              <a:t>Readmitted</a:t>
            </a:r>
            <a:endParaRPr b="1"/>
          </a:p>
        </p:txBody>
      </p:sp>
      <p:sp>
        <p:nvSpPr>
          <p:cNvPr id="148" name="Google Shape;148;g11afdd9e3cc_5_89"/>
          <p:cNvSpPr txBox="1"/>
          <p:nvPr/>
        </p:nvSpPr>
        <p:spPr>
          <a:xfrm>
            <a:off x="-54125" y="2581600"/>
            <a:ext cx="8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</a:rPr>
              <a:t>Not </a:t>
            </a:r>
            <a:endParaRPr b="1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</a:rPr>
              <a:t>Readmitted</a:t>
            </a:r>
            <a:endParaRPr b="1"/>
          </a:p>
        </p:txBody>
      </p:sp>
      <p:grpSp>
        <p:nvGrpSpPr>
          <p:cNvPr id="149" name="Google Shape;149;g11afdd9e3cc_5_89"/>
          <p:cNvGrpSpPr/>
          <p:nvPr/>
        </p:nvGrpSpPr>
        <p:grpSpPr>
          <a:xfrm>
            <a:off x="985283" y="3665321"/>
            <a:ext cx="2363621" cy="3065027"/>
            <a:chOff x="552387" y="1455405"/>
            <a:chExt cx="2503800" cy="2833968"/>
          </a:xfrm>
        </p:grpSpPr>
        <p:pic>
          <p:nvPicPr>
            <p:cNvPr id="150" name="Google Shape;150;g11afdd9e3cc_5_8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18219" y="2005042"/>
              <a:ext cx="983530" cy="40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g11afdd9e3cc_5_89"/>
            <p:cNvSpPr txBox="1"/>
            <p:nvPr/>
          </p:nvSpPr>
          <p:spPr>
            <a:xfrm>
              <a:off x="552387" y="1455405"/>
              <a:ext cx="25038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92929"/>
                </a:buClr>
                <a:buSzPts val="1200"/>
                <a:buFont typeface="Arial"/>
                <a:buNone/>
              </a:pPr>
              <a:r>
                <a:rPr b="1" lang="en-IN" sz="1200">
                  <a:solidFill>
                    <a:srgbClr val="292929"/>
                  </a:solidFill>
                </a:rPr>
                <a:t>Fig ix. Insulin vs Readmission</a:t>
              </a:r>
              <a:endParaRPr b="1" sz="1200">
                <a:solidFill>
                  <a:srgbClr val="3F3F3F"/>
                </a:solidFill>
              </a:endParaRPr>
            </a:p>
          </p:txBody>
        </p:sp>
        <p:sp>
          <p:nvSpPr>
            <p:cNvPr id="152" name="Google Shape;152;g11afdd9e3cc_5_89"/>
            <p:cNvSpPr txBox="1"/>
            <p:nvPr/>
          </p:nvSpPr>
          <p:spPr>
            <a:xfrm>
              <a:off x="1453235" y="4055777"/>
              <a:ext cx="655157" cy="233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92929"/>
                </a:buClr>
                <a:buSzPts val="1000"/>
                <a:buFont typeface="Arial"/>
                <a:buNone/>
              </a:pPr>
              <a:r>
                <a:rPr b="1" lang="en-IN" sz="1000">
                  <a:solidFill>
                    <a:srgbClr val="292929"/>
                  </a:solidFill>
                </a:rPr>
                <a:t>Insulin</a:t>
              </a:r>
              <a:endParaRPr b="1" sz="1000">
                <a:solidFill>
                  <a:srgbClr val="3F3F3F"/>
                </a:solidFill>
              </a:endParaRPr>
            </a:p>
          </p:txBody>
        </p:sp>
      </p:grpSp>
      <p:pic>
        <p:nvPicPr>
          <p:cNvPr id="153" name="Google Shape;153;g11afdd9e3cc_5_89"/>
          <p:cNvPicPr preferRelativeResize="0"/>
          <p:nvPr/>
        </p:nvPicPr>
        <p:blipFill rotWithShape="1">
          <a:blip r:embed="rId8">
            <a:alphaModFix/>
          </a:blip>
          <a:srcRect b="0" l="2459" r="0" t="6258"/>
          <a:stretch/>
        </p:blipFill>
        <p:spPr>
          <a:xfrm>
            <a:off x="757881" y="4068295"/>
            <a:ext cx="2672630" cy="234278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54" name="Google Shape;154;g11afdd9e3cc_5_8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34387" y="4169575"/>
            <a:ext cx="1014375" cy="420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1afdd9e3cc_5_8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14191" y="4068293"/>
            <a:ext cx="2664296" cy="234278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56" name="Google Shape;156;g11afdd9e3cc_5_8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81503" y="4168268"/>
            <a:ext cx="996984" cy="42122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1afdd9e3cc_5_89"/>
          <p:cNvSpPr txBox="1"/>
          <p:nvPr/>
        </p:nvSpPr>
        <p:spPr>
          <a:xfrm>
            <a:off x="3454400" y="3618175"/>
            <a:ext cx="2672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None/>
            </a:pPr>
            <a:r>
              <a:rPr b="1" lang="en-IN" sz="1200">
                <a:solidFill>
                  <a:srgbClr val="292929"/>
                </a:solidFill>
              </a:rPr>
              <a:t>Fig x. A1c Result vs Readmission</a:t>
            </a:r>
            <a:endParaRPr b="1" sz="1200">
              <a:solidFill>
                <a:srgbClr val="3F3F3F"/>
              </a:solidFill>
            </a:endParaRPr>
          </a:p>
        </p:txBody>
      </p:sp>
      <p:sp>
        <p:nvSpPr>
          <p:cNvPr id="158" name="Google Shape;158;g11afdd9e3cc_5_89"/>
          <p:cNvSpPr txBox="1"/>
          <p:nvPr/>
        </p:nvSpPr>
        <p:spPr>
          <a:xfrm>
            <a:off x="6097200" y="3545200"/>
            <a:ext cx="35073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None/>
            </a:pPr>
            <a:r>
              <a:rPr b="1" lang="en-IN" sz="1200">
                <a:solidFill>
                  <a:srgbClr val="292929"/>
                </a:solidFill>
              </a:rPr>
              <a:t>Fig xi. Max Glucose Serum vs </a:t>
            </a:r>
            <a:endParaRPr b="1" sz="1200">
              <a:solidFill>
                <a:srgbClr val="29292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None/>
            </a:pPr>
            <a:r>
              <a:rPr b="1" lang="en-IN" sz="1200">
                <a:solidFill>
                  <a:srgbClr val="292929"/>
                </a:solidFill>
              </a:rPr>
              <a:t>Readmission</a:t>
            </a:r>
            <a:endParaRPr b="1" sz="1200">
              <a:solidFill>
                <a:srgbClr val="3F3F3F"/>
              </a:solidFill>
            </a:endParaRPr>
          </a:p>
        </p:txBody>
      </p:sp>
      <p:pic>
        <p:nvPicPr>
          <p:cNvPr id="159" name="Google Shape;159;g11afdd9e3cc_5_8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62167" y="4068293"/>
            <a:ext cx="2843807" cy="234278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60" name="Google Shape;160;g11afdd9e3cc_5_89"/>
          <p:cNvSpPr txBox="1"/>
          <p:nvPr/>
        </p:nvSpPr>
        <p:spPr>
          <a:xfrm>
            <a:off x="4453850" y="6491550"/>
            <a:ext cx="1056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None/>
            </a:pPr>
            <a:r>
              <a:rPr b="1" lang="en-IN" sz="1000">
                <a:solidFill>
                  <a:srgbClr val="292929"/>
                </a:solidFill>
              </a:rPr>
              <a:t>A1C Result</a:t>
            </a:r>
            <a:endParaRPr b="1" sz="1000">
              <a:solidFill>
                <a:srgbClr val="3F3F3F"/>
              </a:solidFill>
            </a:endParaRPr>
          </a:p>
        </p:txBody>
      </p:sp>
      <p:sp>
        <p:nvSpPr>
          <p:cNvPr id="161" name="Google Shape;161;g11afdd9e3cc_5_89"/>
          <p:cNvSpPr txBox="1"/>
          <p:nvPr/>
        </p:nvSpPr>
        <p:spPr>
          <a:xfrm>
            <a:off x="7286567" y="6477705"/>
            <a:ext cx="1289132" cy="25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None/>
            </a:pPr>
            <a:r>
              <a:rPr b="1" lang="en-IN" sz="1000">
                <a:solidFill>
                  <a:srgbClr val="292929"/>
                </a:solidFill>
              </a:rPr>
              <a:t>Max Glu Serum</a:t>
            </a:r>
            <a:endParaRPr b="1" sz="1000">
              <a:solidFill>
                <a:srgbClr val="3F3F3F"/>
              </a:solidFill>
            </a:endParaRPr>
          </a:p>
        </p:txBody>
      </p:sp>
      <p:pic>
        <p:nvPicPr>
          <p:cNvPr id="162" name="Google Shape;162;g11afdd9e3cc_5_8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028384" y="4168268"/>
            <a:ext cx="1056196" cy="53431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1afdd9e3cc_5_89"/>
          <p:cNvSpPr txBox="1"/>
          <p:nvPr/>
        </p:nvSpPr>
        <p:spPr>
          <a:xfrm rot="-5400000">
            <a:off x="-326252" y="5096197"/>
            <a:ext cx="1895709" cy="286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lang="en-IN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 Count of Patients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afdd9e3cc_5_117"/>
          <p:cNvSpPr txBox="1"/>
          <p:nvPr/>
        </p:nvSpPr>
        <p:spPr>
          <a:xfrm>
            <a:off x="251349" y="5753575"/>
            <a:ext cx="1222800" cy="6222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</a:pPr>
            <a:r>
              <a:rPr b="1"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Combining</a:t>
            </a:r>
            <a:br>
              <a:rPr b="1"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Categories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1afdd9e3cc_5_117"/>
          <p:cNvSpPr txBox="1"/>
          <p:nvPr/>
        </p:nvSpPr>
        <p:spPr>
          <a:xfrm>
            <a:off x="314637" y="1447856"/>
            <a:ext cx="1024939" cy="622301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I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Missing </a:t>
            </a:r>
            <a:br>
              <a:rPr b="1" lang="en-I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I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/>
          </a:p>
        </p:txBody>
      </p:sp>
      <p:grpSp>
        <p:nvGrpSpPr>
          <p:cNvPr id="170" name="Google Shape;170;g11afdd9e3cc_5_117"/>
          <p:cNvGrpSpPr/>
          <p:nvPr/>
        </p:nvGrpSpPr>
        <p:grpSpPr>
          <a:xfrm>
            <a:off x="2208826" y="1375856"/>
            <a:ext cx="2310625" cy="864000"/>
            <a:chOff x="2206899" y="921590"/>
            <a:chExt cx="2310625" cy="648000"/>
          </a:xfrm>
        </p:grpSpPr>
        <p:sp>
          <p:nvSpPr>
            <p:cNvPr id="171" name="Google Shape;171;g11afdd9e3cc_5_117"/>
            <p:cNvSpPr txBox="1"/>
            <p:nvPr/>
          </p:nvSpPr>
          <p:spPr>
            <a:xfrm>
              <a:off x="2933224" y="1018187"/>
              <a:ext cx="15843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Calibri"/>
                <a:buChar char="•"/>
              </a:pPr>
              <a:r>
                <a:rPr lang="en-IN" sz="1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Dropping rows and columns wherever necessary.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2" name="Google Shape;172;g11afdd9e3cc_5_117"/>
            <p:cNvGrpSpPr/>
            <p:nvPr/>
          </p:nvGrpSpPr>
          <p:grpSpPr>
            <a:xfrm>
              <a:off x="2206899" y="921590"/>
              <a:ext cx="648000" cy="648000"/>
              <a:chOff x="779300" y="2861907"/>
              <a:chExt cx="648000" cy="648000"/>
            </a:xfrm>
          </p:grpSpPr>
          <p:sp>
            <p:nvSpPr>
              <p:cNvPr id="173" name="Google Shape;173;g11afdd9e3cc_5_117"/>
              <p:cNvSpPr/>
              <p:nvPr/>
            </p:nvSpPr>
            <p:spPr>
              <a:xfrm flipH="1" rot="-5400000">
                <a:off x="779300" y="2861907"/>
                <a:ext cx="648000" cy="648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11afdd9e3cc_5_117"/>
              <p:cNvSpPr/>
              <p:nvPr/>
            </p:nvSpPr>
            <p:spPr>
              <a:xfrm flipH="1" rot="-5400000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5" name="Google Shape;175;g11afdd9e3cc_5_117"/>
          <p:cNvSpPr/>
          <p:nvPr/>
        </p:nvSpPr>
        <p:spPr>
          <a:xfrm rot="-3187806">
            <a:off x="2469837" y="1630689"/>
            <a:ext cx="181619" cy="404610"/>
          </a:xfrm>
          <a:custGeom>
            <a:rect b="b" l="l" r="r" t="t"/>
            <a:pathLst>
              <a:path extrusionOk="0" h="343323" w="154109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g11afdd9e3cc_5_117"/>
          <p:cNvGrpSpPr/>
          <p:nvPr/>
        </p:nvGrpSpPr>
        <p:grpSpPr>
          <a:xfrm>
            <a:off x="2206899" y="5498068"/>
            <a:ext cx="2389761" cy="877807"/>
            <a:chOff x="2249839" y="2383241"/>
            <a:chExt cx="2389761" cy="658355"/>
          </a:xfrm>
        </p:grpSpPr>
        <p:sp>
          <p:nvSpPr>
            <p:cNvPr id="177" name="Google Shape;177;g11afdd9e3cc_5_117"/>
            <p:cNvSpPr txBox="1"/>
            <p:nvPr/>
          </p:nvSpPr>
          <p:spPr>
            <a:xfrm>
              <a:off x="3026800" y="2383241"/>
              <a:ext cx="1612800" cy="5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Calibri"/>
                <a:buChar char="•"/>
              </a:pPr>
              <a:r>
                <a:rPr lang="en-IN" sz="1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Merging multiple values in the columns giving similar inferences</a:t>
              </a:r>
              <a:r>
                <a:rPr lang="en-I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" name="Google Shape;178;g11afdd9e3cc_5_117"/>
            <p:cNvGrpSpPr/>
            <p:nvPr/>
          </p:nvGrpSpPr>
          <p:grpSpPr>
            <a:xfrm>
              <a:off x="2249839" y="2393596"/>
              <a:ext cx="648000" cy="648000"/>
              <a:chOff x="779300" y="2861907"/>
              <a:chExt cx="648000" cy="648000"/>
            </a:xfrm>
          </p:grpSpPr>
          <p:sp>
            <p:nvSpPr>
              <p:cNvPr id="179" name="Google Shape;179;g11afdd9e3cc_5_117"/>
              <p:cNvSpPr/>
              <p:nvPr/>
            </p:nvSpPr>
            <p:spPr>
              <a:xfrm flipH="1" rot="-5400000">
                <a:off x="779300" y="2861907"/>
                <a:ext cx="648000" cy="648000"/>
              </a:xfrm>
              <a:prstGeom prst="ellipse">
                <a:avLst/>
              </a:prstGeom>
              <a:noFill/>
              <a:ln cap="flat" cmpd="sng" w="254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11afdd9e3cc_5_117"/>
              <p:cNvSpPr/>
              <p:nvPr/>
            </p:nvSpPr>
            <p:spPr>
              <a:xfrm flipH="1" rot="-5400000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" name="Google Shape;181;g11afdd9e3cc_5_117"/>
            <p:cNvSpPr/>
            <p:nvPr/>
          </p:nvSpPr>
          <p:spPr>
            <a:xfrm rot="2700000">
              <a:off x="2438478" y="2494583"/>
              <a:ext cx="265920" cy="476745"/>
            </a:xfrm>
            <a:custGeom>
              <a:rect b="b" l="l" r="r" t="t"/>
              <a:pathLst>
                <a:path extrusionOk="0" h="4001999" w="2232248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2" name="Google Shape;182;g11afdd9e3cc_5_117"/>
          <p:cNvCxnSpPr>
            <a:stCxn id="183" idx="6"/>
          </p:cNvCxnSpPr>
          <p:nvPr/>
        </p:nvCxnSpPr>
        <p:spPr>
          <a:xfrm>
            <a:off x="1840615" y="1820201"/>
            <a:ext cx="0" cy="420120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4" name="Google Shape;184;g11afdd9e3cc_5_117"/>
          <p:cNvGrpSpPr/>
          <p:nvPr/>
        </p:nvGrpSpPr>
        <p:grpSpPr>
          <a:xfrm flipH="1" rot="-5400000">
            <a:off x="1671492" y="5892344"/>
            <a:ext cx="338248" cy="257888"/>
            <a:chOff x="611560" y="2851238"/>
            <a:chExt cx="288032" cy="288032"/>
          </a:xfrm>
        </p:grpSpPr>
        <p:sp>
          <p:nvSpPr>
            <p:cNvPr id="185" name="Google Shape;185;g11afdd9e3cc_5_11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11afdd9e3cc_5_1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11afdd9e3cc_5_117"/>
          <p:cNvSpPr/>
          <p:nvPr/>
        </p:nvSpPr>
        <p:spPr>
          <a:xfrm>
            <a:off x="556050" y="42575"/>
            <a:ext cx="6423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 u="sng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</a:t>
            </a:r>
            <a:r>
              <a:rPr b="1" lang="en-IN" sz="4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Steps</a:t>
            </a:r>
            <a:endParaRPr b="1" sz="4000" u="sng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ck" id="188" name="Google Shape;188;g11afdd9e3cc_5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-315416"/>
            <a:ext cx="1547664" cy="8465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g11afdd9e3cc_5_117"/>
          <p:cNvGrpSpPr/>
          <p:nvPr/>
        </p:nvGrpSpPr>
        <p:grpSpPr>
          <a:xfrm flipH="1" rot="-5400000">
            <a:off x="1671491" y="1606695"/>
            <a:ext cx="338248" cy="257888"/>
            <a:chOff x="611560" y="2851238"/>
            <a:chExt cx="288032" cy="288032"/>
          </a:xfrm>
        </p:grpSpPr>
        <p:sp>
          <p:nvSpPr>
            <p:cNvPr id="190" name="Google Shape;190;g11afdd9e3cc_5_11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11afdd9e3cc_5_1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1" name="Google Shape;191;g11afdd9e3cc_5_117"/>
          <p:cNvPicPr preferRelativeResize="0"/>
          <p:nvPr/>
        </p:nvPicPr>
        <p:blipFill rotWithShape="1">
          <a:blip r:embed="rId4">
            <a:alphaModFix/>
          </a:blip>
          <a:srcRect b="0" l="0" r="0" t="6976"/>
          <a:stretch/>
        </p:blipFill>
        <p:spPr>
          <a:xfrm>
            <a:off x="5499844" y="1114603"/>
            <a:ext cx="3550104" cy="132476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92" name="Google Shape;192;g11afdd9e3cc_5_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3943" y="3982597"/>
            <a:ext cx="3561904" cy="128179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93" name="Google Shape;193;g11afdd9e3cc_5_1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1909" y="2588345"/>
            <a:ext cx="3550100" cy="126606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94" name="Google Shape;194;g11afdd9e3cc_5_1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1909" y="5435548"/>
            <a:ext cx="3563436" cy="94955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95" name="Google Shape;195;g11afdd9e3cc_5_1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81726" y="5596900"/>
            <a:ext cx="3650050" cy="78315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96" name="Google Shape;196;g11afdd9e3cc_5_1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71635" y="978222"/>
            <a:ext cx="3623970" cy="448632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11afdd9e3cc_5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4306" y="2539597"/>
            <a:ext cx="1196444" cy="967824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02" name="Google Shape;202;g11afdd9e3cc_5_149"/>
          <p:cNvSpPr txBox="1"/>
          <p:nvPr/>
        </p:nvSpPr>
        <p:spPr>
          <a:xfrm>
            <a:off x="370699" y="2830650"/>
            <a:ext cx="1065600" cy="6003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I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/>
          </a:p>
        </p:txBody>
      </p:sp>
      <p:sp>
        <p:nvSpPr>
          <p:cNvPr id="203" name="Google Shape;203;g11afdd9e3cc_5_149"/>
          <p:cNvSpPr txBox="1"/>
          <p:nvPr/>
        </p:nvSpPr>
        <p:spPr>
          <a:xfrm>
            <a:off x="266275" y="5527325"/>
            <a:ext cx="1330200" cy="5850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I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Feature </a:t>
            </a:r>
            <a:br>
              <a:rPr b="1" lang="en-I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I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/>
          </a:p>
        </p:txBody>
      </p:sp>
      <p:grpSp>
        <p:nvGrpSpPr>
          <p:cNvPr id="204" name="Google Shape;204;g11afdd9e3cc_5_149"/>
          <p:cNvGrpSpPr/>
          <p:nvPr/>
        </p:nvGrpSpPr>
        <p:grpSpPr>
          <a:xfrm>
            <a:off x="2350616" y="5290401"/>
            <a:ext cx="2114266" cy="938800"/>
            <a:chOff x="2350616" y="3967801"/>
            <a:chExt cx="2114266" cy="704100"/>
          </a:xfrm>
        </p:grpSpPr>
        <p:sp>
          <p:nvSpPr>
            <p:cNvPr id="205" name="Google Shape;205;g11afdd9e3cc_5_149"/>
            <p:cNvSpPr txBox="1"/>
            <p:nvPr/>
          </p:nvSpPr>
          <p:spPr>
            <a:xfrm>
              <a:off x="3049482" y="3967801"/>
              <a:ext cx="1415400" cy="7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Char char="•"/>
              </a:pPr>
              <a:r>
                <a:rPr b="1" lang="en-IN" sz="1100">
                  <a:solidFill>
                    <a:srgbClr val="3F3F3F"/>
                  </a:solidFill>
                </a:rPr>
                <a:t>Creating New Features and Dropping Redundant Ones.</a:t>
              </a:r>
              <a:endParaRPr b="1" sz="1100">
                <a:solidFill>
                  <a:srgbClr val="3F3F3F"/>
                </a:solidFill>
              </a:endParaRPr>
            </a:p>
          </p:txBody>
        </p:sp>
        <p:grpSp>
          <p:nvGrpSpPr>
            <p:cNvPr id="206" name="Google Shape;206;g11afdd9e3cc_5_149"/>
            <p:cNvGrpSpPr/>
            <p:nvPr/>
          </p:nvGrpSpPr>
          <p:grpSpPr>
            <a:xfrm>
              <a:off x="2350616" y="3992813"/>
              <a:ext cx="648000" cy="648000"/>
              <a:chOff x="779300" y="2861907"/>
              <a:chExt cx="648000" cy="648000"/>
            </a:xfrm>
          </p:grpSpPr>
          <p:sp>
            <p:nvSpPr>
              <p:cNvPr id="207" name="Google Shape;207;g11afdd9e3cc_5_149"/>
              <p:cNvSpPr/>
              <p:nvPr/>
            </p:nvSpPr>
            <p:spPr>
              <a:xfrm flipH="1" rot="-5400000">
                <a:off x="779300" y="2861907"/>
                <a:ext cx="648000" cy="648000"/>
              </a:xfrm>
              <a:prstGeom prst="ellipse">
                <a:avLst/>
              </a:prstGeom>
              <a:noFill/>
              <a:ln cap="flat" cmpd="sng" w="254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11afdd9e3cc_5_149"/>
              <p:cNvSpPr/>
              <p:nvPr/>
            </p:nvSpPr>
            <p:spPr>
              <a:xfrm flipH="1" rot="-5400000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9" name="Google Shape;209;g11afdd9e3cc_5_149"/>
            <p:cNvSpPr/>
            <p:nvPr/>
          </p:nvSpPr>
          <p:spPr>
            <a:xfrm>
              <a:off x="2515590" y="4158289"/>
              <a:ext cx="334893" cy="337690"/>
            </a:xfrm>
            <a:custGeom>
              <a:rect b="b" l="l" r="r" t="t"/>
              <a:pathLst>
                <a:path extrusionOk="0" h="1665940" w="1652142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rgbClr val="EB49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g11afdd9e3cc_5_149"/>
          <p:cNvGrpSpPr/>
          <p:nvPr/>
        </p:nvGrpSpPr>
        <p:grpSpPr>
          <a:xfrm>
            <a:off x="2401482" y="2679741"/>
            <a:ext cx="2250600" cy="938800"/>
            <a:chOff x="2401482" y="2009806"/>
            <a:chExt cx="2250600" cy="704100"/>
          </a:xfrm>
        </p:grpSpPr>
        <p:sp>
          <p:nvSpPr>
            <p:cNvPr id="211" name="Google Shape;211;g11afdd9e3cc_5_149"/>
            <p:cNvSpPr txBox="1"/>
            <p:nvPr/>
          </p:nvSpPr>
          <p:spPr>
            <a:xfrm>
              <a:off x="3049482" y="2009806"/>
              <a:ext cx="1602600" cy="7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Char char="•"/>
              </a:pPr>
              <a:r>
                <a:rPr b="1" lang="en-IN" sz="1100">
                  <a:solidFill>
                    <a:srgbClr val="3F3F3F"/>
                  </a:solidFill>
                </a:rPr>
                <a:t>Different encoding techniques used to encode categorical variables.</a:t>
              </a:r>
              <a:endParaRPr b="1" sz="1100">
                <a:solidFill>
                  <a:srgbClr val="3F3F3F"/>
                </a:solidFill>
              </a:endParaRPr>
            </a:p>
          </p:txBody>
        </p:sp>
        <p:grpSp>
          <p:nvGrpSpPr>
            <p:cNvPr id="212" name="Google Shape;212;g11afdd9e3cc_5_149"/>
            <p:cNvGrpSpPr/>
            <p:nvPr/>
          </p:nvGrpSpPr>
          <p:grpSpPr>
            <a:xfrm>
              <a:off x="2401482" y="2014746"/>
              <a:ext cx="648000" cy="648000"/>
              <a:chOff x="779300" y="2861907"/>
              <a:chExt cx="648000" cy="648000"/>
            </a:xfrm>
          </p:grpSpPr>
          <p:sp>
            <p:nvSpPr>
              <p:cNvPr id="213" name="Google Shape;213;g11afdd9e3cc_5_149"/>
              <p:cNvSpPr/>
              <p:nvPr/>
            </p:nvSpPr>
            <p:spPr>
              <a:xfrm flipH="1" rot="-5400000">
                <a:off x="779300" y="2861907"/>
                <a:ext cx="648000" cy="648000"/>
              </a:xfrm>
              <a:prstGeom prst="ellipse">
                <a:avLst/>
              </a:prstGeom>
              <a:noFill/>
              <a:ln cap="flat" cmpd="sng" w="254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11afdd9e3cc_5_149"/>
              <p:cNvSpPr/>
              <p:nvPr/>
            </p:nvSpPr>
            <p:spPr>
              <a:xfrm flipH="1" rot="-5400000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" name="Google Shape;215;g11afdd9e3cc_5_149"/>
            <p:cNvSpPr/>
            <p:nvPr/>
          </p:nvSpPr>
          <p:spPr>
            <a:xfrm rot="2700000">
              <a:off x="2664189" y="2084701"/>
              <a:ext cx="114372" cy="508085"/>
            </a:xfrm>
            <a:custGeom>
              <a:rect b="b" l="l" r="r" t="t"/>
              <a:pathLst>
                <a:path extrusionOk="0" h="4153123" w="1035916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11afdd9e3cc_5_149"/>
          <p:cNvSpPr txBox="1"/>
          <p:nvPr/>
        </p:nvSpPr>
        <p:spPr>
          <a:xfrm>
            <a:off x="143451" y="275300"/>
            <a:ext cx="1552800" cy="6222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I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Inconsistencies</a:t>
            </a:r>
            <a:endParaRPr/>
          </a:p>
        </p:txBody>
      </p:sp>
      <p:grpSp>
        <p:nvGrpSpPr>
          <p:cNvPr id="217" name="Google Shape;217;g11afdd9e3cc_5_149"/>
          <p:cNvGrpSpPr/>
          <p:nvPr/>
        </p:nvGrpSpPr>
        <p:grpSpPr>
          <a:xfrm>
            <a:off x="2347626" y="129755"/>
            <a:ext cx="2344981" cy="1108400"/>
            <a:chOff x="2347626" y="97316"/>
            <a:chExt cx="2344981" cy="831300"/>
          </a:xfrm>
        </p:grpSpPr>
        <p:sp>
          <p:nvSpPr>
            <p:cNvPr id="218" name="Google Shape;218;g11afdd9e3cc_5_149"/>
            <p:cNvSpPr txBox="1"/>
            <p:nvPr/>
          </p:nvSpPr>
          <p:spPr>
            <a:xfrm>
              <a:off x="3001207" y="97316"/>
              <a:ext cx="1691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Char char="•"/>
              </a:pPr>
              <a:r>
                <a:rPr b="1" lang="en-IN" sz="1100">
                  <a:solidFill>
                    <a:srgbClr val="3F3F3F"/>
                  </a:solidFill>
                </a:rPr>
                <a:t>Data inconsistencies </a:t>
              </a:r>
              <a:br>
                <a:rPr b="1" lang="en-IN" sz="1100">
                  <a:solidFill>
                    <a:srgbClr val="3F3F3F"/>
                  </a:solidFill>
                </a:rPr>
              </a:br>
              <a:r>
                <a:rPr b="1" lang="en-IN" sz="1100">
                  <a:solidFill>
                    <a:srgbClr val="3F3F3F"/>
                  </a:solidFill>
                </a:rPr>
                <a:t>compromise data </a:t>
              </a:r>
              <a:br>
                <a:rPr b="1" lang="en-IN" sz="1100">
                  <a:solidFill>
                    <a:srgbClr val="3F3F3F"/>
                  </a:solidFill>
                </a:rPr>
              </a:br>
              <a:r>
                <a:rPr b="1" lang="en-IN" sz="1100">
                  <a:solidFill>
                    <a:srgbClr val="3F3F3F"/>
                  </a:solidFill>
                </a:rPr>
                <a:t>integrity and alter </a:t>
              </a:r>
              <a:br>
                <a:rPr b="1" lang="en-IN" sz="1100">
                  <a:solidFill>
                    <a:srgbClr val="3F3F3F"/>
                  </a:solidFill>
                </a:rPr>
              </a:br>
              <a:r>
                <a:rPr b="1" lang="en-IN" sz="1100">
                  <a:solidFill>
                    <a:srgbClr val="3F3F3F"/>
                  </a:solidFill>
                </a:rPr>
                <a:t>the performance of </a:t>
              </a:r>
              <a:br>
                <a:rPr b="1" lang="en-IN" sz="1100">
                  <a:solidFill>
                    <a:srgbClr val="3F3F3F"/>
                  </a:solidFill>
                </a:rPr>
              </a:br>
              <a:r>
                <a:rPr b="1" lang="en-IN" sz="1100">
                  <a:solidFill>
                    <a:srgbClr val="3F3F3F"/>
                  </a:solidFill>
                </a:rPr>
                <a:t>the algorithm.</a:t>
              </a:r>
              <a:endParaRPr b="1" sz="1100">
                <a:solidFill>
                  <a:srgbClr val="3F3F3F"/>
                </a:solidFill>
              </a:endParaRPr>
            </a:p>
          </p:txBody>
        </p:sp>
        <p:grpSp>
          <p:nvGrpSpPr>
            <p:cNvPr id="219" name="Google Shape;219;g11afdd9e3cc_5_149"/>
            <p:cNvGrpSpPr/>
            <p:nvPr/>
          </p:nvGrpSpPr>
          <p:grpSpPr>
            <a:xfrm>
              <a:off x="2347626" y="135489"/>
              <a:ext cx="648000" cy="648000"/>
              <a:chOff x="4143520" y="2781273"/>
              <a:chExt cx="648000" cy="648000"/>
            </a:xfrm>
          </p:grpSpPr>
          <p:grpSp>
            <p:nvGrpSpPr>
              <p:cNvPr id="220" name="Google Shape;220;g11afdd9e3cc_5_149"/>
              <p:cNvGrpSpPr/>
              <p:nvPr/>
            </p:nvGrpSpPr>
            <p:grpSpPr>
              <a:xfrm>
                <a:off x="4143520" y="2781273"/>
                <a:ext cx="648000" cy="648000"/>
                <a:chOff x="779300" y="2861907"/>
                <a:chExt cx="648000" cy="648000"/>
              </a:xfrm>
            </p:grpSpPr>
            <p:sp>
              <p:nvSpPr>
                <p:cNvPr id="221" name="Google Shape;221;g11afdd9e3cc_5_149"/>
                <p:cNvSpPr/>
                <p:nvPr/>
              </p:nvSpPr>
              <p:spPr>
                <a:xfrm flipH="1" rot="-5400000">
                  <a:off x="779300" y="2861907"/>
                  <a:ext cx="648000" cy="6480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g11afdd9e3cc_5_149"/>
                <p:cNvSpPr/>
                <p:nvPr/>
              </p:nvSpPr>
              <p:spPr>
                <a:xfrm flipH="1" rot="-5400000">
                  <a:off x="833300" y="2915907"/>
                  <a:ext cx="540000" cy="54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3" name="Google Shape;223;g11afdd9e3cc_5_149"/>
              <p:cNvSpPr/>
              <p:nvPr/>
            </p:nvSpPr>
            <p:spPr>
              <a:xfrm rot="10800000">
                <a:off x="4335490" y="2946262"/>
                <a:ext cx="264059" cy="298187"/>
              </a:xfrm>
              <a:custGeom>
                <a:rect b="b" l="l" r="r" t="t"/>
                <a:pathLst>
                  <a:path extrusionOk="0" h="3252576" w="2880320">
                    <a:moveTo>
                      <a:pt x="612726" y="2220771"/>
                    </a:moveTo>
                    <a:cubicBezTo>
                      <a:pt x="662432" y="2220771"/>
                      <a:pt x="702726" y="2180477"/>
                      <a:pt x="702726" y="2130771"/>
                    </a:cubicBezTo>
                    <a:lnTo>
                      <a:pt x="702726" y="438771"/>
                    </a:lnTo>
                    <a:cubicBezTo>
                      <a:pt x="702726" y="389065"/>
                      <a:pt x="662432" y="348771"/>
                      <a:pt x="612726" y="348771"/>
                    </a:cubicBezTo>
                    <a:cubicBezTo>
                      <a:pt x="563020" y="348771"/>
                      <a:pt x="522726" y="389065"/>
                      <a:pt x="522726" y="438771"/>
                    </a:cubicBezTo>
                    <a:lnTo>
                      <a:pt x="522726" y="2130771"/>
                    </a:lnTo>
                    <a:cubicBezTo>
                      <a:pt x="522726" y="2180477"/>
                      <a:pt x="563020" y="2220771"/>
                      <a:pt x="612726" y="2220771"/>
                    </a:cubicBezTo>
                    <a:close/>
                    <a:moveTo>
                      <a:pt x="1188790" y="2220771"/>
                    </a:moveTo>
                    <a:cubicBezTo>
                      <a:pt x="1238496" y="2220771"/>
                      <a:pt x="1278790" y="2180477"/>
                      <a:pt x="1278790" y="2130771"/>
                    </a:cubicBezTo>
                    <a:lnTo>
                      <a:pt x="1278790" y="438771"/>
                    </a:lnTo>
                    <a:cubicBezTo>
                      <a:pt x="1278790" y="389065"/>
                      <a:pt x="1238496" y="348771"/>
                      <a:pt x="1188790" y="348771"/>
                    </a:cubicBezTo>
                    <a:cubicBezTo>
                      <a:pt x="1139084" y="348771"/>
                      <a:pt x="1098790" y="389065"/>
                      <a:pt x="1098790" y="438771"/>
                    </a:cubicBezTo>
                    <a:lnTo>
                      <a:pt x="1098790" y="2130771"/>
                    </a:lnTo>
                    <a:cubicBezTo>
                      <a:pt x="1098790" y="2180477"/>
                      <a:pt x="1139084" y="2220771"/>
                      <a:pt x="1188790" y="2220771"/>
                    </a:cubicBezTo>
                    <a:close/>
                    <a:moveTo>
                      <a:pt x="1764854" y="2220771"/>
                    </a:moveTo>
                    <a:cubicBezTo>
                      <a:pt x="1814560" y="2220771"/>
                      <a:pt x="1854854" y="2180477"/>
                      <a:pt x="1854854" y="2130771"/>
                    </a:cubicBezTo>
                    <a:lnTo>
                      <a:pt x="1854854" y="438771"/>
                    </a:lnTo>
                    <a:cubicBezTo>
                      <a:pt x="1854854" y="389065"/>
                      <a:pt x="1814560" y="348771"/>
                      <a:pt x="1764854" y="348771"/>
                    </a:cubicBezTo>
                    <a:cubicBezTo>
                      <a:pt x="1715148" y="348771"/>
                      <a:pt x="1674854" y="389065"/>
                      <a:pt x="1674854" y="438771"/>
                    </a:cubicBezTo>
                    <a:lnTo>
                      <a:pt x="1674854" y="2130771"/>
                    </a:lnTo>
                    <a:cubicBezTo>
                      <a:pt x="1674854" y="2180477"/>
                      <a:pt x="1715148" y="2220771"/>
                      <a:pt x="1764854" y="2220771"/>
                    </a:cubicBezTo>
                    <a:close/>
                    <a:moveTo>
                      <a:pt x="2340918" y="2220771"/>
                    </a:moveTo>
                    <a:cubicBezTo>
                      <a:pt x="2390624" y="2220771"/>
                      <a:pt x="2430918" y="2180477"/>
                      <a:pt x="2430918" y="2130771"/>
                    </a:cubicBezTo>
                    <a:lnTo>
                      <a:pt x="2430918" y="438771"/>
                    </a:lnTo>
                    <a:cubicBezTo>
                      <a:pt x="2430918" y="389065"/>
                      <a:pt x="2390624" y="348771"/>
                      <a:pt x="2340918" y="348771"/>
                    </a:cubicBezTo>
                    <a:cubicBezTo>
                      <a:pt x="2291212" y="348771"/>
                      <a:pt x="2250918" y="389065"/>
                      <a:pt x="2250918" y="438771"/>
                    </a:cubicBezTo>
                    <a:lnTo>
                      <a:pt x="2250918" y="2130771"/>
                    </a:lnTo>
                    <a:cubicBezTo>
                      <a:pt x="2250918" y="2180477"/>
                      <a:pt x="2291212" y="2220771"/>
                      <a:pt x="2340918" y="2220771"/>
                    </a:cubicBezTo>
                    <a:close/>
                    <a:moveTo>
                      <a:pt x="2784182" y="2519920"/>
                    </a:moveTo>
                    <a:lnTo>
                      <a:pt x="96136" y="2519920"/>
                    </a:lnTo>
                    <a:lnTo>
                      <a:pt x="96136" y="419995"/>
                    </a:lnTo>
                    <a:cubicBezTo>
                      <a:pt x="96136" y="188038"/>
                      <a:pt x="284174" y="0"/>
                      <a:pt x="516131" y="0"/>
                    </a:cubicBezTo>
                    <a:lnTo>
                      <a:pt x="2364187" y="0"/>
                    </a:lnTo>
                    <a:cubicBezTo>
                      <a:pt x="2596144" y="0"/>
                      <a:pt x="2784182" y="188038"/>
                      <a:pt x="2784182" y="419995"/>
                    </a:cubicBezTo>
                    <a:close/>
                    <a:moveTo>
                      <a:pt x="1687966" y="3252576"/>
                    </a:moveTo>
                    <a:lnTo>
                      <a:pt x="1192350" y="3252576"/>
                    </a:lnTo>
                    <a:cubicBezTo>
                      <a:pt x="1129224" y="3252576"/>
                      <a:pt x="1078050" y="3201402"/>
                      <a:pt x="1078050" y="3138276"/>
                    </a:cubicBezTo>
                    <a:lnTo>
                      <a:pt x="1078050" y="3023976"/>
                    </a:lnTo>
                    <a:lnTo>
                      <a:pt x="60008" y="3023976"/>
                    </a:lnTo>
                    <a:cubicBezTo>
                      <a:pt x="26866" y="3023976"/>
                      <a:pt x="0" y="2997110"/>
                      <a:pt x="0" y="2963968"/>
                    </a:cubicBezTo>
                    <a:lnTo>
                      <a:pt x="0" y="2723944"/>
                    </a:lnTo>
                    <a:cubicBezTo>
                      <a:pt x="0" y="2690802"/>
                      <a:pt x="26866" y="2663936"/>
                      <a:pt x="60008" y="2663936"/>
                    </a:cubicBezTo>
                    <a:lnTo>
                      <a:pt x="2820312" y="2663936"/>
                    </a:lnTo>
                    <a:cubicBezTo>
                      <a:pt x="2853454" y="2663936"/>
                      <a:pt x="2880320" y="2690802"/>
                      <a:pt x="2880320" y="2723944"/>
                    </a:cubicBezTo>
                    <a:lnTo>
                      <a:pt x="2880320" y="2963968"/>
                    </a:lnTo>
                    <a:cubicBezTo>
                      <a:pt x="2880320" y="2997110"/>
                      <a:pt x="2853454" y="3023976"/>
                      <a:pt x="2820312" y="3023976"/>
                    </a:cubicBezTo>
                    <a:lnTo>
                      <a:pt x="1802266" y="3023976"/>
                    </a:lnTo>
                    <a:lnTo>
                      <a:pt x="1802266" y="3138276"/>
                    </a:lnTo>
                    <a:cubicBezTo>
                      <a:pt x="1802266" y="3201402"/>
                      <a:pt x="1751092" y="3252576"/>
                      <a:pt x="1687966" y="3252576"/>
                    </a:cubicBezTo>
                    <a:close/>
                  </a:path>
                </a:pathLst>
              </a:custGeom>
              <a:solidFill>
                <a:srgbClr val="EB49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4" name="Google Shape;224;g11afdd9e3cc_5_149"/>
          <p:cNvGrpSpPr/>
          <p:nvPr/>
        </p:nvGrpSpPr>
        <p:grpSpPr>
          <a:xfrm flipH="1" rot="-5400000">
            <a:off x="1850601" y="5693368"/>
            <a:ext cx="338248" cy="257888"/>
            <a:chOff x="611560" y="2851238"/>
            <a:chExt cx="288032" cy="288032"/>
          </a:xfrm>
        </p:grpSpPr>
        <p:sp>
          <p:nvSpPr>
            <p:cNvPr id="225" name="Google Shape;225;g11afdd9e3cc_5_149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11afdd9e3cc_5_14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7" name="Google Shape;227;g11afdd9e3cc_5_149"/>
          <p:cNvCxnSpPr/>
          <p:nvPr/>
        </p:nvCxnSpPr>
        <p:spPr>
          <a:xfrm>
            <a:off x="2016626" y="586444"/>
            <a:ext cx="0" cy="5235868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8" name="Google Shape;228;g11afdd9e3cc_5_149"/>
          <p:cNvGrpSpPr/>
          <p:nvPr/>
        </p:nvGrpSpPr>
        <p:grpSpPr>
          <a:xfrm flipH="1" rot="-5400000">
            <a:off x="1847502" y="2989380"/>
            <a:ext cx="338248" cy="257888"/>
            <a:chOff x="611560" y="2851238"/>
            <a:chExt cx="288032" cy="288032"/>
          </a:xfrm>
        </p:grpSpPr>
        <p:sp>
          <p:nvSpPr>
            <p:cNvPr id="229" name="Google Shape;229;g11afdd9e3cc_5_149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11afdd9e3cc_5_14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g11afdd9e3cc_5_149"/>
          <p:cNvGrpSpPr/>
          <p:nvPr/>
        </p:nvGrpSpPr>
        <p:grpSpPr>
          <a:xfrm flipH="1" rot="-5400000">
            <a:off x="1847502" y="457500"/>
            <a:ext cx="338248" cy="257888"/>
            <a:chOff x="611560" y="2851238"/>
            <a:chExt cx="288032" cy="288032"/>
          </a:xfrm>
        </p:grpSpPr>
        <p:sp>
          <p:nvSpPr>
            <p:cNvPr id="232" name="Google Shape;232;g11afdd9e3cc_5_149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1afdd9e3cc_5_14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4" name="Google Shape;234;g11afdd9e3cc_5_149"/>
          <p:cNvPicPr preferRelativeResize="0"/>
          <p:nvPr/>
        </p:nvPicPr>
        <p:blipFill rotWithShape="1">
          <a:blip r:embed="rId4">
            <a:alphaModFix/>
          </a:blip>
          <a:srcRect b="4045" l="2932" r="2947" t="2856"/>
          <a:stretch/>
        </p:blipFill>
        <p:spPr>
          <a:xfrm>
            <a:off x="4652008" y="275300"/>
            <a:ext cx="2952326" cy="335139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35" name="Google Shape;235;g11afdd9e3cc_5_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4999" y="5225598"/>
            <a:ext cx="2102527" cy="125747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36" name="Google Shape;236;g11afdd9e3cc_5_1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1502" y="3986802"/>
            <a:ext cx="1552792" cy="91452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37" name="Google Shape;237;g11afdd9e3cc_5_1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81169" y="3824354"/>
            <a:ext cx="1162212" cy="116051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38" name="Google Shape;238;g11afdd9e3cc_5_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03356" y="2204392"/>
            <a:ext cx="1162212" cy="102863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39" name="Google Shape;239;g11afdd9e3cc_5_149"/>
          <p:cNvPicPr preferRelativeResize="0"/>
          <p:nvPr/>
        </p:nvPicPr>
        <p:blipFill rotWithShape="1">
          <a:blip r:embed="rId9">
            <a:alphaModFix/>
          </a:blip>
          <a:srcRect b="42944" l="0" r="38226" t="0"/>
          <a:stretch/>
        </p:blipFill>
        <p:spPr>
          <a:xfrm>
            <a:off x="7858650" y="803145"/>
            <a:ext cx="1196450" cy="79520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40" name="Google Shape;240;g11afdd9e3cc_5_1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03649" y="4215403"/>
            <a:ext cx="1695687" cy="249627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deck" id="241" name="Google Shape;241;g11afdd9e3cc_5_1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96336" y="-315416"/>
            <a:ext cx="1547664" cy="846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afdd9e3cc_5_194"/>
          <p:cNvSpPr txBox="1"/>
          <p:nvPr/>
        </p:nvSpPr>
        <p:spPr>
          <a:xfrm>
            <a:off x="3887925" y="3721700"/>
            <a:ext cx="1824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None/>
            </a:pPr>
            <a:r>
              <a:rPr b="1" lang="en-IN" sz="1200">
                <a:solidFill>
                  <a:srgbClr val="292929"/>
                </a:solidFill>
              </a:rPr>
              <a:t>Fig xii</a:t>
            </a:r>
            <a:r>
              <a:rPr b="1" lang="en-IN">
                <a:solidFill>
                  <a:srgbClr val="292929"/>
                </a:solidFill>
              </a:rPr>
              <a:t>.</a:t>
            </a:r>
            <a:r>
              <a:rPr b="1" lang="en-IN" sz="1200">
                <a:solidFill>
                  <a:srgbClr val="292929"/>
                </a:solidFill>
              </a:rPr>
              <a:t> Box Plots</a:t>
            </a:r>
            <a:endParaRPr b="1" sz="1200">
              <a:solidFill>
                <a:srgbClr val="3F3F3F"/>
              </a:solidFill>
            </a:endParaRPr>
          </a:p>
        </p:txBody>
      </p:sp>
      <p:pic>
        <p:nvPicPr>
          <p:cNvPr id="248" name="Google Shape;248;g11afdd9e3cc_5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64637"/>
            <a:ext cx="8928992" cy="347160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49" name="Google Shape;249;g11afdd9e3cc_5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99" y="3975225"/>
            <a:ext cx="3780424" cy="28141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50" name="Google Shape;250;g11afdd9e3cc_5_194"/>
          <p:cNvSpPr txBox="1"/>
          <p:nvPr/>
        </p:nvSpPr>
        <p:spPr>
          <a:xfrm>
            <a:off x="1043598" y="3636250"/>
            <a:ext cx="1703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None/>
            </a:pPr>
            <a:r>
              <a:rPr b="1" lang="en-IN" sz="1200">
                <a:solidFill>
                  <a:srgbClr val="292929"/>
                </a:solidFill>
              </a:rPr>
              <a:t>Fig xiii. Heat Map</a:t>
            </a:r>
            <a:endParaRPr b="1" sz="1200">
              <a:solidFill>
                <a:srgbClr val="3F3F3F"/>
              </a:solidFill>
            </a:endParaRPr>
          </a:p>
        </p:txBody>
      </p:sp>
      <p:sp>
        <p:nvSpPr>
          <p:cNvPr id="251" name="Google Shape;251;g11afdd9e3cc_5_194"/>
          <p:cNvSpPr txBox="1"/>
          <p:nvPr/>
        </p:nvSpPr>
        <p:spPr>
          <a:xfrm>
            <a:off x="5348682" y="4146160"/>
            <a:ext cx="266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Summary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g11afdd9e3cc_5_194"/>
          <p:cNvSpPr txBox="1"/>
          <p:nvPr/>
        </p:nvSpPr>
        <p:spPr>
          <a:xfrm>
            <a:off x="3887925" y="4600900"/>
            <a:ext cx="4840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had 39 independent features out of which 31 were categorical and 8   were numerical. After statistical analysis :-</a:t>
            </a:r>
            <a:br>
              <a:rPr lang="en-I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•"/>
            </a:pPr>
            <a:r>
              <a:rPr lang="en-I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out of 31 categorical features came to be significant. (Chi-Square)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•"/>
            </a:pPr>
            <a:r>
              <a:rPr lang="en-I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8 of the numerical features came to be significant. (ANOVA)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2017-03-30T12:09:41Z</dcterms:created>
  <dc:creator>admin</dc:creator>
</cp:coreProperties>
</file>