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2" Type="http://schemas.openxmlformats.org/officeDocument/2006/relationships/image" Target="../media/image-1010-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image" Target="../media/image-4-10.png"/><Relationship Id="rId11" Type="http://schemas.openxmlformats.org/officeDocument/2006/relationships/slideLayout" Target="../slideLayouts/slideLayout5.xml"/><Relationship Id="rId1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slideLayout" Target="../slideLayouts/slideLayout10.xml"/><Relationship Id="rId10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18198" y="3522226"/>
            <a:ext cx="7507486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AI-Powered Alumni Platform</a:t>
            </a:r>
            <a:endParaRPr lang="en-US" sz="3550" dirty="0"/>
          </a:p>
        </p:txBody>
      </p:sp>
      <p:sp>
        <p:nvSpPr>
          <p:cNvPr id="4" name="Text 1"/>
          <p:cNvSpPr/>
          <p:nvPr/>
        </p:nvSpPr>
        <p:spPr>
          <a:xfrm>
            <a:off x="793790" y="434435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Presented by Team no 23 | Hackathon 2025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2672" y="332065"/>
            <a:ext cx="7654885" cy="377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Problem: Fragmented Connections, Lost Value</a:t>
            </a:r>
            <a:endParaRPr lang="en-US" sz="2350" dirty="0"/>
          </a:p>
        </p:txBody>
      </p:sp>
      <p:sp>
        <p:nvSpPr>
          <p:cNvPr id="3" name="Text 1"/>
          <p:cNvSpPr/>
          <p:nvPr/>
        </p:nvSpPr>
        <p:spPr>
          <a:xfrm>
            <a:off x="422672" y="1011317"/>
            <a:ext cx="1509593" cy="188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1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Fragmented Data</a:t>
            </a:r>
            <a:endParaRPr lang="en-US" sz="1150" dirty="0"/>
          </a:p>
        </p:txBody>
      </p:sp>
      <p:sp>
        <p:nvSpPr>
          <p:cNvPr id="4" name="Text 2"/>
          <p:cNvSpPr/>
          <p:nvPr/>
        </p:nvSpPr>
        <p:spPr>
          <a:xfrm>
            <a:off x="422672" y="1320760"/>
            <a:ext cx="6745248" cy="3862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Universities struggle with alumni data spread across messy spreadsheets, outdated databases, and siloed systems. This leads to:</a:t>
            </a:r>
            <a:endParaRPr lang="en-US" sz="950" dirty="0"/>
          </a:p>
        </p:txBody>
      </p:sp>
      <p:sp>
        <p:nvSpPr>
          <p:cNvPr id="5" name="Text 3"/>
          <p:cNvSpPr/>
          <p:nvPr/>
        </p:nvSpPr>
        <p:spPr>
          <a:xfrm>
            <a:off x="422672" y="1815584"/>
            <a:ext cx="6745248" cy="193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00"/>
              </a:lnSpc>
              <a:buSzPct val="100000"/>
              <a:buChar char="•"/>
            </a:pPr>
            <a:r>
              <a:rPr lang="en-US" sz="9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Inaccessible alumni information</a:t>
            </a:r>
            <a:endParaRPr lang="en-US" sz="950" dirty="0"/>
          </a:p>
        </p:txBody>
      </p:sp>
      <p:sp>
        <p:nvSpPr>
          <p:cNvPr id="6" name="Text 4"/>
          <p:cNvSpPr/>
          <p:nvPr/>
        </p:nvSpPr>
        <p:spPr>
          <a:xfrm>
            <a:off x="422672" y="2050971"/>
            <a:ext cx="6745248" cy="193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00"/>
              </a:lnSpc>
              <a:buSzPct val="100000"/>
              <a:buChar char="•"/>
            </a:pPr>
            <a:r>
              <a:rPr lang="en-US" sz="9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Inefficient communication efforts</a:t>
            </a:r>
            <a:endParaRPr lang="en-US" sz="950" dirty="0"/>
          </a:p>
        </p:txBody>
      </p:sp>
      <p:sp>
        <p:nvSpPr>
          <p:cNvPr id="7" name="Text 5"/>
          <p:cNvSpPr/>
          <p:nvPr/>
        </p:nvSpPr>
        <p:spPr>
          <a:xfrm>
            <a:off x="422672" y="2286357"/>
            <a:ext cx="6745248" cy="193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00"/>
              </a:lnSpc>
              <a:buSzPct val="100000"/>
              <a:buChar char="•"/>
            </a:pPr>
            <a:r>
              <a:rPr lang="en-US" sz="9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Missed opportunities for engagement</a:t>
            </a:r>
            <a:endParaRPr lang="en-US" sz="95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672" y="2615327"/>
            <a:ext cx="6745248" cy="6745248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7470100" y="1011317"/>
            <a:ext cx="1509593" cy="188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1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Lost Value</a:t>
            </a:r>
            <a:endParaRPr lang="en-US" sz="1150" dirty="0"/>
          </a:p>
        </p:txBody>
      </p:sp>
      <p:sp>
        <p:nvSpPr>
          <p:cNvPr id="10" name="Text 7"/>
          <p:cNvSpPr/>
          <p:nvPr/>
        </p:nvSpPr>
        <p:spPr>
          <a:xfrm>
            <a:off x="7470100" y="1320760"/>
            <a:ext cx="6745248" cy="193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inability to effectively reach and engage alumni translates into significant losses:</a:t>
            </a:r>
            <a:endParaRPr lang="en-US" sz="950" dirty="0"/>
          </a:p>
        </p:txBody>
      </p:sp>
      <p:sp>
        <p:nvSpPr>
          <p:cNvPr id="11" name="Text 8"/>
          <p:cNvSpPr/>
          <p:nvPr/>
        </p:nvSpPr>
        <p:spPr>
          <a:xfrm>
            <a:off x="7470100" y="1622465"/>
            <a:ext cx="6745248" cy="193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00"/>
              </a:lnSpc>
              <a:buSzPct val="100000"/>
              <a:buChar char="•"/>
            </a:pPr>
            <a:r>
              <a:rPr lang="en-US" sz="9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Missed mentorships and career opportunities</a:t>
            </a:r>
            <a:endParaRPr lang="en-US" sz="950" dirty="0"/>
          </a:p>
        </p:txBody>
      </p:sp>
      <p:sp>
        <p:nvSpPr>
          <p:cNvPr id="12" name="Text 9"/>
          <p:cNvSpPr/>
          <p:nvPr/>
        </p:nvSpPr>
        <p:spPr>
          <a:xfrm>
            <a:off x="7470100" y="1857851"/>
            <a:ext cx="6745248" cy="193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00"/>
              </a:lnSpc>
              <a:buSzPct val="100000"/>
              <a:buChar char="•"/>
            </a:pPr>
            <a:r>
              <a:rPr lang="en-US" sz="9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Reduced donations and fundraising potential</a:t>
            </a:r>
            <a:endParaRPr lang="en-US" sz="950" dirty="0"/>
          </a:p>
        </p:txBody>
      </p:sp>
      <p:sp>
        <p:nvSpPr>
          <p:cNvPr id="13" name="Text 10"/>
          <p:cNvSpPr/>
          <p:nvPr/>
        </p:nvSpPr>
        <p:spPr>
          <a:xfrm>
            <a:off x="7470100" y="2093238"/>
            <a:ext cx="6745248" cy="193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00"/>
              </a:lnSpc>
              <a:buSzPct val="100000"/>
              <a:buChar char="•"/>
            </a:pPr>
            <a:r>
              <a:rPr lang="en-US" sz="9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Weakened institutional networks and brand ambassadors</a:t>
            </a:r>
            <a:endParaRPr lang="en-US" sz="950" dirty="0"/>
          </a:p>
        </p:txBody>
      </p:sp>
      <p:sp>
        <p:nvSpPr>
          <p:cNvPr id="14" name="Text 11"/>
          <p:cNvSpPr/>
          <p:nvPr/>
        </p:nvSpPr>
        <p:spPr>
          <a:xfrm>
            <a:off x="7651194" y="2422208"/>
            <a:ext cx="6564154" cy="193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5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78%</a:t>
            </a:r>
            <a:pPr algn="l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of universities can't effectively reach their own alumni, resulting in an estimated ₹2,000+ Crore lost yearly in India alone.</a:t>
            </a:r>
            <a:endParaRPr lang="en-US" sz="950" dirty="0"/>
          </a:p>
        </p:txBody>
      </p:sp>
      <p:sp>
        <p:nvSpPr>
          <p:cNvPr id="15" name="Shape 12"/>
          <p:cNvSpPr/>
          <p:nvPr/>
        </p:nvSpPr>
        <p:spPr>
          <a:xfrm>
            <a:off x="7470100" y="2422208"/>
            <a:ext cx="15240" cy="193119"/>
          </a:xfrm>
          <a:prstGeom prst="rect">
            <a:avLst/>
          </a:prstGeom>
          <a:solidFill>
            <a:srgbClr val="481C9E"/>
          </a:solidFill>
          <a:ln/>
        </p:spPr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100" y="2751177"/>
            <a:ext cx="6745248" cy="67452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08748"/>
            <a:ext cx="67742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The Intelligent Solution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7115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It is a secure, AI-powered platform designed to revolutionize alumni engagement by unifying data and fostering meaningful connections, all while prioritizing privacy.</a:t>
            </a:r>
            <a:endParaRPr lang="en-US" sz="17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552111"/>
            <a:ext cx="680442" cy="68044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757720" y="3743444"/>
            <a:ext cx="40307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Centralized &amp; Secure Profiles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757720" y="4233863"/>
            <a:ext cx="541567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 single source of truth for alumni data, protected with robust security measures.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84" y="3552111"/>
            <a:ext cx="680442" cy="68044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420814" y="3743444"/>
            <a:ext cx="30919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AI-Powered Matching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8420814" y="4233863"/>
            <a:ext cx="541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Intelligent algorithms connect alumni for mentorship, jobs, and events based on shared interests and goals.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413296"/>
            <a:ext cx="680442" cy="68044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757720" y="5604629"/>
            <a:ext cx="40239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Seamless Mobile Experience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1757720" y="6095048"/>
            <a:ext cx="541567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Engage alumni on the go with a user-friendly and intuitive mobile interface.</a:t>
            </a:r>
            <a:endParaRPr lang="en-US" sz="17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5413296"/>
            <a:ext cx="680442" cy="68044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420814" y="56046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Privacy-First Design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8420814" y="6095048"/>
            <a:ext cx="541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Built with privacy at its core, ensuring data protection and regulatory compliance.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18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0651" y="529709"/>
            <a:ext cx="7795498" cy="12039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&amp; ML in Action: The Brain Behind 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6160651" y="2022634"/>
            <a:ext cx="7795498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Our AI isn't just a buzzword; it's a sophisticated engine that transforms raw data into actionable insights and meaningful connections.</a:t>
            </a:r>
            <a:endParaRPr lang="en-US" sz="1500" dirty="0"/>
          </a:p>
        </p:txBody>
      </p:sp>
      <p:sp>
        <p:nvSpPr>
          <p:cNvPr id="5" name="Shape 2"/>
          <p:cNvSpPr/>
          <p:nvPr/>
        </p:nvSpPr>
        <p:spPr>
          <a:xfrm>
            <a:off x="6160651" y="3144560"/>
            <a:ext cx="3801428" cy="2346127"/>
          </a:xfrm>
          <a:prstGeom prst="roundRect">
            <a:avLst>
              <a:gd name="adj" fmla="val 4677"/>
            </a:avLst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651" y="3121700"/>
            <a:ext cx="3801428" cy="91440"/>
          </a:xfrm>
          <a:prstGeom prst="rect">
            <a:avLst/>
          </a:prstGeom>
        </p:spPr>
      </p:pic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855595"/>
            <a:ext cx="577929" cy="577929"/>
          </a:xfrm>
          <a:prstGeom prst="rect">
            <a:avLst/>
          </a:prstGeom>
        </p:spPr>
      </p:pic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755" y="3000018"/>
            <a:ext cx="231100" cy="288965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376154" y="3626168"/>
            <a:ext cx="2408039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Semantic Search</a:t>
            </a:r>
            <a:endParaRPr lang="en-US" sz="1850" dirty="0"/>
          </a:p>
        </p:txBody>
      </p:sp>
      <p:sp>
        <p:nvSpPr>
          <p:cNvPr id="10" name="Text 4"/>
          <p:cNvSpPr/>
          <p:nvPr/>
        </p:nvSpPr>
        <p:spPr>
          <a:xfrm>
            <a:off x="6376154" y="4042648"/>
            <a:ext cx="3370421" cy="12325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Go beyond keywords. Find "AI engineer in Bangalore" and our AI understands intent, leading you to the right professional.</a:t>
            </a:r>
            <a:endParaRPr lang="en-US" sz="1500" dirty="0"/>
          </a:p>
        </p:txBody>
      </p:sp>
      <p:sp>
        <p:nvSpPr>
          <p:cNvPr id="11" name="Shape 5"/>
          <p:cNvSpPr/>
          <p:nvPr/>
        </p:nvSpPr>
        <p:spPr>
          <a:xfrm>
            <a:off x="10154722" y="3144560"/>
            <a:ext cx="3801428" cy="2346127"/>
          </a:xfrm>
          <a:prstGeom prst="roundRect">
            <a:avLst>
              <a:gd name="adj" fmla="val 4677"/>
            </a:avLst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4722" y="3121700"/>
            <a:ext cx="3801428" cy="91440"/>
          </a:xfrm>
          <a:prstGeom prst="rect">
            <a:avLst/>
          </a:prstGeom>
        </p:spPr>
      </p:pic>
      <p:pic>
        <p:nvPicPr>
          <p:cNvPr id="1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6471" y="2855595"/>
            <a:ext cx="577929" cy="577929"/>
          </a:xfrm>
          <a:prstGeom prst="rect">
            <a:avLst/>
          </a:prstGeom>
        </p:spPr>
      </p:pic>
      <p:pic>
        <p:nvPicPr>
          <p:cNvPr id="1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826" y="3000018"/>
            <a:ext cx="231100" cy="288965"/>
          </a:xfrm>
          <a:prstGeom prst="rect">
            <a:avLst/>
          </a:prstGeom>
        </p:spPr>
      </p:pic>
      <p:sp>
        <p:nvSpPr>
          <p:cNvPr id="15" name="Text 6"/>
          <p:cNvSpPr/>
          <p:nvPr/>
        </p:nvSpPr>
        <p:spPr>
          <a:xfrm>
            <a:off x="10370225" y="3626168"/>
            <a:ext cx="3370421" cy="601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Intelligent Job Recommendations</a:t>
            </a:r>
            <a:endParaRPr lang="en-US" sz="1850" dirty="0"/>
          </a:p>
        </p:txBody>
      </p:sp>
      <p:sp>
        <p:nvSpPr>
          <p:cNvPr id="16" name="Text 7"/>
          <p:cNvSpPr/>
          <p:nvPr/>
        </p:nvSpPr>
        <p:spPr>
          <a:xfrm>
            <a:off x="10370225" y="4343638"/>
            <a:ext cx="3370421" cy="9244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Matches alumni skills and aspirations with relevant job roles, fostering career growth and talent placement.</a:t>
            </a:r>
            <a:endParaRPr lang="en-US" sz="1500" dirty="0"/>
          </a:p>
        </p:txBody>
      </p:sp>
      <p:sp>
        <p:nvSpPr>
          <p:cNvPr id="17" name="Shape 8"/>
          <p:cNvSpPr/>
          <p:nvPr/>
        </p:nvSpPr>
        <p:spPr>
          <a:xfrm>
            <a:off x="6160651" y="5972294"/>
            <a:ext cx="7795498" cy="1729859"/>
          </a:xfrm>
          <a:prstGeom prst="roundRect">
            <a:avLst>
              <a:gd name="adj" fmla="val 6343"/>
            </a:avLst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0651" y="5949434"/>
            <a:ext cx="7795498" cy="91440"/>
          </a:xfrm>
          <a:prstGeom prst="rect">
            <a:avLst/>
          </a:prstGeom>
        </p:spPr>
      </p:pic>
      <p:pic>
        <p:nvPicPr>
          <p:cNvPr id="19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9435" y="5683329"/>
            <a:ext cx="577929" cy="577929"/>
          </a:xfrm>
          <a:prstGeom prst="rect">
            <a:avLst/>
          </a:prstGeom>
        </p:spPr>
      </p:pic>
      <p:pic>
        <p:nvPicPr>
          <p:cNvPr id="20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42790" y="5827752"/>
            <a:ext cx="231100" cy="288965"/>
          </a:xfrm>
          <a:prstGeom prst="rect">
            <a:avLst/>
          </a:prstGeom>
        </p:spPr>
      </p:pic>
      <p:sp>
        <p:nvSpPr>
          <p:cNvPr id="21" name="Text 9"/>
          <p:cNvSpPr/>
          <p:nvPr/>
        </p:nvSpPr>
        <p:spPr>
          <a:xfrm>
            <a:off x="6376154" y="6453902"/>
            <a:ext cx="2719745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Predictive Dashboards</a:t>
            </a:r>
            <a:endParaRPr lang="en-US" sz="1850" dirty="0"/>
          </a:p>
        </p:txBody>
      </p:sp>
      <p:sp>
        <p:nvSpPr>
          <p:cNvPr id="22" name="Text 10"/>
          <p:cNvSpPr/>
          <p:nvPr/>
        </p:nvSpPr>
        <p:spPr>
          <a:xfrm>
            <a:off x="6376154" y="6870382"/>
            <a:ext cx="7364492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Forecast donations, event attendance, and sentiment. Act on insights, don't just react to data.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2802" y="402908"/>
            <a:ext cx="7158514" cy="457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8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Privacy &amp; Compliance: Our Superpower</a:t>
            </a:r>
            <a:endParaRPr lang="en-US" sz="2850" dirty="0"/>
          </a:p>
        </p:txBody>
      </p:sp>
      <p:sp>
        <p:nvSpPr>
          <p:cNvPr id="3" name="Text 1"/>
          <p:cNvSpPr/>
          <p:nvPr/>
        </p:nvSpPr>
        <p:spPr>
          <a:xfrm>
            <a:off x="512802" y="1153835"/>
            <a:ext cx="13604796" cy="234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At DQAI_5, we believe trust is the foundation of engagement. Our platform is built with Privacy by Design, ensuring alumni data is treated with the utmost respect and security.</a:t>
            </a:r>
            <a:endParaRPr lang="en-US" sz="11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802" y="1717834"/>
            <a:ext cx="5227439" cy="5227439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512802" y="7110055"/>
            <a:ext cx="5227439" cy="1232178"/>
          </a:xfrm>
          <a:prstGeom prst="roundRect">
            <a:avLst>
              <a:gd name="adj" fmla="val 4995"/>
            </a:avLst>
          </a:prstGeom>
          <a:solidFill>
            <a:srgbClr val="022349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49" y="7308056"/>
            <a:ext cx="228838" cy="18311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034534" y="7293054"/>
            <a:ext cx="2410658" cy="228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DPDP Act 2023 Compliant</a:t>
            </a:r>
            <a:endParaRPr lang="en-US" sz="1400" dirty="0"/>
          </a:p>
        </p:txBody>
      </p:sp>
      <p:sp>
        <p:nvSpPr>
          <p:cNvPr id="8" name="Text 4"/>
          <p:cNvSpPr/>
          <p:nvPr/>
        </p:nvSpPr>
        <p:spPr>
          <a:xfrm>
            <a:off x="1034534" y="7668339"/>
            <a:ext cx="4559260" cy="468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FFFFFF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Fully compliant with India's Digital Personal Data Protection Act, 2023, setting a new standard for data security.</a:t>
            </a:r>
            <a:endParaRPr lang="en-US" sz="1150" dirty="0"/>
          </a:p>
        </p:txBody>
      </p:sp>
      <p:sp>
        <p:nvSpPr>
          <p:cNvPr id="9" name="Text 5"/>
          <p:cNvSpPr/>
          <p:nvPr/>
        </p:nvSpPr>
        <p:spPr>
          <a:xfrm>
            <a:off x="6105287" y="1699498"/>
            <a:ext cx="3638431" cy="228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Flow: Hashing for Absolute Privacy</a:t>
            </a:r>
            <a:endParaRPr lang="en-US" sz="140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287" y="2093119"/>
            <a:ext cx="8019812" cy="5537597"/>
          </a:xfrm>
          <a:prstGeom prst="rect">
            <a:avLst/>
          </a:prstGeom>
        </p:spPr>
      </p:pic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094" y="4934885"/>
            <a:ext cx="294323" cy="29432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382076" y="6250143"/>
            <a:ext cx="2207426" cy="2759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Receive Email</a:t>
            </a:r>
            <a:endParaRPr lang="en-US" sz="1350" dirty="0"/>
          </a:p>
        </p:txBody>
      </p:sp>
      <p:sp>
        <p:nvSpPr>
          <p:cNvPr id="13" name="Text 7"/>
          <p:cNvSpPr/>
          <p:nvPr/>
        </p:nvSpPr>
        <p:spPr>
          <a:xfrm>
            <a:off x="6303590" y="6604557"/>
            <a:ext cx="2364398" cy="2207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Incoming raw email content</a:t>
            </a:r>
            <a:endParaRPr lang="en-US" sz="105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3224" y="4513021"/>
            <a:ext cx="294323" cy="294323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8128395" y="2677639"/>
            <a:ext cx="2207425" cy="2759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Apply SHA-256</a:t>
            </a:r>
            <a:endParaRPr lang="en-US" sz="1350" dirty="0"/>
          </a:p>
        </p:txBody>
      </p:sp>
      <p:sp>
        <p:nvSpPr>
          <p:cNvPr id="16" name="Text 9"/>
          <p:cNvSpPr/>
          <p:nvPr/>
        </p:nvSpPr>
        <p:spPr>
          <a:xfrm>
            <a:off x="8049909" y="3032053"/>
            <a:ext cx="2364398" cy="441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One-way cryptographic hashing</a:t>
            </a:r>
            <a:endParaRPr lang="en-US" sz="1050" dirty="0"/>
          </a:p>
        </p:txBody>
      </p:sp>
      <p:pic>
        <p:nvPicPr>
          <p:cNvPr id="1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9354" y="4934885"/>
            <a:ext cx="294323" cy="294323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9884524" y="6250143"/>
            <a:ext cx="2207426" cy="2759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Store Hash</a:t>
            </a:r>
            <a:endParaRPr lang="en-US" sz="1350" dirty="0"/>
          </a:p>
        </p:txBody>
      </p:sp>
      <p:sp>
        <p:nvSpPr>
          <p:cNvPr id="19" name="Text 11"/>
          <p:cNvSpPr/>
          <p:nvPr/>
        </p:nvSpPr>
        <p:spPr>
          <a:xfrm>
            <a:off x="9806038" y="6604557"/>
            <a:ext cx="2364399" cy="2207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Persist hashed value only</a:t>
            </a:r>
            <a:endParaRPr lang="en-US" sz="1050" dirty="0"/>
          </a:p>
        </p:txBody>
      </p:sp>
      <p:pic>
        <p:nvPicPr>
          <p:cNvPr id="20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5484" y="4513021"/>
            <a:ext cx="294323" cy="294323"/>
          </a:xfrm>
          <a:prstGeom prst="rect">
            <a:avLst/>
          </a:prstGeom>
        </p:spPr>
      </p:pic>
      <p:sp>
        <p:nvSpPr>
          <p:cNvPr id="21" name="Text 12"/>
          <p:cNvSpPr/>
          <p:nvPr/>
        </p:nvSpPr>
        <p:spPr>
          <a:xfrm>
            <a:off x="11640654" y="2898381"/>
            <a:ext cx="2207425" cy="2759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 Admin Access</a:t>
            </a:r>
            <a:endParaRPr lang="en-US" sz="1350" dirty="0"/>
          </a:p>
        </p:txBody>
      </p:sp>
      <p:sp>
        <p:nvSpPr>
          <p:cNvPr id="22" name="Text 13"/>
          <p:cNvSpPr/>
          <p:nvPr/>
        </p:nvSpPr>
        <p:spPr>
          <a:xfrm>
            <a:off x="11562168" y="3252796"/>
            <a:ext cx="2364398" cy="2207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Original email never visible</a:t>
            </a:r>
            <a:endParaRPr lang="en-US" sz="1050" dirty="0"/>
          </a:p>
        </p:txBody>
      </p:sp>
      <p:sp>
        <p:nvSpPr>
          <p:cNvPr id="23" name="Text 14"/>
          <p:cNvSpPr/>
          <p:nvPr/>
        </p:nvSpPr>
        <p:spPr>
          <a:xfrm>
            <a:off x="6105287" y="7795498"/>
            <a:ext cx="8019812" cy="468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Emails are hashed using SHA-256 before storage. This means not even administrators can view the raw email addresses, ensuring unparalleled user privacy.</a:t>
            </a:r>
            <a:endParaRPr lang="en-US" sz="11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53478"/>
            <a:ext cx="627709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Demo: See it in Action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1588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\</a:t>
            </a:r>
            <a:endParaRPr lang="en-US" sz="17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410" y="3079909"/>
            <a:ext cx="5872877" cy="2721888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738" y="3079909"/>
            <a:ext cx="2912745" cy="2721888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934" y="3079909"/>
            <a:ext cx="3879056" cy="2721888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133951" y="6458069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Shape 3"/>
          <p:cNvSpPr/>
          <p:nvPr/>
        </p:nvSpPr>
        <p:spPr>
          <a:xfrm>
            <a:off x="793790" y="6202918"/>
            <a:ext cx="30480" cy="873204"/>
          </a:xfrm>
          <a:prstGeom prst="rect">
            <a:avLst/>
          </a:prstGeom>
          <a:solidFill>
            <a:srgbClr val="481C9E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0796" y="735687"/>
            <a:ext cx="11989594" cy="581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50"/>
              </a:lnSpc>
              <a:buNone/>
            </a:pPr>
            <a:r>
              <a:rPr lang="en-US" sz="36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Impact &amp; Roadmap: Scaling Trust and Engagement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650796" y="1688663"/>
            <a:ext cx="13328809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Our pilot program has already demonstrated significant results, and we're poised for exponential growth to build a national alumni network.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650796" y="2381250"/>
            <a:ext cx="2734628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Pilot Results (3 Months)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650796" y="2973824"/>
            <a:ext cx="3102531" cy="613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800"/>
              </a:lnSpc>
              <a:buNone/>
            </a:pPr>
            <a:r>
              <a:rPr lang="en-US" sz="48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74%</a:t>
            </a:r>
            <a:endParaRPr lang="en-US" sz="4800" dirty="0"/>
          </a:p>
        </p:txBody>
      </p:sp>
      <p:sp>
        <p:nvSpPr>
          <p:cNvPr id="6" name="Text 4"/>
          <p:cNvSpPr/>
          <p:nvPr/>
        </p:nvSpPr>
        <p:spPr>
          <a:xfrm>
            <a:off x="1039773" y="3819763"/>
            <a:ext cx="232445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Profile Completion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650796" y="4296132"/>
            <a:ext cx="3102531" cy="5950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High engagement from alumni in completing their profiles.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3985736" y="2973824"/>
            <a:ext cx="3102650" cy="613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800"/>
              </a:lnSpc>
              <a:buNone/>
            </a:pPr>
            <a:r>
              <a:rPr lang="en-US" sz="48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₹28L</a:t>
            </a:r>
            <a:endParaRPr lang="en-US" sz="4800" dirty="0"/>
          </a:p>
        </p:txBody>
      </p:sp>
      <p:sp>
        <p:nvSpPr>
          <p:cNvPr id="9" name="Text 7"/>
          <p:cNvSpPr/>
          <p:nvPr/>
        </p:nvSpPr>
        <p:spPr>
          <a:xfrm>
            <a:off x="4374833" y="3819763"/>
            <a:ext cx="232445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Funds Raised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3985736" y="4296132"/>
            <a:ext cx="3102650" cy="5950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Significant donations secured through targeted campaigns.</a:t>
            </a:r>
            <a:endParaRPr lang="en-US" sz="1450" dirty="0"/>
          </a:p>
        </p:txBody>
      </p:sp>
      <p:sp>
        <p:nvSpPr>
          <p:cNvPr id="11" name="Text 9"/>
          <p:cNvSpPr/>
          <p:nvPr/>
        </p:nvSpPr>
        <p:spPr>
          <a:xfrm>
            <a:off x="2318266" y="5355908"/>
            <a:ext cx="3102531" cy="613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800"/>
              </a:lnSpc>
              <a:buNone/>
            </a:pPr>
            <a:r>
              <a:rPr lang="en-US" sz="48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212</a:t>
            </a:r>
            <a:endParaRPr lang="en-US" sz="4800" dirty="0"/>
          </a:p>
        </p:txBody>
      </p:sp>
      <p:sp>
        <p:nvSpPr>
          <p:cNvPr id="12" name="Text 10"/>
          <p:cNvSpPr/>
          <p:nvPr/>
        </p:nvSpPr>
        <p:spPr>
          <a:xfrm>
            <a:off x="2654618" y="6201847"/>
            <a:ext cx="2429708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Mentorships Created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2318266" y="6678216"/>
            <a:ext cx="3102531" cy="5950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Successful connections between mentors and mentees.</a:t>
            </a:r>
            <a:endParaRPr lang="en-US" sz="1450" dirty="0"/>
          </a:p>
        </p:txBody>
      </p:sp>
      <p:sp>
        <p:nvSpPr>
          <p:cNvPr id="14" name="Text 12"/>
          <p:cNvSpPr/>
          <p:nvPr/>
        </p:nvSpPr>
        <p:spPr>
          <a:xfrm>
            <a:off x="7549634" y="2381250"/>
            <a:ext cx="232445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Strategic Roadmap</a:t>
            </a:r>
            <a:endParaRPr lang="en-US" sz="1800" dirty="0"/>
          </a:p>
        </p:txBody>
      </p:sp>
      <p:pic>
        <p:nvPicPr>
          <p:cNvPr id="1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9634" y="2880955"/>
            <a:ext cx="557808" cy="1143000"/>
          </a:xfrm>
          <a:prstGeom prst="rect">
            <a:avLst/>
          </a:prstGeom>
        </p:spPr>
      </p:pic>
      <p:sp>
        <p:nvSpPr>
          <p:cNvPr id="16" name="Text 13"/>
          <p:cNvSpPr/>
          <p:nvPr/>
        </p:nvSpPr>
        <p:spPr>
          <a:xfrm>
            <a:off x="8293298" y="3066812"/>
            <a:ext cx="232445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Phase 1: 5 Colleges</a:t>
            </a:r>
            <a:endParaRPr lang="en-US" sz="1800" dirty="0"/>
          </a:p>
        </p:txBody>
      </p:sp>
      <p:sp>
        <p:nvSpPr>
          <p:cNvPr id="17" name="Text 14"/>
          <p:cNvSpPr/>
          <p:nvPr/>
        </p:nvSpPr>
        <p:spPr>
          <a:xfrm>
            <a:off x="8293298" y="3543181"/>
            <a:ext cx="5693926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Onboarding initial university partners (e.g., VIT, SRM).</a:t>
            </a:r>
            <a:endParaRPr lang="en-US" sz="1450" dirty="0"/>
          </a:p>
        </p:txBody>
      </p:sp>
      <p:pic>
        <p:nvPicPr>
          <p:cNvPr id="1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478" y="4212431"/>
            <a:ext cx="557808" cy="1143000"/>
          </a:xfrm>
          <a:prstGeom prst="rect">
            <a:avLst/>
          </a:prstGeom>
        </p:spPr>
      </p:pic>
      <p:sp>
        <p:nvSpPr>
          <p:cNvPr id="19" name="Text 15"/>
          <p:cNvSpPr/>
          <p:nvPr/>
        </p:nvSpPr>
        <p:spPr>
          <a:xfrm>
            <a:off x="8572143" y="4398288"/>
            <a:ext cx="2589609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Phase 2: 100+ Colleges</a:t>
            </a:r>
            <a:endParaRPr lang="en-US" sz="1800" dirty="0"/>
          </a:p>
        </p:txBody>
      </p:sp>
      <p:sp>
        <p:nvSpPr>
          <p:cNvPr id="20" name="Text 16"/>
          <p:cNvSpPr/>
          <p:nvPr/>
        </p:nvSpPr>
        <p:spPr>
          <a:xfrm>
            <a:off x="8572143" y="4874657"/>
            <a:ext cx="5415082" cy="5950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Expand reach with federated learning, ensuring data remains on campus.</a:t>
            </a:r>
            <a:endParaRPr lang="en-US" sz="1450" dirty="0"/>
          </a:p>
        </p:txBody>
      </p:sp>
      <p:pic>
        <p:nvPicPr>
          <p:cNvPr id="2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442" y="5841444"/>
            <a:ext cx="557808" cy="1143000"/>
          </a:xfrm>
          <a:prstGeom prst="rect">
            <a:avLst/>
          </a:prstGeom>
        </p:spPr>
      </p:pic>
      <p:sp>
        <p:nvSpPr>
          <p:cNvPr id="22" name="Text 17"/>
          <p:cNvSpPr/>
          <p:nvPr/>
        </p:nvSpPr>
        <p:spPr>
          <a:xfrm>
            <a:off x="8851106" y="6027301"/>
            <a:ext cx="3061573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Phase 3: National Network</a:t>
            </a:r>
            <a:endParaRPr lang="en-US" sz="1800" dirty="0"/>
          </a:p>
        </p:txBody>
      </p:sp>
      <p:sp>
        <p:nvSpPr>
          <p:cNvPr id="23" name="Text 18"/>
          <p:cNvSpPr/>
          <p:nvPr/>
        </p:nvSpPr>
        <p:spPr>
          <a:xfrm>
            <a:off x="8851106" y="6503670"/>
            <a:ext cx="5136118" cy="5950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Vision to create India's most trusted and impactful national alumni network.</a:t>
            </a:r>
            <a:endParaRPr lang="en-US" sz="14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031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49578" y="521017"/>
            <a:ext cx="7817644" cy="11841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650"/>
              </a:lnSpc>
              <a:buNone/>
            </a:pPr>
            <a:r>
              <a:rPr lang="en-US" sz="37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Vision: Rebuilding Trust, Nation Building</a:t>
            </a:r>
            <a:endParaRPr lang="en-US" sz="3700" dirty="0"/>
          </a:p>
        </p:txBody>
      </p:sp>
      <p:sp>
        <p:nvSpPr>
          <p:cNvPr id="4" name="Text 1"/>
          <p:cNvSpPr/>
          <p:nvPr/>
        </p:nvSpPr>
        <p:spPr>
          <a:xfrm>
            <a:off x="6149578" y="1989415"/>
            <a:ext cx="7817644" cy="57198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6400"/>
              </a:lnSpc>
              <a:buNone/>
            </a:pPr>
            <a:r>
              <a:rPr lang="en-US" sz="5100" dirty="0">
                <a:solidFill>
                  <a:srgbClr val="481C9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We're not just building an app.</a:t>
            </a:r>
            <a:pPr algn="ctr" indent="0" marL="0">
              <a:lnSpc>
                <a:spcPts val="6400"/>
              </a:lnSpc>
              <a:buNone/>
            </a:pPr>
            <a:r>
              <a:rPr lang="en-US" sz="51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We're rebuilding the social fabric of Indian higher education — one alumni connection at a time.</a:t>
            </a:r>
            <a:endParaRPr lang="en-US" sz="5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3787" y="609719"/>
            <a:ext cx="8038267" cy="690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Advantage: Why We Win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3787" y="1742599"/>
            <a:ext cx="1308282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Our platform stands out by uniquely combining advanced AI with an unwavering commitment to privacy and user experience.</a:t>
            </a:r>
            <a:endParaRPr lang="en-US" sz="1700" dirty="0"/>
          </a:p>
        </p:txBody>
      </p:sp>
      <p:sp>
        <p:nvSpPr>
          <p:cNvPr id="4" name="Shape 2"/>
          <p:cNvSpPr/>
          <p:nvPr/>
        </p:nvSpPr>
        <p:spPr>
          <a:xfrm>
            <a:off x="773787" y="2345055"/>
            <a:ext cx="6430923" cy="2526863"/>
          </a:xfrm>
          <a:prstGeom prst="roundRect">
            <a:avLst>
              <a:gd name="adj" fmla="val 367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387" y="2573655"/>
            <a:ext cx="663178" cy="663178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91" y="2718673"/>
            <a:ext cx="298371" cy="37302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002387" y="3457813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Explainable AI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1002387" y="3935849"/>
            <a:ext cx="5973723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Transparent algorithms build user confidence and foster adoption.</a:t>
            </a:r>
            <a:endParaRPr lang="en-US" sz="1700" dirty="0"/>
          </a:p>
        </p:txBody>
      </p:sp>
      <p:sp>
        <p:nvSpPr>
          <p:cNvPr id="9" name="Shape 5"/>
          <p:cNvSpPr/>
          <p:nvPr/>
        </p:nvSpPr>
        <p:spPr>
          <a:xfrm>
            <a:off x="7425690" y="2345055"/>
            <a:ext cx="6430923" cy="2526863"/>
          </a:xfrm>
          <a:prstGeom prst="roundRect">
            <a:avLst>
              <a:gd name="adj" fmla="val 367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290" y="2573655"/>
            <a:ext cx="663178" cy="663178"/>
          </a:xfrm>
          <a:prstGeom prst="rect">
            <a:avLst/>
          </a:prstGeom>
        </p:spPr>
      </p:pic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694" y="2718673"/>
            <a:ext cx="298371" cy="37302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654290" y="3457813"/>
            <a:ext cx="3503414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Uncompromising Privacy</a:t>
            </a:r>
            <a:endParaRPr lang="en-US" sz="2150" dirty="0"/>
          </a:p>
        </p:txBody>
      </p:sp>
      <p:sp>
        <p:nvSpPr>
          <p:cNvPr id="13" name="Text 7"/>
          <p:cNvSpPr/>
          <p:nvPr/>
        </p:nvSpPr>
        <p:spPr>
          <a:xfrm>
            <a:off x="7654290" y="3935849"/>
            <a:ext cx="5973723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Beyond compliance, we engineer trust with features like email hashing.</a:t>
            </a:r>
            <a:endParaRPr lang="en-US" sz="1700" dirty="0"/>
          </a:p>
        </p:txBody>
      </p:sp>
      <p:sp>
        <p:nvSpPr>
          <p:cNvPr id="14" name="Shape 8"/>
          <p:cNvSpPr/>
          <p:nvPr/>
        </p:nvSpPr>
        <p:spPr>
          <a:xfrm>
            <a:off x="773787" y="5092898"/>
            <a:ext cx="6430923" cy="2526863"/>
          </a:xfrm>
          <a:prstGeom prst="roundRect">
            <a:avLst>
              <a:gd name="adj" fmla="val 367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387" y="5321498"/>
            <a:ext cx="663178" cy="663178"/>
          </a:xfrm>
          <a:prstGeom prst="rect">
            <a:avLst/>
          </a:prstGeom>
        </p:spPr>
      </p:pic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791" y="5466517"/>
            <a:ext cx="298371" cy="373023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002387" y="6205657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Intuitive Experience</a:t>
            </a:r>
            <a:endParaRPr lang="en-US" sz="2150" dirty="0"/>
          </a:p>
        </p:txBody>
      </p:sp>
      <p:sp>
        <p:nvSpPr>
          <p:cNvPr id="18" name="Text 10"/>
          <p:cNvSpPr/>
          <p:nvPr/>
        </p:nvSpPr>
        <p:spPr>
          <a:xfrm>
            <a:off x="1002387" y="6683693"/>
            <a:ext cx="5973723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Designed for ease of use, ensuring high engagement and retention.</a:t>
            </a:r>
            <a:endParaRPr lang="en-US" sz="1700" dirty="0"/>
          </a:p>
        </p:txBody>
      </p:sp>
      <p:sp>
        <p:nvSpPr>
          <p:cNvPr id="19" name="Shape 11"/>
          <p:cNvSpPr/>
          <p:nvPr/>
        </p:nvSpPr>
        <p:spPr>
          <a:xfrm>
            <a:off x="7425690" y="5092898"/>
            <a:ext cx="6430923" cy="2526863"/>
          </a:xfrm>
          <a:prstGeom prst="roundRect">
            <a:avLst>
              <a:gd name="adj" fmla="val 367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pic>
        <p:nvPicPr>
          <p:cNvPr id="20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4290" y="5321498"/>
            <a:ext cx="663178" cy="663178"/>
          </a:xfrm>
          <a:prstGeom prst="rect">
            <a:avLst/>
          </a:prstGeom>
        </p:spPr>
      </p:pic>
      <p:pic>
        <p:nvPicPr>
          <p:cNvPr id="21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6694" y="5466517"/>
            <a:ext cx="298371" cy="373023"/>
          </a:xfrm>
          <a:prstGeom prst="rect">
            <a:avLst/>
          </a:prstGeom>
        </p:spPr>
      </p:pic>
      <p:sp>
        <p:nvSpPr>
          <p:cNvPr id="22" name="Text 12"/>
          <p:cNvSpPr/>
          <p:nvPr/>
        </p:nvSpPr>
        <p:spPr>
          <a:xfrm>
            <a:off x="7654290" y="6205657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Proven Impact</a:t>
            </a:r>
            <a:endParaRPr lang="en-US" sz="2150" dirty="0"/>
          </a:p>
        </p:txBody>
      </p:sp>
      <p:sp>
        <p:nvSpPr>
          <p:cNvPr id="23" name="Text 13"/>
          <p:cNvSpPr/>
          <p:nvPr/>
        </p:nvSpPr>
        <p:spPr>
          <a:xfrm>
            <a:off x="7654290" y="6683693"/>
            <a:ext cx="5973723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Pilot results demonstrate tangible value in fundraising and mentorship.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2025-09-18T03:05:51Z</dcterms:created>
  <dcterms:modified xsi:type="dcterms:W3CDTF">2025-09-18T03:05:51Z</dcterms:modified>
</cp:coreProperties>
</file>