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69" r:id="rId7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0" orient="horz" pos="2879" userDrawn="1">
          <p15:clr>
            <a:srgbClr val="A4A3A4"/>
          </p15:clr>
        </p15:guide>
        <p15:guide id="1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8" d="100"/>
          <a:sy n="78" d="100"/>
        </p:scale>
        <p:origin x="-1536" y="-84"/>
      </p:cViewPr>
      <p:guideLst>
        <p:guide orient="horz" pos="287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slide" Target="slides/slide16.xml"></Relationship><Relationship Id="rId25" Type="http://schemas.openxmlformats.org/officeDocument/2006/relationships/slide" Target="slides/slide17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33642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39998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132420"/>
            <a:ext cx="2316480" cy="1062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7815" y="3351784"/>
            <a:ext cx="9404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99232" y="3351784"/>
            <a:ext cx="2540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" Target="slide17.xml"/></Relationships>
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image" Target="../media/image27.png"></Relationship><Relationship Id="rId4" Type="http://schemas.openxmlformats.org/officeDocument/2006/relationships/image" Target="../media/image28.png"></Relationship><Relationship Id="rId5" Type="http://schemas.openxmlformats.org/officeDocument/2006/relationships/image" Target="../media/image23.png"></Relationship><Relationship Id="rId6" Type="http://schemas.openxmlformats.org/officeDocument/2006/relationships/image" Target="../media/image24.png"></Relationship><Relationship Id="rId7" Type="http://schemas.openxmlformats.org/officeDocument/2006/relationships/image" Target="../media/image29.png"></Relationship><Relationship Id="rId8" Type="http://schemas.openxmlformats.org/officeDocument/2006/relationships/image" Target="../media/image30.png"></Relationship><Relationship Id="rId9" Type="http://schemas.openxmlformats.org/officeDocument/2006/relationships/image" Target="../media/image31.png"></Relationship><Relationship Id="rId10" Type="http://schemas.openxmlformats.org/officeDocument/2006/relationships/slide" Target="../slides/slide17.xml"></Relationship><Relationship Id="rId11" Type="http://schemas.openxmlformats.org/officeDocument/2006/relationships/slideLayout" Target="../slideLayouts/slideLayout2.xml"></Relationship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" Target="slide17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slide" Target="slide17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" Target="slide17.xml"/></Relationships>

</file>

<file path=ppt/slides/_rels/slide15.xml.rels><?xml version="1.0" encoding="UTF-8"?>
<Relationships xmlns="http://schemas.openxmlformats.org/package/2006/relationships"><Relationship Id="rId2" Type="http://schemas.openxmlformats.org/officeDocument/2006/relationships/slide" Target="../slides/slide17.xml"></Relationship><Relationship Id="rId3" Type="http://schemas.openxmlformats.org/officeDocument/2006/relationships/image" Target="../media/fImage3871438141.png"></Relationship><Relationship Id="rId4" Type="http://schemas.openxmlformats.org/officeDocument/2006/relationships/image" Target="../media/fImage355963828467.png"></Relationship><Relationship Id="rId5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slide" Target="../slides/slide17.xml"></Relationship><Relationship Id="rId3" Type="http://schemas.openxmlformats.org/officeDocument/2006/relationships/image" Target="../media/fImage296253836334.png"></Relationship><Relationship Id="rId4" Type="http://schemas.openxmlformats.org/officeDocument/2006/relationships/image" Target="../media/fImage249113846500.png"></Relationship><Relationship Id="rId5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slide" Target="../slides/slide17.xml"></Relationship><Relationship Id="rId3" Type="http://schemas.openxmlformats.org/officeDocument/2006/relationships/image" Target="../media/fImage509683859169.png"></Relationship><Relationship Id="rId4" Type="http://schemas.openxmlformats.org/officeDocument/2006/relationships/slideLayout" Target="../slideLayouts/slideLayout5.xml"></Relationship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17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" Target="slide17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" Target="slide17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" Target="slide17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" Target="slide17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" Target="slide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43" y="738263"/>
            <a:ext cx="4483735" cy="757555"/>
            <a:chOff x="87743" y="738263"/>
            <a:chExt cx="4483735" cy="757555"/>
          </a:xfrm>
        </p:grpSpPr>
        <p:sp>
          <p:nvSpPr>
            <p:cNvPr id="3" name="object 3" descr=""/>
            <p:cNvSpPr/>
            <p:nvPr/>
          </p:nvSpPr>
          <p:spPr>
            <a:xfrm>
              <a:off x="87743" y="73826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8544" y="801519"/>
              <a:ext cx="4432935" cy="694055"/>
            </a:xfrm>
            <a:custGeom>
              <a:avLst/>
              <a:gdLst/>
              <a:ahLst/>
              <a:cxnLst/>
              <a:rect l="l" t="t" r="r" b="b"/>
              <a:pathLst>
                <a:path w="4432935" h="694055">
                  <a:moveTo>
                    <a:pt x="4432566" y="0"/>
                  </a:moveTo>
                  <a:lnTo>
                    <a:pt x="0" y="0"/>
                  </a:lnTo>
                  <a:lnTo>
                    <a:pt x="0" y="693842"/>
                  </a:lnTo>
                  <a:lnTo>
                    <a:pt x="4432566" y="6938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743" y="782683"/>
              <a:ext cx="4432935" cy="662305"/>
            </a:xfrm>
            <a:custGeom>
              <a:avLst/>
              <a:gdLst/>
              <a:ahLst/>
              <a:cxnLst/>
              <a:rect l="l" t="t" r="r" b="b"/>
              <a:pathLst>
                <a:path w="4432935" h="662305">
                  <a:moveTo>
                    <a:pt x="4432567" y="0"/>
                  </a:moveTo>
                  <a:lnTo>
                    <a:pt x="0" y="0"/>
                  </a:lnTo>
                  <a:lnTo>
                    <a:pt x="0" y="611078"/>
                  </a:lnTo>
                  <a:lnTo>
                    <a:pt x="4008" y="630803"/>
                  </a:lnTo>
                  <a:lnTo>
                    <a:pt x="14922" y="646955"/>
                  </a:lnTo>
                  <a:lnTo>
                    <a:pt x="31075" y="657870"/>
                  </a:lnTo>
                  <a:lnTo>
                    <a:pt x="50800" y="661878"/>
                  </a:lnTo>
                  <a:lnTo>
                    <a:pt x="4381767" y="661878"/>
                  </a:lnTo>
                  <a:lnTo>
                    <a:pt x="4401492" y="657870"/>
                  </a:lnTo>
                  <a:lnTo>
                    <a:pt x="4417644" y="646955"/>
                  </a:lnTo>
                  <a:lnTo>
                    <a:pt x="4428558" y="630803"/>
                  </a:lnTo>
                  <a:lnTo>
                    <a:pt x="4432567" y="61107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44" y="801519"/>
            <a:ext cx="4432935" cy="694055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1866900" marR="304165" indent="-1657350">
              <a:lnSpc>
                <a:spcPct val="106700"/>
              </a:lnSpc>
              <a:spcBef>
                <a:spcPts val="330"/>
              </a:spcBef>
            </a:pPr>
            <a:r>
              <a:rPr dirty="0" spc="125"/>
              <a:t>HPV</a:t>
            </a:r>
            <a:r>
              <a:rPr dirty="0" spc="170"/>
              <a:t> </a:t>
            </a:r>
            <a:r>
              <a:rPr dirty="0"/>
              <a:t>Prevalence</a:t>
            </a:r>
            <a:r>
              <a:rPr dirty="0" spc="175"/>
              <a:t> </a:t>
            </a:r>
            <a:r>
              <a:rPr dirty="0"/>
              <a:t>Data</a:t>
            </a:r>
            <a:r>
              <a:rPr dirty="0" spc="170"/>
              <a:t> </a:t>
            </a:r>
            <a:r>
              <a:rPr dirty="0"/>
              <a:t>–</a:t>
            </a:r>
            <a:r>
              <a:rPr dirty="0" spc="175"/>
              <a:t> </a:t>
            </a:r>
            <a:r>
              <a:rPr dirty="0"/>
              <a:t>Exploration</a:t>
            </a:r>
            <a:r>
              <a:rPr dirty="0" spc="175"/>
              <a:t> </a:t>
            </a:r>
            <a:r>
              <a:rPr dirty="0" spc="100"/>
              <a:t>&amp;</a:t>
            </a:r>
            <a:r>
              <a:rPr dirty="0" spc="170"/>
              <a:t> </a:t>
            </a:r>
            <a:r>
              <a:rPr dirty="0"/>
              <a:t>Missing</a:t>
            </a:r>
            <a:r>
              <a:rPr dirty="0" spc="175"/>
              <a:t> </a:t>
            </a:r>
            <a:r>
              <a:rPr dirty="0" spc="-20"/>
              <a:t>Data </a:t>
            </a:r>
            <a:r>
              <a:rPr dirty="0" spc="-10"/>
              <a:t>Analysis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894141" y="1654643"/>
            <a:ext cx="820419" cy="808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SAINATH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800">
                <a:latin typeface="Tahoma"/>
                <a:cs typeface="Tahoma"/>
              </a:rPr>
              <a:t>NIT</a:t>
            </a:r>
            <a:r>
              <a:rPr dirty="0" sz="800" spc="13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Raipur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100">
                <a:latin typeface="Tahoma"/>
                <a:cs typeface="Tahoma"/>
              </a:rPr>
              <a:t>May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30,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Additional</a:t>
            </a:r>
            <a:r>
              <a:rPr dirty="0" spc="204"/>
              <a:t> </a:t>
            </a:r>
            <a:r>
              <a:rPr dirty="0" spc="-10"/>
              <a:t>Contributions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84833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474647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626476"/>
            <a:ext cx="52590" cy="525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2932" y="1176299"/>
            <a:ext cx="4079875" cy="928369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35">
                <a:latin typeface="Tahoma"/>
                <a:cs typeface="Tahoma"/>
              </a:rPr>
              <a:t>Scraped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45">
                <a:latin typeface="Tahoma"/>
                <a:cs typeface="Tahoma"/>
              </a:rPr>
              <a:t>Region-</a:t>
            </a:r>
            <a:r>
              <a:rPr dirty="0" sz="1000" spc="-25">
                <a:latin typeface="Tahoma"/>
                <a:cs typeface="Tahoma"/>
              </a:rPr>
              <a:t>wise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55">
                <a:latin typeface="Tahoma"/>
                <a:cs typeface="Tahoma"/>
              </a:rPr>
              <a:t>HPV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prevalence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India.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>
                <a:latin typeface="Tahoma"/>
                <a:cs typeface="Tahoma"/>
              </a:rPr>
              <a:t>Top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cities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high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cervical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cancer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incidence.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50">
                <a:latin typeface="Tahoma"/>
                <a:cs typeface="Tahoma"/>
              </a:rPr>
              <a:t> enriched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dataset </a:t>
            </a:r>
            <a:r>
              <a:rPr dirty="0" sz="1100" spc="-40">
                <a:latin typeface="Tahoma"/>
                <a:cs typeface="Tahoma"/>
              </a:rPr>
              <a:t>and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gave</a:t>
            </a:r>
            <a:r>
              <a:rPr dirty="0" sz="1100" spc="-20">
                <a:latin typeface="Tahoma"/>
                <a:cs typeface="Tahoma"/>
              </a:rPr>
              <a:t> potential</a:t>
            </a:r>
            <a:r>
              <a:rPr dirty="0" sz="1100" spc="-35">
                <a:latin typeface="Tahoma"/>
                <a:cs typeface="Tahoma"/>
              </a:rPr>
              <a:t> for </a:t>
            </a:r>
            <a:r>
              <a:rPr dirty="0" sz="1100" spc="-25">
                <a:latin typeface="Tahoma"/>
                <a:cs typeface="Tahoma"/>
              </a:rPr>
              <a:t>future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regional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model </a:t>
            </a:r>
            <a:r>
              <a:rPr dirty="0" sz="1100" spc="-10">
                <a:latin typeface="Tahoma"/>
                <a:cs typeface="Tahoma"/>
              </a:rPr>
              <a:t>training.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823834"/>
            <a:ext cx="65265" cy="6526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Learning</a:t>
            </a:r>
            <a:r>
              <a:rPr dirty="0" spc="240"/>
              <a:t> </a:t>
            </a:r>
            <a:r>
              <a:rPr dirty="0"/>
              <a:t>Difficulty</a:t>
            </a:r>
            <a:r>
              <a:rPr dirty="0" spc="240"/>
              <a:t> </a:t>
            </a:r>
            <a:r>
              <a:rPr dirty="0"/>
              <a:t>Calculation</a:t>
            </a:r>
            <a:r>
              <a:rPr dirty="0" spc="245"/>
              <a:t> </a:t>
            </a:r>
            <a:r>
              <a:rPr dirty="0"/>
              <a:t>(Resampling</a:t>
            </a:r>
            <a:r>
              <a:rPr dirty="0" spc="240"/>
              <a:t> </a:t>
            </a:r>
            <a:r>
              <a:rPr dirty="0" spc="-10"/>
              <a:t>Strategy)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5" y="947420"/>
            <a:ext cx="65405" cy="654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305" y="1119505"/>
            <a:ext cx="65405" cy="6540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72465" y="118491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305" y="1564005"/>
            <a:ext cx="65405" cy="654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728470"/>
            <a:ext cx="52705" cy="527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880235"/>
            <a:ext cx="52705" cy="527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032000"/>
            <a:ext cx="52705" cy="527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305" y="2192020"/>
            <a:ext cx="65405" cy="6540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230" y="405765"/>
            <a:ext cx="4458335" cy="2181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25">
                <a:latin typeface="Tahoma"/>
                <a:cs typeface="Tahoma"/>
              </a:rPr>
              <a:t> function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estimates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hard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been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learn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sample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i="1">
                <a:latin typeface="Calibri"/>
                <a:cs typeface="Calibri"/>
              </a:rPr>
              <a:t>i</a:t>
            </a:r>
            <a:r>
              <a:rPr dirty="0" sz="1100" spc="185" i="1">
                <a:latin typeface="Calibri"/>
                <a:cs typeface="Calibri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Gill Sans MT"/>
                <a:cs typeface="Gill Sans MT"/>
              </a:rPr>
              <a:t>Inputs:</a:t>
            </a:r>
            <a:endParaRPr sz="1100">
              <a:latin typeface="Gill Sans MT"/>
              <a:cs typeface="Gill Sans MT"/>
            </a:endParaRPr>
          </a:p>
          <a:p>
            <a:pPr marL="353060">
              <a:lnSpc>
                <a:spcPct val="100000"/>
              </a:lnSpc>
              <a:spcBef>
                <a:spcPts val="85"/>
              </a:spcBef>
            </a:pPr>
            <a:r>
              <a:rPr dirty="0" sz="1100" i="1">
                <a:latin typeface="Calibri"/>
                <a:cs typeface="Calibri"/>
              </a:rPr>
              <a:t>y</a:t>
            </a:r>
            <a:r>
              <a:rPr dirty="0" baseline="-10416" sz="1200">
                <a:latin typeface="Tahoma"/>
                <a:cs typeface="Tahoma"/>
              </a:rPr>
              <a:t>true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Actual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label</a:t>
            </a:r>
            <a:endParaRPr sz="1100">
              <a:latin typeface="Tahoma"/>
              <a:cs typeface="Tahoma"/>
            </a:endParaRPr>
          </a:p>
          <a:p>
            <a:pPr marL="35306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Tahoma"/>
                <a:cs typeface="Tahoma"/>
              </a:rPr>
              <a:t>pred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hist: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List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predictions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sample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across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training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iterations</a:t>
            </a:r>
            <a:endParaRPr sz="1100">
              <a:latin typeface="Tahoma"/>
              <a:cs typeface="Tahoma"/>
            </a:endParaRPr>
          </a:p>
          <a:p>
            <a:pPr marL="75565">
              <a:lnSpc>
                <a:spcPts val="1285"/>
              </a:lnSpc>
              <a:spcBef>
                <a:spcPts val="935"/>
              </a:spcBef>
            </a:pPr>
            <a:r>
              <a:rPr dirty="0" sz="1100" spc="-10" b="1">
                <a:latin typeface="Gill Sans MT"/>
                <a:cs typeface="Gill Sans MT"/>
              </a:rPr>
              <a:t>Logic:</a:t>
            </a:r>
            <a:endParaRPr sz="1100">
              <a:latin typeface="Gill Sans MT"/>
              <a:cs typeface="Gill Sans MT"/>
            </a:endParaRPr>
          </a:p>
          <a:p>
            <a:pPr marL="353060">
              <a:lnSpc>
                <a:spcPts val="1270"/>
              </a:lnSpc>
            </a:pPr>
            <a:r>
              <a:rPr dirty="0" sz="1100" spc="-1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each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iteration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t</a:t>
            </a:r>
            <a:r>
              <a:rPr dirty="0" sz="1100" spc="-25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629920">
              <a:lnSpc>
                <a:spcPts val="1185"/>
              </a:lnSpc>
            </a:pPr>
            <a:r>
              <a:rPr dirty="0" sz="1000" spc="-20">
                <a:latin typeface="Tahoma"/>
                <a:cs typeface="Tahoma"/>
              </a:rPr>
              <a:t>Compute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previous</a:t>
            </a:r>
            <a:r>
              <a:rPr dirty="0" sz="1000" spc="-35">
                <a:latin typeface="Tahoma"/>
                <a:cs typeface="Tahoma"/>
              </a:rPr>
              <a:t> error: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|</a:t>
            </a:r>
            <a:r>
              <a:rPr dirty="0" sz="1000">
                <a:latin typeface="Tahoma"/>
                <a:cs typeface="Tahoma"/>
              </a:rPr>
              <a:t>pred</a:t>
            </a:r>
            <a:r>
              <a:rPr dirty="0" baseline="-19841" sz="1050" i="1">
                <a:latin typeface="Lucida Sans"/>
                <a:cs typeface="Lucida Sans"/>
              </a:rPr>
              <a:t>t</a:t>
            </a:r>
            <a:r>
              <a:rPr dirty="0" baseline="-19841" sz="1050" i="1">
                <a:latin typeface="Arial"/>
                <a:cs typeface="Arial"/>
              </a:rPr>
              <a:t>−</a:t>
            </a:r>
            <a:r>
              <a:rPr dirty="0" baseline="-19841" sz="1050">
                <a:latin typeface="Tahoma"/>
                <a:cs typeface="Tahoma"/>
              </a:rPr>
              <a:t>1</a:t>
            </a:r>
            <a:r>
              <a:rPr dirty="0" baseline="-19841" sz="1050" spc="1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y</a:t>
            </a:r>
            <a:r>
              <a:rPr dirty="0" baseline="-11904" sz="1050" spc="-15">
                <a:latin typeface="Tahoma"/>
                <a:cs typeface="Tahoma"/>
              </a:rPr>
              <a:t>true</a:t>
            </a:r>
            <a:r>
              <a:rPr dirty="0" sz="1000" spc="-10">
                <a:latin typeface="Lucida Sans Unicode"/>
                <a:cs typeface="Lucida Sans Unicode"/>
              </a:rPr>
              <a:t>|</a:t>
            </a:r>
            <a:endParaRPr sz="1000">
              <a:latin typeface="Lucida Sans Unicode"/>
              <a:cs typeface="Lucida Sans Unicode"/>
            </a:endParaRPr>
          </a:p>
          <a:p>
            <a:pPr marL="629920">
              <a:lnSpc>
                <a:spcPts val="1195"/>
              </a:lnSpc>
            </a:pPr>
            <a:r>
              <a:rPr dirty="0" sz="1000" spc="-20">
                <a:latin typeface="Tahoma"/>
                <a:cs typeface="Tahoma"/>
              </a:rPr>
              <a:t>Compute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current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error: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|</a:t>
            </a:r>
            <a:r>
              <a:rPr dirty="0" sz="1000" spc="-40">
                <a:latin typeface="Tahoma"/>
                <a:cs typeface="Tahoma"/>
              </a:rPr>
              <a:t>pred</a:t>
            </a:r>
            <a:r>
              <a:rPr dirty="0" baseline="-19841" sz="1050" spc="-60" i="1">
                <a:latin typeface="Lucida Sans"/>
                <a:cs typeface="Lucida Sans"/>
              </a:rPr>
              <a:t>t</a:t>
            </a:r>
            <a:r>
              <a:rPr dirty="0" baseline="-19841" sz="1050" spc="67" i="1">
                <a:latin typeface="Lucida Sans"/>
                <a:cs typeface="Lucida Sans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y</a:t>
            </a:r>
            <a:r>
              <a:rPr dirty="0" baseline="-11904" sz="1050" spc="-15">
                <a:latin typeface="Tahoma"/>
                <a:cs typeface="Tahoma"/>
              </a:rPr>
              <a:t>true</a:t>
            </a:r>
            <a:r>
              <a:rPr dirty="0" sz="1000" spc="-10">
                <a:latin typeface="Lucida Sans Unicode"/>
                <a:cs typeface="Lucida Sans Unicode"/>
              </a:rPr>
              <a:t>|</a:t>
            </a:r>
            <a:endParaRPr sz="1000">
              <a:latin typeface="Lucida Sans Unicode"/>
              <a:cs typeface="Lucida Sans Unicode"/>
            </a:endParaRPr>
          </a:p>
          <a:p>
            <a:pPr marL="629920">
              <a:lnSpc>
                <a:spcPts val="1200"/>
              </a:lnSpc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error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reduced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⇒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learning</a:t>
            </a:r>
            <a:r>
              <a:rPr dirty="0" sz="1000" spc="-35">
                <a:latin typeface="Tahoma"/>
                <a:cs typeface="Tahoma"/>
              </a:rPr>
              <a:t>;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else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⇒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unlearning</a:t>
            </a:r>
            <a:endParaRPr sz="1000">
              <a:latin typeface="Gill Sans MT"/>
              <a:cs typeface="Gill Sans MT"/>
            </a:endParaRPr>
          </a:p>
          <a:p>
            <a:pPr marL="353060">
              <a:lnSpc>
                <a:spcPct val="1000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Track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total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unlearning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time</a:t>
            </a:r>
            <a:endParaRPr sz="11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935"/>
              </a:spcBef>
            </a:pPr>
            <a:r>
              <a:rPr dirty="0" sz="1100" spc="-10" b="1">
                <a:latin typeface="Gill Sans MT"/>
                <a:cs typeface="Gill Sans MT"/>
              </a:rPr>
              <a:t>Difficulty</a:t>
            </a:r>
            <a:r>
              <a:rPr dirty="0" sz="1100" spc="5" b="1">
                <a:latin typeface="Gill Sans MT"/>
                <a:cs typeface="Gill Sans MT"/>
              </a:rPr>
              <a:t> </a:t>
            </a:r>
            <a:r>
              <a:rPr dirty="0" sz="1100" spc="-10" b="1">
                <a:latin typeface="Gill Sans MT"/>
                <a:cs typeface="Gill Sans MT"/>
              </a:rPr>
              <a:t>Score: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8895" y="2687320"/>
            <a:ext cx="693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Difficulty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0890" y="2593975"/>
            <a:ext cx="1233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libri"/>
                <a:cs typeface="Calibri"/>
              </a:rPr>
              <a:t>c</a:t>
            </a:r>
            <a:r>
              <a:rPr dirty="0" sz="1100" spc="80" i="1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Total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Unlearning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3590" y="2804160"/>
            <a:ext cx="1207770" cy="0"/>
          </a:xfrm>
          <a:custGeom>
            <a:avLst/>
            <a:gdLst/>
            <a:ahLst/>
            <a:cxnLst/>
            <a:rect l="l" t="t" r="r" b="b"/>
            <a:pathLst>
              <a:path w="1207770" h="0">
                <a:moveTo>
                  <a:pt x="0" y="0"/>
                </a:moveTo>
                <a:lnTo>
                  <a:pt x="12074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03755" y="2782570"/>
            <a:ext cx="1108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libri"/>
                <a:cs typeface="Calibri"/>
              </a:rPr>
              <a:t>c</a:t>
            </a:r>
            <a:r>
              <a:rPr dirty="0" sz="1100" spc="80" i="1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Total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305" y="3184525"/>
            <a:ext cx="65405" cy="65405"/>
          </a:xfrm>
          <a:prstGeom prst="rect">
            <a:avLst/>
          </a:prstGeom>
        </p:spPr>
      </p:pic>
      <p:sp>
        <p:nvSpPr>
          <p:cNvPr id="18" name="object 18"/>
          <p:cNvSpPr txBox="1">
            <a:spLocks/>
          </p:cNvSpPr>
          <p:nvPr/>
        </p:nvSpPr>
        <p:spPr>
          <a:xfrm rot="0">
            <a:off x="403225" y="3101340"/>
            <a:ext cx="3206750" cy="180975"/>
          </a:xfrm>
          <a:prstGeom prst="rect"/>
        </p:spPr>
        <p:txBody>
          <a:bodyPr wrap="square" lIns="0" tIns="1143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90"/>
              </a:spcBef>
              <a:buFontTx/>
              <a:buNone/>
            </a:pPr>
            <a:r>
              <a:rPr sz="1100" i="1">
                <a:latin typeface="Calibri" charset="0"/>
                <a:ea typeface="Calibri" charset="0"/>
                <a:cs typeface="Calibri" charset="0"/>
              </a:rPr>
              <a:t>c</a:t>
            </a:r>
            <a:r>
              <a:rPr sz="1100" spc="140" i="1">
                <a:latin typeface="Calibri" charset="0"/>
                <a:cs typeface="Calibri" charset="0"/>
              </a:rPr>
              <a:t> </a:t>
            </a:r>
            <a:r>
              <a:rPr sz="1100">
                <a:latin typeface="Tahoma" charset="0"/>
                <a:cs typeface="Tahoma" charset="0"/>
              </a:rPr>
              <a:t>is</a:t>
            </a:r>
            <a:r>
              <a:rPr sz="1100" spc="-30">
                <a:latin typeface="Tahoma" charset="0"/>
                <a:cs typeface="Tahoma" charset="0"/>
              </a:rPr>
              <a:t> </a:t>
            </a:r>
            <a:r>
              <a:rPr sz="1100">
                <a:latin typeface="Tahoma" charset="0"/>
                <a:cs typeface="Tahoma" charset="0"/>
              </a:rPr>
              <a:t>a</a:t>
            </a:r>
            <a:r>
              <a:rPr sz="1100" spc="-20">
                <a:latin typeface="Tahoma" charset="0"/>
                <a:cs typeface="Tahoma" charset="0"/>
              </a:rPr>
              <a:t> </a:t>
            </a:r>
            <a:r>
              <a:rPr sz="1100" spc="-10">
                <a:latin typeface="Tahoma" charset="0"/>
                <a:cs typeface="Tahoma" charset="0"/>
              </a:rPr>
              <a:t>small</a:t>
            </a:r>
            <a:r>
              <a:rPr sz="1100" spc="-20">
                <a:latin typeface="Tahoma" charset="0"/>
                <a:cs typeface="Tahoma" charset="0"/>
              </a:rPr>
              <a:t> constant </a:t>
            </a:r>
            <a:r>
              <a:rPr sz="1100">
                <a:latin typeface="Tahoma" charset="0"/>
                <a:cs typeface="Tahoma" charset="0"/>
              </a:rPr>
              <a:t>to</a:t>
            </a:r>
            <a:r>
              <a:rPr sz="1100" spc="-20">
                <a:latin typeface="Tahoma" charset="0"/>
                <a:cs typeface="Tahoma" charset="0"/>
              </a:rPr>
              <a:t> avoid division by </a:t>
            </a:r>
            <a:r>
              <a:rPr sz="1100" spc="-20">
                <a:latin typeface="Tahoma" charset="0"/>
                <a:ea typeface="Calibri" charset="0"/>
                <a:cs typeface="Tahoma" charset="0"/>
              </a:rPr>
              <a:t>zero</a:t>
            </a:r>
            <a:endParaRPr lang="ko-KR" altLang="en-US" sz="1100">
              <a:latin typeface="Tahoma" charset="0"/>
              <a:cs typeface="Tahoma" charset="0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6450"/>
            <a:ext cx="4608195" cy="109855"/>
            <a:chOff x="0" y="3346450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6065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213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036570" y="3364230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23365" y="3351530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81705" y="3351530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Results:</a:t>
            </a:r>
            <a:r>
              <a:rPr dirty="0" spc="325"/>
              <a:t> </a:t>
            </a:r>
            <a:r>
              <a:rPr dirty="0" spc="114"/>
              <a:t>NCC</a:t>
            </a:r>
            <a:r>
              <a:rPr dirty="0" spc="170"/>
              <a:t> </a:t>
            </a:r>
            <a:r>
              <a:rPr dirty="0" spc="-10"/>
              <a:t>Combined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4095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430756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82597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5971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949513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101342"/>
            <a:ext cx="52590" cy="5259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77532" y="1132420"/>
            <a:ext cx="1290955" cy="106235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z="1100" spc="-30" b="1">
                <a:latin typeface="Gill Sans MT"/>
                <a:cs typeface="Gill Sans MT"/>
              </a:rPr>
              <a:t>Train</a:t>
            </a:r>
            <a:r>
              <a:rPr dirty="0" sz="1100" spc="-15" b="1">
                <a:latin typeface="Gill Sans MT"/>
                <a:cs typeface="Gill Sans MT"/>
              </a:rPr>
              <a:t> </a:t>
            </a:r>
            <a:r>
              <a:rPr dirty="0" sz="1100" spc="-20" b="1">
                <a:latin typeface="Gill Sans MT"/>
                <a:cs typeface="Gill Sans MT"/>
              </a:rPr>
              <a:t>Performance:</a:t>
            </a:r>
            <a:endParaRPr sz="1100">
              <a:latin typeface="Gill Sans MT"/>
              <a:cs typeface="Gill Sans MT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RMSE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10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3.0413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>
                <a:latin typeface="Tahoma"/>
                <a:cs typeface="Tahoma"/>
              </a:rPr>
              <a:t>R</a:t>
            </a:r>
            <a:r>
              <a:rPr dirty="0" baseline="27777" sz="1050">
                <a:latin typeface="Tahoma"/>
                <a:cs typeface="Tahoma"/>
              </a:rPr>
              <a:t>2</a:t>
            </a:r>
            <a:r>
              <a:rPr dirty="0" baseline="27777" sz="1050" spc="2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0.8049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Gill Sans MT"/>
                <a:cs typeface="Gill Sans MT"/>
              </a:rPr>
              <a:t>Test</a:t>
            </a:r>
            <a:r>
              <a:rPr dirty="0" sz="1100" spc="-40" b="1">
                <a:latin typeface="Gill Sans MT"/>
                <a:cs typeface="Gill Sans MT"/>
              </a:rPr>
              <a:t> </a:t>
            </a:r>
            <a:r>
              <a:rPr dirty="0" sz="1100" spc="-10" b="1">
                <a:latin typeface="Gill Sans MT"/>
                <a:cs typeface="Gill Sans MT"/>
              </a:rPr>
              <a:t>Performance:</a:t>
            </a:r>
            <a:endParaRPr sz="1100">
              <a:latin typeface="Gill Sans MT"/>
              <a:cs typeface="Gill Sans MT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RMSE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10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4.4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>
                <a:latin typeface="Tahoma"/>
                <a:cs typeface="Tahoma"/>
              </a:rPr>
              <a:t>R</a:t>
            </a:r>
            <a:r>
              <a:rPr dirty="0" baseline="27777" sz="1050">
                <a:latin typeface="Tahoma"/>
                <a:cs typeface="Tahoma"/>
              </a:rPr>
              <a:t>2</a:t>
            </a:r>
            <a:r>
              <a:rPr dirty="0" baseline="27777" sz="1050" spc="2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0.7379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Results:</a:t>
            </a:r>
            <a:r>
              <a:rPr dirty="0" spc="305"/>
              <a:t> </a:t>
            </a:r>
            <a:r>
              <a:rPr dirty="0" spc="114"/>
              <a:t>NCC</a:t>
            </a:r>
            <a:r>
              <a:rPr dirty="0" spc="155"/>
              <a:t> </a:t>
            </a:r>
            <a:r>
              <a:rPr dirty="0"/>
              <a:t>16</a:t>
            </a:r>
            <a:r>
              <a:rPr dirty="0" spc="160"/>
              <a:t> </a:t>
            </a:r>
            <a:r>
              <a:rPr dirty="0" spc="-10"/>
              <a:t>Prevalence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36738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426540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78381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55495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945297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097125"/>
            <a:ext cx="52590" cy="5259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pc="-30"/>
              <a:t>Train</a:t>
            </a:r>
            <a:r>
              <a:rPr dirty="0" spc="-15"/>
              <a:t> </a:t>
            </a:r>
            <a:r>
              <a:rPr dirty="0" spc="-10"/>
              <a:t>Performance:</a:t>
            </a: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 b="0">
                <a:latin typeface="Tahoma"/>
                <a:cs typeface="Tahoma"/>
              </a:rPr>
              <a:t>RMSE</a:t>
            </a:r>
            <a:r>
              <a:rPr dirty="0" sz="1000" spc="9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10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6.4223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 b="0">
                <a:latin typeface="Tahoma"/>
                <a:cs typeface="Tahoma"/>
              </a:rPr>
              <a:t>R</a:t>
            </a:r>
            <a:r>
              <a:rPr dirty="0" baseline="27777" sz="1050" b="0">
                <a:latin typeface="Tahoma"/>
                <a:cs typeface="Tahoma"/>
              </a:rPr>
              <a:t>2</a:t>
            </a:r>
            <a:r>
              <a:rPr dirty="0" baseline="27777" sz="1050" spc="27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4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0.6445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Test</a:t>
            </a:r>
            <a:r>
              <a:rPr dirty="0" spc="-40"/>
              <a:t> </a:t>
            </a:r>
            <a:r>
              <a:rPr dirty="0" spc="-10"/>
              <a:t>(Gold</a:t>
            </a:r>
            <a:r>
              <a:rPr dirty="0" spc="-35"/>
              <a:t> </a:t>
            </a:r>
            <a:r>
              <a:rPr dirty="0" spc="-10"/>
              <a:t>Standard)</a:t>
            </a:r>
            <a:r>
              <a:rPr dirty="0" spc="-35"/>
              <a:t> </a:t>
            </a:r>
            <a:r>
              <a:rPr dirty="0" spc="-10"/>
              <a:t>Performance:</a:t>
            </a: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 b="0">
                <a:latin typeface="Tahoma"/>
                <a:cs typeface="Tahoma"/>
              </a:rPr>
              <a:t>RMSE</a:t>
            </a:r>
            <a:r>
              <a:rPr dirty="0" sz="1000" spc="9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10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7.3066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 b="0">
                <a:latin typeface="Tahoma"/>
                <a:cs typeface="Tahoma"/>
              </a:rPr>
              <a:t>R</a:t>
            </a:r>
            <a:r>
              <a:rPr dirty="0" baseline="27777" sz="1050" b="0">
                <a:latin typeface="Tahoma"/>
                <a:cs typeface="Tahoma"/>
              </a:rPr>
              <a:t>2</a:t>
            </a:r>
            <a:r>
              <a:rPr dirty="0" baseline="27777" sz="1050" spc="24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20" b="0">
                <a:latin typeface="Tahoma"/>
                <a:cs typeface="Tahoma"/>
              </a:rPr>
              <a:t> </a:t>
            </a:r>
            <a:r>
              <a:rPr dirty="0" sz="1000" spc="-50" b="0">
                <a:latin typeface="Tahoma"/>
                <a:cs typeface="Tahoma"/>
              </a:rPr>
              <a:t>0.2527</a:t>
            </a:r>
            <a:r>
              <a:rPr dirty="0" sz="1000" spc="20" b="0">
                <a:latin typeface="Tahoma"/>
                <a:cs typeface="Tahoma"/>
              </a:rPr>
              <a:t> </a:t>
            </a:r>
            <a:r>
              <a:rPr dirty="0" sz="1000" b="0">
                <a:latin typeface="Lucida Sans Unicode"/>
                <a:cs typeface="Lucida Sans Unicode"/>
              </a:rPr>
              <a:t>±</a:t>
            </a:r>
            <a:r>
              <a:rPr dirty="0" sz="1000" spc="15" b="0">
                <a:latin typeface="Lucida Sans Unicode"/>
                <a:cs typeface="Lucida Sans Unicode"/>
              </a:rPr>
              <a:t> </a:t>
            </a:r>
            <a:r>
              <a:rPr dirty="0" sz="1000" spc="-10" b="0">
                <a:latin typeface="Tahoma"/>
                <a:cs typeface="Tahoma"/>
              </a:rPr>
              <a:t>0.6200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Results:</a:t>
            </a:r>
            <a:r>
              <a:rPr dirty="0" spc="345"/>
              <a:t> </a:t>
            </a:r>
            <a:r>
              <a:rPr dirty="0"/>
              <a:t>High</a:t>
            </a:r>
            <a:r>
              <a:rPr dirty="0" spc="185"/>
              <a:t> </a:t>
            </a:r>
            <a:r>
              <a:rPr dirty="0" spc="85"/>
              <a:t>CIN</a:t>
            </a:r>
            <a:r>
              <a:rPr dirty="0" spc="185"/>
              <a:t> </a:t>
            </a:r>
            <a:r>
              <a:rPr dirty="0"/>
              <a:t>16</a:t>
            </a:r>
            <a:r>
              <a:rPr dirty="0" spc="185"/>
              <a:t> </a:t>
            </a:r>
            <a:r>
              <a:rPr dirty="0" spc="-10"/>
              <a:t>Prevalence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4095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430756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82597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5971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949513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101342"/>
            <a:ext cx="52590" cy="5259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pc="-30"/>
              <a:t>Train</a:t>
            </a:r>
            <a:r>
              <a:rPr dirty="0" spc="-15"/>
              <a:t> </a:t>
            </a:r>
            <a:r>
              <a:rPr dirty="0" spc="-10"/>
              <a:t>Performance:</a:t>
            </a: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 b="0">
                <a:latin typeface="Tahoma"/>
                <a:cs typeface="Tahoma"/>
              </a:rPr>
              <a:t>RMSE</a:t>
            </a:r>
            <a:r>
              <a:rPr dirty="0" sz="1000" spc="9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10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10.1983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 b="0">
                <a:latin typeface="Tahoma"/>
                <a:cs typeface="Tahoma"/>
              </a:rPr>
              <a:t>R</a:t>
            </a:r>
            <a:r>
              <a:rPr dirty="0" baseline="27777" sz="1050" b="0">
                <a:latin typeface="Tahoma"/>
                <a:cs typeface="Tahoma"/>
              </a:rPr>
              <a:t>2</a:t>
            </a:r>
            <a:r>
              <a:rPr dirty="0" baseline="27777" sz="1050" spc="27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4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0.4931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Test</a:t>
            </a:r>
            <a:r>
              <a:rPr dirty="0" spc="-40"/>
              <a:t> </a:t>
            </a:r>
            <a:r>
              <a:rPr dirty="0" spc="-10"/>
              <a:t>(Gold</a:t>
            </a:r>
            <a:r>
              <a:rPr dirty="0" spc="-35"/>
              <a:t> </a:t>
            </a:r>
            <a:r>
              <a:rPr dirty="0" spc="-10"/>
              <a:t>Standard)</a:t>
            </a:r>
            <a:r>
              <a:rPr dirty="0" spc="-35"/>
              <a:t> </a:t>
            </a:r>
            <a:r>
              <a:rPr dirty="0" spc="-10"/>
              <a:t>Performance:</a:t>
            </a: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 b="0">
                <a:latin typeface="Tahoma"/>
                <a:cs typeface="Tahoma"/>
              </a:rPr>
              <a:t>RMSE</a:t>
            </a:r>
            <a:r>
              <a:rPr dirty="0" sz="1000" spc="9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10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9.6869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 b="0">
                <a:latin typeface="Tahoma"/>
                <a:cs typeface="Tahoma"/>
              </a:rPr>
              <a:t>R</a:t>
            </a:r>
            <a:r>
              <a:rPr dirty="0" baseline="27777" sz="1050" b="0">
                <a:latin typeface="Tahoma"/>
                <a:cs typeface="Tahoma"/>
              </a:rPr>
              <a:t>2</a:t>
            </a:r>
            <a:r>
              <a:rPr dirty="0" baseline="27777" sz="1050" spc="27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=</a:t>
            </a:r>
            <a:r>
              <a:rPr dirty="0" sz="1000" spc="4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0.2073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9690"/>
            <a:ext cx="20694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parity</a:t>
            </a:r>
            <a:r>
              <a:rPr dirty="0" sz="140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plot:</a:t>
            </a:r>
            <a:r>
              <a:rPr dirty="0" sz="14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NCC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Combined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346450"/>
            <a:ext cx="4608195" cy="109855"/>
            <a:chOff x="0" y="3346450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6065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213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36570" y="3364230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365" y="3351530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1705" y="3351530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  <p:pic>
        <p:nvPicPr>
          <p:cNvPr id="12" name="Picture 1" descr="C:/Users/saina/AppData/Roaming/PolarisOffice/ETemp/15108_13166592/fImage3871438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0" y="371475"/>
            <a:ext cx="2278380" cy="2954020"/>
          </a:xfrm>
          <a:prstGeom prst="rect"/>
          <a:noFill/>
        </p:spPr>
      </p:pic>
      <p:pic>
        <p:nvPicPr>
          <p:cNvPr id="13" name="Picture 2" descr="C:/Users/saina/AppData/Roaming/PolarisOffice/ETemp/15108_13166592/fImage35596382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43785" y="363855"/>
            <a:ext cx="2261870" cy="2956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9690"/>
            <a:ext cx="23590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parity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plot:</a:t>
            </a:r>
            <a:r>
              <a:rPr dirty="0" sz="1400" spc="25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NCC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Prevalence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346450"/>
            <a:ext cx="4608195" cy="109855"/>
            <a:chOff x="0" y="3346450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6065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213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36570" y="3364230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365" y="3351530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1705" y="3351530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  <p:pic>
        <p:nvPicPr>
          <p:cNvPr id="12" name="Picture 3" descr="C:/Users/saina/AppData/Roaming/PolarisOffice/ETemp/15108_13166592/fImage29625383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7620" y="345440"/>
            <a:ext cx="2463800" cy="3010535"/>
          </a:xfrm>
          <a:prstGeom prst="rect"/>
          <a:noFill/>
        </p:spPr>
      </p:pic>
      <p:pic>
        <p:nvPicPr>
          <p:cNvPr id="13" name="Picture 4" descr="C:/Users/saina/AppData/Roaming/PolarisOffice/ETemp/15108_13166592/fImage24911384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3005" y="351155"/>
            <a:ext cx="2158365" cy="2974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59690"/>
            <a:ext cx="27006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parity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plot:</a:t>
            </a:r>
            <a:r>
              <a:rPr dirty="0" sz="14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4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Calibri"/>
                <a:cs typeface="Calibri"/>
              </a:rPr>
              <a:t>CIN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r>
              <a:rPr dirty="0" sz="14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Prevalence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346450"/>
            <a:ext cx="4608195" cy="109855"/>
            <a:chOff x="0" y="3346450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6065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2130" y="334645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36570" y="3364230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3365" y="3351530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1705" y="3351530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  <p:pic>
        <p:nvPicPr>
          <p:cNvPr id="12" name="Picture 5" descr="C:/Users/saina/AppData/Roaming/PolarisOffice/ETemp/15108_13166592/fImage5096838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340995"/>
            <a:ext cx="4601210" cy="30048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Project</a:t>
            </a:r>
            <a:r>
              <a:rPr dirty="0" spc="235"/>
              <a:t> </a:t>
            </a:r>
            <a:r>
              <a:rPr dirty="0"/>
              <a:t>Background</a:t>
            </a:r>
            <a:r>
              <a:rPr dirty="0" spc="235"/>
              <a:t> </a:t>
            </a:r>
            <a:r>
              <a:rPr dirty="0" spc="100"/>
              <a:t>&amp;</a:t>
            </a:r>
            <a:r>
              <a:rPr dirty="0" spc="240"/>
              <a:t> </a:t>
            </a:r>
            <a:r>
              <a:rPr dirty="0" spc="-10"/>
              <a:t>Replication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0248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12519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680121" y="147778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689986" y="147778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960560" y="147778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42569" y="164985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40409" y="1649857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02932" y="1075255"/>
            <a:ext cx="3768725" cy="121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Previous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intern: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Daljeet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XGBoost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60">
                <a:latin typeface="Tahoma"/>
                <a:cs typeface="Tahoma"/>
              </a:rPr>
              <a:t>HPV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prevalence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data. </a:t>
            </a:r>
            <a:r>
              <a:rPr dirty="0" sz="1100" spc="-30">
                <a:latin typeface="Tahoma"/>
                <a:cs typeface="Tahoma"/>
              </a:rPr>
              <a:t>Target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Variables: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ncc</a:t>
            </a:r>
            <a:r>
              <a:rPr dirty="0" sz="1100" spc="95">
                <a:latin typeface="Century"/>
                <a:cs typeface="Century"/>
              </a:rPr>
              <a:t> </a:t>
            </a:r>
            <a:r>
              <a:rPr dirty="0" sz="1100" spc="-35">
                <a:latin typeface="Century"/>
                <a:cs typeface="Century"/>
              </a:rPr>
              <a:t>combined</a:t>
            </a:r>
            <a:r>
              <a:rPr dirty="0" sz="1100" spc="-35">
                <a:latin typeface="Tahoma"/>
                <a:cs typeface="Tahoma"/>
              </a:rPr>
              <a:t>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high</a:t>
            </a:r>
            <a:r>
              <a:rPr dirty="0" sz="1100" spc="95">
                <a:latin typeface="Century"/>
                <a:cs typeface="Century"/>
              </a:rPr>
              <a:t> </a:t>
            </a:r>
            <a:r>
              <a:rPr dirty="0" sz="1100" spc="65">
                <a:latin typeface="Century"/>
                <a:cs typeface="Century"/>
              </a:rPr>
              <a:t>cin</a:t>
            </a:r>
            <a:r>
              <a:rPr dirty="0" sz="1100" spc="90">
                <a:latin typeface="Century"/>
                <a:cs typeface="Century"/>
              </a:rPr>
              <a:t> </a:t>
            </a:r>
            <a:r>
              <a:rPr dirty="0" sz="1100" spc="-10">
                <a:latin typeface="Century"/>
                <a:cs typeface="Century"/>
              </a:rPr>
              <a:t>combined</a:t>
            </a:r>
            <a:r>
              <a:rPr dirty="0" sz="1100" spc="-1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Century"/>
                <a:cs typeface="Century"/>
              </a:rPr>
              <a:t>ncc</a:t>
            </a:r>
            <a:r>
              <a:rPr dirty="0" sz="1100" spc="155">
                <a:latin typeface="Century"/>
                <a:cs typeface="Century"/>
              </a:rPr>
              <a:t> </a:t>
            </a:r>
            <a:r>
              <a:rPr dirty="0" sz="1100">
                <a:latin typeface="Century"/>
                <a:cs typeface="Century"/>
              </a:rPr>
              <a:t>16</a:t>
            </a:r>
            <a:r>
              <a:rPr dirty="0" sz="1100" spc="160">
                <a:latin typeface="Century"/>
                <a:cs typeface="Century"/>
              </a:rPr>
              <a:t> </a:t>
            </a:r>
            <a:r>
              <a:rPr dirty="0" sz="1100">
                <a:latin typeface="Century"/>
                <a:cs typeface="Century"/>
              </a:rPr>
              <a:t>prevalence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20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successfully </a:t>
            </a:r>
            <a:r>
              <a:rPr dirty="0" sz="1100" spc="-35">
                <a:latin typeface="Tahoma"/>
                <a:cs typeface="Tahoma"/>
              </a:rPr>
              <a:t>replicated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Daljeet’s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results</a:t>
            </a:r>
            <a:r>
              <a:rPr dirty="0" sz="1100" spc="-20">
                <a:latin typeface="Tahoma"/>
                <a:cs typeface="Tahoma"/>
              </a:rPr>
              <a:t> for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all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target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variables.</a:t>
            </a:r>
            <a:endParaRPr sz="1100">
              <a:latin typeface="Tahoma"/>
              <a:cs typeface="Tahoma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Tahoma"/>
                <a:cs typeface="Tahoma"/>
              </a:rPr>
              <a:t>Daljeet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dropped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many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prevalence,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pregnancy,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case-</a:t>
            </a:r>
            <a:r>
              <a:rPr dirty="0" sz="1100" spc="-30">
                <a:latin typeface="Tahoma"/>
                <a:cs typeface="Tahoma"/>
              </a:rPr>
              <a:t>related </a:t>
            </a:r>
            <a:r>
              <a:rPr dirty="0" sz="1100" spc="-10">
                <a:latin typeface="Tahoma"/>
                <a:cs typeface="Tahoma"/>
              </a:rPr>
              <a:t>features.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94624"/>
            <a:ext cx="65265" cy="652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04656"/>
            <a:ext cx="65265" cy="65265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2"/>
            <a:ext cx="4608195" cy="350520"/>
            <a:chOff x="0" y="-12"/>
            <a:chExt cx="4608195" cy="350520"/>
          </a:xfrm>
        </p:grpSpPr>
        <p:sp>
          <p:nvSpPr>
            <p:cNvPr id="3" name="object 3" descr=""/>
            <p:cNvSpPr/>
            <p:nvPr/>
          </p:nvSpPr>
          <p:spPr>
            <a:xfrm>
              <a:off x="0" y="-12"/>
              <a:ext cx="4608195" cy="350520"/>
            </a:xfrm>
            <a:custGeom>
              <a:avLst/>
              <a:gdLst/>
              <a:ahLst/>
              <a:cxnLst/>
              <a:rect l="l" t="t" r="r" b="b"/>
              <a:pathLst>
                <a:path w="4608195" h="350520">
                  <a:moveTo>
                    <a:pt x="4608004" y="0"/>
                  </a:moveTo>
                  <a:lnTo>
                    <a:pt x="0" y="0"/>
                  </a:lnTo>
                  <a:lnTo>
                    <a:pt x="0" y="350126"/>
                  </a:lnTo>
                  <a:lnTo>
                    <a:pt x="4608004" y="35012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26514" y="252234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 h="0">
                  <a:moveTo>
                    <a:pt x="0" y="0"/>
                  </a:moveTo>
                  <a:lnTo>
                    <a:pt x="53517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Daljeet’s</a:t>
            </a:r>
            <a:r>
              <a:rPr dirty="0" spc="229"/>
              <a:t> </a:t>
            </a:r>
            <a:r>
              <a:rPr dirty="0"/>
              <a:t>Setup</a:t>
            </a:r>
            <a:r>
              <a:rPr dirty="0" spc="229"/>
              <a:t> </a:t>
            </a:r>
            <a:r>
              <a:rPr dirty="0"/>
              <a:t>(ncc</a:t>
            </a:r>
            <a:r>
              <a:rPr dirty="0" spc="270"/>
              <a:t> </a:t>
            </a:r>
            <a:r>
              <a:rPr dirty="0" spc="-10"/>
              <a:t>combined)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93888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03921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93710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751888"/>
            <a:ext cx="52590" cy="5259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356423" y="180447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872081"/>
            <a:ext cx="52590" cy="52590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860501" y="19246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68095" y="19246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992287"/>
            <a:ext cx="52590" cy="52590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183144" y="2044877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77532" y="1066657"/>
            <a:ext cx="2939415" cy="12312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Tahoma"/>
                <a:cs typeface="Tahoma"/>
              </a:rPr>
              <a:t>Model: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XGBoost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Regressor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13199"/>
              </a:lnSpc>
              <a:spcBef>
                <a:spcPts val="160"/>
              </a:spcBef>
            </a:pPr>
            <a:r>
              <a:rPr dirty="0" sz="1100" spc="-30">
                <a:latin typeface="Tahoma"/>
                <a:cs typeface="Tahoma"/>
              </a:rPr>
              <a:t>Dropped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Features: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All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prevalence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&amp;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cases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related </a:t>
            </a:r>
            <a:r>
              <a:rPr dirty="0" sz="1100" spc="-10">
                <a:latin typeface="Tahoma"/>
                <a:cs typeface="Tahoma"/>
              </a:rPr>
              <a:t>Parameters:</a:t>
            </a:r>
            <a:endParaRPr sz="1100">
              <a:latin typeface="Tahoma"/>
              <a:cs typeface="Tahoma"/>
            </a:endParaRPr>
          </a:p>
          <a:p>
            <a:pPr marL="314960" marR="913130">
              <a:lnSpc>
                <a:spcPts val="950"/>
              </a:lnSpc>
              <a:spcBef>
                <a:spcPts val="165"/>
              </a:spcBef>
            </a:pPr>
            <a:r>
              <a:rPr dirty="0" sz="800">
                <a:latin typeface="Century"/>
                <a:cs typeface="Century"/>
              </a:rPr>
              <a:t>eta=0.05</a:t>
            </a:r>
            <a:r>
              <a:rPr dirty="0" sz="800">
                <a:latin typeface="Tahoma"/>
                <a:cs typeface="Tahoma"/>
              </a:rPr>
              <a:t>,</a:t>
            </a:r>
            <a:r>
              <a:rPr dirty="0" sz="800" spc="40">
                <a:latin typeface="Tahoma"/>
                <a:cs typeface="Tahoma"/>
              </a:rPr>
              <a:t> </a:t>
            </a:r>
            <a:r>
              <a:rPr dirty="0" sz="800" spc="-100">
                <a:latin typeface="Century"/>
                <a:cs typeface="Century"/>
              </a:rPr>
              <a:t>max</a:t>
            </a:r>
            <a:r>
              <a:rPr dirty="0" sz="800" spc="95">
                <a:latin typeface="Century"/>
                <a:cs typeface="Century"/>
              </a:rPr>
              <a:t> </a:t>
            </a:r>
            <a:r>
              <a:rPr dirty="0" sz="800" spc="-10">
                <a:latin typeface="Century"/>
                <a:cs typeface="Century"/>
              </a:rPr>
              <a:t>depth=3</a:t>
            </a:r>
            <a:r>
              <a:rPr dirty="0" sz="800" spc="-10">
                <a:latin typeface="Tahoma"/>
                <a:cs typeface="Tahoma"/>
              </a:rPr>
              <a:t>,</a:t>
            </a:r>
            <a:r>
              <a:rPr dirty="0" sz="800" spc="40">
                <a:latin typeface="Tahoma"/>
                <a:cs typeface="Tahoma"/>
              </a:rPr>
              <a:t> </a:t>
            </a:r>
            <a:r>
              <a:rPr dirty="0" sz="800" spc="-10">
                <a:latin typeface="Century"/>
                <a:cs typeface="Century"/>
              </a:rPr>
              <a:t>gamma=0.3 </a:t>
            </a:r>
            <a:r>
              <a:rPr dirty="0" sz="800" spc="-35">
                <a:latin typeface="Century"/>
                <a:cs typeface="Century"/>
              </a:rPr>
              <a:t>min</a:t>
            </a:r>
            <a:r>
              <a:rPr dirty="0" sz="800" spc="25">
                <a:latin typeface="Century"/>
                <a:cs typeface="Century"/>
              </a:rPr>
              <a:t> </a:t>
            </a:r>
            <a:r>
              <a:rPr dirty="0" sz="800" spc="60">
                <a:latin typeface="Century"/>
                <a:cs typeface="Century"/>
              </a:rPr>
              <a:t>child</a:t>
            </a:r>
            <a:r>
              <a:rPr dirty="0" sz="800" spc="30">
                <a:latin typeface="Century"/>
                <a:cs typeface="Century"/>
              </a:rPr>
              <a:t> </a:t>
            </a:r>
            <a:r>
              <a:rPr dirty="0" sz="800">
                <a:latin typeface="Century"/>
                <a:cs typeface="Century"/>
              </a:rPr>
              <a:t>weight=4</a:t>
            </a:r>
            <a:r>
              <a:rPr dirty="0" sz="800">
                <a:latin typeface="Tahoma"/>
                <a:cs typeface="Tahoma"/>
              </a:rPr>
              <a:t>,</a:t>
            </a:r>
            <a:r>
              <a:rPr dirty="0" sz="800" spc="-20">
                <a:latin typeface="Tahoma"/>
                <a:cs typeface="Tahoma"/>
              </a:rPr>
              <a:t> </a:t>
            </a:r>
            <a:r>
              <a:rPr dirty="0" sz="800" spc="-10">
                <a:latin typeface="Century"/>
                <a:cs typeface="Century"/>
              </a:rPr>
              <a:t>subsample=1.0</a:t>
            </a:r>
            <a:endParaRPr sz="800">
              <a:latin typeface="Century"/>
              <a:cs typeface="Century"/>
            </a:endParaRPr>
          </a:p>
          <a:p>
            <a:pPr marL="314960">
              <a:lnSpc>
                <a:spcPts val="915"/>
              </a:lnSpc>
            </a:pPr>
            <a:r>
              <a:rPr dirty="0" sz="800">
                <a:latin typeface="Century"/>
                <a:cs typeface="Century"/>
              </a:rPr>
              <a:t>colsample</a:t>
            </a:r>
            <a:r>
              <a:rPr dirty="0" sz="800" spc="195">
                <a:latin typeface="Century"/>
                <a:cs typeface="Century"/>
              </a:rPr>
              <a:t> </a:t>
            </a:r>
            <a:r>
              <a:rPr dirty="0" sz="800">
                <a:latin typeface="Century"/>
                <a:cs typeface="Century"/>
              </a:rPr>
              <a:t>bytree=0.7</a:t>
            </a:r>
            <a:r>
              <a:rPr dirty="0" sz="800">
                <a:latin typeface="Tahoma"/>
                <a:cs typeface="Tahoma"/>
              </a:rPr>
              <a:t>,</a:t>
            </a:r>
            <a:r>
              <a:rPr dirty="0" sz="800" spc="140">
                <a:latin typeface="Tahoma"/>
                <a:cs typeface="Tahoma"/>
              </a:rPr>
              <a:t> </a:t>
            </a:r>
            <a:r>
              <a:rPr dirty="0" sz="800" spc="-10">
                <a:latin typeface="Century"/>
                <a:cs typeface="Century"/>
              </a:rPr>
              <a:t>lambda=2.0</a:t>
            </a:r>
            <a:r>
              <a:rPr dirty="0" sz="800" spc="-10">
                <a:latin typeface="Tahoma"/>
                <a:cs typeface="Tahoma"/>
              </a:rPr>
              <a:t>,</a:t>
            </a:r>
            <a:r>
              <a:rPr dirty="0" sz="800" spc="140">
                <a:latin typeface="Tahoma"/>
                <a:cs typeface="Tahoma"/>
              </a:rPr>
              <a:t> </a:t>
            </a:r>
            <a:r>
              <a:rPr dirty="0" sz="800" spc="-10">
                <a:latin typeface="Century"/>
                <a:cs typeface="Century"/>
              </a:rPr>
              <a:t>alpha=1.0</a:t>
            </a:r>
            <a:endParaRPr sz="800">
              <a:latin typeface="Century"/>
              <a:cs typeface="Century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dirty="0" sz="1100" spc="-10">
                <a:latin typeface="Tahoma"/>
                <a:cs typeface="Tahoma"/>
              </a:rPr>
              <a:t>Test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</a:t>
            </a:r>
            <a:r>
              <a:rPr dirty="0" baseline="27777" sz="1200">
                <a:latin typeface="Tahoma"/>
                <a:cs typeface="Tahoma"/>
              </a:rPr>
              <a:t>2</a:t>
            </a:r>
            <a:r>
              <a:rPr dirty="0" baseline="27777" sz="1200" spc="209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0.5281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189645"/>
            <a:ext cx="65265" cy="65265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9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14843" y="25223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My</a:t>
            </a:r>
            <a:r>
              <a:rPr dirty="0" spc="185"/>
              <a:t> </a:t>
            </a:r>
            <a:r>
              <a:rPr dirty="0"/>
              <a:t>Replication:</a:t>
            </a:r>
            <a:r>
              <a:rPr dirty="0" spc="350"/>
              <a:t> </a:t>
            </a:r>
            <a:r>
              <a:rPr dirty="0"/>
              <a:t>ncc</a:t>
            </a:r>
            <a:r>
              <a:rPr dirty="0" spc="204"/>
              <a:t> </a:t>
            </a:r>
            <a:r>
              <a:rPr dirty="0" spc="-10"/>
              <a:t>combined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24165"/>
            <a:ext cx="65265" cy="652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77532" y="1296934"/>
            <a:ext cx="2238375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dirty="0" sz="1100" spc="-30">
                <a:latin typeface="Tahoma"/>
                <a:cs typeface="Tahoma"/>
              </a:rPr>
              <a:t>Dropped </a:t>
            </a:r>
            <a:r>
              <a:rPr dirty="0" sz="1100" spc="-20">
                <a:latin typeface="Tahoma"/>
                <a:cs typeface="Tahoma"/>
              </a:rPr>
              <a:t>only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target-</a:t>
            </a:r>
            <a:r>
              <a:rPr dirty="0" sz="1100" spc="-35">
                <a:latin typeface="Tahoma"/>
                <a:cs typeface="Tahoma"/>
              </a:rPr>
              <a:t>related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columns. </a:t>
            </a:r>
            <a:r>
              <a:rPr dirty="0" sz="1100">
                <a:latin typeface="Tahoma"/>
                <a:cs typeface="Tahoma"/>
              </a:rPr>
              <a:t>Model:</a:t>
            </a:r>
            <a:r>
              <a:rPr dirty="0" sz="1100" spc="-10">
                <a:latin typeface="Tahoma"/>
                <a:cs typeface="Tahoma"/>
              </a:rPr>
              <a:t> XGBoost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Tahoma"/>
                <a:cs typeface="Tahoma"/>
              </a:rPr>
              <a:t>Test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</a:t>
            </a:r>
            <a:r>
              <a:rPr dirty="0" baseline="27777" sz="1200">
                <a:latin typeface="Tahoma"/>
                <a:cs typeface="Tahoma"/>
              </a:rPr>
              <a:t>2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0.7416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34197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44230"/>
            <a:ext cx="65265" cy="65265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25184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4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Calibri"/>
                <a:cs typeface="Calibri"/>
              </a:rPr>
              <a:t>CIN</a:t>
            </a:r>
            <a:r>
              <a:rPr dirty="0" sz="140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Combined:</a:t>
            </a:r>
            <a:r>
              <a:rPr dirty="0" sz="1400" spc="3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8544" y="1154773"/>
          <a:ext cx="1917064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/>
                <a:gridCol w="675004"/>
                <a:gridCol w="461009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Metric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Daljeet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Me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ts val="1315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Train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MSE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15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33.3991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15"/>
                        </a:lnSpc>
                        <a:spcBef>
                          <a:spcPts val="190"/>
                        </a:spcBef>
                      </a:pPr>
                      <a:r>
                        <a:rPr dirty="0" sz="1100" spc="-65">
                          <a:latin typeface="Tahoma"/>
                          <a:cs typeface="Tahoma"/>
                        </a:rPr>
                        <a:t>0.0024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Train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7777" sz="1200" spc="-37">
                          <a:latin typeface="Tahoma"/>
                          <a:cs typeface="Tahoma"/>
                        </a:rPr>
                        <a:t>2</a:t>
                      </a:r>
                      <a:endParaRPr baseline="27777" sz="1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0.4095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dirty="0" sz="1100" spc="-65">
                          <a:latin typeface="Tahoma"/>
                          <a:cs typeface="Tahoma"/>
                        </a:rPr>
                        <a:t>1.0000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Test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MSE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172.7375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dirty="0" sz="1100" spc="-65">
                          <a:latin typeface="Tahoma"/>
                          <a:cs typeface="Tahoma"/>
                        </a:rPr>
                        <a:t>5.6040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Test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7777" sz="1200" spc="-37">
                          <a:latin typeface="Tahoma"/>
                          <a:cs typeface="Tahoma"/>
                        </a:rPr>
                        <a:t>2</a:t>
                      </a:r>
                      <a:endParaRPr baseline="27777" sz="1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0.1423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dirty="0" sz="1100" spc="-65">
                          <a:latin typeface="Tahoma"/>
                          <a:cs typeface="Tahoma"/>
                        </a:rPr>
                        <a:t>0.9412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My</a:t>
            </a:r>
            <a:r>
              <a:rPr dirty="0" spc="160"/>
              <a:t> </a:t>
            </a:r>
            <a:r>
              <a:rPr dirty="0"/>
              <a:t>Model</a:t>
            </a:r>
            <a:r>
              <a:rPr dirty="0" spc="160"/>
              <a:t> </a:t>
            </a:r>
            <a:r>
              <a:rPr dirty="0"/>
              <a:t>Parameters</a:t>
            </a:r>
            <a:r>
              <a:rPr dirty="0" spc="160"/>
              <a:t> </a:t>
            </a:r>
            <a:r>
              <a:rPr dirty="0"/>
              <a:t>(High</a:t>
            </a:r>
            <a:r>
              <a:rPr dirty="0" spc="160"/>
              <a:t> </a:t>
            </a:r>
            <a:r>
              <a:rPr dirty="0" spc="85"/>
              <a:t>CIN</a:t>
            </a:r>
            <a:r>
              <a:rPr dirty="0" spc="160"/>
              <a:t> </a:t>
            </a:r>
            <a:r>
              <a:rPr dirty="0" spc="-10"/>
              <a:t>Combined)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27835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78979" y="1393101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525267" y="139310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37868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42569" y="16031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06969" y="16031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923008" y="16031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47901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97103" y="18131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870646" y="18131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735033" y="18131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02932" y="1200605"/>
            <a:ext cx="2970530" cy="86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4629">
              <a:lnSpc>
                <a:spcPct val="125299"/>
              </a:lnSpc>
              <a:spcBef>
                <a:spcPts val="100"/>
              </a:spcBef>
            </a:pPr>
            <a:r>
              <a:rPr dirty="0" sz="1100">
                <a:latin typeface="Century"/>
                <a:cs typeface="Century"/>
              </a:rPr>
              <a:t>colsample</a:t>
            </a:r>
            <a:r>
              <a:rPr dirty="0" sz="1100" spc="320">
                <a:latin typeface="Century"/>
                <a:cs typeface="Century"/>
              </a:rPr>
              <a:t> </a:t>
            </a:r>
            <a:r>
              <a:rPr dirty="0" sz="1100">
                <a:latin typeface="Century"/>
                <a:cs typeface="Century"/>
              </a:rPr>
              <a:t>bytree=1.0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learning</a:t>
            </a:r>
            <a:r>
              <a:rPr dirty="0" sz="1100" spc="320">
                <a:latin typeface="Century"/>
                <a:cs typeface="Century"/>
              </a:rPr>
              <a:t> </a:t>
            </a:r>
            <a:r>
              <a:rPr dirty="0" sz="1100" spc="-10">
                <a:latin typeface="Century"/>
                <a:cs typeface="Century"/>
              </a:rPr>
              <a:t>rate=0.1 </a:t>
            </a:r>
            <a:r>
              <a:rPr dirty="0" sz="1100" spc="-155">
                <a:latin typeface="Century"/>
                <a:cs typeface="Century"/>
              </a:rPr>
              <a:t>max</a:t>
            </a:r>
            <a:r>
              <a:rPr dirty="0" sz="1100" spc="80">
                <a:latin typeface="Century"/>
                <a:cs typeface="Century"/>
              </a:rPr>
              <a:t> </a:t>
            </a:r>
            <a:r>
              <a:rPr dirty="0" sz="1100" spc="-25">
                <a:latin typeface="Century"/>
                <a:cs typeface="Century"/>
              </a:rPr>
              <a:t>depth=4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0">
                <a:latin typeface="Century"/>
                <a:cs typeface="Century"/>
              </a:rPr>
              <a:t>min</a:t>
            </a:r>
            <a:r>
              <a:rPr dirty="0" sz="1100" spc="60">
                <a:latin typeface="Century"/>
                <a:cs typeface="Century"/>
              </a:rPr>
              <a:t> </a:t>
            </a:r>
            <a:r>
              <a:rPr dirty="0" sz="1100" spc="70">
                <a:latin typeface="Century"/>
                <a:cs typeface="Century"/>
              </a:rPr>
              <a:t>child</a:t>
            </a:r>
            <a:r>
              <a:rPr dirty="0" sz="1100" spc="55">
                <a:latin typeface="Century"/>
                <a:cs typeface="Century"/>
              </a:rPr>
              <a:t> </a:t>
            </a:r>
            <a:r>
              <a:rPr dirty="0" sz="1100" spc="-10">
                <a:latin typeface="Century"/>
                <a:cs typeface="Century"/>
              </a:rPr>
              <a:t>weight=3</a:t>
            </a:r>
            <a:endParaRPr sz="1100">
              <a:latin typeface="Century"/>
              <a:cs typeface="Century"/>
            </a:endParaRPr>
          </a:p>
          <a:p>
            <a:pPr marL="12700" marR="5080">
              <a:lnSpc>
                <a:spcPct val="125299"/>
              </a:lnSpc>
            </a:pPr>
            <a:r>
              <a:rPr dirty="0" sz="1100">
                <a:latin typeface="Century"/>
                <a:cs typeface="Century"/>
              </a:rPr>
              <a:t>n</a:t>
            </a:r>
            <a:r>
              <a:rPr dirty="0" sz="1100" spc="110">
                <a:latin typeface="Century"/>
                <a:cs typeface="Century"/>
              </a:rPr>
              <a:t> </a:t>
            </a:r>
            <a:r>
              <a:rPr dirty="0" sz="1100">
                <a:latin typeface="Century"/>
                <a:cs typeface="Century"/>
              </a:rPr>
              <a:t>estimators=200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reg</a:t>
            </a:r>
            <a:r>
              <a:rPr dirty="0" sz="1100" spc="114">
                <a:latin typeface="Century"/>
                <a:cs typeface="Century"/>
              </a:rPr>
              <a:t> </a:t>
            </a:r>
            <a:r>
              <a:rPr dirty="0" sz="1100" spc="-20">
                <a:latin typeface="Century"/>
                <a:cs typeface="Century"/>
              </a:rPr>
              <a:t>alpha=0</a:t>
            </a:r>
            <a:r>
              <a:rPr dirty="0" sz="1100" spc="-2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reg</a:t>
            </a:r>
            <a:r>
              <a:rPr dirty="0" sz="1100" spc="114">
                <a:latin typeface="Century"/>
                <a:cs typeface="Century"/>
              </a:rPr>
              <a:t> </a:t>
            </a:r>
            <a:r>
              <a:rPr dirty="0" sz="1100" spc="-60">
                <a:latin typeface="Century"/>
                <a:cs typeface="Century"/>
              </a:rPr>
              <a:t>lambda=1 </a:t>
            </a:r>
            <a:r>
              <a:rPr dirty="0" sz="1100" spc="-10">
                <a:latin typeface="Century"/>
                <a:cs typeface="Century"/>
              </a:rPr>
              <a:t>subsample=0.7</a:t>
            </a:r>
            <a:endParaRPr sz="1100">
              <a:latin typeface="Century"/>
              <a:cs typeface="Century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57933"/>
            <a:ext cx="65265" cy="65265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24663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0">
                <a:solidFill>
                  <a:srgbClr val="FFFFFF"/>
                </a:solidFill>
                <a:latin typeface="Calibri"/>
                <a:cs typeface="Calibri"/>
              </a:rPr>
              <a:t>NCC-16</a:t>
            </a:r>
            <a:r>
              <a:rPr dirty="0" sz="14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Prevalence:</a:t>
            </a:r>
            <a:r>
              <a:rPr dirty="0" sz="1400" spc="2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8544" y="1292428"/>
          <a:ext cx="1671955" cy="66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/>
                <a:gridCol w="564515"/>
                <a:gridCol w="461009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Metric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Daljeet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Me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ts val="1315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Train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7777" sz="1200" spc="-37">
                          <a:latin typeface="Tahoma"/>
                          <a:cs typeface="Tahoma"/>
                        </a:rPr>
                        <a:t>2</a:t>
                      </a:r>
                      <a:endParaRPr baseline="27777" sz="12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315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0.8687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15"/>
                        </a:lnSpc>
                        <a:spcBef>
                          <a:spcPts val="190"/>
                        </a:spcBef>
                      </a:pPr>
                      <a:r>
                        <a:rPr dirty="0" sz="1100" spc="-65">
                          <a:latin typeface="Tahoma"/>
                          <a:cs typeface="Tahoma"/>
                        </a:rPr>
                        <a:t>0.9932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Test</a:t>
                      </a:r>
                      <a:r>
                        <a:rPr dirty="0" sz="1100" spc="-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27777" sz="1200" spc="-37">
                          <a:latin typeface="Tahoma"/>
                          <a:cs typeface="Tahoma"/>
                        </a:rPr>
                        <a:t>2</a:t>
                      </a:r>
                      <a:endParaRPr baseline="27777" sz="1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0.8033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</a:pPr>
                      <a:r>
                        <a:rPr dirty="0" sz="1100" spc="-65">
                          <a:latin typeface="Tahoma"/>
                          <a:cs typeface="Tahoma"/>
                        </a:rPr>
                        <a:t>0.7416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My</a:t>
            </a:r>
            <a:r>
              <a:rPr dirty="0" spc="135"/>
              <a:t> </a:t>
            </a:r>
            <a:r>
              <a:rPr dirty="0"/>
              <a:t>Parameters</a:t>
            </a:r>
            <a:r>
              <a:rPr dirty="0" spc="140"/>
              <a:t> </a:t>
            </a:r>
            <a:r>
              <a:rPr dirty="0" spc="60"/>
              <a:t>(ncc</a:t>
            </a:r>
            <a:r>
              <a:rPr dirty="0" u="sng" spc="55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/>
              <a:t>16</a:t>
            </a:r>
            <a:r>
              <a:rPr dirty="0" u="sng" spc="6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pc="-10"/>
              <a:t>prevalence)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27835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78979" y="1393101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525267" y="139310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37868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42569" y="16031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06969" y="16031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923008" y="160313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47901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97103" y="18131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870646" y="18131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735033" y="1813166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02932" y="1200605"/>
            <a:ext cx="2970530" cy="86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4629">
              <a:lnSpc>
                <a:spcPct val="125299"/>
              </a:lnSpc>
              <a:spcBef>
                <a:spcPts val="100"/>
              </a:spcBef>
            </a:pPr>
            <a:r>
              <a:rPr dirty="0" sz="1100">
                <a:latin typeface="Century"/>
                <a:cs typeface="Century"/>
              </a:rPr>
              <a:t>colsample</a:t>
            </a:r>
            <a:r>
              <a:rPr dirty="0" sz="1100" spc="320">
                <a:latin typeface="Century"/>
                <a:cs typeface="Century"/>
              </a:rPr>
              <a:t> </a:t>
            </a:r>
            <a:r>
              <a:rPr dirty="0" sz="1100">
                <a:latin typeface="Century"/>
                <a:cs typeface="Century"/>
              </a:rPr>
              <a:t>bytree=1.0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learning</a:t>
            </a:r>
            <a:r>
              <a:rPr dirty="0" sz="1100" spc="320">
                <a:latin typeface="Century"/>
                <a:cs typeface="Century"/>
              </a:rPr>
              <a:t> </a:t>
            </a:r>
            <a:r>
              <a:rPr dirty="0" sz="1100" spc="-10">
                <a:latin typeface="Century"/>
                <a:cs typeface="Century"/>
              </a:rPr>
              <a:t>rate=0.1 </a:t>
            </a:r>
            <a:r>
              <a:rPr dirty="0" sz="1100" spc="-155">
                <a:latin typeface="Century"/>
                <a:cs typeface="Century"/>
              </a:rPr>
              <a:t>max</a:t>
            </a:r>
            <a:r>
              <a:rPr dirty="0" sz="1100" spc="80">
                <a:latin typeface="Century"/>
                <a:cs typeface="Century"/>
              </a:rPr>
              <a:t> </a:t>
            </a:r>
            <a:r>
              <a:rPr dirty="0" sz="1100" spc="-25">
                <a:latin typeface="Century"/>
                <a:cs typeface="Century"/>
              </a:rPr>
              <a:t>depth=4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0">
                <a:latin typeface="Century"/>
                <a:cs typeface="Century"/>
              </a:rPr>
              <a:t>min</a:t>
            </a:r>
            <a:r>
              <a:rPr dirty="0" sz="1100" spc="60">
                <a:latin typeface="Century"/>
                <a:cs typeface="Century"/>
              </a:rPr>
              <a:t> </a:t>
            </a:r>
            <a:r>
              <a:rPr dirty="0" sz="1100" spc="70">
                <a:latin typeface="Century"/>
                <a:cs typeface="Century"/>
              </a:rPr>
              <a:t>child</a:t>
            </a:r>
            <a:r>
              <a:rPr dirty="0" sz="1100" spc="55">
                <a:latin typeface="Century"/>
                <a:cs typeface="Century"/>
              </a:rPr>
              <a:t> </a:t>
            </a:r>
            <a:r>
              <a:rPr dirty="0" sz="1100" spc="-10">
                <a:latin typeface="Century"/>
                <a:cs typeface="Century"/>
              </a:rPr>
              <a:t>weight=3</a:t>
            </a:r>
            <a:endParaRPr sz="1100">
              <a:latin typeface="Century"/>
              <a:cs typeface="Century"/>
            </a:endParaRPr>
          </a:p>
          <a:p>
            <a:pPr marL="12700" marR="5080">
              <a:lnSpc>
                <a:spcPct val="125299"/>
              </a:lnSpc>
            </a:pPr>
            <a:r>
              <a:rPr dirty="0" sz="1100">
                <a:latin typeface="Century"/>
                <a:cs typeface="Century"/>
              </a:rPr>
              <a:t>n</a:t>
            </a:r>
            <a:r>
              <a:rPr dirty="0" sz="1100" spc="110">
                <a:latin typeface="Century"/>
                <a:cs typeface="Century"/>
              </a:rPr>
              <a:t> </a:t>
            </a:r>
            <a:r>
              <a:rPr dirty="0" sz="1100">
                <a:latin typeface="Century"/>
                <a:cs typeface="Century"/>
              </a:rPr>
              <a:t>estimators=100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reg</a:t>
            </a:r>
            <a:r>
              <a:rPr dirty="0" sz="1100" spc="114">
                <a:latin typeface="Century"/>
                <a:cs typeface="Century"/>
              </a:rPr>
              <a:t> </a:t>
            </a:r>
            <a:r>
              <a:rPr dirty="0" sz="1100" spc="-20">
                <a:latin typeface="Century"/>
                <a:cs typeface="Century"/>
              </a:rPr>
              <a:t>alpha=1</a:t>
            </a:r>
            <a:r>
              <a:rPr dirty="0" sz="1100" spc="-20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Century"/>
                <a:cs typeface="Century"/>
              </a:rPr>
              <a:t>reg</a:t>
            </a:r>
            <a:r>
              <a:rPr dirty="0" sz="1100" spc="114">
                <a:latin typeface="Century"/>
                <a:cs typeface="Century"/>
              </a:rPr>
              <a:t> </a:t>
            </a:r>
            <a:r>
              <a:rPr dirty="0" sz="1100" spc="-60">
                <a:latin typeface="Century"/>
                <a:cs typeface="Century"/>
              </a:rPr>
              <a:t>lambda=1 </a:t>
            </a:r>
            <a:r>
              <a:rPr dirty="0" sz="1100" spc="-10">
                <a:latin typeface="Century"/>
                <a:cs typeface="Century"/>
              </a:rPr>
              <a:t>subsample=0.9</a:t>
            </a:r>
            <a:endParaRPr sz="1100">
              <a:latin typeface="Century"/>
              <a:cs typeface="Century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57933"/>
            <a:ext cx="65265" cy="65265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2"/>
            <a:ext cx="4608195" cy="350520"/>
            <a:chOff x="0" y="-12"/>
            <a:chExt cx="4608195" cy="350520"/>
          </a:xfrm>
        </p:grpSpPr>
        <p:sp>
          <p:nvSpPr>
            <p:cNvPr id="3" name="object 3" descr=""/>
            <p:cNvSpPr/>
            <p:nvPr/>
          </p:nvSpPr>
          <p:spPr>
            <a:xfrm>
              <a:off x="0" y="-12"/>
              <a:ext cx="4608195" cy="350520"/>
            </a:xfrm>
            <a:custGeom>
              <a:avLst/>
              <a:gdLst/>
              <a:ahLst/>
              <a:cxnLst/>
              <a:rect l="l" t="t" r="r" b="b"/>
              <a:pathLst>
                <a:path w="4608195" h="350520">
                  <a:moveTo>
                    <a:pt x="4608004" y="0"/>
                  </a:moveTo>
                  <a:lnTo>
                    <a:pt x="0" y="0"/>
                  </a:lnTo>
                  <a:lnTo>
                    <a:pt x="0" y="350126"/>
                  </a:lnTo>
                  <a:lnTo>
                    <a:pt x="4608004" y="35012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10765" y="252234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 h="0">
                  <a:moveTo>
                    <a:pt x="0" y="0"/>
                  </a:moveTo>
                  <a:lnTo>
                    <a:pt x="53517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53386" y="252234"/>
              <a:ext cx="53975" cy="0"/>
            </a:xfrm>
            <a:custGeom>
              <a:avLst/>
              <a:gdLst/>
              <a:ahLst/>
              <a:cxnLst/>
              <a:rect l="l" t="t" r="r" b="b"/>
              <a:pathLst>
                <a:path w="53975" h="0">
                  <a:moveTo>
                    <a:pt x="0" y="0"/>
                  </a:moveTo>
                  <a:lnTo>
                    <a:pt x="53517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Daljeet</a:t>
            </a:r>
            <a:r>
              <a:rPr dirty="0" spc="160"/>
              <a:t> </a:t>
            </a:r>
            <a:r>
              <a:rPr dirty="0"/>
              <a:t>Parameters</a:t>
            </a:r>
            <a:r>
              <a:rPr dirty="0" spc="160"/>
              <a:t> </a:t>
            </a:r>
            <a:r>
              <a:rPr dirty="0"/>
              <a:t>(ncc</a:t>
            </a:r>
            <a:r>
              <a:rPr dirty="0" spc="195"/>
              <a:t> </a:t>
            </a:r>
            <a:r>
              <a:rPr dirty="0"/>
              <a:t>16</a:t>
            </a:r>
            <a:r>
              <a:rPr dirty="0" spc="190"/>
              <a:t> </a:t>
            </a:r>
            <a:r>
              <a:rPr dirty="0" spc="-10"/>
              <a:t>prevalence)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63395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436420" y="14286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85315" y="142866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21561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36000" y="158682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79714"/>
            <a:ext cx="65265" cy="6526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56602" y="174498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02932" y="1280592"/>
            <a:ext cx="2205990" cy="65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dirty="0" sz="800">
                <a:latin typeface="Tahoma"/>
                <a:cs typeface="Tahoma"/>
              </a:rPr>
              <a:t>gamma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70">
                <a:latin typeface="Tahoma"/>
                <a:cs typeface="Tahoma"/>
              </a:rPr>
              <a:t>=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0.9773,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min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child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weight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70">
                <a:latin typeface="Tahoma"/>
                <a:cs typeface="Tahoma"/>
              </a:rPr>
              <a:t>=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-50">
                <a:latin typeface="Tahoma"/>
                <a:cs typeface="Tahoma"/>
              </a:rPr>
              <a:t>4</a:t>
            </a:r>
            <a:r>
              <a:rPr dirty="0" sz="800" spc="-10">
                <a:latin typeface="Tahoma"/>
                <a:cs typeface="Tahoma"/>
              </a:rPr>
              <a:t> subsample</a:t>
            </a:r>
            <a:r>
              <a:rPr dirty="0" sz="800" spc="-20">
                <a:latin typeface="Tahoma"/>
                <a:cs typeface="Tahoma"/>
              </a:rPr>
              <a:t> </a:t>
            </a:r>
            <a:r>
              <a:rPr dirty="0" sz="800" spc="70">
                <a:latin typeface="Tahoma"/>
                <a:cs typeface="Tahoma"/>
              </a:rPr>
              <a:t>=</a:t>
            </a:r>
            <a:r>
              <a:rPr dirty="0" sz="800" spc="-20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0.9999,</a:t>
            </a:r>
            <a:r>
              <a:rPr dirty="0" sz="800" spc="-1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colsample </a:t>
            </a:r>
            <a:r>
              <a:rPr dirty="0" sz="800" spc="-10">
                <a:latin typeface="Tahoma"/>
                <a:cs typeface="Tahoma"/>
              </a:rPr>
              <a:t>bytree</a:t>
            </a:r>
            <a:r>
              <a:rPr dirty="0" sz="800" spc="-15">
                <a:latin typeface="Tahoma"/>
                <a:cs typeface="Tahoma"/>
              </a:rPr>
              <a:t> </a:t>
            </a:r>
            <a:r>
              <a:rPr dirty="0" sz="800" spc="70">
                <a:latin typeface="Tahoma"/>
                <a:cs typeface="Tahoma"/>
              </a:rPr>
              <a:t>=</a:t>
            </a:r>
            <a:r>
              <a:rPr dirty="0" sz="800" spc="-2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0.5012 </a:t>
            </a:r>
            <a:r>
              <a:rPr dirty="0" sz="800">
                <a:latin typeface="Tahoma"/>
                <a:cs typeface="Tahoma"/>
              </a:rPr>
              <a:t>colsample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bylevel</a:t>
            </a:r>
            <a:r>
              <a:rPr dirty="0" sz="800" spc="-25">
                <a:latin typeface="Tahoma"/>
                <a:cs typeface="Tahoma"/>
              </a:rPr>
              <a:t> </a:t>
            </a:r>
            <a:r>
              <a:rPr dirty="0" sz="800" spc="70">
                <a:latin typeface="Tahoma"/>
                <a:cs typeface="Tahoma"/>
              </a:rPr>
              <a:t>=</a:t>
            </a:r>
            <a:r>
              <a:rPr dirty="0" sz="800" spc="-25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0.9995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800">
                <a:latin typeface="Tahoma"/>
                <a:cs typeface="Tahoma"/>
              </a:rPr>
              <a:t>lambda </a:t>
            </a:r>
            <a:r>
              <a:rPr dirty="0" sz="800" spc="70">
                <a:latin typeface="Tahoma"/>
                <a:cs typeface="Tahoma"/>
              </a:rPr>
              <a:t>=</a:t>
            </a:r>
            <a:r>
              <a:rPr dirty="0" sz="800">
                <a:latin typeface="Tahoma"/>
                <a:cs typeface="Tahoma"/>
              </a:rPr>
              <a:t> 9.9672,</a:t>
            </a:r>
            <a:r>
              <a:rPr dirty="0" sz="800" spc="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alpha </a:t>
            </a:r>
            <a:r>
              <a:rPr dirty="0" sz="800" spc="70">
                <a:latin typeface="Tahoma"/>
                <a:cs typeface="Tahoma"/>
              </a:rPr>
              <a:t>=</a:t>
            </a:r>
            <a:r>
              <a:rPr dirty="0" sz="80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0.0050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837867"/>
            <a:ext cx="65265" cy="65265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036750" y="3364484"/>
            <a:ext cx="8255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4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SAINATH</a:t>
            </a:r>
            <a:r>
              <a:rPr dirty="0" spc="100"/>
              <a:t> </a:t>
            </a:r>
            <a:r>
              <a:rPr dirty="0"/>
              <a:t>R</a:t>
            </a:r>
            <a:r>
              <a:rPr dirty="0" spc="400"/>
              <a:t> </a:t>
            </a:r>
            <a:r>
              <a:rPr dirty="0"/>
              <a:t>(NIT</a:t>
            </a:r>
            <a:r>
              <a:rPr dirty="0" spc="105"/>
              <a:t> </a:t>
            </a:r>
            <a:r>
              <a:rPr dirty="0" spc="-10"/>
              <a:t>Raipur)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523276" y="3351784"/>
            <a:ext cx="15265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6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HPV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Prevalence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Data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–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Exploration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8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&amp;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Missi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481857" y="3351784"/>
            <a:ext cx="48768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Ma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6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 spc="-10"/>
              <a:t>10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35"/>
              <a:t>17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SAINATH R</dc:creator>
  <cp:lastModifiedBy>sainath</cp:lastModifiedBy>
  <dc:title>HPV Prevalence Data – Exploration &amp; Missing Data Analysis</dc:title>
  <cp:version>9.104.146.48620</cp:version>
  <dcterms:modified xsi:type="dcterms:W3CDTF">2025-05-30T17:12:05Z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2025-05-30T00:00:00Z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3-Heights(TM) PDF Security Shell 4.8.25.2 (http://www.pdf-tools.com)</vt:lpwstr>
  </property>
</Properties>
</file>