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71" r:id="rId3"/>
    <p:sldId id="272" r:id="rId4"/>
    <p:sldId id="273" r:id="rId5"/>
    <p:sldId id="265" r:id="rId6"/>
    <p:sldId id="266" r:id="rId7"/>
    <p:sldId id="264" r:id="rId8"/>
    <p:sldId id="274" r:id="rId9"/>
    <p:sldId id="275" r:id="rId10"/>
    <p:sldId id="268" r:id="rId11"/>
    <p:sldId id="269"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A7944F-8DF8-4C10-80AA-064A1A08253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234AA-3800-4BE6-B5AF-BB31DD2059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6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7944F-8DF8-4C10-80AA-064A1A08253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268027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7944F-8DF8-4C10-80AA-064A1A08253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71886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A7944F-8DF8-4C10-80AA-064A1A08253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39195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7944F-8DF8-4C10-80AA-064A1A08253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234AA-3800-4BE6-B5AF-BB31DD2059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27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7944F-8DF8-4C10-80AA-064A1A082533}"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10569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A7944F-8DF8-4C10-80AA-064A1A082533}"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323024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7944F-8DF8-4C10-80AA-064A1A082533}"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208037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A7944F-8DF8-4C10-80AA-064A1A082533}" type="datetimeFigureOut">
              <a:rPr lang="en-IN" smtClean="0"/>
              <a:t>21-03-2023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342723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A7944F-8DF8-4C10-80AA-064A1A082533}" type="datetimeFigureOut">
              <a:rPr lang="en-IN" smtClean="0"/>
              <a:t>21-03-2023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3234AA-3800-4BE6-B5AF-BB31DD2059C8}" type="slidenum">
              <a:rPr lang="en-IN" smtClean="0"/>
              <a:t>‹#›</a:t>
            </a:fld>
            <a:endParaRPr lang="en-IN"/>
          </a:p>
        </p:txBody>
      </p:sp>
    </p:spTree>
    <p:extLst>
      <p:ext uri="{BB962C8B-B14F-4D97-AF65-F5344CB8AC3E}">
        <p14:creationId xmlns:p14="http://schemas.microsoft.com/office/powerpoint/2010/main" val="420552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A7944F-8DF8-4C10-80AA-064A1A082533}"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234AA-3800-4BE6-B5AF-BB31DD2059C8}" type="slidenum">
              <a:rPr lang="en-IN" smtClean="0"/>
              <a:t>‹#›</a:t>
            </a:fld>
            <a:endParaRPr lang="en-IN"/>
          </a:p>
        </p:txBody>
      </p:sp>
    </p:spTree>
    <p:extLst>
      <p:ext uri="{BB962C8B-B14F-4D97-AF65-F5344CB8AC3E}">
        <p14:creationId xmlns:p14="http://schemas.microsoft.com/office/powerpoint/2010/main" val="378098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A7944F-8DF8-4C10-80AA-064A1A082533}" type="datetimeFigureOut">
              <a:rPr lang="en-IN" smtClean="0"/>
              <a:t>21-03-2023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3234AA-3800-4BE6-B5AF-BB31DD2059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948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330FB-4A7C-015F-75D6-5099B8A03FD8}"/>
              </a:ext>
            </a:extLst>
          </p:cNvPr>
          <p:cNvSpPr txBox="1">
            <a:spLocks/>
          </p:cNvSpPr>
          <p:nvPr/>
        </p:nvSpPr>
        <p:spPr>
          <a:xfrm>
            <a:off x="965030" y="963997"/>
            <a:ext cx="3254691" cy="4938361"/>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spcAft>
                <a:spcPts val="600"/>
              </a:spcAft>
            </a:pPr>
            <a:r>
              <a:rPr lang="en-US" sz="4400"/>
              <a:t>Lead Scoring Case Study			</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70A18C2-ED1E-780E-D065-DE9A31263102}"/>
              </a:ext>
            </a:extLst>
          </p:cNvPr>
          <p:cNvSpPr txBox="1">
            <a:spLocks/>
          </p:cNvSpPr>
          <p:nvPr/>
        </p:nvSpPr>
        <p:spPr>
          <a:xfrm>
            <a:off x="5134882" y="963507"/>
            <a:ext cx="6135097" cy="4938851"/>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Sainath S &amp; Archana Yadav</a:t>
            </a:r>
          </a:p>
        </p:txBody>
      </p:sp>
    </p:spTree>
    <p:extLst>
      <p:ext uri="{BB962C8B-B14F-4D97-AF65-F5344CB8AC3E}">
        <p14:creationId xmlns:p14="http://schemas.microsoft.com/office/powerpoint/2010/main" val="211453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4AFB72-6E79-A22D-A193-FEF1A96F792A}"/>
              </a:ext>
            </a:extLst>
          </p:cNvPr>
          <p:cNvPicPr>
            <a:picLocks noChangeAspect="1"/>
          </p:cNvPicPr>
          <p:nvPr/>
        </p:nvPicPr>
        <p:blipFill>
          <a:blip r:embed="rId3"/>
          <a:stretch>
            <a:fillRect/>
          </a:stretch>
        </p:blipFill>
        <p:spPr>
          <a:xfrm>
            <a:off x="608822" y="2143320"/>
            <a:ext cx="4905375" cy="4114800"/>
          </a:xfrm>
          <a:prstGeom prst="rect">
            <a:avLst/>
          </a:prstGeom>
        </p:spPr>
      </p:pic>
      <p:pic>
        <p:nvPicPr>
          <p:cNvPr id="7" name="Picture 6">
            <a:extLst>
              <a:ext uri="{FF2B5EF4-FFF2-40B4-BE49-F238E27FC236}">
                <a16:creationId xmlns:a16="http://schemas.microsoft.com/office/drawing/2014/main" id="{97212D7D-A30C-B9D3-0CA8-D1A05F7CAE20}"/>
              </a:ext>
            </a:extLst>
          </p:cNvPr>
          <p:cNvPicPr>
            <a:picLocks noChangeAspect="1"/>
          </p:cNvPicPr>
          <p:nvPr/>
        </p:nvPicPr>
        <p:blipFill>
          <a:blip r:embed="rId4"/>
          <a:stretch>
            <a:fillRect/>
          </a:stretch>
        </p:blipFill>
        <p:spPr>
          <a:xfrm>
            <a:off x="6569917" y="2143320"/>
            <a:ext cx="4905375" cy="4114800"/>
          </a:xfrm>
          <a:prstGeom prst="rect">
            <a:avLst/>
          </a:prstGeom>
        </p:spPr>
      </p:pic>
      <p:sp>
        <p:nvSpPr>
          <p:cNvPr id="8" name="Content Placeholder 2">
            <a:extLst>
              <a:ext uri="{FF2B5EF4-FFF2-40B4-BE49-F238E27FC236}">
                <a16:creationId xmlns:a16="http://schemas.microsoft.com/office/drawing/2014/main" id="{157BE3E3-10B4-2F5F-8BC9-FAEEA1195A09}"/>
              </a:ext>
            </a:extLst>
          </p:cNvPr>
          <p:cNvSpPr txBox="1">
            <a:spLocks/>
          </p:cNvSpPr>
          <p:nvPr/>
        </p:nvSpPr>
        <p:spPr>
          <a:xfrm>
            <a:off x="961053" y="1023646"/>
            <a:ext cx="4814595" cy="11196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Confusion Matrix on Train Set Prediction when threshold is 0.5</a:t>
            </a:r>
          </a:p>
        </p:txBody>
      </p:sp>
      <p:sp>
        <p:nvSpPr>
          <p:cNvPr id="9" name="Content Placeholder 2">
            <a:extLst>
              <a:ext uri="{FF2B5EF4-FFF2-40B4-BE49-F238E27FC236}">
                <a16:creationId xmlns:a16="http://schemas.microsoft.com/office/drawing/2014/main" id="{4903E34B-2B2C-A8AF-907A-E54B66ADA134}"/>
              </a:ext>
            </a:extLst>
          </p:cNvPr>
          <p:cNvSpPr txBox="1">
            <a:spLocks/>
          </p:cNvSpPr>
          <p:nvPr/>
        </p:nvSpPr>
        <p:spPr>
          <a:xfrm>
            <a:off x="6416354" y="1101401"/>
            <a:ext cx="4814595" cy="11196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Confusion Matrix on Train Set Prediction when threshold is 0.35.</a:t>
            </a:r>
          </a:p>
        </p:txBody>
      </p:sp>
    </p:spTree>
    <p:extLst>
      <p:ext uri="{BB962C8B-B14F-4D97-AF65-F5344CB8AC3E}">
        <p14:creationId xmlns:p14="http://schemas.microsoft.com/office/powerpoint/2010/main" val="29626754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777C6-9E0C-5416-C402-6789668D2BB4}"/>
              </a:ext>
            </a:extLst>
          </p:cNvPr>
          <p:cNvPicPr>
            <a:picLocks noChangeAspect="1"/>
          </p:cNvPicPr>
          <p:nvPr/>
        </p:nvPicPr>
        <p:blipFill>
          <a:blip r:embed="rId3"/>
          <a:stretch>
            <a:fillRect/>
          </a:stretch>
        </p:blipFill>
        <p:spPr>
          <a:xfrm>
            <a:off x="969898" y="1745537"/>
            <a:ext cx="4467225" cy="4476750"/>
          </a:xfrm>
          <a:prstGeom prst="rect">
            <a:avLst/>
          </a:prstGeom>
        </p:spPr>
      </p:pic>
      <p:pic>
        <p:nvPicPr>
          <p:cNvPr id="7" name="Picture 6">
            <a:extLst>
              <a:ext uri="{FF2B5EF4-FFF2-40B4-BE49-F238E27FC236}">
                <a16:creationId xmlns:a16="http://schemas.microsoft.com/office/drawing/2014/main" id="{E87ACC1C-D9FC-25BC-CF9B-C46D54F37E47}"/>
              </a:ext>
            </a:extLst>
          </p:cNvPr>
          <p:cNvPicPr>
            <a:picLocks noChangeAspect="1"/>
          </p:cNvPicPr>
          <p:nvPr/>
        </p:nvPicPr>
        <p:blipFill>
          <a:blip r:embed="rId4"/>
          <a:stretch>
            <a:fillRect/>
          </a:stretch>
        </p:blipFill>
        <p:spPr>
          <a:xfrm>
            <a:off x="6642909" y="1745537"/>
            <a:ext cx="4467225" cy="4476750"/>
          </a:xfrm>
          <a:prstGeom prst="rect">
            <a:avLst/>
          </a:prstGeom>
        </p:spPr>
      </p:pic>
      <p:sp>
        <p:nvSpPr>
          <p:cNvPr id="8" name="Content Placeholder 2">
            <a:extLst>
              <a:ext uri="{FF2B5EF4-FFF2-40B4-BE49-F238E27FC236}">
                <a16:creationId xmlns:a16="http://schemas.microsoft.com/office/drawing/2014/main" id="{FCDD0458-E038-5270-3751-B899CEBF4FD9}"/>
              </a:ext>
            </a:extLst>
          </p:cNvPr>
          <p:cNvSpPr txBox="1">
            <a:spLocks/>
          </p:cNvSpPr>
          <p:nvPr/>
        </p:nvSpPr>
        <p:spPr>
          <a:xfrm>
            <a:off x="1081866" y="911679"/>
            <a:ext cx="4814595" cy="11196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ROC Curve on the Training to show the Model Performance</a:t>
            </a:r>
          </a:p>
        </p:txBody>
      </p:sp>
      <p:sp>
        <p:nvSpPr>
          <p:cNvPr id="9" name="Content Placeholder 2">
            <a:extLst>
              <a:ext uri="{FF2B5EF4-FFF2-40B4-BE49-F238E27FC236}">
                <a16:creationId xmlns:a16="http://schemas.microsoft.com/office/drawing/2014/main" id="{B153B0D9-ED26-5358-ECA6-4EA5B2E25197}"/>
              </a:ext>
            </a:extLst>
          </p:cNvPr>
          <p:cNvSpPr txBox="1">
            <a:spLocks/>
          </p:cNvSpPr>
          <p:nvPr/>
        </p:nvSpPr>
        <p:spPr>
          <a:xfrm>
            <a:off x="6642909" y="911679"/>
            <a:ext cx="4814595" cy="11196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ROC Curve on the Test to show the Model Performance</a:t>
            </a:r>
          </a:p>
        </p:txBody>
      </p:sp>
    </p:spTree>
    <p:extLst>
      <p:ext uri="{BB962C8B-B14F-4D97-AF65-F5344CB8AC3E}">
        <p14:creationId xmlns:p14="http://schemas.microsoft.com/office/powerpoint/2010/main" val="930294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5710DA-E62F-AB6F-575C-5193C8C8BAC1}"/>
              </a:ext>
            </a:extLst>
          </p:cNvPr>
          <p:cNvSpPr txBox="1"/>
          <p:nvPr/>
        </p:nvSpPr>
        <p:spPr>
          <a:xfrm>
            <a:off x="998376" y="1959429"/>
            <a:ext cx="10431624" cy="4185761"/>
          </a:xfrm>
          <a:prstGeom prst="rect">
            <a:avLst/>
          </a:prstGeom>
          <a:noFill/>
        </p:spPr>
        <p:txBody>
          <a:bodyPr wrap="square" rtlCol="0">
            <a:spAutoFit/>
          </a:bodyPr>
          <a:lstStyle/>
          <a:p>
            <a:r>
              <a:rPr lang="en-US" sz="1400" b="0" dirty="0">
                <a:solidFill>
                  <a:schemeClr val="tx1">
                    <a:lumMod val="95000"/>
                    <a:lumOff val="5000"/>
                  </a:schemeClr>
                </a:solidFill>
                <a:effectLst/>
              </a:rPr>
              <a:t>1. We got 15 features towards end of the training, Out of which </a:t>
            </a:r>
          </a:p>
          <a:p>
            <a:pPr marL="628650" lvl="1" indent="-171450">
              <a:buFont typeface="Arial" panose="020B0604020202020204" pitchFamily="34" charset="0"/>
              <a:buChar char="•"/>
            </a:pPr>
            <a:r>
              <a:rPr lang="en-US" sz="1400" b="0" dirty="0">
                <a:solidFill>
                  <a:schemeClr val="tx1">
                    <a:lumMod val="95000"/>
                    <a:lumOff val="5000"/>
                  </a:schemeClr>
                </a:solidFill>
                <a:effectLst/>
              </a:rPr>
              <a:t>    * Top 3 features which has a </a:t>
            </a:r>
            <a:r>
              <a:rPr lang="en-US" sz="1400" b="0" i="1" dirty="0">
                <a:solidFill>
                  <a:schemeClr val="tx1">
                    <a:lumMod val="95000"/>
                    <a:lumOff val="5000"/>
                  </a:schemeClr>
                </a:solidFill>
                <a:effectLst/>
              </a:rPr>
              <a:t>*postive effect*</a:t>
            </a:r>
            <a:r>
              <a:rPr lang="en-US" sz="1400" b="0" dirty="0">
                <a:solidFill>
                  <a:schemeClr val="tx1">
                    <a:lumMod val="95000"/>
                    <a:lumOff val="5000"/>
                  </a:schemeClr>
                </a:solidFill>
                <a:effectLst/>
              </a:rPr>
              <a:t> on the outcome is </a:t>
            </a:r>
          </a:p>
          <a:p>
            <a:pPr marL="1085850" lvl="2" indent="-171450">
              <a:buFont typeface="Arial" panose="020B0604020202020204" pitchFamily="34" charset="0"/>
              <a:buChar char="•"/>
            </a:pPr>
            <a:r>
              <a:rPr lang="en-US" sz="1400" b="0" dirty="0">
                <a:solidFill>
                  <a:schemeClr val="tx1">
                    <a:lumMod val="95000"/>
                    <a:lumOff val="5000"/>
                  </a:schemeClr>
                </a:solidFill>
                <a:effectLst/>
              </a:rPr>
              <a:t> Total Time Spent on Website - coefficient 3.7857</a:t>
            </a:r>
          </a:p>
          <a:p>
            <a:pPr marL="1085850" lvl="2" indent="-171450">
              <a:buFont typeface="Arial" panose="020B0604020202020204" pitchFamily="34" charset="0"/>
              <a:buChar char="•"/>
            </a:pPr>
            <a:r>
              <a:rPr lang="en-US" sz="1400" b="0" dirty="0">
                <a:solidFill>
                  <a:schemeClr val="tx1">
                    <a:lumMod val="95000"/>
                    <a:lumOff val="5000"/>
                  </a:schemeClr>
                </a:solidFill>
                <a:effectLst/>
              </a:rPr>
              <a:t> LeadSource_Welingak Website - coefficient 2.7793</a:t>
            </a:r>
          </a:p>
          <a:p>
            <a:pPr marL="1085850" lvl="2" indent="-171450">
              <a:buFont typeface="Arial" panose="020B0604020202020204" pitchFamily="34" charset="0"/>
              <a:buChar char="•"/>
            </a:pPr>
            <a:r>
              <a:rPr lang="en-US" sz="1400" b="0" dirty="0">
                <a:solidFill>
                  <a:schemeClr val="tx1">
                    <a:lumMod val="95000"/>
                    <a:lumOff val="5000"/>
                  </a:schemeClr>
                </a:solidFill>
                <a:effectLst/>
              </a:rPr>
              <a:t> LastActivity_Had a Phone Conversation - coefficient 2.6726</a:t>
            </a:r>
          </a:p>
          <a:p>
            <a:pPr marL="628650" lvl="1" indent="-171450">
              <a:buFont typeface="Arial" panose="020B0604020202020204" pitchFamily="34" charset="0"/>
              <a:buChar char="•"/>
            </a:pPr>
            <a:r>
              <a:rPr lang="en-US" sz="1400" b="0" dirty="0">
                <a:solidFill>
                  <a:schemeClr val="tx1">
                    <a:lumMod val="95000"/>
                    <a:lumOff val="5000"/>
                  </a:schemeClr>
                </a:solidFill>
                <a:effectLst/>
              </a:rPr>
              <a:t>  Top 3 features which has a </a:t>
            </a:r>
            <a:r>
              <a:rPr lang="en-US" sz="1400" b="0" i="1" dirty="0">
                <a:solidFill>
                  <a:schemeClr val="tx1">
                    <a:lumMod val="95000"/>
                    <a:lumOff val="5000"/>
                  </a:schemeClr>
                </a:solidFill>
                <a:effectLst/>
              </a:rPr>
              <a:t>*negative effect*</a:t>
            </a:r>
            <a:r>
              <a:rPr lang="en-US" sz="1400" b="0" dirty="0">
                <a:solidFill>
                  <a:schemeClr val="tx1">
                    <a:lumMod val="95000"/>
                    <a:lumOff val="5000"/>
                  </a:schemeClr>
                </a:solidFill>
                <a:effectLst/>
              </a:rPr>
              <a:t> on the outcome is </a:t>
            </a:r>
          </a:p>
          <a:p>
            <a:pPr marL="1085850" lvl="2" indent="-171450">
              <a:buFont typeface="Arial" panose="020B0604020202020204" pitchFamily="34" charset="0"/>
              <a:buChar char="•"/>
            </a:pPr>
            <a:r>
              <a:rPr lang="en-US" sz="1400" b="0" dirty="0">
                <a:solidFill>
                  <a:schemeClr val="tx1">
                    <a:lumMod val="95000"/>
                    <a:lumOff val="5000"/>
                  </a:schemeClr>
                </a:solidFill>
                <a:effectLst/>
              </a:rPr>
              <a:t>  </a:t>
            </a:r>
            <a:r>
              <a:rPr lang="en-US" sz="1400" b="0" dirty="0" err="1">
                <a:solidFill>
                  <a:schemeClr val="tx1">
                    <a:lumMod val="95000"/>
                    <a:lumOff val="5000"/>
                  </a:schemeClr>
                </a:solidFill>
                <a:effectLst/>
              </a:rPr>
              <a:t>LeadSource_Referral</a:t>
            </a:r>
            <a:r>
              <a:rPr lang="en-US" sz="1400" b="0" dirty="0">
                <a:solidFill>
                  <a:schemeClr val="tx1">
                    <a:lumMod val="95000"/>
                    <a:lumOff val="5000"/>
                  </a:schemeClr>
                </a:solidFill>
                <a:effectLst/>
              </a:rPr>
              <a:t> Sites  - coefficient  -1.4605</a:t>
            </a:r>
          </a:p>
          <a:p>
            <a:pPr marL="1085850" lvl="2" indent="-171450">
              <a:buFont typeface="Arial" panose="020B0604020202020204" pitchFamily="34" charset="0"/>
              <a:buChar char="•"/>
            </a:pPr>
            <a:r>
              <a:rPr lang="en-US" sz="1400" b="0" dirty="0">
                <a:solidFill>
                  <a:schemeClr val="tx1">
                    <a:lumMod val="95000"/>
                    <a:lumOff val="5000"/>
                  </a:schemeClr>
                </a:solidFill>
                <a:effectLst/>
              </a:rPr>
              <a:t>  </a:t>
            </a:r>
            <a:r>
              <a:rPr lang="en-US" sz="1400" b="0" dirty="0" err="1">
                <a:solidFill>
                  <a:schemeClr val="tx1">
                    <a:lumMod val="95000"/>
                    <a:lumOff val="5000"/>
                  </a:schemeClr>
                </a:solidFill>
                <a:effectLst/>
              </a:rPr>
              <a:t>LeadSource_Organic</a:t>
            </a:r>
            <a:r>
              <a:rPr lang="en-US" sz="1400" b="0" dirty="0">
                <a:solidFill>
                  <a:schemeClr val="tx1">
                    <a:lumMod val="95000"/>
                    <a:lumOff val="5000"/>
                  </a:schemeClr>
                </a:solidFill>
                <a:effectLst/>
              </a:rPr>
              <a:t> Search - coefficient -1.4441</a:t>
            </a:r>
          </a:p>
          <a:p>
            <a:pPr marL="1085850" lvl="2" indent="-171450">
              <a:buFont typeface="Arial" panose="020B0604020202020204" pitchFamily="34" charset="0"/>
              <a:buChar char="•"/>
            </a:pPr>
            <a:r>
              <a:rPr lang="en-US" sz="1400" b="0" dirty="0">
                <a:solidFill>
                  <a:schemeClr val="tx1">
                    <a:lumMod val="95000"/>
                    <a:lumOff val="5000"/>
                  </a:schemeClr>
                </a:solidFill>
                <a:effectLst/>
              </a:rPr>
              <a:t>  </a:t>
            </a:r>
            <a:r>
              <a:rPr lang="en-US" sz="1400" b="0" dirty="0" err="1">
                <a:solidFill>
                  <a:schemeClr val="tx1">
                    <a:lumMod val="95000"/>
                    <a:lumOff val="5000"/>
                  </a:schemeClr>
                </a:solidFill>
                <a:effectLst/>
              </a:rPr>
              <a:t>LeadSource_Direct</a:t>
            </a:r>
            <a:r>
              <a:rPr lang="en-US" sz="1400" b="0" dirty="0">
                <a:solidFill>
                  <a:schemeClr val="tx1">
                    <a:lumMod val="95000"/>
                    <a:lumOff val="5000"/>
                  </a:schemeClr>
                </a:solidFill>
                <a:effectLst/>
              </a:rPr>
              <a:t> Traffic  - coefficient -1.4381</a:t>
            </a:r>
          </a:p>
          <a:p>
            <a:br>
              <a:rPr lang="en-US" sz="1400" b="0" dirty="0">
                <a:solidFill>
                  <a:schemeClr val="tx1">
                    <a:lumMod val="95000"/>
                    <a:lumOff val="5000"/>
                  </a:schemeClr>
                </a:solidFill>
                <a:effectLst/>
              </a:rPr>
            </a:br>
            <a:r>
              <a:rPr lang="en-US" sz="1400" b="0" dirty="0">
                <a:solidFill>
                  <a:schemeClr val="tx1">
                    <a:lumMod val="95000"/>
                    <a:lumOff val="5000"/>
                  </a:schemeClr>
                </a:solidFill>
                <a:effectLst/>
              </a:rPr>
              <a:t>2. Using the ROC curve and brute force </a:t>
            </a:r>
            <a:r>
              <a:rPr lang="en-US" sz="1400" b="0" dirty="0" err="1">
                <a:solidFill>
                  <a:schemeClr val="tx1">
                    <a:lumMod val="95000"/>
                    <a:lumOff val="5000"/>
                  </a:schemeClr>
                </a:solidFill>
                <a:effectLst/>
              </a:rPr>
              <a:t>calcuation</a:t>
            </a:r>
            <a:r>
              <a:rPr lang="en-US" sz="1400" b="0" dirty="0">
                <a:solidFill>
                  <a:schemeClr val="tx1">
                    <a:lumMod val="95000"/>
                    <a:lumOff val="5000"/>
                  </a:schemeClr>
                </a:solidFill>
                <a:effectLst/>
              </a:rPr>
              <a:t> of </a:t>
            </a:r>
            <a:r>
              <a:rPr lang="en-US" sz="1400" b="0" dirty="0" err="1">
                <a:solidFill>
                  <a:schemeClr val="tx1">
                    <a:lumMod val="95000"/>
                    <a:lumOff val="5000"/>
                  </a:schemeClr>
                </a:solidFill>
                <a:effectLst/>
              </a:rPr>
              <a:t>accuracy,sensitivit</a:t>
            </a:r>
            <a:r>
              <a:rPr lang="en-US" sz="1400" b="0" dirty="0">
                <a:solidFill>
                  <a:schemeClr val="tx1">
                    <a:lumMod val="95000"/>
                    <a:lumOff val="5000"/>
                  </a:schemeClr>
                </a:solidFill>
                <a:effectLst/>
              </a:rPr>
              <a:t> and specificity we have identified the threshold to be </a:t>
            </a:r>
            <a:r>
              <a:rPr lang="en-US" sz="1400" b="1" dirty="0">
                <a:solidFill>
                  <a:schemeClr val="tx1">
                    <a:lumMod val="95000"/>
                    <a:lumOff val="5000"/>
                  </a:schemeClr>
                </a:solidFill>
                <a:effectLst/>
              </a:rPr>
              <a:t>**0.35**</a:t>
            </a:r>
            <a:r>
              <a:rPr lang="en-US" sz="1400" b="0" dirty="0">
                <a:solidFill>
                  <a:schemeClr val="tx1">
                    <a:lumMod val="95000"/>
                    <a:lumOff val="5000"/>
                  </a:schemeClr>
                </a:solidFill>
                <a:effectLst/>
              </a:rPr>
              <a:t> for categorizing the leads as converted and not-converted</a:t>
            </a:r>
          </a:p>
          <a:p>
            <a:endParaRPr lang="en-US" sz="1400" dirty="0">
              <a:solidFill>
                <a:schemeClr val="tx1">
                  <a:lumMod val="95000"/>
                  <a:lumOff val="5000"/>
                </a:schemeClr>
              </a:solidFill>
            </a:endParaRPr>
          </a:p>
          <a:p>
            <a:br>
              <a:rPr lang="en-US" sz="1400" b="0" dirty="0">
                <a:solidFill>
                  <a:schemeClr val="tx1">
                    <a:lumMod val="95000"/>
                    <a:lumOff val="5000"/>
                  </a:schemeClr>
                </a:solidFill>
                <a:effectLst/>
              </a:rPr>
            </a:br>
            <a:r>
              <a:rPr lang="en-US" sz="1400" b="0" dirty="0">
                <a:solidFill>
                  <a:schemeClr val="tx1">
                    <a:lumMod val="95000"/>
                    <a:lumOff val="5000"/>
                  </a:schemeClr>
                </a:solidFill>
                <a:effectLst/>
              </a:rPr>
              <a:t>3. From the model we can see that having phone conversation AND direct lead add form has a positive effect on the conversion .</a:t>
            </a:r>
          </a:p>
          <a:p>
            <a:br>
              <a:rPr lang="en-US" sz="1400" b="0" dirty="0">
                <a:solidFill>
                  <a:schemeClr val="tx1">
                    <a:lumMod val="95000"/>
                    <a:lumOff val="5000"/>
                  </a:schemeClr>
                </a:solidFill>
                <a:effectLst/>
              </a:rPr>
            </a:br>
            <a:endParaRPr lang="en-US" sz="1400" b="0" dirty="0">
              <a:solidFill>
                <a:schemeClr val="tx1">
                  <a:lumMod val="95000"/>
                  <a:lumOff val="5000"/>
                </a:schemeClr>
              </a:solidFill>
              <a:effectLst/>
            </a:endParaRPr>
          </a:p>
          <a:p>
            <a:br>
              <a:rPr lang="en-US" sz="1400" b="0" dirty="0">
                <a:solidFill>
                  <a:schemeClr val="tx1">
                    <a:lumMod val="95000"/>
                    <a:lumOff val="5000"/>
                  </a:schemeClr>
                </a:solidFill>
                <a:effectLst/>
              </a:rPr>
            </a:br>
            <a:endParaRPr lang="en-US" sz="1400" b="0" dirty="0">
              <a:solidFill>
                <a:schemeClr val="tx1">
                  <a:lumMod val="95000"/>
                  <a:lumOff val="5000"/>
                </a:schemeClr>
              </a:solidFill>
              <a:effectLst/>
            </a:endParaRPr>
          </a:p>
        </p:txBody>
      </p:sp>
      <p:sp>
        <p:nvSpPr>
          <p:cNvPr id="8" name="Title 1">
            <a:extLst>
              <a:ext uri="{FF2B5EF4-FFF2-40B4-BE49-F238E27FC236}">
                <a16:creationId xmlns:a16="http://schemas.microsoft.com/office/drawing/2014/main" id="{522CD708-2C87-8D2A-1296-C5C247ABA8CA}"/>
              </a:ext>
            </a:extLst>
          </p:cNvPr>
          <p:cNvSpPr>
            <a:spLocks noGrp="1"/>
          </p:cNvSpPr>
          <p:nvPr>
            <p:ph type="title"/>
          </p:nvPr>
        </p:nvSpPr>
        <p:spPr>
          <a:xfrm>
            <a:off x="1097280" y="286603"/>
            <a:ext cx="10058400" cy="1450757"/>
          </a:xfrm>
        </p:spPr>
        <p:txBody>
          <a:bodyPr/>
          <a:lstStyle/>
          <a:p>
            <a:r>
              <a:rPr lang="en-IN" dirty="0"/>
              <a:t>Conclusion</a:t>
            </a:r>
          </a:p>
        </p:txBody>
      </p:sp>
    </p:spTree>
    <p:extLst>
      <p:ext uri="{BB962C8B-B14F-4D97-AF65-F5344CB8AC3E}">
        <p14:creationId xmlns:p14="http://schemas.microsoft.com/office/powerpoint/2010/main" val="19828672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C56B-2C1B-10BC-3877-68205E06AB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D69E78E-5D23-C821-2BBA-95563A87C956}"/>
              </a:ext>
            </a:extLst>
          </p:cNvPr>
          <p:cNvSpPr>
            <a:spLocks noGrp="1"/>
          </p:cNvSpPr>
          <p:nvPr>
            <p:ph idx="1"/>
          </p:nvPr>
        </p:nvSpPr>
        <p:spPr>
          <a:xfrm>
            <a:off x="1097280" y="1845734"/>
            <a:ext cx="10058400" cy="4212000"/>
          </a:xfrm>
        </p:spPr>
        <p:txBody>
          <a:bodyPr>
            <a:noAutofit/>
          </a:bodyPr>
          <a:lstStyle/>
          <a:p>
            <a:pPr>
              <a:spcBef>
                <a:spcPts val="0"/>
              </a:spcBef>
              <a:spcAft>
                <a:spcPts val="0"/>
              </a:spcAft>
            </a:pPr>
            <a:br>
              <a:rPr lang="en-US" sz="1200" b="0" dirty="0">
                <a:solidFill>
                  <a:schemeClr val="tx1">
                    <a:lumMod val="95000"/>
                    <a:lumOff val="5000"/>
                  </a:schemeClr>
                </a:solidFill>
                <a:effectLst/>
              </a:rPr>
            </a:br>
            <a:r>
              <a:rPr lang="en-US" sz="1600" b="0" dirty="0">
                <a:solidFill>
                  <a:schemeClr val="tx1">
                    <a:lumMod val="95000"/>
                    <a:lumOff val="5000"/>
                  </a:schemeClr>
                </a:solidFill>
                <a:effectLst/>
              </a:rPr>
              <a:t>3. Metric from the Test set are as below</a:t>
            </a:r>
          </a:p>
          <a:p>
            <a:pPr>
              <a:spcBef>
                <a:spcPts val="0"/>
              </a:spcBef>
              <a:spcAft>
                <a:spcPts val="0"/>
              </a:spcAft>
            </a:pPr>
            <a:br>
              <a:rPr lang="en-US" sz="1600" b="0" dirty="0">
                <a:solidFill>
                  <a:schemeClr val="tx1">
                    <a:lumMod val="95000"/>
                    <a:lumOff val="5000"/>
                  </a:schemeClr>
                </a:solidFill>
                <a:effectLst/>
              </a:rPr>
            </a:br>
            <a:r>
              <a:rPr lang="en-US" sz="1600" b="0" dirty="0">
                <a:solidFill>
                  <a:schemeClr val="tx1">
                    <a:lumMod val="95000"/>
                    <a:lumOff val="5000"/>
                  </a:schemeClr>
                </a:solidFill>
                <a:effectLst/>
              </a:rPr>
              <a:t>    * Accuracy               	: 0.7978723404255319</a:t>
            </a:r>
          </a:p>
          <a:p>
            <a:pPr>
              <a:spcBef>
                <a:spcPts val="0"/>
              </a:spcBef>
              <a:spcAft>
                <a:spcPts val="0"/>
              </a:spcAft>
            </a:pPr>
            <a:r>
              <a:rPr lang="en-US" sz="1600" b="0" dirty="0">
                <a:solidFill>
                  <a:schemeClr val="tx1">
                    <a:lumMod val="95000"/>
                    <a:lumOff val="5000"/>
                  </a:schemeClr>
                </a:solidFill>
                <a:effectLst/>
              </a:rPr>
              <a:t>    * Sensitivity             	: 0.7786640079760718</a:t>
            </a:r>
          </a:p>
          <a:p>
            <a:pPr>
              <a:spcBef>
                <a:spcPts val="0"/>
              </a:spcBef>
              <a:spcAft>
                <a:spcPts val="0"/>
              </a:spcAft>
            </a:pPr>
            <a:r>
              <a:rPr lang="en-US" sz="1600" b="0" dirty="0">
                <a:solidFill>
                  <a:schemeClr val="tx1">
                    <a:lumMod val="95000"/>
                    <a:lumOff val="5000"/>
                  </a:schemeClr>
                </a:solidFill>
                <a:effectLst/>
              </a:rPr>
              <a:t>    * Specificty              	: 0.8096992019643954</a:t>
            </a:r>
          </a:p>
          <a:p>
            <a:pPr>
              <a:spcBef>
                <a:spcPts val="0"/>
              </a:spcBef>
              <a:spcAft>
                <a:spcPts val="0"/>
              </a:spcAft>
            </a:pPr>
            <a:r>
              <a:rPr lang="en-US" sz="1600" b="0" dirty="0">
                <a:solidFill>
                  <a:schemeClr val="tx1">
                    <a:lumMod val="95000"/>
                    <a:lumOff val="5000"/>
                  </a:schemeClr>
                </a:solidFill>
                <a:effectLst/>
              </a:rPr>
              <a:t>    * FalsePositiveRate      	: 0.19030079803560468</a:t>
            </a:r>
          </a:p>
          <a:p>
            <a:pPr>
              <a:spcBef>
                <a:spcPts val="0"/>
              </a:spcBef>
              <a:spcAft>
                <a:spcPts val="0"/>
              </a:spcAft>
            </a:pPr>
            <a:r>
              <a:rPr lang="en-US" sz="1600" b="0" dirty="0">
                <a:solidFill>
                  <a:schemeClr val="tx1">
                    <a:lumMod val="95000"/>
                    <a:lumOff val="5000"/>
                  </a:schemeClr>
                </a:solidFill>
                <a:effectLst/>
              </a:rPr>
              <a:t>    * PositivePredictiveValue 	: 0.7158570119156737</a:t>
            </a:r>
          </a:p>
          <a:p>
            <a:pPr>
              <a:spcBef>
                <a:spcPts val="0"/>
              </a:spcBef>
              <a:spcAft>
                <a:spcPts val="0"/>
              </a:spcAft>
            </a:pPr>
            <a:r>
              <a:rPr lang="en-US" sz="1600" b="0" dirty="0">
                <a:solidFill>
                  <a:schemeClr val="tx1">
                    <a:lumMod val="95000"/>
                    <a:lumOff val="5000"/>
                  </a:schemeClr>
                </a:solidFill>
                <a:effectLst/>
              </a:rPr>
              <a:t>    * NegativePredictiveValue 	: 0.8559377027903958</a:t>
            </a:r>
          </a:p>
          <a:p>
            <a:pPr>
              <a:spcBef>
                <a:spcPts val="0"/>
              </a:spcBef>
              <a:spcAft>
                <a:spcPts val="0"/>
              </a:spcAft>
            </a:pPr>
            <a:r>
              <a:rPr lang="en-US" sz="1600" b="0" dirty="0">
                <a:solidFill>
                  <a:schemeClr val="tx1">
                    <a:lumMod val="95000"/>
                    <a:lumOff val="5000"/>
                  </a:schemeClr>
                </a:solidFill>
                <a:effectLst/>
              </a:rPr>
              <a:t>    * F1 Score               	 	: 0.7459407831900668</a:t>
            </a:r>
          </a:p>
          <a:p>
            <a:pPr>
              <a:spcBef>
                <a:spcPts val="0"/>
              </a:spcBef>
              <a:spcAft>
                <a:spcPts val="0"/>
              </a:spcAft>
            </a:pPr>
            <a:br>
              <a:rPr lang="en-US" sz="1600" b="0" dirty="0">
                <a:solidFill>
                  <a:schemeClr val="tx1">
                    <a:lumMod val="95000"/>
                    <a:lumOff val="5000"/>
                  </a:schemeClr>
                </a:solidFill>
                <a:effectLst/>
              </a:rPr>
            </a:br>
            <a:r>
              <a:rPr lang="en-US" sz="1600" b="0" dirty="0">
                <a:solidFill>
                  <a:schemeClr val="tx1">
                    <a:lumMod val="95000"/>
                    <a:lumOff val="5000"/>
                  </a:schemeClr>
                </a:solidFill>
                <a:effectLst/>
              </a:rPr>
              <a:t>3. Metrics from the Train set are as below</a:t>
            </a:r>
          </a:p>
          <a:p>
            <a:pPr>
              <a:spcBef>
                <a:spcPts val="0"/>
              </a:spcBef>
              <a:spcAft>
                <a:spcPts val="0"/>
              </a:spcAft>
            </a:pPr>
            <a:r>
              <a:rPr lang="en-US" sz="1600" b="0" dirty="0">
                <a:solidFill>
                  <a:schemeClr val="tx1">
                    <a:lumMod val="95000"/>
                    <a:lumOff val="5000"/>
                  </a:schemeClr>
                </a:solidFill>
                <a:effectLst/>
              </a:rPr>
              <a:t>    *  Accuracy              	: 0.794333170493405</a:t>
            </a:r>
          </a:p>
          <a:p>
            <a:pPr>
              <a:spcBef>
                <a:spcPts val="0"/>
              </a:spcBef>
              <a:spcAft>
                <a:spcPts val="0"/>
              </a:spcAft>
            </a:pPr>
            <a:r>
              <a:rPr lang="en-US" sz="1600" b="0" dirty="0">
                <a:solidFill>
                  <a:schemeClr val="tx1">
                    <a:lumMod val="95000"/>
                    <a:lumOff val="5000"/>
                  </a:schemeClr>
                </a:solidFill>
                <a:effectLst/>
              </a:rPr>
              <a:t>    *  Sensitivity            	: 0.7962396152164407</a:t>
            </a:r>
          </a:p>
          <a:p>
            <a:pPr>
              <a:spcBef>
                <a:spcPts val="0"/>
              </a:spcBef>
              <a:spcAft>
                <a:spcPts val="0"/>
              </a:spcAft>
            </a:pPr>
            <a:r>
              <a:rPr lang="en-US" sz="1600" b="0" dirty="0">
                <a:solidFill>
                  <a:schemeClr val="tx1">
                    <a:lumMod val="95000"/>
                    <a:lumOff val="5000"/>
                  </a:schemeClr>
                </a:solidFill>
                <a:effectLst/>
              </a:rPr>
              <a:t>    *  Specificty              	: 0.7932018681888947</a:t>
            </a:r>
          </a:p>
          <a:p>
            <a:pPr>
              <a:spcBef>
                <a:spcPts val="0"/>
              </a:spcBef>
              <a:spcAft>
                <a:spcPts val="0"/>
              </a:spcAft>
            </a:pPr>
            <a:r>
              <a:rPr lang="en-US" sz="1600" b="0" dirty="0">
                <a:solidFill>
                  <a:schemeClr val="tx1">
                    <a:lumMod val="95000"/>
                    <a:lumOff val="5000"/>
                  </a:schemeClr>
                </a:solidFill>
                <a:effectLst/>
              </a:rPr>
              <a:t>    *  FalsePositiveRate      	: 0.20679813181110535</a:t>
            </a:r>
          </a:p>
          <a:p>
            <a:pPr>
              <a:spcBef>
                <a:spcPts val="0"/>
              </a:spcBef>
              <a:spcAft>
                <a:spcPts val="0"/>
              </a:spcAft>
            </a:pPr>
            <a:r>
              <a:rPr lang="en-US" sz="1600" b="0" dirty="0">
                <a:solidFill>
                  <a:schemeClr val="tx1">
                    <a:lumMod val="95000"/>
                    <a:lumOff val="5000"/>
                  </a:schemeClr>
                </a:solidFill>
                <a:effectLst/>
              </a:rPr>
              <a:t>    *  PositivePredictiveValue	: 0.6955691367456074</a:t>
            </a:r>
          </a:p>
          <a:p>
            <a:pPr>
              <a:spcBef>
                <a:spcPts val="0"/>
              </a:spcBef>
              <a:spcAft>
                <a:spcPts val="0"/>
              </a:spcAft>
            </a:pPr>
            <a:r>
              <a:rPr lang="en-US" sz="1600" b="0" dirty="0">
                <a:solidFill>
                  <a:schemeClr val="tx1">
                    <a:lumMod val="95000"/>
                    <a:lumOff val="5000"/>
                  </a:schemeClr>
                </a:solidFill>
                <a:effectLst/>
              </a:rPr>
              <a:t>    *  NegativePredictiveValue 	: 0.867726369571388</a:t>
            </a:r>
          </a:p>
          <a:p>
            <a:pPr>
              <a:spcBef>
                <a:spcPts val="0"/>
              </a:spcBef>
              <a:spcAft>
                <a:spcPts val="0"/>
              </a:spcAft>
            </a:pPr>
            <a:r>
              <a:rPr lang="en-US" sz="1600" b="0" dirty="0">
                <a:solidFill>
                  <a:schemeClr val="tx1">
                    <a:lumMod val="95000"/>
                    <a:lumOff val="5000"/>
                  </a:schemeClr>
                </a:solidFill>
                <a:effectLst/>
              </a:rPr>
              <a:t>    *  F1 Score             		: 0.742507645259939</a:t>
            </a:r>
          </a:p>
          <a:p>
            <a:pPr>
              <a:spcBef>
                <a:spcPts val="0"/>
              </a:spcBef>
              <a:spcAft>
                <a:spcPts val="0"/>
              </a:spcAft>
            </a:pPr>
            <a:endParaRPr lang="en-US" sz="1200" b="0" dirty="0">
              <a:solidFill>
                <a:schemeClr val="tx1">
                  <a:lumMod val="95000"/>
                  <a:lumOff val="5000"/>
                </a:schemeClr>
              </a:solidFill>
              <a:effectLst/>
            </a:endParaRPr>
          </a:p>
          <a:p>
            <a:pPr>
              <a:spcBef>
                <a:spcPts val="0"/>
              </a:spcBef>
              <a:spcAft>
                <a:spcPts val="0"/>
              </a:spcAft>
            </a:pPr>
            <a:endParaRPr lang="en-IN" sz="1200" dirty="0"/>
          </a:p>
        </p:txBody>
      </p:sp>
    </p:spTree>
    <p:extLst>
      <p:ext uri="{BB962C8B-B14F-4D97-AF65-F5344CB8AC3E}">
        <p14:creationId xmlns:p14="http://schemas.microsoft.com/office/powerpoint/2010/main" val="189975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BDC4-F979-8996-A0ED-E1D74F81D2C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BF73EDB-01C6-F493-8047-B8D77F19D1D6}"/>
              </a:ext>
            </a:extLst>
          </p:cNvPr>
          <p:cNvSpPr>
            <a:spLocks noGrp="1"/>
          </p:cNvSpPr>
          <p:nvPr>
            <p:ph idx="1"/>
          </p:nvPr>
        </p:nvSpPr>
        <p:spPr/>
        <p:txBody>
          <a:bodyPr>
            <a:normAutofit fontScale="85000" lnSpcReduction="10000"/>
          </a:bodyPr>
          <a:lstStyle/>
          <a:p>
            <a:r>
              <a:rPr lang="en-US" dirty="0"/>
              <a:t>An education company named X Education sells online courses to industry professionals. On any given day, many professionals who are interested in the courses land on their website and browse for courses. </a:t>
            </a:r>
          </a:p>
          <a:p>
            <a:endParaRPr lang="en-US" dirty="0"/>
          </a:p>
          <a:p>
            <a:r>
              <a:rPr lang="en-US"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endParaRPr lang="en-US" dirty="0"/>
          </a:p>
          <a:p>
            <a:r>
              <a:rPr lang="en-US" dirty="0"/>
              <a:t>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dirty="0"/>
          </a:p>
        </p:txBody>
      </p:sp>
    </p:spTree>
    <p:extLst>
      <p:ext uri="{BB962C8B-B14F-4D97-AF65-F5344CB8AC3E}">
        <p14:creationId xmlns:p14="http://schemas.microsoft.com/office/powerpoint/2010/main" val="83361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FAFE-8E75-F89A-6325-8DE5BF6DC788}"/>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4660C19B-2EA6-DE7F-7EAA-D431322E27F6}"/>
              </a:ext>
            </a:extLst>
          </p:cNvPr>
          <p:cNvSpPr>
            <a:spLocks noGrp="1"/>
          </p:cNvSpPr>
          <p:nvPr>
            <p:ph idx="1"/>
          </p:nvPr>
        </p:nvSpPr>
        <p:spPr/>
        <p:txBody>
          <a:bodyPr>
            <a:noAutofit/>
          </a:bodyPr>
          <a:lstStyle/>
          <a:p>
            <a:endParaRPr lang="en-US" sz="1600" dirty="0"/>
          </a:p>
          <a:p>
            <a:r>
              <a:rPr lang="en-US" sz="1600" dirty="0"/>
              <a:t>We have gone through the following steps</a:t>
            </a:r>
          </a:p>
          <a:p>
            <a:r>
              <a:rPr lang="en-US" sz="1600" dirty="0"/>
              <a:t>1. Data Cleaning</a:t>
            </a:r>
          </a:p>
          <a:p>
            <a:r>
              <a:rPr lang="en-US" sz="1600" dirty="0"/>
              <a:t>    * Handled Unknown values 'Select' which were present in many categorical columns</a:t>
            </a:r>
          </a:p>
          <a:p>
            <a:r>
              <a:rPr lang="en-US" sz="1600" dirty="0"/>
              <a:t>    * Dropped columns that are having more than 40% missing values</a:t>
            </a:r>
          </a:p>
          <a:p>
            <a:r>
              <a:rPr lang="en-US" sz="1600" dirty="0"/>
              <a:t>    * Dropped categorical columns which are having more than 80% class imbalance</a:t>
            </a:r>
          </a:p>
          <a:p>
            <a:r>
              <a:rPr lang="en-US" sz="1600" dirty="0"/>
              <a:t>    * Dropped Rows which are having less than 2% missing values</a:t>
            </a:r>
          </a:p>
          <a:p>
            <a:r>
              <a:rPr lang="en-US" sz="1600" dirty="0"/>
              <a:t>    * Performed Outlier Analysis on the Numerical Columns and limited the data to 99th percentile as the data more than   99th percentile were less than 2%</a:t>
            </a:r>
          </a:p>
          <a:p>
            <a:r>
              <a:rPr lang="en-US" sz="1600" dirty="0"/>
              <a:t>    * Performed Univariate analysis to check the distribution of data in Numerical and categorical columns</a:t>
            </a:r>
          </a:p>
        </p:txBody>
      </p:sp>
    </p:spTree>
    <p:extLst>
      <p:ext uri="{BB962C8B-B14F-4D97-AF65-F5344CB8AC3E}">
        <p14:creationId xmlns:p14="http://schemas.microsoft.com/office/powerpoint/2010/main" val="261547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7C-675B-B68E-CCCE-0AB7E9E40857}"/>
              </a:ext>
            </a:extLst>
          </p:cNvPr>
          <p:cNvSpPr>
            <a:spLocks noGrp="1"/>
          </p:cNvSpPr>
          <p:nvPr>
            <p:ph type="title"/>
          </p:nvPr>
        </p:nvSpPr>
        <p:spPr/>
        <p:txBody>
          <a:bodyPr/>
          <a:lstStyle/>
          <a:p>
            <a:r>
              <a:rPr lang="en-IN" dirty="0"/>
              <a:t>Approach (cont.)</a:t>
            </a:r>
          </a:p>
        </p:txBody>
      </p:sp>
      <p:sp>
        <p:nvSpPr>
          <p:cNvPr id="3" name="Content Placeholder 2">
            <a:extLst>
              <a:ext uri="{FF2B5EF4-FFF2-40B4-BE49-F238E27FC236}">
                <a16:creationId xmlns:a16="http://schemas.microsoft.com/office/drawing/2014/main" id="{51693D3E-1A90-661C-EFCA-4641241D8362}"/>
              </a:ext>
            </a:extLst>
          </p:cNvPr>
          <p:cNvSpPr>
            <a:spLocks noGrp="1"/>
          </p:cNvSpPr>
          <p:nvPr>
            <p:ph idx="1"/>
          </p:nvPr>
        </p:nvSpPr>
        <p:spPr/>
        <p:txBody>
          <a:bodyPr>
            <a:normAutofit fontScale="85000" lnSpcReduction="20000"/>
          </a:bodyPr>
          <a:lstStyle/>
          <a:p>
            <a:endParaRPr lang="en-US" sz="2000" dirty="0"/>
          </a:p>
          <a:p>
            <a:r>
              <a:rPr lang="en-US" sz="2000" dirty="0"/>
              <a:t>2. Data Preparation</a:t>
            </a:r>
          </a:p>
          <a:p>
            <a:r>
              <a:rPr lang="en-US" sz="2000" dirty="0"/>
              <a:t>    * created dummy variables for categorical columns</a:t>
            </a:r>
          </a:p>
          <a:p>
            <a:r>
              <a:rPr lang="en-US" sz="2000" dirty="0"/>
              <a:t>    * performed 80:20 </a:t>
            </a:r>
            <a:r>
              <a:rPr lang="en-US" sz="2000" dirty="0" err="1"/>
              <a:t>train:test</a:t>
            </a:r>
            <a:r>
              <a:rPr lang="en-US" sz="2000" dirty="0"/>
              <a:t> split</a:t>
            </a:r>
          </a:p>
          <a:p>
            <a:r>
              <a:rPr lang="en-US" sz="2000" dirty="0"/>
              <a:t>    * Performed Minmax feature scaling on numerical columns</a:t>
            </a:r>
          </a:p>
          <a:p>
            <a:endParaRPr lang="en-US" sz="2000" dirty="0"/>
          </a:p>
          <a:p>
            <a:r>
              <a:rPr lang="en-US" sz="2000" dirty="0"/>
              <a:t>3. Model Building and Evaluation</a:t>
            </a:r>
          </a:p>
          <a:p>
            <a:r>
              <a:rPr lang="en-US" sz="2000" dirty="0"/>
              <a:t>    * Started off with GLM from </a:t>
            </a:r>
            <a:r>
              <a:rPr lang="en-US" sz="2000" dirty="0" err="1"/>
              <a:t>statsmodel</a:t>
            </a:r>
            <a:r>
              <a:rPr lang="en-US" sz="2000" dirty="0"/>
              <a:t> and used RFE to perform feature selection and ended up with 15 estimators which are having p-value of &lt; 0.05 and VIF is around 5</a:t>
            </a:r>
          </a:p>
          <a:p>
            <a:r>
              <a:rPr lang="en-US" sz="2000" dirty="0"/>
              <a:t>    </a:t>
            </a:r>
          </a:p>
          <a:p>
            <a:r>
              <a:rPr lang="en-US" sz="2000" dirty="0"/>
              <a:t>We have started building a logistic Regression Model starting with 60+ feature [after categorical variable conversion] and ended up 15 features with a Recall rate around 80%</a:t>
            </a:r>
            <a:endParaRPr lang="en-IN" sz="2000" dirty="0"/>
          </a:p>
          <a:p>
            <a:endParaRPr lang="en-IN" dirty="0"/>
          </a:p>
        </p:txBody>
      </p:sp>
    </p:spTree>
    <p:extLst>
      <p:ext uri="{BB962C8B-B14F-4D97-AF65-F5344CB8AC3E}">
        <p14:creationId xmlns:p14="http://schemas.microsoft.com/office/powerpoint/2010/main" val="292698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DCF5514-557D-624F-4BD7-EF7F3D255542}"/>
              </a:ext>
            </a:extLst>
          </p:cNvPr>
          <p:cNvPicPr>
            <a:picLocks noChangeAspect="1"/>
          </p:cNvPicPr>
          <p:nvPr/>
        </p:nvPicPr>
        <p:blipFill>
          <a:blip r:embed="rId3"/>
          <a:stretch>
            <a:fillRect/>
          </a:stretch>
        </p:blipFill>
        <p:spPr>
          <a:xfrm>
            <a:off x="4574103" y="171625"/>
            <a:ext cx="6888584" cy="2892388"/>
          </a:xfrm>
          <a:prstGeom prst="rect">
            <a:avLst/>
          </a:prstGeom>
        </p:spPr>
      </p:pic>
      <p:pic>
        <p:nvPicPr>
          <p:cNvPr id="11" name="Picture 10">
            <a:extLst>
              <a:ext uri="{FF2B5EF4-FFF2-40B4-BE49-F238E27FC236}">
                <a16:creationId xmlns:a16="http://schemas.microsoft.com/office/drawing/2014/main" id="{CA4CEE0F-7A00-2697-AFD4-78CEA1540326}"/>
              </a:ext>
            </a:extLst>
          </p:cNvPr>
          <p:cNvPicPr>
            <a:picLocks noChangeAspect="1"/>
          </p:cNvPicPr>
          <p:nvPr/>
        </p:nvPicPr>
        <p:blipFill>
          <a:blip r:embed="rId4"/>
          <a:stretch>
            <a:fillRect/>
          </a:stretch>
        </p:blipFill>
        <p:spPr>
          <a:xfrm>
            <a:off x="4574103" y="3130420"/>
            <a:ext cx="6888584" cy="2970706"/>
          </a:xfrm>
          <a:prstGeom prst="rect">
            <a:avLst/>
          </a:prstGeom>
        </p:spPr>
      </p:pic>
      <p:sp>
        <p:nvSpPr>
          <p:cNvPr id="12" name="Content Placeholder 2">
            <a:extLst>
              <a:ext uri="{FF2B5EF4-FFF2-40B4-BE49-F238E27FC236}">
                <a16:creationId xmlns:a16="http://schemas.microsoft.com/office/drawing/2014/main" id="{C696CAC2-C21B-748E-20BC-A47958D9D546}"/>
              </a:ext>
            </a:extLst>
          </p:cNvPr>
          <p:cNvSpPr>
            <a:spLocks noGrp="1"/>
          </p:cNvSpPr>
          <p:nvPr>
            <p:ph idx="1"/>
          </p:nvPr>
        </p:nvSpPr>
        <p:spPr>
          <a:xfrm>
            <a:off x="139960" y="1362269"/>
            <a:ext cx="4366726" cy="4320074"/>
          </a:xfrm>
        </p:spPr>
        <p:txBody>
          <a:bodyPr/>
          <a:lstStyle/>
          <a:p>
            <a:r>
              <a:rPr lang="en-IN" b="1" dirty="0"/>
              <a:t>Outlier Analysis:</a:t>
            </a:r>
          </a:p>
          <a:p>
            <a:endParaRPr lang="en-IN" dirty="0"/>
          </a:p>
          <a:p>
            <a:pPr algn="just"/>
            <a:r>
              <a:rPr lang="en-IN" dirty="0"/>
              <a:t>From the box plot of the numerical features we can there is huge difference in value between 99</a:t>
            </a:r>
            <a:r>
              <a:rPr lang="en-IN" baseline="30000" dirty="0"/>
              <a:t>th</a:t>
            </a:r>
            <a:r>
              <a:rPr lang="en-IN" dirty="0"/>
              <a:t> percent and max value and rows which were having these values contributed to less then 2% rows in dataset. </a:t>
            </a:r>
          </a:p>
          <a:p>
            <a:pPr algn="just"/>
            <a:r>
              <a:rPr lang="en-IN" dirty="0"/>
              <a:t>So instead of imputing , we have dropped those from dataset.</a:t>
            </a:r>
          </a:p>
        </p:txBody>
      </p:sp>
    </p:spTree>
    <p:extLst>
      <p:ext uri="{BB962C8B-B14F-4D97-AF65-F5344CB8AC3E}">
        <p14:creationId xmlns:p14="http://schemas.microsoft.com/office/powerpoint/2010/main" val="429449922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A5C4D0C1-9338-F99A-6AB9-5BEE971F37CA}"/>
              </a:ext>
            </a:extLst>
          </p:cNvPr>
          <p:cNvPicPr>
            <a:picLocks noGrp="1" noChangeAspect="1"/>
          </p:cNvPicPr>
          <p:nvPr>
            <p:ph idx="1"/>
          </p:nvPr>
        </p:nvPicPr>
        <p:blipFill>
          <a:blip r:embed="rId3"/>
          <a:stretch>
            <a:fillRect/>
          </a:stretch>
        </p:blipFill>
        <p:spPr>
          <a:xfrm>
            <a:off x="5514204" y="208417"/>
            <a:ext cx="6231157" cy="3125333"/>
          </a:xfrm>
        </p:spPr>
      </p:pic>
      <p:pic>
        <p:nvPicPr>
          <p:cNvPr id="5" name="Picture 4">
            <a:extLst>
              <a:ext uri="{FF2B5EF4-FFF2-40B4-BE49-F238E27FC236}">
                <a16:creationId xmlns:a16="http://schemas.microsoft.com/office/drawing/2014/main" id="{87E13193-6673-1009-0EB1-5E37B939EB5E}"/>
              </a:ext>
            </a:extLst>
          </p:cNvPr>
          <p:cNvPicPr>
            <a:picLocks noChangeAspect="1"/>
          </p:cNvPicPr>
          <p:nvPr/>
        </p:nvPicPr>
        <p:blipFill>
          <a:blip r:embed="rId4"/>
          <a:stretch>
            <a:fillRect/>
          </a:stretch>
        </p:blipFill>
        <p:spPr>
          <a:xfrm>
            <a:off x="5514204" y="3249770"/>
            <a:ext cx="6231157" cy="3241193"/>
          </a:xfrm>
          <a:prstGeom prst="rect">
            <a:avLst/>
          </a:prstGeom>
        </p:spPr>
      </p:pic>
      <p:sp>
        <p:nvSpPr>
          <p:cNvPr id="2" name="Content Placeholder 2">
            <a:extLst>
              <a:ext uri="{FF2B5EF4-FFF2-40B4-BE49-F238E27FC236}">
                <a16:creationId xmlns:a16="http://schemas.microsoft.com/office/drawing/2014/main" id="{F6D46137-248D-63FA-5D73-59ECE6C9B975}"/>
              </a:ext>
            </a:extLst>
          </p:cNvPr>
          <p:cNvSpPr txBox="1">
            <a:spLocks/>
          </p:cNvSpPr>
          <p:nvPr/>
        </p:nvSpPr>
        <p:spPr>
          <a:xfrm>
            <a:off x="139960" y="1362269"/>
            <a:ext cx="5159828" cy="43200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Univariate Analysis:</a:t>
            </a:r>
          </a:p>
          <a:p>
            <a:endParaRPr lang="en-IN" dirty="0"/>
          </a:p>
          <a:p>
            <a:r>
              <a:rPr lang="en-IN" dirty="0"/>
              <a:t>For lead Source:</a:t>
            </a:r>
          </a:p>
          <a:p>
            <a:r>
              <a:rPr lang="en-US" dirty="0"/>
              <a:t>Direct Traffic and Olark Chat seems to be less effective in conversion Rate</a:t>
            </a:r>
          </a:p>
          <a:p>
            <a:endParaRPr lang="en-US" dirty="0"/>
          </a:p>
          <a:p>
            <a:r>
              <a:rPr lang="en-US" dirty="0"/>
              <a:t>For Last Notable Activity:</a:t>
            </a:r>
          </a:p>
          <a:p>
            <a:r>
              <a:rPr lang="en-US" dirty="0"/>
              <a:t>Sending SMS Text[Follow-ups] , user opening the emails seems to be contribution to positive to the conversion rate</a:t>
            </a:r>
            <a:endParaRPr lang="en-IN" dirty="0"/>
          </a:p>
        </p:txBody>
      </p:sp>
    </p:spTree>
    <p:extLst>
      <p:ext uri="{BB962C8B-B14F-4D97-AF65-F5344CB8AC3E}">
        <p14:creationId xmlns:p14="http://schemas.microsoft.com/office/powerpoint/2010/main" val="382232073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457AD1F2-580D-790E-6CA4-C98C76687D3A}"/>
              </a:ext>
            </a:extLst>
          </p:cNvPr>
          <p:cNvPicPr>
            <a:picLocks noGrp="1" noChangeAspect="1"/>
          </p:cNvPicPr>
          <p:nvPr>
            <p:ph idx="1"/>
          </p:nvPr>
        </p:nvPicPr>
        <p:blipFill>
          <a:blip r:embed="rId3"/>
          <a:stretch>
            <a:fillRect/>
          </a:stretch>
        </p:blipFill>
        <p:spPr>
          <a:xfrm>
            <a:off x="6162612" y="222315"/>
            <a:ext cx="5242261" cy="3003550"/>
          </a:xfrm>
        </p:spPr>
      </p:pic>
      <p:pic>
        <p:nvPicPr>
          <p:cNvPr id="7" name="Picture 6">
            <a:extLst>
              <a:ext uri="{FF2B5EF4-FFF2-40B4-BE49-F238E27FC236}">
                <a16:creationId xmlns:a16="http://schemas.microsoft.com/office/drawing/2014/main" id="{2893E11F-EA23-7E76-17DF-9C4C35E6EF07}"/>
              </a:ext>
            </a:extLst>
          </p:cNvPr>
          <p:cNvPicPr>
            <a:picLocks noChangeAspect="1"/>
          </p:cNvPicPr>
          <p:nvPr/>
        </p:nvPicPr>
        <p:blipFill>
          <a:blip r:embed="rId4"/>
          <a:stretch>
            <a:fillRect/>
          </a:stretch>
        </p:blipFill>
        <p:spPr>
          <a:xfrm>
            <a:off x="6148381" y="3512587"/>
            <a:ext cx="5256492" cy="2781300"/>
          </a:xfrm>
          <a:prstGeom prst="rect">
            <a:avLst/>
          </a:prstGeom>
        </p:spPr>
      </p:pic>
      <p:sp>
        <p:nvSpPr>
          <p:cNvPr id="8" name="Content Placeholder 2">
            <a:extLst>
              <a:ext uri="{FF2B5EF4-FFF2-40B4-BE49-F238E27FC236}">
                <a16:creationId xmlns:a16="http://schemas.microsoft.com/office/drawing/2014/main" id="{74428365-073F-7C3F-45B4-B62124F0F395}"/>
              </a:ext>
            </a:extLst>
          </p:cNvPr>
          <p:cNvSpPr txBox="1">
            <a:spLocks/>
          </p:cNvSpPr>
          <p:nvPr/>
        </p:nvSpPr>
        <p:spPr>
          <a:xfrm>
            <a:off x="139960" y="1362269"/>
            <a:ext cx="5747656" cy="43200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Univariate Analysis:</a:t>
            </a:r>
          </a:p>
          <a:p>
            <a:endParaRPr lang="en-IN" dirty="0"/>
          </a:p>
          <a:p>
            <a:r>
              <a:rPr lang="en-IN" dirty="0"/>
              <a:t>For Specialization:</a:t>
            </a:r>
          </a:p>
          <a:p>
            <a:r>
              <a:rPr lang="en-US" dirty="0"/>
              <a:t>If the customer has not selected the specialization , then the chances of non-conversions is higher</a:t>
            </a:r>
          </a:p>
          <a:p>
            <a:endParaRPr lang="en-US" dirty="0"/>
          </a:p>
          <a:p>
            <a:r>
              <a:rPr lang="en-US" dirty="0"/>
              <a:t>For Lead Origin:</a:t>
            </a:r>
          </a:p>
          <a:p>
            <a:r>
              <a:rPr lang="en-US" dirty="0"/>
              <a:t>There is not much difference in the conversion rate</a:t>
            </a:r>
          </a:p>
        </p:txBody>
      </p:sp>
    </p:spTree>
    <p:extLst>
      <p:ext uri="{BB962C8B-B14F-4D97-AF65-F5344CB8AC3E}">
        <p14:creationId xmlns:p14="http://schemas.microsoft.com/office/powerpoint/2010/main" val="296805320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4428365-073F-7C3F-45B4-B62124F0F395}"/>
              </a:ext>
            </a:extLst>
          </p:cNvPr>
          <p:cNvSpPr txBox="1">
            <a:spLocks/>
          </p:cNvSpPr>
          <p:nvPr/>
        </p:nvSpPr>
        <p:spPr>
          <a:xfrm>
            <a:off x="139960" y="1362269"/>
            <a:ext cx="5747656" cy="43200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Multivariate Analysis:</a:t>
            </a:r>
          </a:p>
          <a:p>
            <a:endParaRPr lang="en-IN" dirty="0"/>
          </a:p>
          <a:p>
            <a:r>
              <a:rPr lang="en-IN" dirty="0"/>
              <a:t>Heatmap of correlation between features in the dataset.</a:t>
            </a:r>
          </a:p>
          <a:p>
            <a:endParaRPr lang="en-IN" dirty="0"/>
          </a:p>
          <a:p>
            <a:r>
              <a:rPr lang="en-IN" dirty="0"/>
              <a:t>There is high correlation [&gt; 0.95] between the dummy variables</a:t>
            </a:r>
          </a:p>
          <a:p>
            <a:r>
              <a:rPr lang="en-US" dirty="0"/>
              <a:t>'</a:t>
            </a:r>
            <a:r>
              <a:rPr lang="en-US" dirty="0" err="1"/>
              <a:t>LeadSource_Facebook</a:t>
            </a:r>
            <a:r>
              <a:rPr lang="en-US" dirty="0"/>
              <a:t>', '</a:t>
            </a:r>
            <a:r>
              <a:rPr lang="en-US" dirty="0" err="1"/>
              <a:t>LastNotableActivity_Email</a:t>
            </a:r>
            <a:r>
              <a:rPr lang="en-US" dirty="0"/>
              <a:t> Marked Spam', '</a:t>
            </a:r>
            <a:r>
              <a:rPr lang="en-US" dirty="0" err="1"/>
              <a:t>LastNotableActivity_Resubscribed</a:t>
            </a:r>
            <a:r>
              <a:rPr lang="en-US" dirty="0"/>
              <a:t> to emails’</a:t>
            </a:r>
          </a:p>
          <a:p>
            <a:r>
              <a:rPr lang="en-US" dirty="0"/>
              <a:t>We have dropped them before Model Building</a:t>
            </a:r>
          </a:p>
        </p:txBody>
      </p:sp>
      <p:pic>
        <p:nvPicPr>
          <p:cNvPr id="4" name="Content Placeholder 3">
            <a:extLst>
              <a:ext uri="{FF2B5EF4-FFF2-40B4-BE49-F238E27FC236}">
                <a16:creationId xmlns:a16="http://schemas.microsoft.com/office/drawing/2014/main" id="{91746D6C-18AD-BA27-69D9-76377E53EBBE}"/>
              </a:ext>
            </a:extLst>
          </p:cNvPr>
          <p:cNvPicPr>
            <a:picLocks noGrp="1" noChangeAspect="1"/>
          </p:cNvPicPr>
          <p:nvPr>
            <p:ph idx="1"/>
          </p:nvPr>
        </p:nvPicPr>
        <p:blipFill>
          <a:blip r:embed="rId3"/>
          <a:stretch>
            <a:fillRect/>
          </a:stretch>
        </p:blipFill>
        <p:spPr>
          <a:xfrm>
            <a:off x="5958569" y="0"/>
            <a:ext cx="5947533" cy="6303791"/>
          </a:xfrm>
          <a:prstGeom prst="rect">
            <a:avLst/>
          </a:prstGeom>
        </p:spPr>
      </p:pic>
    </p:spTree>
    <p:extLst>
      <p:ext uri="{BB962C8B-B14F-4D97-AF65-F5344CB8AC3E}">
        <p14:creationId xmlns:p14="http://schemas.microsoft.com/office/powerpoint/2010/main" val="23563308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4428365-073F-7C3F-45B4-B62124F0F395}"/>
              </a:ext>
            </a:extLst>
          </p:cNvPr>
          <p:cNvSpPr txBox="1">
            <a:spLocks/>
          </p:cNvSpPr>
          <p:nvPr/>
        </p:nvSpPr>
        <p:spPr>
          <a:xfrm>
            <a:off x="139960" y="1362269"/>
            <a:ext cx="5803638" cy="438130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b="1" dirty="0"/>
              <a:t>Model Building:</a:t>
            </a:r>
          </a:p>
          <a:p>
            <a:r>
              <a:rPr lang="en-IN" sz="1900" dirty="0"/>
              <a:t>Using RFE we have identified the select the feature variables and using GLM from stats model we were able to identify the effect of each feature on the conversion score.</a:t>
            </a:r>
          </a:p>
          <a:p>
            <a:r>
              <a:rPr lang="en-US" sz="1900" dirty="0"/>
              <a:t> * Top 3 features which has a </a:t>
            </a:r>
            <a:r>
              <a:rPr lang="en-US" sz="1900" b="1" dirty="0"/>
              <a:t>*postive effect* </a:t>
            </a:r>
            <a:r>
              <a:rPr lang="en-US" sz="1900" dirty="0"/>
              <a:t>on the outcome is </a:t>
            </a:r>
          </a:p>
          <a:p>
            <a:r>
              <a:rPr lang="en-US" sz="1900" dirty="0"/>
              <a:t>        * Total Time Spent on Website - coefficient 3.7857</a:t>
            </a:r>
          </a:p>
          <a:p>
            <a:r>
              <a:rPr lang="en-US" sz="1900" dirty="0"/>
              <a:t>        * </a:t>
            </a:r>
            <a:r>
              <a:rPr lang="en-US" sz="1900" dirty="0" err="1"/>
              <a:t>LeadSource_Welingak</a:t>
            </a:r>
            <a:r>
              <a:rPr lang="en-US" sz="1900" dirty="0"/>
              <a:t> Website - coefficient 2.7793</a:t>
            </a:r>
          </a:p>
          <a:p>
            <a:r>
              <a:rPr lang="en-US" sz="1900" dirty="0"/>
              <a:t>        * </a:t>
            </a:r>
            <a:r>
              <a:rPr lang="en-US" sz="1900" dirty="0" err="1"/>
              <a:t>LastActivity_Had</a:t>
            </a:r>
            <a:r>
              <a:rPr lang="en-US" sz="1900" dirty="0"/>
              <a:t> a Phone Conversation - coefficient 2.6726</a:t>
            </a:r>
          </a:p>
          <a:p>
            <a:r>
              <a:rPr lang="en-US" sz="1900" dirty="0"/>
              <a:t>    * Top 3 features which has a </a:t>
            </a:r>
            <a:r>
              <a:rPr lang="en-US" sz="1900" b="1" dirty="0"/>
              <a:t>*negative effect* </a:t>
            </a:r>
            <a:r>
              <a:rPr lang="en-US" sz="1900" dirty="0"/>
              <a:t>on the outcome is </a:t>
            </a:r>
          </a:p>
          <a:p>
            <a:r>
              <a:rPr lang="en-US" sz="1900" dirty="0"/>
              <a:t>        * </a:t>
            </a:r>
            <a:r>
              <a:rPr lang="en-US" sz="1900" dirty="0" err="1"/>
              <a:t>LeadSource_Referral</a:t>
            </a:r>
            <a:r>
              <a:rPr lang="en-US" sz="1900" dirty="0"/>
              <a:t> Sites  - coefficient  -1.4605</a:t>
            </a:r>
          </a:p>
          <a:p>
            <a:r>
              <a:rPr lang="en-US" sz="1900" dirty="0"/>
              <a:t>        * </a:t>
            </a:r>
            <a:r>
              <a:rPr lang="en-US" sz="1900" dirty="0" err="1"/>
              <a:t>LeadSource_Organic</a:t>
            </a:r>
            <a:r>
              <a:rPr lang="en-US" sz="1900" dirty="0"/>
              <a:t> Search - coefficient -1.4441</a:t>
            </a:r>
          </a:p>
          <a:p>
            <a:r>
              <a:rPr lang="en-US" sz="1900" dirty="0"/>
              <a:t>        * </a:t>
            </a:r>
            <a:r>
              <a:rPr lang="en-US" sz="1900" dirty="0" err="1"/>
              <a:t>LeadSource_Direct</a:t>
            </a:r>
            <a:r>
              <a:rPr lang="en-US" sz="1900" dirty="0"/>
              <a:t> Traffic  - coefficient -1.4381</a:t>
            </a:r>
          </a:p>
          <a:p>
            <a:endParaRPr lang="en-IN" dirty="0"/>
          </a:p>
        </p:txBody>
      </p:sp>
      <p:pic>
        <p:nvPicPr>
          <p:cNvPr id="2" name="Content Placeholder 4">
            <a:extLst>
              <a:ext uri="{FF2B5EF4-FFF2-40B4-BE49-F238E27FC236}">
                <a16:creationId xmlns:a16="http://schemas.microsoft.com/office/drawing/2014/main" id="{0D4A4CDE-5B04-2A07-B4B0-FC55CC02554F}"/>
              </a:ext>
            </a:extLst>
          </p:cNvPr>
          <p:cNvPicPr>
            <a:picLocks noChangeAspect="1"/>
          </p:cNvPicPr>
          <p:nvPr/>
        </p:nvPicPr>
        <p:blipFill>
          <a:blip r:embed="rId3"/>
          <a:stretch>
            <a:fillRect/>
          </a:stretch>
        </p:blipFill>
        <p:spPr>
          <a:xfrm>
            <a:off x="5943598" y="328127"/>
            <a:ext cx="5967863" cy="2321767"/>
          </a:xfrm>
          <a:prstGeom prst="rect">
            <a:avLst/>
          </a:prstGeom>
        </p:spPr>
      </p:pic>
      <p:pic>
        <p:nvPicPr>
          <p:cNvPr id="7" name="Picture 6">
            <a:extLst>
              <a:ext uri="{FF2B5EF4-FFF2-40B4-BE49-F238E27FC236}">
                <a16:creationId xmlns:a16="http://schemas.microsoft.com/office/drawing/2014/main" id="{C0C1E81B-A028-8D99-10A0-469FAD12CF76}"/>
              </a:ext>
            </a:extLst>
          </p:cNvPr>
          <p:cNvPicPr>
            <a:picLocks noChangeAspect="1"/>
          </p:cNvPicPr>
          <p:nvPr/>
        </p:nvPicPr>
        <p:blipFill>
          <a:blip r:embed="rId4"/>
          <a:stretch>
            <a:fillRect/>
          </a:stretch>
        </p:blipFill>
        <p:spPr>
          <a:xfrm>
            <a:off x="5943598" y="2897318"/>
            <a:ext cx="5421915" cy="3562254"/>
          </a:xfrm>
          <a:prstGeom prst="rect">
            <a:avLst/>
          </a:prstGeom>
        </p:spPr>
      </p:pic>
    </p:spTree>
    <p:extLst>
      <p:ext uri="{BB962C8B-B14F-4D97-AF65-F5344CB8AC3E}">
        <p14:creationId xmlns:p14="http://schemas.microsoft.com/office/powerpoint/2010/main" val="316313861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2.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3.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4.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5.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6.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7.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8.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ppt/theme/themeOverride9.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210</TotalTime>
  <Words>1079</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PowerPoint Presentation</vt:lpstr>
      <vt:lpstr>Problem Statement</vt:lpstr>
      <vt:lpstr>Approach</vt:lpstr>
      <vt:lpstr>Approach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Sainath S</dc:creator>
  <cp:lastModifiedBy>Sainath S</cp:lastModifiedBy>
  <cp:revision>23</cp:revision>
  <dcterms:created xsi:type="dcterms:W3CDTF">2023-03-21T13:38:58Z</dcterms:created>
  <dcterms:modified xsi:type="dcterms:W3CDTF">2023-03-21T17:09:20Z</dcterms:modified>
</cp:coreProperties>
</file>