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0684D-62F1-4E5F-B4DE-FAE933C15DAB}"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0684D-62F1-4E5F-B4DE-FAE933C15DAB}"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0684D-62F1-4E5F-B4DE-FAE933C15DAB}"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0684D-62F1-4E5F-B4DE-FAE933C15DAB}"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0684D-62F1-4E5F-B4DE-FAE933C15DAB}"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0684D-62F1-4E5F-B4DE-FAE933C15DAB}"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0684D-62F1-4E5F-B4DE-FAE933C15DAB}" type="datetimeFigureOut">
              <a:rPr lang="en-US" smtClean="0"/>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0684D-62F1-4E5F-B4DE-FAE933C15DAB}" type="datetimeFigureOut">
              <a:rPr lang="en-US" smtClean="0"/>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0684D-62F1-4E5F-B4DE-FAE933C15DAB}" type="datetimeFigureOut">
              <a:rPr lang="en-US" smtClean="0"/>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0684D-62F1-4E5F-B4DE-FAE933C15DAB}"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0684D-62F1-4E5F-B4DE-FAE933C15DAB}"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EEEC-8564-4A31-A74F-86725D1734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0684D-62F1-4E5F-B4DE-FAE933C15DAB}" type="datetimeFigureOut">
              <a:rPr lang="en-US" smtClean="0"/>
              <a:t>1/23/2014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1EEEC-8564-4A31-A74F-86725D1734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dos.csail.mit.edu/6.828/2004/readings/i386/BOUND.htm" TargetMode="External"/><Relationship Id="rId2" Type="http://schemas.openxmlformats.org/officeDocument/2006/relationships/hyperlink" Target="http://pdos.csail.mit.edu/6.828/2004/readings/i386/INT.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solidFill>
                  <a:srgbClr val="FF0000"/>
                </a:solidFill>
              </a:rPr>
              <a:t>Addressing Modes</a:t>
            </a:r>
            <a:endParaRPr lang="en-US" smtClean="0"/>
          </a:p>
        </p:txBody>
      </p:sp>
      <p:sp>
        <p:nvSpPr>
          <p:cNvPr id="34819" name="Content Placeholder 2"/>
          <p:cNvSpPr>
            <a:spLocks noGrp="1"/>
          </p:cNvSpPr>
          <p:nvPr>
            <p:ph idx="1"/>
          </p:nvPr>
        </p:nvSpPr>
        <p:spPr/>
        <p:txBody>
          <a:bodyPr/>
          <a:lstStyle/>
          <a:p>
            <a:r>
              <a:rPr lang="en-US" smtClean="0"/>
              <a:t>The way an instruction accesses its operands is called its Addressing modes.</a:t>
            </a:r>
          </a:p>
          <a:p>
            <a:r>
              <a:rPr lang="en-US" smtClean="0"/>
              <a:t>We can classify the addressing modes of 8086 into four groups:</a:t>
            </a:r>
          </a:p>
          <a:p>
            <a:r>
              <a:rPr lang="en-US" smtClean="0"/>
              <a:t>Immediate addressing</a:t>
            </a:r>
          </a:p>
          <a:p>
            <a:r>
              <a:rPr lang="en-US" smtClean="0"/>
              <a:t>Register addressing</a:t>
            </a:r>
          </a:p>
          <a:p>
            <a:r>
              <a:rPr lang="en-US" smtClean="0"/>
              <a:t>Memory addressing</a:t>
            </a:r>
          </a:p>
          <a:p>
            <a:r>
              <a:rPr lang="en-US" smtClean="0"/>
              <a:t>I/O port addressing</a:t>
            </a:r>
          </a:p>
          <a:p>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609600"/>
          </a:xfrm>
        </p:spPr>
        <p:txBody>
          <a:bodyPr>
            <a:normAutofit fontScale="90000"/>
          </a:bodyPr>
          <a:lstStyle/>
          <a:p>
            <a:r>
              <a:rPr lang="en-US" smtClean="0">
                <a:solidFill>
                  <a:srgbClr val="FF0000"/>
                </a:solidFill>
              </a:rPr>
              <a:t>8086 Addressing Modes</a:t>
            </a:r>
          </a:p>
        </p:txBody>
      </p:sp>
      <p:pic>
        <p:nvPicPr>
          <p:cNvPr id="35843" name="Picture 2"/>
          <p:cNvPicPr>
            <a:picLocks noGrp="1" noChangeAspect="1" noChangeArrowheads="1"/>
          </p:cNvPicPr>
          <p:nvPr>
            <p:ph idx="1"/>
          </p:nvPr>
        </p:nvPicPr>
        <p:blipFill>
          <a:blip r:embed="rId2"/>
          <a:srcRect/>
          <a:stretch>
            <a:fillRect/>
          </a:stretch>
        </p:blipFill>
        <p:spPr>
          <a:xfrm>
            <a:off x="228600" y="685800"/>
            <a:ext cx="8610600" cy="60198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Addressing Modes of 80386</a:t>
            </a:r>
          </a:p>
        </p:txBody>
      </p:sp>
      <p:sp>
        <p:nvSpPr>
          <p:cNvPr id="36867" name="Content Placeholder 2"/>
          <p:cNvSpPr>
            <a:spLocks noGrp="1"/>
          </p:cNvSpPr>
          <p:nvPr>
            <p:ph idx="1"/>
          </p:nvPr>
        </p:nvSpPr>
        <p:spPr/>
        <p:txBody>
          <a:bodyPr/>
          <a:lstStyle/>
          <a:p>
            <a:r>
              <a:rPr lang="en-US" b="1" smtClean="0"/>
              <a:t>Register Addressing Modes</a:t>
            </a:r>
          </a:p>
          <a:p>
            <a:pPr lvl="2"/>
            <a:r>
              <a:rPr lang="en-US" smtClean="0"/>
              <a:t>The 80386 processors provide 32 bit registers, eax, ebx, ecx, edx, esi, edi, ebp, and esp.</a:t>
            </a:r>
          </a:p>
          <a:p>
            <a:pPr lvl="2"/>
            <a:r>
              <a:rPr lang="en-US" smtClean="0"/>
              <a:t>Usage of these registers as operands to several 80386 instructions.</a:t>
            </a:r>
          </a:p>
          <a:p>
            <a:r>
              <a:rPr lang="en-US" b="1" smtClean="0"/>
              <a:t>80386 Memory Addressing Modes</a:t>
            </a:r>
          </a:p>
          <a:p>
            <a:pPr lvl="2"/>
            <a:r>
              <a:rPr lang="en-US" smtClean="0"/>
              <a:t>The 8086 only allowed you to use bx or bp as base registers and si or di as index registers, the 80386 lets you use almost any general purpose 32 bit register as a base or index register.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457200" y="228600"/>
            <a:ext cx="8229600" cy="6400800"/>
          </a:xfrm>
        </p:spPr>
        <p:txBody>
          <a:bodyPr>
            <a:normAutofit lnSpcReduction="10000"/>
          </a:bodyPr>
          <a:lstStyle/>
          <a:p>
            <a:r>
              <a:rPr lang="en-US" b="1" smtClean="0"/>
              <a:t>Register Indirect Addressing Modes</a:t>
            </a:r>
          </a:p>
          <a:p>
            <a:pPr lvl="2"/>
            <a:r>
              <a:rPr lang="en-US" smtClean="0"/>
              <a:t>On the 80386 any general purpose 32 bit register can be specified when using the register indirect addressing mode.</a:t>
            </a:r>
          </a:p>
          <a:p>
            <a:pPr lvl="2"/>
            <a:r>
              <a:rPr lang="en-US" smtClean="0"/>
              <a:t>[eax], [ebx], [ecx], [edx], [esi], and [edi] all provide offsets, by default, into the data segment. The [ebp] and [esp] addressing modes use the stack segment by default.</a:t>
            </a:r>
          </a:p>
          <a:p>
            <a:pPr lvl="3"/>
            <a:r>
              <a:rPr lang="en-US" smtClean="0"/>
              <a:t>mov al, [eax] </a:t>
            </a:r>
          </a:p>
          <a:p>
            <a:pPr lvl="3"/>
            <a:r>
              <a:rPr lang="en-US" smtClean="0"/>
              <a:t>mov al, [ebx] </a:t>
            </a:r>
          </a:p>
          <a:p>
            <a:pPr lvl="3"/>
            <a:r>
              <a:rPr lang="en-US" smtClean="0"/>
              <a:t>mov al, [ecx] </a:t>
            </a:r>
          </a:p>
          <a:p>
            <a:pPr lvl="3"/>
            <a:r>
              <a:rPr lang="en-US" smtClean="0"/>
              <a:t>mov al, [edx] </a:t>
            </a:r>
          </a:p>
          <a:p>
            <a:pPr lvl="3"/>
            <a:r>
              <a:rPr lang="en-US" smtClean="0"/>
              <a:t>mov al, [esi] </a:t>
            </a:r>
          </a:p>
          <a:p>
            <a:pPr lvl="3"/>
            <a:r>
              <a:rPr lang="en-US" smtClean="0"/>
              <a:t>mov al, [edi] </a:t>
            </a:r>
          </a:p>
          <a:p>
            <a:pPr lvl="3"/>
            <a:r>
              <a:rPr lang="en-US" smtClean="0"/>
              <a:t>mov al, [ebp] ;Uses SS by default. </a:t>
            </a:r>
          </a:p>
          <a:p>
            <a:pPr lvl="3"/>
            <a:r>
              <a:rPr lang="en-US" smtClean="0"/>
              <a:t>mov al, [esp] ;Uses SS by default. </a:t>
            </a:r>
            <a:br>
              <a:rPr lang="en-US" smtClean="0"/>
            </a:b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457200" y="304800"/>
            <a:ext cx="8229600" cy="5821363"/>
          </a:xfrm>
        </p:spPr>
        <p:txBody>
          <a:bodyPr/>
          <a:lstStyle/>
          <a:p>
            <a:r>
              <a:rPr lang="en-US" sz="2400" b="1" smtClean="0"/>
              <a:t>80386 Indexed, Base/Indexed, and Base/Indexed/Disp Addressing Modes</a:t>
            </a:r>
          </a:p>
          <a:p>
            <a:r>
              <a:rPr lang="en-US" sz="2400" smtClean="0"/>
              <a:t>The indexed addressing modes (register indirect plus a displacement) allow you to mix a 32 bit register with a constant. </a:t>
            </a:r>
          </a:p>
          <a:p>
            <a:pPr lvl="2"/>
            <a:r>
              <a:rPr lang="en-US" sz="1600" smtClean="0"/>
              <a:t>mov al, disp[eax] ;Indexed addressing modes </a:t>
            </a:r>
          </a:p>
          <a:p>
            <a:pPr lvl="2"/>
            <a:r>
              <a:rPr lang="en-US" sz="1600" smtClean="0"/>
              <a:t>mov al, [ebx+disp]]</a:t>
            </a:r>
          </a:p>
          <a:p>
            <a:pPr lvl="2"/>
            <a:r>
              <a:rPr lang="en-US" sz="1600" smtClean="0"/>
              <a:t>mov al, disp[ebp] ;Uses SS by default</a:t>
            </a:r>
          </a:p>
          <a:p>
            <a:pPr lvl="2"/>
            <a:r>
              <a:rPr lang="en-US" sz="1600" smtClean="0"/>
              <a:t>mov al, disp[esp] ;Uses SS by default.</a:t>
            </a:r>
          </a:p>
          <a:p>
            <a:r>
              <a:rPr lang="en-US" sz="2400" smtClean="0"/>
              <a:t>The base/indexed addressing modes let you pair up two 32 bit registers. </a:t>
            </a:r>
          </a:p>
          <a:p>
            <a:pPr lvl="2"/>
            <a:r>
              <a:rPr lang="en-US" sz="1600" smtClean="0"/>
              <a:t>mov al, [eax][ebx] ;Base+indexed addressing</a:t>
            </a:r>
          </a:p>
          <a:p>
            <a:r>
              <a:rPr lang="en-US" sz="2400" smtClean="0"/>
              <a:t>The base/indexed/displacement addressing modes let you combine a constant and two registers to form the effective address.</a:t>
            </a:r>
          </a:p>
          <a:p>
            <a:pPr lvl="2"/>
            <a:r>
              <a:rPr lang="en-US" sz="1600" smtClean="0"/>
              <a:t>mov al, disp[eax][ebx] ;Base+indexed+displacement addressing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457200" y="304800"/>
            <a:ext cx="8229600" cy="5821363"/>
          </a:xfrm>
        </p:spPr>
        <p:txBody>
          <a:bodyPr/>
          <a:lstStyle/>
          <a:p>
            <a:r>
              <a:rPr lang="en-US" b="1" smtClean="0"/>
              <a:t>80386 Scaled Indexed Addressing Modes</a:t>
            </a:r>
            <a:endParaRPr lang="en-US" smtClean="0"/>
          </a:p>
          <a:p>
            <a:r>
              <a:rPr lang="en-US" smtClean="0"/>
              <a:t>These modes let you multiply the index register in the addressing mode by one, two, four, or eight. </a:t>
            </a:r>
          </a:p>
          <a:p>
            <a:r>
              <a:rPr lang="en-US" smtClean="0"/>
              <a:t>The general syntax for these addressing modes is </a:t>
            </a:r>
          </a:p>
          <a:p>
            <a:pPr lvl="2"/>
            <a:r>
              <a:rPr lang="en-US" smtClean="0"/>
              <a:t>disp[index*n] </a:t>
            </a:r>
          </a:p>
          <a:p>
            <a:pPr lvl="2"/>
            <a:r>
              <a:rPr lang="en-US" smtClean="0"/>
              <a:t>[base][index*n]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457200" y="609600"/>
            <a:ext cx="8229600" cy="5516563"/>
          </a:xfrm>
        </p:spPr>
        <p:txBody>
          <a:bodyPr/>
          <a:lstStyle/>
          <a:p>
            <a:r>
              <a:rPr lang="en-US" smtClean="0"/>
              <a:t>The 80386 computes the effective address by adding disp, base, and index*n together. </a:t>
            </a:r>
          </a:p>
          <a:p>
            <a:pPr lvl="2"/>
            <a:r>
              <a:rPr lang="en-US" smtClean="0"/>
              <a:t>For example, if ebx contains 1000h and esi contains 4, then </a:t>
            </a:r>
          </a:p>
          <a:p>
            <a:pPr lvl="3"/>
            <a:r>
              <a:rPr lang="en-US" smtClean="0"/>
              <a:t>mov al,8[ebx][esi*4] 	;Loads AL from location 1018h </a:t>
            </a:r>
          </a:p>
          <a:p>
            <a:pPr lvl="3"/>
            <a:r>
              <a:rPr lang="en-US" smtClean="0"/>
              <a:t>mov al,1000h[ebx][ebx*2]	 ;Loads AL from location 4000h </a:t>
            </a:r>
          </a:p>
          <a:p>
            <a:pPr lvl="3"/>
            <a:r>
              <a:rPr lang="en-US" smtClean="0"/>
              <a:t>mov al,1000h[esi*8]	 ;Loads AL from location 1020h</a:t>
            </a:r>
          </a:p>
          <a:p>
            <a:pPr lvl="2"/>
            <a:endParaRPr lang="en-US" smtClean="0"/>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algn="l"/>
            <a:r>
              <a:rPr lang="en-US" b="1" smtClean="0"/>
              <a:t>Exceptions and Interrupts</a:t>
            </a:r>
            <a:br>
              <a:rPr lang="en-US" b="1" smtClean="0"/>
            </a:br>
            <a:endParaRPr lang="en-US" smtClean="0"/>
          </a:p>
        </p:txBody>
      </p:sp>
      <p:sp>
        <p:nvSpPr>
          <p:cNvPr id="70659" name="Content Placeholder 2"/>
          <p:cNvSpPr>
            <a:spLocks noGrp="1"/>
          </p:cNvSpPr>
          <p:nvPr>
            <p:ph idx="1"/>
          </p:nvPr>
        </p:nvSpPr>
        <p:spPr>
          <a:xfrm>
            <a:off x="457200" y="1143000"/>
            <a:ext cx="8229600" cy="4983163"/>
          </a:xfrm>
        </p:spPr>
        <p:txBody>
          <a:bodyPr/>
          <a:lstStyle/>
          <a:p>
            <a:pPr>
              <a:buFont typeface="Arial" charset="0"/>
              <a:buNone/>
            </a:pPr>
            <a:r>
              <a:rPr lang="en-US" sz="2400" smtClean="0"/>
              <a:t>There are two sources for external interrupts</a:t>
            </a:r>
          </a:p>
          <a:p>
            <a:pPr>
              <a:buFont typeface="Arial" charset="0"/>
              <a:buNone/>
            </a:pPr>
            <a:r>
              <a:rPr lang="en-US" sz="2400" smtClean="0"/>
              <a:t>and two sources for exceptions: </a:t>
            </a:r>
          </a:p>
          <a:p>
            <a:r>
              <a:rPr lang="en-US" smtClean="0"/>
              <a:t>Interrupts </a:t>
            </a:r>
          </a:p>
          <a:p>
            <a:pPr lvl="1"/>
            <a:r>
              <a:rPr lang="en-US" sz="2000" smtClean="0"/>
              <a:t>Maskable interrupts, which are signalled via the INTR pin. </a:t>
            </a:r>
          </a:p>
          <a:p>
            <a:pPr lvl="1"/>
            <a:r>
              <a:rPr lang="en-US" sz="2000" smtClean="0"/>
              <a:t>Non maskable interrupts, which are signalled via the NMI (Non-Maskable Interrupt) pin. </a:t>
            </a:r>
          </a:p>
          <a:p>
            <a:r>
              <a:rPr lang="en-US" smtClean="0"/>
              <a:t>Exceptions </a:t>
            </a:r>
          </a:p>
          <a:p>
            <a:pPr lvl="1"/>
            <a:r>
              <a:rPr lang="en-US" sz="2000" smtClean="0"/>
              <a:t>Processor detected. These are further classified as faults, traps, and aborts. </a:t>
            </a:r>
          </a:p>
          <a:p>
            <a:pPr lvl="1"/>
            <a:r>
              <a:rPr lang="en-US" sz="2000" smtClean="0"/>
              <a:t>Programmed. The instructions </a:t>
            </a:r>
            <a:r>
              <a:rPr lang="en-US" sz="2000" smtClean="0">
                <a:hlinkClick r:id="rId2"/>
              </a:rPr>
              <a:t>INTO</a:t>
            </a:r>
            <a:r>
              <a:rPr lang="en-US" sz="2000" smtClean="0"/>
              <a:t>, </a:t>
            </a:r>
            <a:r>
              <a:rPr lang="en-US" sz="2000" smtClean="0">
                <a:hlinkClick r:id="rId2"/>
              </a:rPr>
              <a:t>INT</a:t>
            </a:r>
            <a:r>
              <a:rPr lang="en-US" sz="2000" smtClean="0"/>
              <a:t> 3, </a:t>
            </a:r>
            <a:r>
              <a:rPr lang="en-US" sz="2000" smtClean="0">
                <a:hlinkClick r:id="rId2"/>
              </a:rPr>
              <a:t>INT n</a:t>
            </a:r>
            <a:r>
              <a:rPr lang="en-US" sz="2000" smtClean="0"/>
              <a:t>, and </a:t>
            </a:r>
            <a:r>
              <a:rPr lang="en-US" sz="2000" smtClean="0">
                <a:hlinkClick r:id="rId3"/>
              </a:rPr>
              <a:t>BOUND</a:t>
            </a:r>
            <a:r>
              <a:rPr lang="en-US" sz="2000" smtClean="0"/>
              <a:t> can trigger exceptions. These instructions are often called "software interrupts", but the processor handles them as exceptions</a:t>
            </a:r>
            <a:r>
              <a:rPr lang="en-US" smtClean="0"/>
              <a:t>. </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274638"/>
            <a:ext cx="8229600" cy="868362"/>
          </a:xfrm>
        </p:spPr>
        <p:txBody>
          <a:bodyPr/>
          <a:lstStyle/>
          <a:p>
            <a:pPr algn="l"/>
            <a:r>
              <a:rPr lang="en-US" smtClean="0"/>
              <a:t>Interrupts of 80386</a:t>
            </a:r>
          </a:p>
        </p:txBody>
      </p:sp>
      <p:pic>
        <p:nvPicPr>
          <p:cNvPr id="71683" name="Picture 2"/>
          <p:cNvPicPr>
            <a:picLocks noGrp="1" noChangeAspect="1" noChangeArrowheads="1"/>
          </p:cNvPicPr>
          <p:nvPr>
            <p:ph idx="1"/>
          </p:nvPr>
        </p:nvPicPr>
        <p:blipFill>
          <a:blip r:embed="rId2"/>
          <a:srcRect/>
          <a:stretch>
            <a:fillRect/>
          </a:stretch>
        </p:blipFill>
        <p:spPr>
          <a:xfrm>
            <a:off x="304800" y="1371600"/>
            <a:ext cx="8305800" cy="51816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552</Words>
  <Application>Microsoft Office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Addressing Modes</vt:lpstr>
      <vt:lpstr>8086 Addressing Modes</vt:lpstr>
      <vt:lpstr>Addressing Modes of 80386</vt:lpstr>
      <vt:lpstr>Slide 4</vt:lpstr>
      <vt:lpstr>Slide 5</vt:lpstr>
      <vt:lpstr>Slide 6</vt:lpstr>
      <vt:lpstr>Slide 7</vt:lpstr>
      <vt:lpstr>Exceptions and Interrupts </vt:lpstr>
      <vt:lpstr>Interrupts of 80386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sastra</dc:creator>
  <cp:lastModifiedBy>sastra</cp:lastModifiedBy>
  <cp:revision>1</cp:revision>
  <dcterms:created xsi:type="dcterms:W3CDTF">2014-01-23T07:06:53Z</dcterms:created>
  <dcterms:modified xsi:type="dcterms:W3CDTF">2014-01-23T07:08:17Z</dcterms:modified>
</cp:coreProperties>
</file>