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76" r:id="rId4"/>
    <p:sldId id="27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B1DD3-E152-49A7-89DE-8D4A634EFBF5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C12C5-C870-4C50-902C-BD41900257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9600 is the most common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C12C5-C870-4C50-902C-BD41900257C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Peripheral Component Interconnect…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 smtClean="0"/>
              <a:t>Bus mastering</a:t>
            </a:r>
          </a:p>
          <a:p>
            <a:pPr lvl="1"/>
            <a:r>
              <a:rPr lang="en-US" dirty="0" smtClean="0"/>
              <a:t>Device ability to read/write host memory</a:t>
            </a:r>
          </a:p>
          <a:p>
            <a:pPr lvl="1"/>
            <a:r>
              <a:rPr lang="en-US" dirty="0" smtClean="0"/>
              <a:t>Circular buffer</a:t>
            </a:r>
          </a:p>
          <a:p>
            <a:pPr lvl="1"/>
            <a:r>
              <a:rPr lang="en-US" dirty="0" smtClean="0"/>
              <a:t>Bus to physical address conversion routine needed</a:t>
            </a:r>
          </a:p>
          <a:p>
            <a:r>
              <a:rPr lang="en-US" dirty="0" smtClean="0"/>
              <a:t>Transaction ordering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Universal Serial Bus (USB)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Low voltage differential pair serial bus</a:t>
            </a:r>
          </a:p>
          <a:p>
            <a:r>
              <a:rPr lang="en-US" dirty="0" smtClean="0"/>
              <a:t>Hot pluggable</a:t>
            </a:r>
          </a:p>
          <a:p>
            <a:r>
              <a:rPr lang="en-US" dirty="0" smtClean="0"/>
              <a:t>Special sequence at commencement for clock</a:t>
            </a:r>
          </a:p>
          <a:p>
            <a:r>
              <a:rPr lang="en-US" dirty="0" smtClean="0"/>
              <a:t>Micro USB connector: 100mA to 500mA </a:t>
            </a:r>
            <a:r>
              <a:rPr lang="en-US" dirty="0" err="1" smtClean="0"/>
              <a:t>Eg</a:t>
            </a:r>
            <a:r>
              <a:rPr lang="en-US" dirty="0" smtClean="0"/>
              <a:t>. cell phones, touch screens etc.</a:t>
            </a:r>
          </a:p>
          <a:p>
            <a:r>
              <a:rPr lang="en-US" dirty="0" smtClean="0"/>
              <a:t>Different speeds:</a:t>
            </a:r>
          </a:p>
          <a:p>
            <a:pPr lvl="1"/>
            <a:r>
              <a:rPr lang="en-US" dirty="0" smtClean="0"/>
              <a:t>Low: 1.5Mbps (USB 1.0/1.1)</a:t>
            </a:r>
          </a:p>
          <a:p>
            <a:pPr lvl="1"/>
            <a:r>
              <a:rPr lang="en-US" dirty="0" smtClean="0"/>
              <a:t>Full: 12 Mbps (USB 1.0/1.1/2.0)</a:t>
            </a:r>
          </a:p>
          <a:p>
            <a:pPr lvl="1"/>
            <a:r>
              <a:rPr lang="en-US" dirty="0" smtClean="0"/>
              <a:t>High: 480 Mbps (USB 2.0)</a:t>
            </a:r>
          </a:p>
          <a:p>
            <a:r>
              <a:rPr lang="en-US" dirty="0" smtClean="0"/>
              <a:t>Support compatibility</a:t>
            </a:r>
          </a:p>
          <a:p>
            <a:r>
              <a:rPr lang="en-US" dirty="0" smtClean="0"/>
              <a:t>2 sides – host side and device side (host may act as device in other case with USB </a:t>
            </a:r>
            <a:r>
              <a:rPr lang="en-US" u="sng" dirty="0" smtClean="0"/>
              <a:t>O</a:t>
            </a:r>
            <a:r>
              <a:rPr lang="en-US" dirty="0" smtClean="0"/>
              <a:t>n </a:t>
            </a:r>
            <a:r>
              <a:rPr lang="en-US" u="sng" dirty="0" smtClean="0"/>
              <a:t>T</a:t>
            </a:r>
            <a:r>
              <a:rPr lang="en-US" dirty="0" smtClean="0"/>
              <a:t>he </a:t>
            </a:r>
            <a:r>
              <a:rPr lang="en-US" u="sng" dirty="0" smtClean="0"/>
              <a:t>G</a:t>
            </a:r>
            <a:r>
              <a:rPr lang="en-US" dirty="0" smtClean="0"/>
              <a:t>o)</a:t>
            </a:r>
          </a:p>
          <a:p>
            <a:r>
              <a:rPr lang="en-US" dirty="0" smtClean="0"/>
              <a:t>127 devices supported by simple hub device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Universal Serial Bus…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Bus Protocol: built in error handling, fault recovery</a:t>
            </a:r>
          </a:p>
          <a:p>
            <a:r>
              <a:rPr lang="en-US" dirty="0" smtClean="0"/>
              <a:t>Bus enumeration starts when device connected</a:t>
            </a:r>
          </a:p>
          <a:p>
            <a:r>
              <a:rPr lang="en-US" dirty="0" smtClean="0"/>
              <a:t>Host-Device communication: Token ( direction, type ,endpoint address), Data, Handshake</a:t>
            </a:r>
          </a:p>
          <a:p>
            <a:r>
              <a:rPr lang="en-US" dirty="0" smtClean="0"/>
              <a:t>Exchange Data/Control through logical pipe</a:t>
            </a:r>
          </a:p>
          <a:p>
            <a:r>
              <a:rPr lang="en-US" dirty="0" smtClean="0"/>
              <a:t>Data transfers (4) </a:t>
            </a:r>
          </a:p>
          <a:p>
            <a:pPr lvl="1"/>
            <a:r>
              <a:rPr lang="en-US" dirty="0" smtClean="0"/>
              <a:t>Control, bulk data, Interrupt data, Isochronous data</a:t>
            </a:r>
          </a:p>
          <a:p>
            <a:pPr lvl="1"/>
            <a:r>
              <a:rPr lang="en-US" dirty="0" smtClean="0"/>
              <a:t>Cannot mixed in single pipe</a:t>
            </a:r>
          </a:p>
          <a:p>
            <a:r>
              <a:rPr lang="en-US" dirty="0" smtClean="0"/>
              <a:t>Control pipe: </a:t>
            </a:r>
            <a:r>
              <a:rPr lang="en-US" dirty="0" err="1" smtClean="0"/>
              <a:t>set_address</a:t>
            </a:r>
            <a:r>
              <a:rPr lang="en-US" dirty="0" smtClean="0"/>
              <a:t>, </a:t>
            </a:r>
            <a:r>
              <a:rPr lang="en-US" dirty="0" err="1" smtClean="0"/>
              <a:t>set_configuration</a:t>
            </a:r>
            <a:r>
              <a:rPr lang="en-US" dirty="0" smtClean="0"/>
              <a:t>, </a:t>
            </a:r>
            <a:r>
              <a:rPr lang="en-US" dirty="0" err="1" smtClean="0"/>
              <a:t>get_descriptor</a:t>
            </a:r>
            <a:endParaRPr lang="en-US" dirty="0" smtClean="0"/>
          </a:p>
          <a:p>
            <a:r>
              <a:rPr lang="en-US" dirty="0" smtClean="0"/>
              <a:t>4 standard information: Vendor id, device class, power mgmt. capabilities, endpoint description</a:t>
            </a:r>
          </a:p>
          <a:p>
            <a:r>
              <a:rPr lang="en-US" dirty="0" smtClean="0"/>
              <a:t>Command: </a:t>
            </a:r>
            <a:r>
              <a:rPr lang="en-US" dirty="0" err="1" smtClean="0"/>
              <a:t>lsusb</a:t>
            </a:r>
            <a:r>
              <a:rPr lang="en-US" dirty="0" smtClean="0"/>
              <a:t> –v (shows: device, configuration, interface, endpoint descriptor)</a:t>
            </a:r>
          </a:p>
          <a:p>
            <a:r>
              <a:rPr lang="en-US" dirty="0" smtClean="0"/>
              <a:t>Interface standards supported: </a:t>
            </a:r>
            <a:r>
              <a:rPr lang="en-US" dirty="0" err="1" smtClean="0"/>
              <a:t>bluetooth</a:t>
            </a:r>
            <a:r>
              <a:rPr lang="en-US" dirty="0" smtClean="0"/>
              <a:t>, smartcard interface, hub, mass storage, modem, video, USB audio etc.,</a:t>
            </a:r>
          </a:p>
          <a:p>
            <a:r>
              <a:rPr lang="en-US" dirty="0" smtClean="0"/>
              <a:t>Bandwidth: 1ms frames with 125µs micro frames</a:t>
            </a:r>
          </a:p>
          <a:p>
            <a:r>
              <a:rPr lang="en-US" dirty="0" smtClean="0"/>
              <a:t>Linked list of transfer descriptor called frame list.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USB Programming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6764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UHCI (</a:t>
            </a:r>
            <a:r>
              <a:rPr lang="en-US" u="sng" dirty="0" smtClean="0"/>
              <a:t>U</a:t>
            </a:r>
            <a:r>
              <a:rPr lang="en-US" dirty="0" smtClean="0"/>
              <a:t>niversal </a:t>
            </a:r>
            <a:r>
              <a:rPr lang="en-US" u="sng" dirty="0" smtClean="0"/>
              <a:t>H</a:t>
            </a:r>
            <a:r>
              <a:rPr lang="en-US" dirty="0" smtClean="0"/>
              <a:t>ost </a:t>
            </a:r>
            <a:r>
              <a:rPr lang="en-US" u="sng" dirty="0" smtClean="0"/>
              <a:t>C</a:t>
            </a:r>
            <a:r>
              <a:rPr lang="en-US" dirty="0" smtClean="0"/>
              <a:t>ontroller </a:t>
            </a:r>
            <a:r>
              <a:rPr lang="en-US" u="sng" dirty="0" smtClean="0"/>
              <a:t>I</a:t>
            </a:r>
            <a:r>
              <a:rPr lang="en-US" dirty="0" smtClean="0"/>
              <a:t>nterface)</a:t>
            </a:r>
          </a:p>
          <a:p>
            <a:pPr lvl="1"/>
            <a:r>
              <a:rPr lang="en-US" dirty="0" smtClean="0"/>
              <a:t>USB 1.x</a:t>
            </a:r>
          </a:p>
          <a:p>
            <a:r>
              <a:rPr lang="en-US" dirty="0" smtClean="0"/>
              <a:t>OHCI (Open HCI)</a:t>
            </a:r>
          </a:p>
          <a:p>
            <a:pPr lvl="1"/>
            <a:r>
              <a:rPr lang="en-US" dirty="0" smtClean="0"/>
              <a:t>USB 1.x</a:t>
            </a:r>
          </a:p>
          <a:p>
            <a:r>
              <a:rPr lang="en-US" dirty="0" smtClean="0"/>
              <a:t>EHCI (Extended HCI)</a:t>
            </a:r>
          </a:p>
          <a:p>
            <a:pPr lvl="1"/>
            <a:r>
              <a:rPr lang="en-US" dirty="0" smtClean="0"/>
              <a:t>USB 2.0</a:t>
            </a:r>
          </a:p>
          <a:p>
            <a:r>
              <a:rPr lang="en-US" dirty="0" smtClean="0"/>
              <a:t>USBOTG</a:t>
            </a:r>
          </a:p>
          <a:p>
            <a:pPr lvl="1"/>
            <a:r>
              <a:rPr lang="en-US" dirty="0" smtClean="0"/>
              <a:t>No std. host controller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 smtClean="0"/>
              <a:t>USB Programming interface…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PCI-EHCI Controller</a:t>
            </a:r>
          </a:p>
          <a:p>
            <a:pPr lvl="1"/>
            <a:r>
              <a:rPr lang="en-US" dirty="0" smtClean="0"/>
              <a:t>2 key list : Periodic (high priority) </a:t>
            </a:r>
            <a:r>
              <a:rPr lang="en-US" dirty="0" err="1" smtClean="0"/>
              <a:t>Asysnchronous</a:t>
            </a:r>
            <a:endParaRPr lang="en-US" dirty="0" smtClean="0"/>
          </a:p>
          <a:p>
            <a:pPr lvl="1"/>
            <a:r>
              <a:rPr lang="en-US" dirty="0" smtClean="0"/>
              <a:t>Asynchronous  list address, head queues &amp; payload description</a:t>
            </a:r>
          </a:p>
          <a:p>
            <a:pPr lvl="1"/>
            <a:r>
              <a:rPr lang="en-US" dirty="0" smtClean="0"/>
              <a:t>Linux driver: core &amp; set of classes for read/ write/ format the payload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Low speed </a:t>
            </a:r>
          </a:p>
          <a:p>
            <a:r>
              <a:rPr lang="en-US" dirty="0" smtClean="0"/>
              <a:t>Low pin count</a:t>
            </a:r>
          </a:p>
          <a:p>
            <a:r>
              <a:rPr lang="en-US" dirty="0" smtClean="0"/>
              <a:t>Low performance interface</a:t>
            </a:r>
          </a:p>
          <a:p>
            <a:r>
              <a:rPr lang="en-US" dirty="0" smtClean="0"/>
              <a:t>Various kinds are: </a:t>
            </a:r>
          </a:p>
          <a:p>
            <a:pPr lvl="1"/>
            <a:r>
              <a:rPr lang="en-US" dirty="0" smtClean="0"/>
              <a:t>Inter-integrated Circuit Bus</a:t>
            </a:r>
          </a:p>
          <a:p>
            <a:pPr lvl="1"/>
            <a:r>
              <a:rPr lang="en-US" dirty="0" smtClean="0"/>
              <a:t>System Mgmt Bus</a:t>
            </a:r>
          </a:p>
          <a:p>
            <a:pPr lvl="1"/>
            <a:r>
              <a:rPr lang="en-US" dirty="0" smtClean="0"/>
              <a:t>Serial Peripheral Interface Bus</a:t>
            </a:r>
          </a:p>
          <a:p>
            <a:pPr lvl="1"/>
            <a:r>
              <a:rPr lang="en-US" dirty="0" smtClean="0"/>
              <a:t>Inter IC Sound</a:t>
            </a:r>
          </a:p>
          <a:p>
            <a:pPr lvl="1"/>
            <a:r>
              <a:rPr lang="en-US" dirty="0" smtClean="0"/>
              <a:t>Universal Asynchronous Receiver/Transmitter</a:t>
            </a:r>
          </a:p>
          <a:p>
            <a:pPr lvl="1"/>
            <a:r>
              <a:rPr lang="en-US" dirty="0" smtClean="0"/>
              <a:t>High Speed Serial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Inter-Integrated Circuit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 masters</a:t>
            </a:r>
          </a:p>
          <a:p>
            <a:r>
              <a:rPr lang="en-US" dirty="0" smtClean="0"/>
              <a:t>Serial clock (SC) and serial data(SD) : each is bidirectional</a:t>
            </a:r>
          </a:p>
          <a:p>
            <a:r>
              <a:rPr lang="en-US" dirty="0" smtClean="0"/>
              <a:t>Open collector gates are used to drive the devices</a:t>
            </a:r>
          </a:p>
          <a:p>
            <a:r>
              <a:rPr lang="en-US" dirty="0" smtClean="0"/>
              <a:t>7bit addresses, A0 to A2: device, A3 to A6: device type (112 devices are supported, rest are for control)</a:t>
            </a:r>
          </a:p>
          <a:p>
            <a:r>
              <a:rPr lang="en-US" dirty="0" smtClean="0"/>
              <a:t>Master controls the bus transfers</a:t>
            </a:r>
          </a:p>
          <a:p>
            <a:pPr lvl="1"/>
            <a:r>
              <a:rPr lang="en-US" dirty="0" smtClean="0"/>
              <a:t>Bus not busy, start bus transfer, transfer data(SCL &amp;SDL), Acknowledgement after every byte, stop bus transfer.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Management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 smtClean="0"/>
              <a:t>2 wire bus</a:t>
            </a:r>
          </a:p>
          <a:p>
            <a:r>
              <a:rPr lang="en-US" dirty="0" smtClean="0"/>
              <a:t>PC motherboards – power supply, sensors, fan control.</a:t>
            </a:r>
          </a:p>
          <a:p>
            <a:r>
              <a:rPr lang="en-US" dirty="0" smtClean="0"/>
              <a:t>Integrates devices &amp; </a:t>
            </a:r>
            <a:r>
              <a:rPr lang="en-US" dirty="0" err="1" smtClean="0"/>
              <a:t>SMBus</a:t>
            </a:r>
            <a:r>
              <a:rPr lang="en-US" dirty="0" smtClean="0"/>
              <a:t> host controller</a:t>
            </a:r>
          </a:p>
          <a:p>
            <a:r>
              <a:rPr lang="en-US" dirty="0" smtClean="0"/>
              <a:t>Speed 10khz and 100khz</a:t>
            </a:r>
          </a:p>
          <a:p>
            <a:r>
              <a:rPr lang="en-US" dirty="0" smtClean="0"/>
              <a:t>Commands: Quick command, send/receive byte, write/read byte/word, process call, Block read/write, block </a:t>
            </a:r>
            <a:r>
              <a:rPr lang="en-US" dirty="0" err="1" smtClean="0"/>
              <a:t>writeback</a:t>
            </a:r>
            <a:r>
              <a:rPr lang="en-US" dirty="0" smtClean="0"/>
              <a:t> read process call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Serial Peripheral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4 wire bus: serial clock, master o/p or slave </a:t>
            </a:r>
            <a:r>
              <a:rPr lang="en-US" dirty="0" err="1" smtClean="0"/>
              <a:t>i</a:t>
            </a:r>
            <a:r>
              <a:rPr lang="en-US" dirty="0" smtClean="0"/>
              <a:t>/p, master </a:t>
            </a:r>
            <a:r>
              <a:rPr lang="en-US" dirty="0" err="1" smtClean="0"/>
              <a:t>i</a:t>
            </a:r>
            <a:r>
              <a:rPr lang="en-US" dirty="0" smtClean="0"/>
              <a:t>/p or slave o/p, device select pin.</a:t>
            </a:r>
          </a:p>
          <a:p>
            <a:r>
              <a:rPr lang="en-US" dirty="0" smtClean="0"/>
              <a:t>Speed is higher than I</a:t>
            </a:r>
            <a:r>
              <a:rPr lang="en-US" baseline="30000" dirty="0" smtClean="0"/>
              <a:t>2</a:t>
            </a:r>
            <a:r>
              <a:rPr lang="en-US" dirty="0" smtClean="0"/>
              <a:t>C, </a:t>
            </a:r>
            <a:r>
              <a:rPr lang="en-US" dirty="0" err="1" smtClean="0"/>
              <a:t>SMBus</a:t>
            </a:r>
            <a:endParaRPr lang="en-US" dirty="0" smtClean="0"/>
          </a:p>
          <a:p>
            <a:r>
              <a:rPr lang="en-US" dirty="0" smtClean="0"/>
              <a:t>No standard specification</a:t>
            </a:r>
          </a:p>
          <a:p>
            <a:r>
              <a:rPr lang="en-US" dirty="0" smtClean="0"/>
              <a:t>Used to connect serial flash ports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3505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Audio Buses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4196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pin count is needed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Codec to a digital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audio bus: 16 channels/stream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DMA engines available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 IC 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382000" cy="1676399"/>
          </a:xfrm>
        </p:spPr>
        <p:txBody>
          <a:bodyPr/>
          <a:lstStyle/>
          <a:p>
            <a:r>
              <a:rPr lang="en-US" dirty="0" smtClean="0"/>
              <a:t>Philips - 3 wire bus: continuous clock, data line, word select line</a:t>
            </a:r>
          </a:p>
          <a:p>
            <a:r>
              <a:rPr lang="en-US" dirty="0" smtClean="0"/>
              <a:t>Audio samples between ICs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713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Universal Asynchronous Receiver Transmitter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276601"/>
            <a:ext cx="8382000" cy="3276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 UART to transmit &amp;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receive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EIA</a:t>
            </a:r>
            <a:r>
              <a:rPr lang="en-US" sz="3200" dirty="0" smtClean="0"/>
              <a:t> </a:t>
            </a:r>
            <a:r>
              <a:rPr lang="en-US" sz="3200" dirty="0" err="1" smtClean="0"/>
              <a:t>stds</a:t>
            </a:r>
            <a:r>
              <a:rPr lang="en-US" sz="3200" dirty="0" smtClean="0"/>
              <a:t>: RS-232, RS-422 &amp; RS-485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 smtClean="0"/>
              <a:t>3 wires: transmit, receive and </a:t>
            </a:r>
            <a:r>
              <a:rPr lang="en-US" sz="3200" noProof="0" dirty="0" err="1" smtClean="0"/>
              <a:t>eletrical</a:t>
            </a:r>
            <a:r>
              <a:rPr lang="en-US" sz="3200" noProof="0" dirty="0" smtClean="0"/>
              <a:t> ground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modem cable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noProof="0" dirty="0" smtClean="0"/>
              <a:t>Simple</a:t>
            </a:r>
            <a:r>
              <a:rPr lang="en-US" sz="3200" noProof="0" dirty="0" smtClean="0"/>
              <a:t> command console and boot indication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MAX232 as level shifter if UART is not compatible with RS-232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Platform 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Modern embedded SOC (32 bit processor)</a:t>
            </a:r>
          </a:p>
          <a:p>
            <a:pPr lvl="2"/>
            <a:r>
              <a:rPr lang="en-US" dirty="0" smtClean="0"/>
              <a:t>Application processor</a:t>
            </a:r>
          </a:p>
          <a:p>
            <a:pPr lvl="2"/>
            <a:r>
              <a:rPr lang="en-US" dirty="0" smtClean="0"/>
              <a:t>Baseband processor</a:t>
            </a:r>
          </a:p>
          <a:p>
            <a:pPr lvl="1"/>
            <a:r>
              <a:rPr lang="en-US" dirty="0" smtClean="0"/>
              <a:t>RISC </a:t>
            </a:r>
            <a:r>
              <a:rPr lang="en-US" dirty="0" err="1" smtClean="0"/>
              <a:t>vs</a:t>
            </a:r>
            <a:r>
              <a:rPr lang="en-US" dirty="0" smtClean="0"/>
              <a:t> CISC </a:t>
            </a:r>
          </a:p>
          <a:p>
            <a:pPr lvl="1"/>
            <a:r>
              <a:rPr lang="en-US" dirty="0" smtClean="0"/>
              <a:t>Scalar and Super scalar</a:t>
            </a:r>
          </a:p>
          <a:p>
            <a:r>
              <a:rPr lang="en-US" dirty="0" smtClean="0"/>
              <a:t>System memory map</a:t>
            </a:r>
          </a:p>
          <a:p>
            <a:pPr lvl="1"/>
            <a:r>
              <a:rPr lang="en-US" dirty="0" smtClean="0"/>
              <a:t>Memory space </a:t>
            </a:r>
            <a:r>
              <a:rPr lang="en-US" dirty="0" err="1" smtClean="0"/>
              <a:t>vs</a:t>
            </a:r>
            <a:r>
              <a:rPr lang="en-US" dirty="0" smtClean="0"/>
              <a:t> I/O space</a:t>
            </a:r>
          </a:p>
          <a:p>
            <a:pPr lvl="1"/>
            <a:r>
              <a:rPr lang="en-US" dirty="0" smtClean="0"/>
              <a:t>System Map</a:t>
            </a:r>
          </a:p>
          <a:p>
            <a:pPr lvl="2"/>
            <a:r>
              <a:rPr lang="en-US" dirty="0" smtClean="0"/>
              <a:t>System DRAM</a:t>
            </a:r>
          </a:p>
          <a:p>
            <a:pPr lvl="2"/>
            <a:r>
              <a:rPr lang="en-US" dirty="0" smtClean="0"/>
              <a:t>MMIO</a:t>
            </a:r>
          </a:p>
          <a:p>
            <a:pPr lvl="3"/>
            <a:r>
              <a:rPr lang="en-US" dirty="0" smtClean="0"/>
              <a:t>Fixed address</a:t>
            </a:r>
          </a:p>
          <a:p>
            <a:pPr lvl="3"/>
            <a:r>
              <a:rPr lang="en-US" dirty="0" err="1" smtClean="0"/>
              <a:t>PCIe</a:t>
            </a:r>
            <a:r>
              <a:rPr lang="en-US" dirty="0" smtClean="0"/>
              <a:t> bus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Universal Asynchronous Receiver Transmitter…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Asynchronous – stop and start bits</a:t>
            </a:r>
          </a:p>
          <a:p>
            <a:r>
              <a:rPr lang="en-US" dirty="0" smtClean="0"/>
              <a:t>Different speeds: 300,600,1200,1800,2400,4800,7200,</a:t>
            </a:r>
            <a:r>
              <a:rPr lang="en-US" dirty="0" smtClean="0">
                <a:solidFill>
                  <a:srgbClr val="00B050"/>
                </a:solidFill>
              </a:rPr>
              <a:t>9600</a:t>
            </a:r>
            <a:r>
              <a:rPr lang="en-US" dirty="0" smtClean="0"/>
              <a:t>…..</a:t>
            </a:r>
          </a:p>
          <a:p>
            <a:r>
              <a:rPr lang="en-US" dirty="0" smtClean="0"/>
              <a:t>Flow control: </a:t>
            </a:r>
          </a:p>
          <a:p>
            <a:pPr lvl="1"/>
            <a:r>
              <a:rPr lang="en-US" dirty="0" smtClean="0"/>
              <a:t>H/w : RTS and CTS</a:t>
            </a:r>
          </a:p>
          <a:p>
            <a:pPr lvl="1"/>
            <a:r>
              <a:rPr lang="en-US" dirty="0" smtClean="0"/>
              <a:t>S/w: Special code for start, pause etc..,</a:t>
            </a:r>
          </a:p>
          <a:p>
            <a:r>
              <a:rPr lang="en-US" dirty="0" smtClean="0"/>
              <a:t>Binary format – </a:t>
            </a:r>
            <a:r>
              <a:rPr lang="en-US" dirty="0" err="1" smtClean="0"/>
              <a:t>kermit</a:t>
            </a:r>
            <a:r>
              <a:rPr lang="en-US" dirty="0" smtClean="0"/>
              <a:t>: terminal emulation program</a:t>
            </a:r>
          </a:p>
          <a:p>
            <a:r>
              <a:rPr lang="en-US" dirty="0" smtClean="0"/>
              <a:t>Linux serial driver configure 8250 &amp; 16550A</a:t>
            </a:r>
          </a:p>
          <a:p>
            <a:r>
              <a:rPr lang="en-US" dirty="0" smtClean="0"/>
              <a:t>UART with DMA </a:t>
            </a:r>
            <a:r>
              <a:rPr lang="en-US" dirty="0" err="1" smtClean="0"/>
              <a:t>eg</a:t>
            </a:r>
            <a:r>
              <a:rPr lang="en-US" dirty="0" smtClean="0"/>
              <a:t>: Bluetooth usage model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Intel Atom E6XX series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capabilities of E6XX series devices</a:t>
            </a:r>
          </a:p>
          <a:p>
            <a:pPr lvl="1"/>
            <a:r>
              <a:rPr lang="en-US" dirty="0" smtClean="0"/>
              <a:t>One atom core: 600Mhz, 1, 1.3, 1.6GHz</a:t>
            </a:r>
          </a:p>
          <a:p>
            <a:pPr lvl="1"/>
            <a:r>
              <a:rPr lang="en-US" dirty="0" smtClean="0"/>
              <a:t>2 wide instruction decode and in order execution</a:t>
            </a:r>
          </a:p>
          <a:p>
            <a:pPr lvl="1"/>
            <a:r>
              <a:rPr lang="en-US" dirty="0" smtClean="0"/>
              <a:t>32 </a:t>
            </a:r>
            <a:r>
              <a:rPr lang="en-US" dirty="0" err="1" smtClean="0"/>
              <a:t>kB</a:t>
            </a:r>
            <a:r>
              <a:rPr lang="en-US" dirty="0" smtClean="0"/>
              <a:t> 4-way level 1 instruction cache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kB</a:t>
            </a:r>
            <a:r>
              <a:rPr lang="en-US" dirty="0" smtClean="0"/>
              <a:t> 6-way level 1 data cache</a:t>
            </a:r>
          </a:p>
          <a:p>
            <a:pPr lvl="1"/>
            <a:r>
              <a:rPr lang="en-US" dirty="0" smtClean="0"/>
              <a:t>512 </a:t>
            </a:r>
            <a:r>
              <a:rPr lang="en-US" dirty="0" err="1" smtClean="0"/>
              <a:t>kB</a:t>
            </a:r>
            <a:r>
              <a:rPr lang="en-US" dirty="0" smtClean="0"/>
              <a:t> 8-way level 2 cache</a:t>
            </a:r>
          </a:p>
          <a:p>
            <a:pPr lvl="1"/>
            <a:r>
              <a:rPr lang="en-US" dirty="0" smtClean="0"/>
              <a:t>2 h/w threads</a:t>
            </a:r>
          </a:p>
          <a:p>
            <a:pPr lvl="1"/>
            <a:r>
              <a:rPr lang="en-US" dirty="0" smtClean="0"/>
              <a:t>Primary expansion via </a:t>
            </a:r>
            <a:r>
              <a:rPr lang="en-US" dirty="0" err="1" smtClean="0"/>
              <a:t>PCIe</a:t>
            </a:r>
            <a:r>
              <a:rPr lang="en-US" dirty="0" smtClean="0"/>
              <a:t> etc.,</a:t>
            </a:r>
          </a:p>
          <a:p>
            <a:pPr lvl="1"/>
            <a:r>
              <a:rPr lang="en-US" dirty="0" smtClean="0"/>
              <a:t>Internal coherence</a:t>
            </a:r>
          </a:p>
          <a:p>
            <a:pPr lvl="1"/>
            <a:r>
              <a:rPr lang="en-US" dirty="0" smtClean="0"/>
              <a:t>Graphics controller</a:t>
            </a:r>
          </a:p>
          <a:p>
            <a:pPr lvl="1"/>
            <a:r>
              <a:rPr lang="en-US" dirty="0" smtClean="0"/>
              <a:t>H/W video decoder &amp; encoder</a:t>
            </a:r>
          </a:p>
          <a:p>
            <a:pPr lvl="1"/>
            <a:r>
              <a:rPr lang="en-US" dirty="0" smtClean="0"/>
              <a:t>High definition audio interface</a:t>
            </a:r>
          </a:p>
          <a:p>
            <a:pPr lvl="1"/>
            <a:r>
              <a:rPr lang="en-US" dirty="0" err="1" smtClean="0"/>
              <a:t>SMBus,SPI</a:t>
            </a:r>
            <a:r>
              <a:rPr lang="en-US" dirty="0" smtClean="0"/>
              <a:t>, 14 GPIO, JTAG, PCI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 Atom E6XX series platforms…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en-US" dirty="0" smtClean="0"/>
              <a:t>Platform Controller Hub (PCH) – ability to extend the platform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PCI</a:t>
            </a:r>
          </a:p>
          <a:p>
            <a:r>
              <a:rPr lang="en-US" dirty="0" smtClean="0"/>
              <a:t>USB host</a:t>
            </a:r>
          </a:p>
          <a:p>
            <a:r>
              <a:rPr lang="en-US" dirty="0" smtClean="0"/>
              <a:t>USB device</a:t>
            </a:r>
          </a:p>
          <a:p>
            <a:r>
              <a:rPr lang="en-US" dirty="0" err="1" smtClean="0"/>
              <a:t>GbE</a:t>
            </a:r>
            <a:r>
              <a:rPr lang="en-US" dirty="0" smtClean="0"/>
              <a:t> MAC–</a:t>
            </a:r>
            <a:r>
              <a:rPr lang="en-US" dirty="0" err="1" smtClean="0"/>
              <a:t>Gb</a:t>
            </a:r>
            <a:r>
              <a:rPr lang="en-US" dirty="0" smtClean="0"/>
              <a:t> Ethernet MAC</a:t>
            </a:r>
          </a:p>
          <a:p>
            <a:r>
              <a:rPr lang="en-US" dirty="0" smtClean="0"/>
              <a:t>SATA</a:t>
            </a:r>
          </a:p>
          <a:p>
            <a:r>
              <a:rPr lang="en-US" dirty="0" smtClean="0"/>
              <a:t>SDHC</a:t>
            </a:r>
          </a:p>
          <a:p>
            <a:r>
              <a:rPr lang="en-US" dirty="0" smtClean="0"/>
              <a:t>IEEE 1588 block</a:t>
            </a:r>
          </a:p>
          <a:p>
            <a:r>
              <a:rPr lang="en-US" dirty="0" smtClean="0"/>
              <a:t>SPI </a:t>
            </a:r>
          </a:p>
          <a:p>
            <a:r>
              <a:rPr lang="en-US" dirty="0" smtClean="0"/>
              <a:t>CAN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</a:p>
          <a:p>
            <a:r>
              <a:rPr lang="en-US" dirty="0" smtClean="0"/>
              <a:t>UART</a:t>
            </a:r>
          </a:p>
          <a:p>
            <a:r>
              <a:rPr lang="en-US" dirty="0" smtClean="0"/>
              <a:t>GPIO – 12 bit</a:t>
            </a:r>
          </a:p>
          <a:p>
            <a:r>
              <a:rPr lang="en-US" dirty="0" smtClean="0"/>
              <a:t>JTAG – boundary scan</a:t>
            </a:r>
          </a:p>
          <a:p>
            <a:r>
              <a:rPr lang="en-US" dirty="0" smtClean="0"/>
              <a:t>Serial ROM I/F</a:t>
            </a:r>
          </a:p>
          <a:p>
            <a:r>
              <a:rPr lang="en-US" dirty="0" smtClean="0"/>
              <a:t>OKI Semiconductor</a:t>
            </a:r>
          </a:p>
          <a:p>
            <a:r>
              <a:rPr lang="en-US" dirty="0" smtClean="0"/>
              <a:t>ST microelectronics</a:t>
            </a:r>
          </a:p>
          <a:p>
            <a:r>
              <a:rPr lang="en-US" dirty="0" smtClean="0"/>
              <a:t>Discrete device expansion</a:t>
            </a:r>
          </a:p>
          <a:p>
            <a:r>
              <a:rPr lang="en-US" dirty="0" smtClean="0"/>
              <a:t>FPGA Expansion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381000" y="5943600"/>
            <a:ext cx="8229600" cy="63976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EG20T Platform Controller Hub Refer book for figure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Platform 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Interrupt Controller</a:t>
            </a:r>
          </a:p>
          <a:p>
            <a:pPr lvl="1"/>
            <a:r>
              <a:rPr lang="en-US" dirty="0" smtClean="0"/>
              <a:t>real time service </a:t>
            </a:r>
          </a:p>
          <a:p>
            <a:pPr lvl="1"/>
            <a:r>
              <a:rPr lang="en-US" dirty="0" smtClean="0"/>
              <a:t>3 registers: status, mask and pending</a:t>
            </a:r>
          </a:p>
          <a:p>
            <a:pPr lvl="1"/>
            <a:r>
              <a:rPr lang="en-US" dirty="0" smtClean="0"/>
              <a:t>Interrupt priority and s/w algorithm</a:t>
            </a:r>
          </a:p>
          <a:p>
            <a:pPr lvl="1"/>
            <a:r>
              <a:rPr lang="en-US" dirty="0" smtClean="0"/>
              <a:t>Interrupt vector table</a:t>
            </a:r>
          </a:p>
          <a:p>
            <a:pPr lvl="2"/>
            <a:r>
              <a:rPr lang="en-US" dirty="0" smtClean="0"/>
              <a:t>S/w implemented &amp; hardware generated</a:t>
            </a:r>
          </a:p>
          <a:p>
            <a:pPr lvl="1"/>
            <a:r>
              <a:rPr lang="en-US" dirty="0" smtClean="0"/>
              <a:t>Interrupt lines</a:t>
            </a:r>
          </a:p>
          <a:p>
            <a:pPr lvl="2"/>
            <a:r>
              <a:rPr lang="en-US" dirty="0" smtClean="0"/>
              <a:t>Level/edge triggered</a:t>
            </a:r>
          </a:p>
          <a:p>
            <a:pPr lvl="1"/>
            <a:r>
              <a:rPr lang="en-US" dirty="0" smtClean="0"/>
              <a:t>Intel architecture specific</a:t>
            </a:r>
          </a:p>
          <a:p>
            <a:pPr lvl="2"/>
            <a:r>
              <a:rPr lang="en-US" dirty="0" smtClean="0"/>
              <a:t>PIC (8259) &amp; APIC</a:t>
            </a:r>
          </a:p>
          <a:p>
            <a:pPr lvl="1"/>
            <a:r>
              <a:rPr lang="en-US" dirty="0" smtClean="0"/>
              <a:t>8259</a:t>
            </a:r>
          </a:p>
          <a:p>
            <a:pPr lvl="2"/>
            <a:r>
              <a:rPr lang="en-US" dirty="0" smtClean="0"/>
              <a:t>8 interrupt lines</a:t>
            </a:r>
            <a:r>
              <a:rPr lang="en-US" dirty="0"/>
              <a:t> </a:t>
            </a:r>
            <a:r>
              <a:rPr lang="en-US" dirty="0" smtClean="0"/>
              <a:t>&amp; 15 lines using master slave cascading</a:t>
            </a:r>
          </a:p>
          <a:p>
            <a:pPr lvl="2"/>
            <a:r>
              <a:rPr lang="en-US" dirty="0" smtClean="0"/>
              <a:t>Registers: Interrupt request register, Interrupt in-service, Interrupt mask register</a:t>
            </a:r>
          </a:p>
          <a:p>
            <a:pPr lvl="2"/>
            <a:r>
              <a:rPr lang="en-US" dirty="0" smtClean="0"/>
              <a:t>Poor support to multicore, latency etc.,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Platform 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APIC</a:t>
            </a:r>
          </a:p>
          <a:p>
            <a:pPr lvl="2"/>
            <a:r>
              <a:rPr lang="en-US" dirty="0" smtClean="0"/>
              <a:t>Introduced with Pentium, PIC should be disabled</a:t>
            </a:r>
          </a:p>
          <a:p>
            <a:pPr lvl="2"/>
            <a:r>
              <a:rPr lang="en-US" dirty="0" smtClean="0"/>
              <a:t>2 components: Local APIC &amp; I/O APIC</a:t>
            </a:r>
          </a:p>
          <a:p>
            <a:pPr lvl="2"/>
            <a:r>
              <a:rPr lang="en-US" dirty="0" smtClean="0"/>
              <a:t>2 primary functions of local APIC</a:t>
            </a:r>
          </a:p>
          <a:p>
            <a:pPr lvl="3"/>
            <a:r>
              <a:rPr lang="en-US" dirty="0" smtClean="0"/>
              <a:t>Receive interrupts normally &amp; send it to processor</a:t>
            </a:r>
          </a:p>
          <a:p>
            <a:pPr lvl="3"/>
            <a:r>
              <a:rPr lang="en-US" dirty="0" smtClean="0"/>
              <a:t>Inter processor interrupt messages in multiple processor system</a:t>
            </a:r>
          </a:p>
          <a:p>
            <a:pPr lvl="2"/>
            <a:r>
              <a:rPr lang="en-US" dirty="0" smtClean="0"/>
              <a:t>Local APIC registers controls IPI messages &amp; local interrupts</a:t>
            </a:r>
          </a:p>
          <a:p>
            <a:pPr lvl="2"/>
            <a:r>
              <a:rPr lang="en-US" dirty="0" smtClean="0"/>
              <a:t>I/O APIC</a:t>
            </a:r>
          </a:p>
          <a:p>
            <a:pPr lvl="3"/>
            <a:r>
              <a:rPr lang="en-US" dirty="0" smtClean="0"/>
              <a:t>Receive external interrupts &amp; send to local APIC</a:t>
            </a:r>
          </a:p>
          <a:p>
            <a:pPr lvl="1"/>
            <a:r>
              <a:rPr lang="en-US" dirty="0" smtClean="0"/>
              <a:t>Sources for Local APIC</a:t>
            </a:r>
          </a:p>
          <a:p>
            <a:pPr lvl="2"/>
            <a:r>
              <a:rPr lang="en-US" dirty="0" smtClean="0"/>
              <a:t>Locally connected I/O devices</a:t>
            </a:r>
          </a:p>
          <a:p>
            <a:pPr lvl="2"/>
            <a:r>
              <a:rPr lang="en-US" dirty="0" smtClean="0"/>
              <a:t>Externally connected I/O devices</a:t>
            </a:r>
          </a:p>
          <a:p>
            <a:pPr lvl="2"/>
            <a:r>
              <a:rPr lang="en-US" dirty="0" smtClean="0"/>
              <a:t>IPI</a:t>
            </a:r>
          </a:p>
          <a:p>
            <a:pPr lvl="2"/>
            <a:r>
              <a:rPr lang="en-US" dirty="0" smtClean="0"/>
              <a:t>APIC timer generated interrupts</a:t>
            </a:r>
          </a:p>
          <a:p>
            <a:pPr lvl="2"/>
            <a:r>
              <a:rPr lang="en-US" dirty="0" smtClean="0"/>
              <a:t>Thermal sensor interrupts</a:t>
            </a:r>
          </a:p>
          <a:p>
            <a:pPr lvl="2"/>
            <a:r>
              <a:rPr lang="en-US" dirty="0" smtClean="0"/>
              <a:t>APIC internal error interrupt </a:t>
            </a:r>
          </a:p>
          <a:p>
            <a:pPr lvl="2"/>
            <a:r>
              <a:rPr lang="en-US" dirty="0" smtClean="0"/>
              <a:t>Local vector table for local APIC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Platform Overview…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I/O APIC on SOC</a:t>
            </a:r>
          </a:p>
          <a:p>
            <a:pPr lvl="2"/>
            <a:r>
              <a:rPr lang="en-US" dirty="0" smtClean="0"/>
              <a:t>24 individual interrupt sources</a:t>
            </a:r>
          </a:p>
          <a:p>
            <a:pPr lvl="2"/>
            <a:r>
              <a:rPr lang="en-US" dirty="0" smtClean="0"/>
              <a:t>I/O APIC interrupt source and its generated vector is in I/O APIC interrupt redirection table (10H to FEH)</a:t>
            </a:r>
          </a:p>
          <a:p>
            <a:pPr lvl="2"/>
            <a:r>
              <a:rPr lang="en-US" dirty="0" smtClean="0"/>
              <a:t>3 registers</a:t>
            </a:r>
          </a:p>
          <a:p>
            <a:pPr lvl="3"/>
            <a:r>
              <a:rPr lang="en-US" dirty="0" smtClean="0"/>
              <a:t>Index </a:t>
            </a:r>
          </a:p>
          <a:p>
            <a:pPr lvl="3"/>
            <a:r>
              <a:rPr lang="en-US" dirty="0" smtClean="0"/>
              <a:t>Window</a:t>
            </a:r>
          </a:p>
          <a:p>
            <a:pPr lvl="3"/>
            <a:r>
              <a:rPr lang="en-US" dirty="0" smtClean="0"/>
              <a:t>EOI register</a:t>
            </a:r>
          </a:p>
          <a:p>
            <a:pPr lvl="2"/>
            <a:r>
              <a:rPr lang="en-US" dirty="0" smtClean="0"/>
              <a:t>RIRR: Remote interrupt request register should be cleared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H/W counters &amp; called as OS tick</a:t>
            </a:r>
          </a:p>
          <a:p>
            <a:pPr lvl="1"/>
            <a:r>
              <a:rPr lang="en-US" dirty="0" smtClean="0"/>
              <a:t>Attributes of timer</a:t>
            </a:r>
          </a:p>
          <a:p>
            <a:pPr lvl="2"/>
            <a:r>
              <a:rPr lang="en-US" dirty="0" smtClean="0"/>
              <a:t>Clock source, timer accuracy, free run/</a:t>
            </a:r>
            <a:r>
              <a:rPr lang="en-US" dirty="0" err="1" smtClean="0"/>
              <a:t>oneshot</a:t>
            </a:r>
            <a:r>
              <a:rPr lang="en-US" dirty="0" smtClean="0"/>
              <a:t>, count direction, counters and watch dog timers</a:t>
            </a:r>
          </a:p>
          <a:p>
            <a:pPr lvl="1"/>
            <a:r>
              <a:rPr lang="en-US" dirty="0" smtClean="0"/>
              <a:t>Intel timers/counters</a:t>
            </a:r>
          </a:p>
          <a:p>
            <a:pPr lvl="2"/>
            <a:r>
              <a:rPr lang="en-US" dirty="0" smtClean="0"/>
              <a:t>8253/4 legacy PIT timer block</a:t>
            </a:r>
          </a:p>
          <a:p>
            <a:pPr lvl="2"/>
            <a:r>
              <a:rPr lang="en-US" dirty="0" smtClean="0"/>
              <a:t>High precision event timers</a:t>
            </a:r>
          </a:p>
          <a:p>
            <a:pPr lvl="2"/>
            <a:r>
              <a:rPr lang="en-US" dirty="0" smtClean="0"/>
              <a:t>Local APIC interrupt timer</a:t>
            </a:r>
          </a:p>
          <a:p>
            <a:pPr lvl="2"/>
            <a:r>
              <a:rPr lang="en-US" dirty="0" smtClean="0"/>
              <a:t>Watchdog timer</a:t>
            </a:r>
          </a:p>
          <a:p>
            <a:pPr lvl="2"/>
            <a:r>
              <a:rPr lang="en-US" dirty="0" smtClean="0"/>
              <a:t>3 counters: counter0, counter1, counter2</a:t>
            </a:r>
          </a:p>
          <a:p>
            <a:pPr lvl="2"/>
            <a:r>
              <a:rPr lang="en-US" dirty="0" smtClean="0"/>
              <a:t>Working of counter(8253): setting control word bits and load count value</a:t>
            </a:r>
          </a:p>
          <a:p>
            <a:pPr lvl="1"/>
            <a:r>
              <a:rPr lang="en-US" dirty="0" smtClean="0"/>
              <a:t>Local APIC timer</a:t>
            </a:r>
          </a:p>
          <a:p>
            <a:pPr lvl="2"/>
            <a:r>
              <a:rPr lang="en-US" dirty="0" smtClean="0"/>
              <a:t>4 registers: divide configuration, initial count, current count, local vector table</a:t>
            </a:r>
          </a:p>
          <a:p>
            <a:pPr lvl="1"/>
            <a:r>
              <a:rPr lang="en-US" dirty="0" smtClean="0"/>
              <a:t>Watchdog</a:t>
            </a:r>
          </a:p>
          <a:p>
            <a:pPr lvl="2"/>
            <a:r>
              <a:rPr lang="en-US" dirty="0" smtClean="0"/>
              <a:t>Range: 1 microseconds to 10 minutes</a:t>
            </a:r>
          </a:p>
          <a:p>
            <a:pPr lvl="2"/>
            <a:r>
              <a:rPr lang="en-US" dirty="0" smtClean="0"/>
              <a:t>35 bit down counter in Atom processor</a:t>
            </a:r>
          </a:p>
          <a:p>
            <a:pPr lvl="2"/>
            <a:r>
              <a:rPr lang="en-US" dirty="0" smtClean="0"/>
              <a:t>First stage: Interrupt</a:t>
            </a:r>
          </a:p>
          <a:p>
            <a:pPr lvl="2"/>
            <a:r>
              <a:rPr lang="en-US" dirty="0" smtClean="0"/>
              <a:t>Second stage: Assert GPIO pin/ Warm reset / </a:t>
            </a:r>
            <a:r>
              <a:rPr lang="en-US" smtClean="0"/>
              <a:t>Cold reset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Platform Overview…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Device interface: consists of controller and external interconnect</a:t>
            </a:r>
          </a:p>
          <a:p>
            <a:r>
              <a:rPr lang="en-US" dirty="0" smtClean="0"/>
              <a:t>Peripheral bus interface capabilities</a:t>
            </a:r>
          </a:p>
          <a:p>
            <a:pPr lvl="1"/>
            <a:r>
              <a:rPr lang="en-US" dirty="0" smtClean="0"/>
              <a:t>Transaction mapping from processor to device address space</a:t>
            </a:r>
          </a:p>
          <a:p>
            <a:pPr lvl="1"/>
            <a:r>
              <a:rPr lang="en-US" dirty="0" smtClean="0"/>
              <a:t>Inbound transactions</a:t>
            </a:r>
          </a:p>
          <a:p>
            <a:pPr lvl="1"/>
            <a:r>
              <a:rPr lang="en-US" dirty="0" smtClean="0"/>
              <a:t>Interrupts </a:t>
            </a:r>
          </a:p>
          <a:p>
            <a:pPr lvl="1"/>
            <a:r>
              <a:rPr lang="en-US" dirty="0" smtClean="0"/>
              <a:t>Physical standard</a:t>
            </a:r>
          </a:p>
          <a:p>
            <a:r>
              <a:rPr lang="en-US" dirty="0" smtClean="0"/>
              <a:t>Range of bus definitions from well defined PCI to local standards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Peripheral Component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Third generation : PCI Express (</a:t>
            </a:r>
            <a:r>
              <a:rPr lang="en-US" dirty="0" err="1" smtClean="0"/>
              <a:t>PCIe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Bus Enumeration: Identification of device &amp; dynamic resource allocation.</a:t>
            </a:r>
          </a:p>
          <a:p>
            <a:r>
              <a:rPr lang="en-US" dirty="0" smtClean="0"/>
              <a:t>Configuration space: 256MB</a:t>
            </a:r>
          </a:p>
          <a:p>
            <a:r>
              <a:rPr lang="en-US" dirty="0" smtClean="0"/>
              <a:t>Three </a:t>
            </a:r>
            <a:r>
              <a:rPr lang="en-US" dirty="0" err="1" smtClean="0"/>
              <a:t>tuple</a:t>
            </a:r>
            <a:r>
              <a:rPr lang="en-US" dirty="0" smtClean="0"/>
              <a:t> address called </a:t>
            </a:r>
            <a:r>
              <a:rPr lang="en-US" u="sng" dirty="0" smtClean="0"/>
              <a:t>B</a:t>
            </a:r>
            <a:r>
              <a:rPr lang="en-US" dirty="0" smtClean="0"/>
              <a:t>us </a:t>
            </a:r>
            <a:r>
              <a:rPr lang="en-US" u="sng" dirty="0" smtClean="0"/>
              <a:t>D</a:t>
            </a:r>
            <a:r>
              <a:rPr lang="en-US" dirty="0" smtClean="0"/>
              <a:t>evice </a:t>
            </a:r>
            <a:r>
              <a:rPr lang="en-US" u="sng" dirty="0" smtClean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busses (</a:t>
            </a:r>
            <a:r>
              <a:rPr lang="en-US" dirty="0" err="1" smtClean="0"/>
              <a:t>upto</a:t>
            </a:r>
            <a:r>
              <a:rPr lang="en-US" dirty="0" smtClean="0"/>
              <a:t> 256)</a:t>
            </a:r>
          </a:p>
          <a:p>
            <a:pPr lvl="1"/>
            <a:r>
              <a:rPr lang="en-US" dirty="0" smtClean="0"/>
              <a:t>Devices per bus (</a:t>
            </a:r>
            <a:r>
              <a:rPr lang="en-US" dirty="0" err="1" smtClean="0"/>
              <a:t>upto</a:t>
            </a:r>
            <a:r>
              <a:rPr lang="en-US" dirty="0" smtClean="0"/>
              <a:t> 32)</a:t>
            </a:r>
          </a:p>
          <a:p>
            <a:pPr lvl="1"/>
            <a:r>
              <a:rPr lang="en-US" dirty="0" smtClean="0"/>
              <a:t>Functions per device (</a:t>
            </a:r>
            <a:r>
              <a:rPr lang="en-US" dirty="0" err="1" smtClean="0"/>
              <a:t>upto</a:t>
            </a:r>
            <a:r>
              <a:rPr lang="en-US" dirty="0" smtClean="0"/>
              <a:t> 8)</a:t>
            </a:r>
          </a:p>
          <a:p>
            <a:r>
              <a:rPr lang="en-US" dirty="0" smtClean="0"/>
              <a:t>Each device configuration header: 256 bytes with extended register offset range 256 to 4095</a:t>
            </a:r>
          </a:p>
          <a:p>
            <a:r>
              <a:rPr lang="en-US" dirty="0" smtClean="0"/>
              <a:t>65536 devices are supported theoretically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Peripheral Component Interconnect…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 smtClean="0"/>
              <a:t>Addressing mode: </a:t>
            </a:r>
          </a:p>
          <a:p>
            <a:pPr lvl="1"/>
            <a:r>
              <a:rPr lang="en-US" dirty="0" smtClean="0"/>
              <a:t>Indirect mode : same as default</a:t>
            </a:r>
          </a:p>
          <a:p>
            <a:pPr lvl="1"/>
            <a:r>
              <a:rPr lang="en-US" dirty="0" smtClean="0"/>
              <a:t>MMIO : extended usage</a:t>
            </a:r>
            <a:r>
              <a:rPr lang="en-US" dirty="0" smtClean="0">
                <a:solidFill>
                  <a:srgbClr val="FF0000"/>
                </a:solidFill>
              </a:rPr>
              <a:t> (address array details  refer book)</a:t>
            </a:r>
          </a:p>
          <a:p>
            <a:r>
              <a:rPr lang="en-US" dirty="0" smtClean="0"/>
              <a:t>Configuration Header (CH): </a:t>
            </a:r>
          </a:p>
          <a:p>
            <a:pPr lvl="1"/>
            <a:r>
              <a:rPr lang="en-US" dirty="0" smtClean="0"/>
              <a:t>Vendor id: manufacturers</a:t>
            </a:r>
          </a:p>
          <a:p>
            <a:pPr lvl="1"/>
            <a:r>
              <a:rPr lang="en-US" dirty="0" smtClean="0"/>
              <a:t>Class code : generic (no device id)</a:t>
            </a:r>
          </a:p>
          <a:p>
            <a:pPr lvl="1"/>
            <a:r>
              <a:rPr lang="en-US" dirty="0" smtClean="0"/>
              <a:t>Device registers accessed by decoding base address register in CH</a:t>
            </a:r>
          </a:p>
          <a:p>
            <a:r>
              <a:rPr lang="en-US" dirty="0" smtClean="0"/>
              <a:t>Interrupt vectors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1375</Words>
  <Application>Microsoft Office PowerPoint</Application>
  <PresentationFormat>On-screen Show (4:3)</PresentationFormat>
  <Paragraphs>239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Platform Overview…</vt:lpstr>
      <vt:lpstr>Platform Overview…</vt:lpstr>
      <vt:lpstr>Platform Overview…</vt:lpstr>
      <vt:lpstr>Platform Overview…</vt:lpstr>
      <vt:lpstr>Platform Overview…</vt:lpstr>
      <vt:lpstr>Device Interface </vt:lpstr>
      <vt:lpstr>Peripheral Component Interconnect</vt:lpstr>
      <vt:lpstr>Peripheral Component Interconnect…</vt:lpstr>
      <vt:lpstr>Peripheral Component Interconnect…</vt:lpstr>
      <vt:lpstr>Universal Serial Bus (USB)</vt:lpstr>
      <vt:lpstr>Universal Serial Bus…</vt:lpstr>
      <vt:lpstr>USB Programming interface</vt:lpstr>
      <vt:lpstr>USB Programming interface…</vt:lpstr>
      <vt:lpstr>Device Interconnect</vt:lpstr>
      <vt:lpstr>Inter-Integrated Circuit Bus</vt:lpstr>
      <vt:lpstr>System Management Bus</vt:lpstr>
      <vt:lpstr>Serial Peripheral interface</vt:lpstr>
      <vt:lpstr>Inter IC Sound</vt:lpstr>
      <vt:lpstr>Universal Asynchronous Receiver Transmitter…</vt:lpstr>
      <vt:lpstr>Intel Atom E6XX series platforms</vt:lpstr>
      <vt:lpstr>Intel Atom E6XX series platforms…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sastra</dc:creator>
  <cp:lastModifiedBy>sastra</cp:lastModifiedBy>
  <cp:revision>25</cp:revision>
  <dcterms:created xsi:type="dcterms:W3CDTF">2006-08-16T00:00:00Z</dcterms:created>
  <dcterms:modified xsi:type="dcterms:W3CDTF">2014-03-18T09:37:51Z</dcterms:modified>
</cp:coreProperties>
</file>