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425"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402" r:id="rId56"/>
    <p:sldId id="309" r:id="rId57"/>
    <p:sldId id="310" r:id="rId58"/>
    <p:sldId id="401" r:id="rId59"/>
    <p:sldId id="311" r:id="rId60"/>
    <p:sldId id="312" r:id="rId61"/>
    <p:sldId id="313" r:id="rId62"/>
    <p:sldId id="314" r:id="rId63"/>
    <p:sldId id="315" r:id="rId64"/>
    <p:sldId id="316" r:id="rId65"/>
    <p:sldId id="426" r:id="rId66"/>
    <p:sldId id="317" r:id="rId67"/>
    <p:sldId id="318" r:id="rId68"/>
    <p:sldId id="319" r:id="rId69"/>
    <p:sldId id="320" r:id="rId70"/>
    <p:sldId id="321" r:id="rId71"/>
    <p:sldId id="322" r:id="rId72"/>
    <p:sldId id="323" r:id="rId73"/>
    <p:sldId id="324" r:id="rId74"/>
    <p:sldId id="427" r:id="rId75"/>
    <p:sldId id="325" r:id="rId76"/>
    <p:sldId id="423" r:id="rId77"/>
    <p:sldId id="400" r:id="rId78"/>
    <p:sldId id="424" r:id="rId79"/>
    <p:sldId id="403" r:id="rId80"/>
    <p:sldId id="404" r:id="rId81"/>
    <p:sldId id="405" r:id="rId82"/>
    <p:sldId id="406" r:id="rId83"/>
    <p:sldId id="407" r:id="rId84"/>
    <p:sldId id="408" r:id="rId85"/>
    <p:sldId id="409" r:id="rId86"/>
    <p:sldId id="410" r:id="rId87"/>
    <p:sldId id="411" r:id="rId88"/>
    <p:sldId id="412" r:id="rId89"/>
    <p:sldId id="413" r:id="rId90"/>
    <p:sldId id="414" r:id="rId91"/>
    <p:sldId id="415" r:id="rId92"/>
    <p:sldId id="416" r:id="rId93"/>
    <p:sldId id="417" r:id="rId94"/>
    <p:sldId id="418" r:id="rId95"/>
    <p:sldId id="419" r:id="rId96"/>
    <p:sldId id="420" r:id="rId97"/>
    <p:sldId id="421" r:id="rId98"/>
    <p:sldId id="422"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552F11-20EF-4F05-B1F9-680218D425D2}" type="datetimeFigureOut">
              <a:rPr lang="en-IN" smtClean="0"/>
              <a:t>25-10-2019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9B19B-29E8-41DB-BD73-163104D62F6E}" type="slidenum">
              <a:rPr lang="en-IN" smtClean="0"/>
              <a:t>‹#›</a:t>
            </a:fld>
            <a:endParaRPr lang="en-IN"/>
          </a:p>
        </p:txBody>
      </p:sp>
    </p:spTree>
    <p:extLst>
      <p:ext uri="{BB962C8B-B14F-4D97-AF65-F5344CB8AC3E}">
        <p14:creationId xmlns:p14="http://schemas.microsoft.com/office/powerpoint/2010/main" val="342440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39B19B-29E8-41DB-BD73-163104D62F6E}" type="slidenum">
              <a:rPr lang="en-IN" smtClean="0"/>
              <a:t>17</a:t>
            </a:fld>
            <a:endParaRPr lang="en-IN"/>
          </a:p>
        </p:txBody>
      </p:sp>
    </p:spTree>
    <p:extLst>
      <p:ext uri="{BB962C8B-B14F-4D97-AF65-F5344CB8AC3E}">
        <p14:creationId xmlns:p14="http://schemas.microsoft.com/office/powerpoint/2010/main" val="256831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39B19B-29E8-41DB-BD73-163104D62F6E}" type="slidenum">
              <a:rPr lang="en-IN" smtClean="0"/>
              <a:t>74</a:t>
            </a:fld>
            <a:endParaRPr lang="en-IN"/>
          </a:p>
        </p:txBody>
      </p:sp>
    </p:spTree>
    <p:extLst>
      <p:ext uri="{BB962C8B-B14F-4D97-AF65-F5344CB8AC3E}">
        <p14:creationId xmlns:p14="http://schemas.microsoft.com/office/powerpoint/2010/main" val="149395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3EE86E-75E8-425C-8C11-DD3C57A45628}" type="datetimeFigureOut">
              <a:rPr lang="en-IN" smtClean="0"/>
              <a:t>25-10-2019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409036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86E-75E8-425C-8C11-DD3C57A45628}" type="datetimeFigureOut">
              <a:rPr lang="en-IN" smtClean="0"/>
              <a:t>25-10-2019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73796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86E-75E8-425C-8C11-DD3C57A45628}" type="datetimeFigureOut">
              <a:rPr lang="en-IN" smtClean="0"/>
              <a:t>25-10-2019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65766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86E-75E8-425C-8C11-DD3C57A45628}" type="datetimeFigureOut">
              <a:rPr lang="en-IN" smtClean="0"/>
              <a:t>25-10-2019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354287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EE86E-75E8-425C-8C11-DD3C57A45628}" type="datetimeFigureOut">
              <a:rPr lang="en-IN" smtClean="0"/>
              <a:t>25-10-2019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234319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3EE86E-75E8-425C-8C11-DD3C57A45628}" type="datetimeFigureOut">
              <a:rPr lang="en-IN" smtClean="0"/>
              <a:t>25-10-2019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116899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3EE86E-75E8-425C-8C11-DD3C57A45628}" type="datetimeFigureOut">
              <a:rPr lang="en-IN" smtClean="0"/>
              <a:t>25-10-2019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121800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3EE86E-75E8-425C-8C11-DD3C57A45628}" type="datetimeFigureOut">
              <a:rPr lang="en-IN" smtClean="0"/>
              <a:t>25-10-2019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100939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EE86E-75E8-425C-8C11-DD3C57A45628}" type="datetimeFigureOut">
              <a:rPr lang="en-IN" smtClean="0"/>
              <a:t>25-10-2019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13019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EE86E-75E8-425C-8C11-DD3C57A45628}" type="datetimeFigureOut">
              <a:rPr lang="en-IN" smtClean="0"/>
              <a:t>25-10-2019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26111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EE86E-75E8-425C-8C11-DD3C57A45628}" type="datetimeFigureOut">
              <a:rPr lang="en-IN" smtClean="0"/>
              <a:t>25-10-2019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847AC-B0A8-431E-8285-6623E7D57F22}" type="slidenum">
              <a:rPr lang="en-IN" smtClean="0"/>
              <a:t>‹#›</a:t>
            </a:fld>
            <a:endParaRPr lang="en-IN"/>
          </a:p>
        </p:txBody>
      </p:sp>
    </p:spTree>
    <p:extLst>
      <p:ext uri="{BB962C8B-B14F-4D97-AF65-F5344CB8AC3E}">
        <p14:creationId xmlns:p14="http://schemas.microsoft.com/office/powerpoint/2010/main" val="169448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EE86E-75E8-425C-8C11-DD3C57A45628}" type="datetimeFigureOut">
              <a:rPr lang="en-IN" smtClean="0"/>
              <a:t>25-10-2019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847AC-B0A8-431E-8285-6623E7D57F22}" type="slidenum">
              <a:rPr lang="en-IN" smtClean="0"/>
              <a:t>‹#›</a:t>
            </a:fld>
            <a:endParaRPr lang="en-IN"/>
          </a:p>
        </p:txBody>
      </p:sp>
    </p:spTree>
    <p:extLst>
      <p:ext uri="{BB962C8B-B14F-4D97-AF65-F5344CB8AC3E}">
        <p14:creationId xmlns:p14="http://schemas.microsoft.com/office/powerpoint/2010/main" val="250015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Exploratory Data Analysis</a:t>
            </a:r>
            <a:endParaRPr lang="en-IN" dirty="0"/>
          </a:p>
        </p:txBody>
      </p:sp>
      <p:sp>
        <p:nvSpPr>
          <p:cNvPr id="5" name="TextBox 4"/>
          <p:cNvSpPr txBox="1"/>
          <p:nvPr/>
        </p:nvSpPr>
        <p:spPr>
          <a:xfrm>
            <a:off x="4860032" y="4725144"/>
            <a:ext cx="3384376" cy="369332"/>
          </a:xfrm>
          <a:prstGeom prst="rect">
            <a:avLst/>
          </a:prstGeom>
          <a:noFill/>
        </p:spPr>
        <p:txBody>
          <a:bodyPr wrap="square" rtlCol="0">
            <a:spAutoFit/>
          </a:bodyPr>
          <a:lstStyle/>
          <a:p>
            <a:r>
              <a:rPr lang="en-US" dirty="0" smtClean="0"/>
              <a:t>SAINATH JAGABATHUNI</a:t>
            </a:r>
            <a:endParaRPr lang="en-IN" dirty="0"/>
          </a:p>
        </p:txBody>
      </p:sp>
    </p:spTree>
    <p:extLst>
      <p:ext uri="{BB962C8B-B14F-4D97-AF65-F5344CB8AC3E}">
        <p14:creationId xmlns:p14="http://schemas.microsoft.com/office/powerpoint/2010/main" val="262239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ello\Desktop\Data science\Impurity test project\Visualiation\stachflo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4664"/>
            <a:ext cx="50815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9092" y="3826844"/>
            <a:ext cx="7351299" cy="923330"/>
          </a:xfrm>
          <a:prstGeom prst="rect">
            <a:avLst/>
          </a:prstGeom>
        </p:spPr>
        <p:txBody>
          <a:bodyPr wrap="square">
            <a:spAutoFit/>
          </a:bodyPr>
          <a:lstStyle/>
          <a:p>
            <a:r>
              <a:rPr lang="en-US" dirty="0" smtClean="0"/>
              <a:t>Slightly left skewed.</a:t>
            </a:r>
          </a:p>
          <a:p>
            <a:r>
              <a:rPr lang="en-US" b="1" dirty="0" smtClean="0"/>
              <a:t>Not normally distributed. </a:t>
            </a:r>
            <a:r>
              <a:rPr lang="en-US" dirty="0"/>
              <a:t> </a:t>
            </a:r>
            <a:r>
              <a:rPr lang="en-US" dirty="0" smtClean="0"/>
              <a:t>Most of the data falls between 2000 to 4200</a:t>
            </a:r>
            <a:r>
              <a:rPr lang="en-IN" dirty="0" smtClean="0"/>
              <a:t>m3/h. This range of Starch flow is considered </a:t>
            </a:r>
            <a:r>
              <a:rPr lang="en-IN" dirty="0"/>
              <a:t>m</a:t>
            </a:r>
            <a:r>
              <a:rPr lang="en-IN" dirty="0" smtClean="0"/>
              <a:t>ost number of times.</a:t>
            </a:r>
            <a:endParaRPr lang="en-IN" b="1" dirty="0"/>
          </a:p>
        </p:txBody>
      </p:sp>
    </p:spTree>
    <p:extLst>
      <p:ext uri="{BB962C8B-B14F-4D97-AF65-F5344CB8AC3E}">
        <p14:creationId xmlns:p14="http://schemas.microsoft.com/office/powerpoint/2010/main" val="8063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686" y="764704"/>
            <a:ext cx="3807196" cy="369332"/>
          </a:xfrm>
          <a:prstGeom prst="rect">
            <a:avLst/>
          </a:prstGeom>
        </p:spPr>
        <p:txBody>
          <a:bodyPr wrap="none">
            <a:spAutoFit/>
          </a:bodyPr>
          <a:lstStyle/>
          <a:p>
            <a:pPr lvl="0"/>
            <a:r>
              <a:rPr lang="en-IN" dirty="0"/>
              <a:t>There are </a:t>
            </a:r>
            <a:r>
              <a:rPr lang="en-IN" b="1" dirty="0"/>
              <a:t>8627 outliers</a:t>
            </a:r>
            <a:r>
              <a:rPr lang="en-IN" dirty="0"/>
              <a:t> in </a:t>
            </a:r>
            <a:r>
              <a:rPr lang="en-IN" b="1" dirty="0" err="1"/>
              <a:t>Amina</a:t>
            </a:r>
            <a:r>
              <a:rPr lang="en-IN" b="1" dirty="0"/>
              <a:t> flow.</a:t>
            </a:r>
            <a:endParaRPr lang="en-IN" dirty="0"/>
          </a:p>
        </p:txBody>
      </p:sp>
      <p:sp>
        <p:nvSpPr>
          <p:cNvPr id="3" name="Rectangle 2"/>
          <p:cNvSpPr/>
          <p:nvPr/>
        </p:nvSpPr>
        <p:spPr>
          <a:xfrm>
            <a:off x="539552" y="4512236"/>
            <a:ext cx="8208912" cy="646331"/>
          </a:xfrm>
          <a:prstGeom prst="rect">
            <a:avLst/>
          </a:prstGeom>
        </p:spPr>
        <p:txBody>
          <a:bodyPr wrap="square">
            <a:spAutoFit/>
          </a:bodyPr>
          <a:lstStyle/>
          <a:p>
            <a:r>
              <a:rPr lang="en-US" dirty="0" smtClean="0"/>
              <a:t>There are outliers and data is </a:t>
            </a:r>
            <a:r>
              <a:rPr lang="en-US" b="1" dirty="0" smtClean="0"/>
              <a:t>left skewed(subjective).</a:t>
            </a:r>
          </a:p>
          <a:p>
            <a:r>
              <a:rPr lang="en-US" dirty="0"/>
              <a:t>F</a:t>
            </a:r>
            <a:r>
              <a:rPr lang="en-US" dirty="0" smtClean="0"/>
              <a:t>rom the summary we can also say that it is left skewed as mean&lt;median</a:t>
            </a:r>
            <a:endParaRPr lang="en-IN" dirty="0"/>
          </a:p>
        </p:txBody>
      </p:sp>
      <p:sp>
        <p:nvSpPr>
          <p:cNvPr id="4" name="Rectangle 3"/>
          <p:cNvSpPr/>
          <p:nvPr/>
        </p:nvSpPr>
        <p:spPr>
          <a:xfrm>
            <a:off x="390189" y="188640"/>
            <a:ext cx="1649234" cy="461665"/>
          </a:xfrm>
          <a:prstGeom prst="rect">
            <a:avLst/>
          </a:prstGeom>
        </p:spPr>
        <p:txBody>
          <a:bodyPr wrap="none">
            <a:spAutoFit/>
          </a:bodyPr>
          <a:lstStyle/>
          <a:p>
            <a:r>
              <a:rPr lang="en-IN" sz="2400" b="1" u="sng" dirty="0" err="1" smtClean="0"/>
              <a:t>Amina</a:t>
            </a:r>
            <a:r>
              <a:rPr lang="en-IN" sz="2400" b="1" u="sng" dirty="0" smtClean="0"/>
              <a:t> flow</a:t>
            </a:r>
            <a:endParaRPr lang="en-IN" sz="2400" u="sng" dirty="0"/>
          </a:p>
        </p:txBody>
      </p:sp>
      <p:pic>
        <p:nvPicPr>
          <p:cNvPr id="8194" name="Picture 2" descr="C:\Users\Hello\Desktop\Data science\Impurity test project\Visualiation\amina flo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86" y="1134036"/>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4088" y="910461"/>
            <a:ext cx="4572000" cy="646331"/>
          </a:xfrm>
          <a:prstGeom prst="rect">
            <a:avLst/>
          </a:prstGeom>
        </p:spPr>
        <p:txBody>
          <a:bodyPr>
            <a:spAutoFit/>
          </a:bodyPr>
          <a:lstStyle/>
          <a:p>
            <a:r>
              <a:rPr lang="en-IN" dirty="0"/>
              <a:t>Mean = 488.1447</a:t>
            </a:r>
          </a:p>
          <a:p>
            <a:r>
              <a:rPr lang="en-US" dirty="0"/>
              <a:t>STD =  91.2305	</a:t>
            </a:r>
            <a:endParaRPr lang="en-IN" dirty="0"/>
          </a:p>
        </p:txBody>
      </p:sp>
    </p:spTree>
    <p:extLst>
      <p:ext uri="{BB962C8B-B14F-4D97-AF65-F5344CB8AC3E}">
        <p14:creationId xmlns:p14="http://schemas.microsoft.com/office/powerpoint/2010/main" val="83866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ello\Desktop\Data science\Impurity test project\Visualiation\amina 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62160" y="4029165"/>
            <a:ext cx="7670279" cy="923330"/>
          </a:xfrm>
          <a:prstGeom prst="rect">
            <a:avLst/>
          </a:prstGeom>
        </p:spPr>
        <p:txBody>
          <a:bodyPr wrap="square">
            <a:spAutoFit/>
          </a:bodyPr>
          <a:lstStyle/>
          <a:p>
            <a:r>
              <a:rPr lang="en-US" b="1" dirty="0" smtClean="0"/>
              <a:t>Data is left skewed.</a:t>
            </a:r>
          </a:p>
          <a:p>
            <a:r>
              <a:rPr lang="en-US" b="1" dirty="0" smtClean="0"/>
              <a:t>Not normally distributed</a:t>
            </a:r>
          </a:p>
          <a:p>
            <a:r>
              <a:rPr lang="en-US" dirty="0" smtClean="0"/>
              <a:t>More number of times </a:t>
            </a:r>
            <a:r>
              <a:rPr lang="en-US" dirty="0" err="1" smtClean="0"/>
              <a:t>amina</a:t>
            </a:r>
            <a:r>
              <a:rPr lang="en-US" dirty="0" smtClean="0"/>
              <a:t> flow of 500-570 m3/h is used.</a:t>
            </a:r>
            <a:endParaRPr lang="en-IN" dirty="0"/>
          </a:p>
        </p:txBody>
      </p:sp>
    </p:spTree>
    <p:extLst>
      <p:ext uri="{BB962C8B-B14F-4D97-AF65-F5344CB8AC3E}">
        <p14:creationId xmlns:p14="http://schemas.microsoft.com/office/powerpoint/2010/main" val="404441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817" y="5373216"/>
            <a:ext cx="8280920" cy="646331"/>
          </a:xfrm>
          <a:prstGeom prst="rect">
            <a:avLst/>
          </a:prstGeom>
        </p:spPr>
        <p:txBody>
          <a:bodyPr wrap="square">
            <a:spAutoFit/>
          </a:bodyPr>
          <a:lstStyle/>
          <a:p>
            <a:r>
              <a:rPr lang="en-US" dirty="0" smtClean="0"/>
              <a:t>There are outliers and the visualization shows that there is </a:t>
            </a:r>
            <a:r>
              <a:rPr lang="en-US" b="1" dirty="0" smtClean="0"/>
              <a:t>left </a:t>
            </a:r>
            <a:r>
              <a:rPr lang="en-US" b="1" dirty="0" err="1" smtClean="0"/>
              <a:t>skewness</a:t>
            </a:r>
            <a:r>
              <a:rPr lang="en-US" b="1" dirty="0" smtClean="0"/>
              <a:t>(subjective).</a:t>
            </a:r>
          </a:p>
          <a:p>
            <a:r>
              <a:rPr lang="en-US" dirty="0" smtClean="0"/>
              <a:t>From the summary we can say that left skewed as mean&lt;median</a:t>
            </a:r>
            <a:endParaRPr lang="en-IN" dirty="0"/>
          </a:p>
        </p:txBody>
      </p:sp>
      <p:pic>
        <p:nvPicPr>
          <p:cNvPr id="9218" name="Picture 2" descr="C:\Users\Hello\Desktop\Data science\Impurity test project\Visualiation\o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89" y="1523791"/>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2589" y="313478"/>
            <a:ext cx="1971181" cy="461665"/>
          </a:xfrm>
          <a:prstGeom prst="rect">
            <a:avLst/>
          </a:prstGeom>
        </p:spPr>
        <p:txBody>
          <a:bodyPr wrap="none">
            <a:spAutoFit/>
          </a:bodyPr>
          <a:lstStyle/>
          <a:p>
            <a:r>
              <a:rPr lang="en-IN" sz="2400" b="1" u="sng" dirty="0" smtClean="0"/>
              <a:t>Ore Pulp Flow</a:t>
            </a:r>
            <a:endParaRPr lang="en-IN" sz="2400" b="1" u="sng" dirty="0"/>
          </a:p>
        </p:txBody>
      </p:sp>
      <p:sp>
        <p:nvSpPr>
          <p:cNvPr id="4" name="Rectangle 3"/>
          <p:cNvSpPr/>
          <p:nvPr/>
        </p:nvSpPr>
        <p:spPr>
          <a:xfrm>
            <a:off x="396575" y="980728"/>
            <a:ext cx="4234814" cy="369332"/>
          </a:xfrm>
          <a:prstGeom prst="rect">
            <a:avLst/>
          </a:prstGeom>
        </p:spPr>
        <p:txBody>
          <a:bodyPr wrap="none">
            <a:spAutoFit/>
          </a:bodyPr>
          <a:lstStyle/>
          <a:p>
            <a:r>
              <a:rPr lang="en-IN" dirty="0"/>
              <a:t>There are </a:t>
            </a:r>
            <a:r>
              <a:rPr lang="en-IN" b="1" dirty="0"/>
              <a:t>109043 outliers </a:t>
            </a:r>
            <a:r>
              <a:rPr lang="en-IN" dirty="0"/>
              <a:t>in</a:t>
            </a:r>
            <a:r>
              <a:rPr lang="en-IN" b="1" dirty="0"/>
              <a:t> Ore Pulp Flow</a:t>
            </a:r>
            <a:endParaRPr lang="en-IN" dirty="0"/>
          </a:p>
        </p:txBody>
      </p:sp>
      <p:sp>
        <p:nvSpPr>
          <p:cNvPr id="6" name="Rectangle 5"/>
          <p:cNvSpPr/>
          <p:nvPr/>
        </p:nvSpPr>
        <p:spPr>
          <a:xfrm>
            <a:off x="5364088" y="910461"/>
            <a:ext cx="4572000" cy="646331"/>
          </a:xfrm>
          <a:prstGeom prst="rect">
            <a:avLst/>
          </a:prstGeom>
        </p:spPr>
        <p:txBody>
          <a:bodyPr>
            <a:spAutoFit/>
          </a:bodyPr>
          <a:lstStyle/>
          <a:p>
            <a:r>
              <a:rPr lang="en-IN" dirty="0"/>
              <a:t>Mean = 397.5784</a:t>
            </a:r>
          </a:p>
          <a:p>
            <a:r>
              <a:rPr lang="en-US" dirty="0"/>
              <a:t>STD =  9.6998	</a:t>
            </a:r>
            <a:endParaRPr lang="en-IN" dirty="0"/>
          </a:p>
        </p:txBody>
      </p:sp>
    </p:spTree>
    <p:extLst>
      <p:ext uri="{BB962C8B-B14F-4D97-AF65-F5344CB8AC3E}">
        <p14:creationId xmlns:p14="http://schemas.microsoft.com/office/powerpoint/2010/main" val="416370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Hello\Desktop\Data science\Impurity test project\Visualiation\op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9678" y="3926880"/>
            <a:ext cx="8290793" cy="1200329"/>
          </a:xfrm>
          <a:prstGeom prst="rect">
            <a:avLst/>
          </a:prstGeom>
        </p:spPr>
        <p:txBody>
          <a:bodyPr wrap="square">
            <a:spAutoFit/>
          </a:bodyPr>
          <a:lstStyle/>
          <a:p>
            <a:r>
              <a:rPr lang="en-US" b="1" dirty="0" smtClean="0"/>
              <a:t>Data is left skewed. Data is not normal.</a:t>
            </a:r>
          </a:p>
          <a:p>
            <a:r>
              <a:rPr lang="en-US" dirty="0" smtClean="0"/>
              <a:t>More number of times the ore pulp flow is maintained around 400t/h.</a:t>
            </a:r>
          </a:p>
          <a:p>
            <a:r>
              <a:rPr lang="en-US" dirty="0" smtClean="0"/>
              <a:t>There are actually 3 peaks if we see, around 380t/h, 400t/h and 417t/h. These are ore pulp which is being maintained more times.</a:t>
            </a:r>
            <a:endParaRPr lang="en-IN" dirty="0"/>
          </a:p>
        </p:txBody>
      </p:sp>
    </p:spTree>
    <p:extLst>
      <p:ext uri="{BB962C8B-B14F-4D97-AF65-F5344CB8AC3E}">
        <p14:creationId xmlns:p14="http://schemas.microsoft.com/office/powerpoint/2010/main" val="307229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1720086" cy="461665"/>
          </a:xfrm>
          <a:prstGeom prst="rect">
            <a:avLst/>
          </a:prstGeom>
        </p:spPr>
        <p:txBody>
          <a:bodyPr wrap="none">
            <a:spAutoFit/>
          </a:bodyPr>
          <a:lstStyle/>
          <a:p>
            <a:r>
              <a:rPr lang="en-IN" sz="2400" b="1" u="sng" dirty="0" smtClean="0"/>
              <a:t>Ore Pulp pH</a:t>
            </a:r>
            <a:endParaRPr lang="en-IN" sz="2400" b="1" u="sng" dirty="0"/>
          </a:p>
        </p:txBody>
      </p:sp>
      <p:pic>
        <p:nvPicPr>
          <p:cNvPr id="11267" name="Picture 3" descr="C:\Users\Hello\Desktop\Data science\Impurity test project\Visualiation\op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28" y="1839023"/>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59" y="5227459"/>
            <a:ext cx="7920880" cy="646331"/>
          </a:xfrm>
          <a:prstGeom prst="rect">
            <a:avLst/>
          </a:prstGeom>
        </p:spPr>
        <p:txBody>
          <a:bodyPr wrap="square">
            <a:spAutoFit/>
          </a:bodyPr>
          <a:lstStyle/>
          <a:p>
            <a:r>
              <a:rPr lang="en-US" dirty="0" smtClean="0"/>
              <a:t>There are outliers and there is </a:t>
            </a:r>
            <a:r>
              <a:rPr lang="en-US" b="1" dirty="0" smtClean="0"/>
              <a:t>slightly left </a:t>
            </a:r>
            <a:r>
              <a:rPr lang="en-US" b="1" dirty="0" err="1" smtClean="0"/>
              <a:t>skewness</a:t>
            </a:r>
            <a:r>
              <a:rPr lang="en-US" b="1" dirty="0" smtClean="0"/>
              <a:t> </a:t>
            </a:r>
            <a:r>
              <a:rPr lang="en-US" dirty="0" smtClean="0"/>
              <a:t>(subjective).</a:t>
            </a:r>
          </a:p>
          <a:p>
            <a:r>
              <a:rPr lang="en-US" dirty="0" smtClean="0"/>
              <a:t>From summary we can say that it is left skewed as mean&lt;median</a:t>
            </a:r>
            <a:endParaRPr lang="en-IN" dirty="0"/>
          </a:p>
        </p:txBody>
      </p:sp>
      <p:sp>
        <p:nvSpPr>
          <p:cNvPr id="4" name="Rectangle 3"/>
          <p:cNvSpPr/>
          <p:nvPr/>
        </p:nvSpPr>
        <p:spPr>
          <a:xfrm>
            <a:off x="429428" y="1124744"/>
            <a:ext cx="3959545" cy="369332"/>
          </a:xfrm>
          <a:prstGeom prst="rect">
            <a:avLst/>
          </a:prstGeom>
        </p:spPr>
        <p:txBody>
          <a:bodyPr wrap="none">
            <a:spAutoFit/>
          </a:bodyPr>
          <a:lstStyle/>
          <a:p>
            <a:pPr lvl="0"/>
            <a:r>
              <a:rPr lang="en-IN" dirty="0"/>
              <a:t>There are </a:t>
            </a:r>
            <a:r>
              <a:rPr lang="en-IN" b="1" dirty="0"/>
              <a:t>11002 outliers </a:t>
            </a:r>
            <a:r>
              <a:rPr lang="en-IN" dirty="0"/>
              <a:t>in</a:t>
            </a:r>
            <a:r>
              <a:rPr lang="en-IN" b="1" dirty="0"/>
              <a:t> ore pulp </a:t>
            </a:r>
            <a:r>
              <a:rPr lang="en-IN" b="1" dirty="0" err="1"/>
              <a:t>pH.</a:t>
            </a:r>
            <a:endParaRPr lang="en-IN" dirty="0"/>
          </a:p>
        </p:txBody>
      </p:sp>
      <p:sp>
        <p:nvSpPr>
          <p:cNvPr id="6" name="Rectangle 5"/>
          <p:cNvSpPr/>
          <p:nvPr/>
        </p:nvSpPr>
        <p:spPr>
          <a:xfrm>
            <a:off x="5364088" y="910461"/>
            <a:ext cx="4572000" cy="646331"/>
          </a:xfrm>
          <a:prstGeom prst="rect">
            <a:avLst/>
          </a:prstGeom>
        </p:spPr>
        <p:txBody>
          <a:bodyPr>
            <a:spAutoFit/>
          </a:bodyPr>
          <a:lstStyle/>
          <a:p>
            <a:r>
              <a:rPr lang="en-IN" dirty="0"/>
              <a:t>Mean = </a:t>
            </a:r>
            <a:r>
              <a:rPr lang="en-IN" dirty="0" smtClean="0"/>
              <a:t>9.7676</a:t>
            </a:r>
          </a:p>
          <a:p>
            <a:r>
              <a:rPr lang="en-US" dirty="0" smtClean="0"/>
              <a:t>STD </a:t>
            </a:r>
            <a:r>
              <a:rPr lang="en-US" dirty="0"/>
              <a:t>=  0.3870	</a:t>
            </a:r>
            <a:endParaRPr lang="en-IN" dirty="0"/>
          </a:p>
        </p:txBody>
      </p:sp>
    </p:spTree>
    <p:extLst>
      <p:ext uri="{BB962C8B-B14F-4D97-AF65-F5344CB8AC3E}">
        <p14:creationId xmlns:p14="http://schemas.microsoft.com/office/powerpoint/2010/main" val="269257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4664"/>
            <a:ext cx="486568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58402" y="3782864"/>
            <a:ext cx="8062069" cy="1200329"/>
          </a:xfrm>
          <a:prstGeom prst="rect">
            <a:avLst/>
          </a:prstGeom>
        </p:spPr>
        <p:txBody>
          <a:bodyPr wrap="square">
            <a:spAutoFit/>
          </a:bodyPr>
          <a:lstStyle/>
          <a:p>
            <a:r>
              <a:rPr lang="en-US" b="1" dirty="0" smtClean="0"/>
              <a:t>Slightly left skewed and data looks slightly normally distributed.</a:t>
            </a:r>
          </a:p>
          <a:p>
            <a:r>
              <a:rPr lang="en-US" dirty="0" smtClean="0"/>
              <a:t>Most of the times the pH maintained is between  9.5 to 10.3. Most number of times the pH maintained is around 9.7 (peak).</a:t>
            </a:r>
          </a:p>
          <a:p>
            <a:r>
              <a:rPr lang="en-US" dirty="0" smtClean="0"/>
              <a:t>There is a spike at the starting of the plot. Mostly it is around 8.5.</a:t>
            </a:r>
            <a:endParaRPr lang="en-IN" dirty="0"/>
          </a:p>
        </p:txBody>
      </p:sp>
    </p:spTree>
    <p:extLst>
      <p:ext uri="{BB962C8B-B14F-4D97-AF65-F5344CB8AC3E}">
        <p14:creationId xmlns:p14="http://schemas.microsoft.com/office/powerpoint/2010/main" val="22282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2327625" cy="461665"/>
          </a:xfrm>
          <a:prstGeom prst="rect">
            <a:avLst/>
          </a:prstGeom>
        </p:spPr>
        <p:txBody>
          <a:bodyPr wrap="none">
            <a:spAutoFit/>
          </a:bodyPr>
          <a:lstStyle/>
          <a:p>
            <a:r>
              <a:rPr lang="en-IN" sz="2400" b="1" u="sng" dirty="0" smtClean="0"/>
              <a:t>Ore Pulp Density</a:t>
            </a:r>
            <a:endParaRPr lang="en-IN" sz="2400" b="1" u="sng" dirty="0"/>
          </a:p>
        </p:txBody>
      </p:sp>
      <p:sp>
        <p:nvSpPr>
          <p:cNvPr id="3" name="Rectangle 2"/>
          <p:cNvSpPr/>
          <p:nvPr/>
        </p:nvSpPr>
        <p:spPr>
          <a:xfrm>
            <a:off x="539552" y="1196752"/>
            <a:ext cx="4429546" cy="369332"/>
          </a:xfrm>
          <a:prstGeom prst="rect">
            <a:avLst/>
          </a:prstGeom>
        </p:spPr>
        <p:txBody>
          <a:bodyPr wrap="none">
            <a:spAutoFit/>
          </a:bodyPr>
          <a:lstStyle/>
          <a:p>
            <a:pPr lvl="0"/>
            <a:r>
              <a:rPr lang="en-IN" dirty="0"/>
              <a:t>There are </a:t>
            </a:r>
            <a:r>
              <a:rPr lang="en-IN" b="1" dirty="0"/>
              <a:t>43058 outliers </a:t>
            </a:r>
            <a:r>
              <a:rPr lang="en-IN" dirty="0"/>
              <a:t>in</a:t>
            </a:r>
            <a:r>
              <a:rPr lang="en-IN" b="1" dirty="0"/>
              <a:t> Ore Pulp Density.</a:t>
            </a:r>
            <a:endParaRPr lang="en-IN" dirty="0"/>
          </a:p>
        </p:txBody>
      </p:sp>
      <p:pic>
        <p:nvPicPr>
          <p:cNvPr id="13314" name="Picture 2" descr="C:\Users\Hello\Desktop\Data science\Impurity test project\Visualiation\op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31" y="1739900"/>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5397928"/>
            <a:ext cx="8280920" cy="923330"/>
          </a:xfrm>
          <a:prstGeom prst="rect">
            <a:avLst/>
          </a:prstGeom>
        </p:spPr>
        <p:txBody>
          <a:bodyPr wrap="square">
            <a:spAutoFit/>
          </a:bodyPr>
          <a:lstStyle/>
          <a:p>
            <a:r>
              <a:rPr lang="en-US" dirty="0" smtClean="0"/>
              <a:t>There are outliers and by the boxplot there is </a:t>
            </a:r>
            <a:r>
              <a:rPr lang="en-US" b="1" dirty="0" smtClean="0"/>
              <a:t>left </a:t>
            </a:r>
            <a:r>
              <a:rPr lang="en-US" b="1" dirty="0" err="1" smtClean="0"/>
              <a:t>skewness</a:t>
            </a:r>
            <a:r>
              <a:rPr lang="en-US" b="1" dirty="0" smtClean="0"/>
              <a:t>(subjective</a:t>
            </a:r>
            <a:r>
              <a:rPr lang="en-US" dirty="0" smtClean="0"/>
              <a:t>) as the median is near to 3rd quartile.</a:t>
            </a:r>
          </a:p>
          <a:p>
            <a:r>
              <a:rPr lang="en-US" dirty="0" smtClean="0"/>
              <a:t>From summary we can say that it is mean&lt;median</a:t>
            </a:r>
            <a:endParaRPr lang="en-IN" dirty="0"/>
          </a:p>
        </p:txBody>
      </p:sp>
      <p:sp>
        <p:nvSpPr>
          <p:cNvPr id="6" name="Rectangle 5"/>
          <p:cNvSpPr/>
          <p:nvPr/>
        </p:nvSpPr>
        <p:spPr>
          <a:xfrm>
            <a:off x="5364088" y="910461"/>
            <a:ext cx="4572000" cy="646331"/>
          </a:xfrm>
          <a:prstGeom prst="rect">
            <a:avLst/>
          </a:prstGeom>
        </p:spPr>
        <p:txBody>
          <a:bodyPr>
            <a:spAutoFit/>
          </a:bodyPr>
          <a:lstStyle/>
          <a:p>
            <a:r>
              <a:rPr lang="en-IN" dirty="0"/>
              <a:t>Mean = 1.6804</a:t>
            </a:r>
          </a:p>
          <a:p>
            <a:r>
              <a:rPr lang="en-US" dirty="0"/>
              <a:t>STD =  </a:t>
            </a:r>
            <a:r>
              <a:rPr lang="en-IN" dirty="0"/>
              <a:t>0.0692</a:t>
            </a:r>
            <a:r>
              <a:rPr lang="en-US" dirty="0"/>
              <a:t>	</a:t>
            </a:r>
            <a:endParaRPr lang="en-IN" dirty="0"/>
          </a:p>
        </p:txBody>
      </p:sp>
    </p:spTree>
    <p:extLst>
      <p:ext uri="{BB962C8B-B14F-4D97-AF65-F5344CB8AC3E}">
        <p14:creationId xmlns:p14="http://schemas.microsoft.com/office/powerpoint/2010/main" val="2978502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Hello\Desktop\Data science\Impurity test project\Visualiation\op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4649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3568" y="4149080"/>
            <a:ext cx="8280920" cy="1477328"/>
          </a:xfrm>
          <a:prstGeom prst="rect">
            <a:avLst/>
          </a:prstGeom>
        </p:spPr>
        <p:txBody>
          <a:bodyPr wrap="square">
            <a:spAutoFit/>
          </a:bodyPr>
          <a:lstStyle/>
          <a:p>
            <a:r>
              <a:rPr lang="en-US" b="1" dirty="0" smtClean="0"/>
              <a:t>Data is left skewed </a:t>
            </a:r>
            <a:r>
              <a:rPr lang="en-US" dirty="0" smtClean="0"/>
              <a:t>and there is a huge spike at the beginning of the plot 1.52kg/cm³.</a:t>
            </a:r>
          </a:p>
          <a:p>
            <a:r>
              <a:rPr lang="en-US" dirty="0" smtClean="0"/>
              <a:t>The ore pulp density is maintained between 1.67kg/cm³ to 1.74kg/cm³. </a:t>
            </a:r>
          </a:p>
          <a:p>
            <a:r>
              <a:rPr lang="en-US" dirty="0" smtClean="0"/>
              <a:t>The Density maintained more number of times is around 1.52kg/cm³ and also 1.71-1.72kg/cm³.</a:t>
            </a:r>
          </a:p>
          <a:p>
            <a:r>
              <a:rPr lang="en-US" b="1" dirty="0" smtClean="0"/>
              <a:t>Not normally Distributed</a:t>
            </a:r>
            <a:endParaRPr lang="en-IN" b="1" dirty="0"/>
          </a:p>
        </p:txBody>
      </p:sp>
    </p:spTree>
    <p:extLst>
      <p:ext uri="{BB962C8B-B14F-4D97-AF65-F5344CB8AC3E}">
        <p14:creationId xmlns:p14="http://schemas.microsoft.com/office/powerpoint/2010/main" val="128984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3884333" cy="461665"/>
          </a:xfrm>
          <a:prstGeom prst="rect">
            <a:avLst/>
          </a:prstGeom>
        </p:spPr>
        <p:txBody>
          <a:bodyPr wrap="none">
            <a:spAutoFit/>
          </a:bodyPr>
          <a:lstStyle/>
          <a:p>
            <a:r>
              <a:rPr lang="en-US" sz="2400" b="1" u="sng" dirty="0" smtClean="0"/>
              <a:t>Flotation Column 01 Air Flow</a:t>
            </a:r>
            <a:endParaRPr lang="en-IN" sz="2400" b="1" u="sng" dirty="0"/>
          </a:p>
        </p:txBody>
      </p:sp>
      <p:sp>
        <p:nvSpPr>
          <p:cNvPr id="3" name="Rectangle 2"/>
          <p:cNvSpPr/>
          <p:nvPr/>
        </p:nvSpPr>
        <p:spPr>
          <a:xfrm>
            <a:off x="323528" y="1052736"/>
            <a:ext cx="7848872" cy="369332"/>
          </a:xfrm>
          <a:prstGeom prst="rect">
            <a:avLst/>
          </a:prstGeom>
        </p:spPr>
        <p:txBody>
          <a:bodyPr wrap="square">
            <a:spAutoFit/>
          </a:bodyPr>
          <a:lstStyle/>
          <a:p>
            <a:pPr lvl="0"/>
            <a:r>
              <a:rPr lang="en-IN" dirty="0"/>
              <a:t>There are </a:t>
            </a:r>
            <a:r>
              <a:rPr lang="en-IN" b="1" dirty="0"/>
              <a:t>no outliers</a:t>
            </a:r>
            <a:r>
              <a:rPr lang="en-IN" dirty="0"/>
              <a:t> in</a:t>
            </a:r>
            <a:r>
              <a:rPr lang="en-IN" b="1" dirty="0"/>
              <a:t> Flotation Column 01 Air Flow.</a:t>
            </a:r>
            <a:endParaRPr lang="en-IN" dirty="0"/>
          </a:p>
        </p:txBody>
      </p:sp>
      <p:pic>
        <p:nvPicPr>
          <p:cNvPr id="16386" name="Picture 2" descr="C:\Users\Hello\Desktop\Data science\Impurity test project\Visualiation\fca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02419"/>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7544" y="4890323"/>
            <a:ext cx="8280920" cy="923330"/>
          </a:xfrm>
          <a:prstGeom prst="rect">
            <a:avLst/>
          </a:prstGeom>
        </p:spPr>
        <p:txBody>
          <a:bodyPr wrap="square">
            <a:spAutoFit/>
          </a:bodyPr>
          <a:lstStyle/>
          <a:p>
            <a:r>
              <a:rPr lang="en-US" dirty="0" smtClean="0"/>
              <a:t>There are no outliers and the data is </a:t>
            </a:r>
            <a:r>
              <a:rPr lang="en-US" b="1" dirty="0" smtClean="0"/>
              <a:t>left Skewed </a:t>
            </a:r>
            <a:r>
              <a:rPr lang="en-US" dirty="0" err="1" smtClean="0"/>
              <a:t>i.e</a:t>
            </a:r>
            <a:r>
              <a:rPr lang="en-US" dirty="0" smtClean="0"/>
              <a:t> negative skewed(subjective) as the median is towards the 3rd quartile.</a:t>
            </a:r>
          </a:p>
          <a:p>
            <a:r>
              <a:rPr lang="en-US" dirty="0" smtClean="0"/>
              <a:t>From the summary we can say that it is left skewed as mean&lt;median.</a:t>
            </a:r>
            <a:endParaRPr lang="en-IN" dirty="0"/>
          </a:p>
        </p:txBody>
      </p:sp>
      <p:sp>
        <p:nvSpPr>
          <p:cNvPr id="6" name="Rectangle 5"/>
          <p:cNvSpPr/>
          <p:nvPr/>
        </p:nvSpPr>
        <p:spPr>
          <a:xfrm>
            <a:off x="5364088" y="1552853"/>
            <a:ext cx="4572000" cy="646331"/>
          </a:xfrm>
          <a:prstGeom prst="rect">
            <a:avLst/>
          </a:prstGeom>
        </p:spPr>
        <p:txBody>
          <a:bodyPr>
            <a:spAutoFit/>
          </a:bodyPr>
          <a:lstStyle/>
          <a:p>
            <a:r>
              <a:rPr lang="en-IN" dirty="0"/>
              <a:t>Mean = 280.1519</a:t>
            </a:r>
          </a:p>
          <a:p>
            <a:r>
              <a:rPr lang="en-US" dirty="0"/>
              <a:t>STD =  29.6213	</a:t>
            </a:r>
            <a:endParaRPr lang="en-IN" dirty="0"/>
          </a:p>
        </p:txBody>
      </p:sp>
    </p:spTree>
    <p:extLst>
      <p:ext uri="{BB962C8B-B14F-4D97-AF65-F5344CB8AC3E}">
        <p14:creationId xmlns:p14="http://schemas.microsoft.com/office/powerpoint/2010/main" val="30617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76672"/>
            <a:ext cx="7992888" cy="461665"/>
          </a:xfrm>
          <a:prstGeom prst="rect">
            <a:avLst/>
          </a:prstGeom>
          <a:noFill/>
        </p:spPr>
        <p:txBody>
          <a:bodyPr wrap="square" rtlCol="0">
            <a:spAutoFit/>
          </a:bodyPr>
          <a:lstStyle/>
          <a:p>
            <a:r>
              <a:rPr lang="en-US" sz="2400" b="1" u="sng" dirty="0" smtClean="0"/>
              <a:t>Business Problem</a:t>
            </a:r>
            <a:endParaRPr lang="en-IN" sz="2400" b="1" u="sng" dirty="0"/>
          </a:p>
        </p:txBody>
      </p:sp>
      <p:sp>
        <p:nvSpPr>
          <p:cNvPr id="5" name="Rectangle 4"/>
          <p:cNvSpPr/>
          <p:nvPr/>
        </p:nvSpPr>
        <p:spPr>
          <a:xfrm>
            <a:off x="683568" y="1028343"/>
            <a:ext cx="7992888" cy="4801314"/>
          </a:xfrm>
          <a:prstGeom prst="rect">
            <a:avLst/>
          </a:prstGeom>
        </p:spPr>
        <p:txBody>
          <a:bodyPr wrap="square">
            <a:spAutoFit/>
          </a:bodyPr>
          <a:lstStyle/>
          <a:p>
            <a:pPr algn="just">
              <a:lnSpc>
                <a:spcPct val="150000"/>
              </a:lnSpc>
            </a:pPr>
            <a:r>
              <a:rPr lang="en-IN" dirty="0"/>
              <a:t>Ore is a naturally occurring solid material from which a metal or valuable mineral can be extracted profitably. The ore comes with naturally occurring impurities. One of such impurities is “Silica”. During the extraction of minerals from Ore, impurity is measured every hour. If we can predict how much silica (impurity) is in the ore concentrate, then we can provide such early information to the engineering team for corrective action. Basis the early information the engineering team will be able to reduce/control the impurity ensuring quality output through extraction from ore. It is also helpful for the environment as we reduce the amount of ore that goes into tailings (are the </a:t>
            </a:r>
            <a:r>
              <a:rPr lang="en-IN" dirty="0" smtClean="0"/>
              <a:t>by-products </a:t>
            </a:r>
            <a:r>
              <a:rPr lang="en-IN" dirty="0"/>
              <a:t>left over from </a:t>
            </a:r>
            <a:r>
              <a:rPr lang="en-IN" b="1" dirty="0"/>
              <a:t>mining</a:t>
            </a:r>
            <a:r>
              <a:rPr lang="en-IN" dirty="0"/>
              <a:t> and extracting resources). </a:t>
            </a:r>
            <a:endParaRPr lang="en-IN" dirty="0" smtClean="0"/>
          </a:p>
          <a:p>
            <a:pPr algn="just">
              <a:lnSpc>
                <a:spcPct val="150000"/>
              </a:lnSpc>
            </a:pPr>
            <a:r>
              <a:rPr lang="en-US" sz="2400" b="1" u="sng" dirty="0" smtClean="0"/>
              <a:t>Goal</a:t>
            </a:r>
          </a:p>
          <a:p>
            <a:pPr algn="just">
              <a:lnSpc>
                <a:spcPct val="150000"/>
              </a:lnSpc>
            </a:pPr>
            <a:endParaRPr lang="en-IN" dirty="0"/>
          </a:p>
        </p:txBody>
      </p:sp>
      <p:sp>
        <p:nvSpPr>
          <p:cNvPr id="6" name="Rectangle 5"/>
          <p:cNvSpPr/>
          <p:nvPr/>
        </p:nvSpPr>
        <p:spPr>
          <a:xfrm>
            <a:off x="683568" y="5373216"/>
            <a:ext cx="8460432" cy="1295868"/>
          </a:xfrm>
          <a:prstGeom prst="rect">
            <a:avLst/>
          </a:prstGeom>
        </p:spPr>
        <p:txBody>
          <a:bodyPr wrap="square">
            <a:spAutoFit/>
          </a:bodyPr>
          <a:lstStyle/>
          <a:p>
            <a:pPr algn="just">
              <a:lnSpc>
                <a:spcPct val="150000"/>
              </a:lnSpc>
            </a:pPr>
            <a:r>
              <a:rPr lang="en-IN" dirty="0"/>
              <a:t>The main goal is to use the data at hand to predict how much impurity is in the ore concentrate. In this case the impurity is silica. So we have to predict the percentage of Silica in the concentrate which is our output variable of interest.</a:t>
            </a:r>
          </a:p>
        </p:txBody>
      </p:sp>
    </p:spTree>
    <p:extLst>
      <p:ext uri="{BB962C8B-B14F-4D97-AF65-F5344CB8AC3E}">
        <p14:creationId xmlns:p14="http://schemas.microsoft.com/office/powerpoint/2010/main" val="279761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Hello\Desktop\Data science\Impurity test project\Visualiation\fc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2623"/>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3568" y="4045528"/>
            <a:ext cx="8352928" cy="1200329"/>
          </a:xfrm>
          <a:prstGeom prst="rect">
            <a:avLst/>
          </a:prstGeom>
        </p:spPr>
        <p:txBody>
          <a:bodyPr wrap="square">
            <a:spAutoFit/>
          </a:bodyPr>
          <a:lstStyle/>
          <a:p>
            <a:r>
              <a:rPr lang="en-US" b="1" dirty="0" smtClean="0"/>
              <a:t>Data is left skewed</a:t>
            </a:r>
            <a:r>
              <a:rPr lang="en-US" dirty="0" smtClean="0"/>
              <a:t> and The Air flow at column 01 is maintained between 249Nm³/h to 250Nm³/h and also 299 to 310Nm³/h.</a:t>
            </a:r>
          </a:p>
          <a:p>
            <a:r>
              <a:rPr lang="en-US" dirty="0" smtClean="0"/>
              <a:t>Most is between 280 to 310Nm³/h.</a:t>
            </a:r>
          </a:p>
          <a:p>
            <a:r>
              <a:rPr lang="en-US" b="1" dirty="0" smtClean="0"/>
              <a:t>Not normally distributed.</a:t>
            </a:r>
            <a:endParaRPr lang="en-IN" b="1" dirty="0"/>
          </a:p>
        </p:txBody>
      </p:sp>
    </p:spTree>
    <p:extLst>
      <p:ext uri="{BB962C8B-B14F-4D97-AF65-F5344CB8AC3E}">
        <p14:creationId xmlns:p14="http://schemas.microsoft.com/office/powerpoint/2010/main" val="96661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3884333" cy="461665"/>
          </a:xfrm>
          <a:prstGeom prst="rect">
            <a:avLst/>
          </a:prstGeom>
        </p:spPr>
        <p:txBody>
          <a:bodyPr wrap="none">
            <a:spAutoFit/>
          </a:bodyPr>
          <a:lstStyle/>
          <a:p>
            <a:r>
              <a:rPr lang="en-US" sz="2400" b="1" u="sng" dirty="0" smtClean="0"/>
              <a:t>Flotation Column 02 Air Flow</a:t>
            </a:r>
            <a:endParaRPr lang="en-IN" sz="2400" b="1" u="sng" dirty="0"/>
          </a:p>
        </p:txBody>
      </p:sp>
      <p:sp>
        <p:nvSpPr>
          <p:cNvPr id="3" name="Rectangle 2"/>
          <p:cNvSpPr/>
          <p:nvPr/>
        </p:nvSpPr>
        <p:spPr>
          <a:xfrm>
            <a:off x="467544" y="1196752"/>
            <a:ext cx="5616624" cy="369332"/>
          </a:xfrm>
          <a:prstGeom prst="rect">
            <a:avLst/>
          </a:prstGeom>
        </p:spPr>
        <p:txBody>
          <a:bodyPr wrap="square">
            <a:spAutoFit/>
          </a:bodyPr>
          <a:lstStyle/>
          <a:p>
            <a:pPr lvl="0"/>
            <a:r>
              <a:rPr lang="en-IN" dirty="0"/>
              <a:t>There are </a:t>
            </a:r>
            <a:r>
              <a:rPr lang="en-IN" b="1" dirty="0"/>
              <a:t>no outliers </a:t>
            </a:r>
            <a:r>
              <a:rPr lang="en-IN" dirty="0"/>
              <a:t>in</a:t>
            </a:r>
            <a:r>
              <a:rPr lang="en-IN" b="1" dirty="0"/>
              <a:t> Flotation Column 02 Air Flow.</a:t>
            </a:r>
            <a:endParaRPr lang="en-IN" dirty="0"/>
          </a:p>
        </p:txBody>
      </p:sp>
      <p:sp>
        <p:nvSpPr>
          <p:cNvPr id="4" name="Rectangle 3"/>
          <p:cNvSpPr/>
          <p:nvPr/>
        </p:nvSpPr>
        <p:spPr>
          <a:xfrm>
            <a:off x="611560" y="5114086"/>
            <a:ext cx="8064896" cy="923330"/>
          </a:xfrm>
          <a:prstGeom prst="rect">
            <a:avLst/>
          </a:prstGeom>
        </p:spPr>
        <p:txBody>
          <a:bodyPr wrap="square">
            <a:spAutoFit/>
          </a:bodyPr>
          <a:lstStyle/>
          <a:p>
            <a:r>
              <a:rPr lang="en-US" dirty="0" smtClean="0"/>
              <a:t>There are no outliers the data </a:t>
            </a:r>
            <a:r>
              <a:rPr lang="en-US" b="1" dirty="0" smtClean="0"/>
              <a:t>is Left skewed </a:t>
            </a:r>
            <a:r>
              <a:rPr lang="en-US" b="1" dirty="0" err="1" smtClean="0"/>
              <a:t>i.e</a:t>
            </a:r>
            <a:r>
              <a:rPr lang="en-US" b="1" dirty="0" smtClean="0"/>
              <a:t> negative skewed (subjective) </a:t>
            </a:r>
            <a:r>
              <a:rPr lang="en-US" dirty="0" smtClean="0"/>
              <a:t>as the median is towards the 3rd quartile.</a:t>
            </a:r>
          </a:p>
          <a:p>
            <a:r>
              <a:rPr lang="en-US" dirty="0" smtClean="0"/>
              <a:t>From summary we can say that it is left skewed as mean&lt;median</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277.1600</a:t>
            </a:r>
          </a:p>
          <a:p>
            <a:r>
              <a:rPr lang="en-US" dirty="0"/>
              <a:t>STD =  30.1494	</a:t>
            </a:r>
            <a:endParaRPr lang="en-IN" dirty="0"/>
          </a:p>
        </p:txBody>
      </p:sp>
      <p:pic>
        <p:nvPicPr>
          <p:cNvPr id="1026" name="Picture 2" descr="C:\Users\Hello\Desktop\Data science\Impurity test project\Visualiation\flot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38" y="1735886"/>
            <a:ext cx="4138494" cy="30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5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Hello\Desktop\Data science\Impurity test project\Visualiation\fc2a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22" y="1052736"/>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07837" y="5013176"/>
            <a:ext cx="7652593" cy="646331"/>
          </a:xfrm>
          <a:prstGeom prst="rect">
            <a:avLst/>
          </a:prstGeom>
        </p:spPr>
        <p:txBody>
          <a:bodyPr wrap="square">
            <a:spAutoFit/>
          </a:bodyPr>
          <a:lstStyle/>
          <a:p>
            <a:r>
              <a:rPr lang="en-US" dirty="0" smtClean="0"/>
              <a:t>Data is </a:t>
            </a:r>
            <a:r>
              <a:rPr lang="en-US" b="1" dirty="0" smtClean="0"/>
              <a:t>left skewed </a:t>
            </a:r>
            <a:r>
              <a:rPr lang="en-US" dirty="0" smtClean="0"/>
              <a:t>and The Air flow at column 02 is maintained between 240Nm³/h to 250Nm³/h and also 290 to 310Nm³/h most of the times.</a:t>
            </a:r>
          </a:p>
        </p:txBody>
      </p:sp>
    </p:spTree>
    <p:extLst>
      <p:ext uri="{BB962C8B-B14F-4D97-AF65-F5344CB8AC3E}">
        <p14:creationId xmlns:p14="http://schemas.microsoft.com/office/powerpoint/2010/main" val="1024305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X0AAAEKCAYAAAD+XoUoAAAABHNCSVQICAgIfAhkiAAAAAlwSFlzAAALEgAACxIB0t1+/AAAADl0RVh0U29mdHdhcmUAbWF0cGxvdGxpYiB2ZXJzaW9uIDMuMC4zLCBodHRwOi8vbWF0cGxvdGxpYi5vcmcvnQurowAAIABJREFUeJzt3Xuc3HV97/HXZ257C9nNDSQJIUHgYYNc1Bist0PFC9pKqgUFPBWtPqhtOb1YHy3Wc1Bp7ZF6Ko+2Ui1HqahwAKnaKFG0gkAtRIJgQgQkCZBsEsgm2Q3Zy+zcPueP3++3OzuZ2Z29D/N7Px+PfezMb34z893fzrznO5/f9/f9mbsjIiLxkJjvBoiIyNxR6IuIxIhCX0QkRhT6IiIxotAXEYkRhb6ISIwo9EVEYkShLyISIwp9EZEYSc13AyotXbrUV69ePd/NEBF5UXn44YcPuvuyidZruNBfvXo1W7Zsme9miIi8qJjZs/Wsp/KOiEiMKPRFRGJEoS8iEiMKfRGRGFHoi4jEiEJfRCRGFPoiIjGi0BcRiRGFvohIjDTcEbkiMnW3bN59zLLLzl01Dy2RRqWevohIjCj0RURiRKEvIhIjCn0RkRhR6IuIxIhCX0QkRhT6IiIxotAXEYkRhb6ISIwo9EVEYkShLyISIwp9EZEYUeiLiMSIQl9EJEYU+iIiMaLQFxGJkbpC38wuMLMnzWyHmV1V5fY3mtnPzaxgZhdV3Ha5mT0V/lw+Uw0XEZHJmzD0zSwJXA+8HVgLXGpmaytW2w18ALil4r6LgU8C5wLrgU+a2aLpN1tERKainp7+emCHu+9y9xxwK7ChfAV3f8bdtwKlivu+DfiRux92917gR8AFM9BuEZnAU88f5Rd7+ua7GdJg6gn9FcCesuvd4bJ6TOe+IjINP915kB/+8rn5boY0mHpC36os8zofv677mtkVZrbFzLb09PTU+dAiMp6hXJEjQ3mKpXrfrhIH9YR+N3BS2fWVwL46H7+u+7r7De6+zt3XLVu2rM6HFpHxZPMlSg7Pv5Cd76ZIA6kn9B8CTjOzNWaWAS4BNtb5+HcBbzWzReEO3LeGy0RklmULRQD29g3Nc0ukkUwY+u5eAK4kCOvHgdvdfbuZXWNmFwKY2avNrBu4GPgXM9se3vcw8NcEHxwPAdeEy0RklmXzQeh39w7Oc0ukkaTqWcndNwGbKpZdXXb5IYLSTbX73gjcOI02isgkFUtOvhjU8rsPq6cvo3RErkgTinr5oPKOjKXQF2lC5aHf3avQl1EKfZEmlM0Hx0mmk6aevoyh0BdpQtHInRMWtrK3d4iSxupLSKEv0oSi8s6Jna3kiiV6+ofnuUXSKBT6Ik0oCv2XdLYBquvLKIW+SBOKavrLO1sBjdWXUQp9kSY0lB+t6YOGbcoohb5IExrOF8mkErSmkyzuyKi8IyMU+iJNKJsv0ZZOArCiq02hLyMU+iJNaChfpCUVvL1XLmpjr2r6ElLoizShbKFIa1lPf2/fEO4aqy8KfZGmNFxW3lm5qI1svsShgdw8t0oagUJfpAkN5Yu0pIO39/KuYKz+/j6dTEUU+iJNKZsvjvT0F7QGM6gP5Arz2SRpEAp9kSbj7mTzozX9KPyHcsXx7iYxodAXaTL5olNyaA1H77RlwtDPK/RFoS/SdKIZNlvDsG9PB+Ud9fQFFPoiTScbhntrKgj91kzwNh9UT19Q6Is0nWwhmGytNRy9E9X0s+rpCwp9kaYTTat8zI5c9fQFhb5I06kM/VQyQSaZYFA9fUGhL9J0orn0o9APLifGnCxd4kuhL9JkRnv6o2/v9kxKo3cEUOiLNJ1svkjCIJMcfXu3ZZIavSOAQl+k6WQLRVpSScxsZFlrOqmevgAKfZGmk82XxpR2ANozSdX0BVDoizSd8nl3Im3pJIOacE2oM/TN7AIze9LMdpjZVVVubzGz28LbN5vZ6nB52sxuMrNtZva4mX18ZpsvIpWqhX5rOslQOKpH4m3C0DezJHA98HZgLXCpma2tWO1DQK+7nwpcB1wbLr8YaHH3M4FXAb8ffSCIyOwIyjtjQ1/lHYnU09NfD+xw913ungNuBTZUrLMBuCm8fAdwvgV7kRzoMLMU0AbkgBdmpOUiUlU2XxyZYTOi8o5E6gn9FcCesuvd4bKq67h7ATgCLCH4ABgA9gO7gf/j7oen2WYRGcdQvjgyw2akLaPROxKoJ/StyrLKMyzXWmc9UASWA2uAPzezU455ArMrzGyLmW3p6empo0kiUk3JnVyhNDLDZqQtkxw5UlfirZ7Q7wZOKru+EthXa52wlNMJHAYuA37g7nl3PwD8FFhX+QTufoO7r3P3dcuWLZv8XyEiAOQKJRxoSx9b3skVSxSKCv64qyf0HwJOM7M1ZpYBLgE2VqyzEbg8vHwRcLe7O0FJ500W6ABeAzwxM00XkUrD4bTKmcqevmbalNCEoR/W6K8E7gIeB2539+1mdo2ZXRiu9hVgiZntAD4KRMM6rwcWAI8RfHj8q7tvneG/QURCUU8+nRxbcdUpEyWSqmcld98EbKpYdnXZ5SzB8MzK+/VXWy4isyNfDHa3pZLHlndAp0wUHZEr0lTy6unLBBT6Ik0kX4pCv6Knn1FPXwIKfZEmUojKO4mKnr7KOxJS6Is0kdHyTo2avso7safQF2kioztyx/b021XTl5BCX6SJFGr09KMJ2HRydFHoizSRfCno6dfakauZNkWhL9JERnr6iRrlHfX0Y0+hL9JEoh25lQdnRROwqbwjCn2RJpIvOgmDZEVPP5EwWlIJlXdEoS/STArF0jH1/Eh7JqnRO6LQF2km+aIfc2BWJDh7lkI/7hT6Ik0kP05Pv1U9fUGhL9JU8iU/ZidupD2TJKuefuwp9EWaSFDTV3lHalPoizSRQtFrl3fSKu+IQl+kqeSLpWPm3Ym0Z5IasikKfZFmki+VSCeqv61V3hFQ6Is0lXzRa9f0NXpHUOiLNJXxDs5qS6c0ekcU+iLNJF/0mjX9tkyCwXwRd5/jVkkjUeiLNJFgR27tmn6x5CMnWpF4UuiLNJFC0WvvyM2kAJ09K+4U+iJNolhyij7OjlydHF2A1Hw3QERmRjQGv3JH7i2bdwPwyO5eAG7fsoelC1q47NxVc9tAaQgKfWl4UWhVUmiNNVyITqBSvaefSQUfBtGJViSeVN4RaRK1evqRaHmuoNCPM4W+SJMYDf3qPf0o9DV6J94U+iJNIpsPyzs1Ru+ovCNQZ+ib2QVm9qSZ7TCzq6rc3mJmt4W3bzaz1WW3nWVmD5jZdjPbZmatM9d8EYlkCxP19IPlKu/E24Shb2ZJ4Hrg7cBa4FIzW1ux2oeAXnc/FbgOuDa8bwr4BvARdz8DOA/Iz1jrRWREVN6pdXBWJqmevtTX018P7HD3Xe6eA24FNlSsswG4Kbx8B3C+mRnwVmCru/8CwN0PubsGCYvMguGwvFNrR24U+jmFfqzVE/orgD1l17vDZVXXcfcCcARYApwOuJndZWY/N7O/qPYEZnaFmW0xsy09PT2T/RtEhDp25EY1fZV3Yq2e0K/2Cqrc/V9rnRTweuB94e93mdn5x6zofoO7r3P3dcuWLaujSSJSaaSmX2NHbiphGJDT6J1Yqyf0u4GTyq6vBPbVWies43cCh8Pl97r7QXcfBDYBr5xuo0XkWFF5p9bBWWZGOplQTT/m6gn9h4DTzGyNmWWAS4CNFetsBC4PL18E3O3B/K13AWeZWXv4YfDfgF/OTNNFpNxEB2cFt5lq+jE34TQM7l4wsysJAjwJ3Oju283sGmCLu28EvgJ83cx2EPTwLwnv22tmnyf44HBgk7vfOUt/i0isZQvj78iFoK6vmn681TX3jrtvIijNlC+7uuxyFri4xn2/QTBsU0Rm0eiQzerlHQhG8Ki8E286IlekSWTzJZIJI2G1Qz+dTKi8E3MKfZEmkc0XSSVqBz4Q7sjV6J04U+iLNInhQnHcej5AJmUq78ScQl+kSWTzpZoHZkXSyYTm3ok5hb5Ik8jmizXn3YloR64o9EWaxHChjp5+KqEjcmNOoS/SJLL5Ys0pGCKZpMbpx51CX6RJZPMT78hNJ4MducEB8xJHCn2RJpHNl8Y9MAuCnr4DhZJCP64U+iJNIlvHkE1NrywKfZEmMZwv1XVwFuhEKnGm0BdpEvXU9EdPmajyTlwp9EWaRBD66unL+BT6Ik0iWyhNeHBWOhV8KKimH18KfZEmUCiWKJZ8wp7+aHlHoR9XCn2RJlDPCVTKb1fox5dCX6QJjJ5Apb4duarpx5dCX6QJjJwfd6IhmyPj9DV6J64U+iJNIJuvr7yjnr4o9EWaQD3nxwVGdvSqph9fCn2RJjBcCMs7E/T0g3PoqqcfZwp9eVEZyhW571c9HDw6PN9NaShReWeinr6ZBefJ1Tj92ErNdwNE6uHuPLKnj+8/9hwDwwX6hwvz3aSGMrojd+J+XCapE6nEmXr68qLwxHNHuePhbha3p2nPJBX6FYbrHKcPwQge1fTjS6EvLwoH+4Nyzgdft4YlHRkGFPpjjPT0JyjvROso9ONLoS8vCgPDRZIJoyWVoKMlpZ5+hdGafp3lHdX0Y0uhLy8Kg7kCHZkkZsaClpR6+hUm19NXeSfOFPryojCQK9KeCcYdRD19ned1VLbOIZvROppPP77qCn0zu8DMnjSzHWZ2VZXbW8zstvD2zWa2uuL2VWbWb2Yfm5lmS9wMDhdozyQBWNCSouTwwpB6+5FsrogZE545CyCTUnknziYMfTNLAtcDbwfWApea2dqK1T4E9Lr7qcB1wLUVt18HfH/6zZW4GswVaW8Z7ekDHBzQWP3IQK5IRyaFmco7Mr56evrrgR3uvsvdc8CtwIaKdTYAN4WX7wDOt/DVZ2a/DewCts9MkyWOBsKaPgQ9fYBD/bn5bFJDGcyNfhOaSDppOiI3xuoJ/RXAnrLr3eGyquu4ewE4Aiwxsw7gL4FPj/cEZnaFmW0xsy09PT31tl1iouTO0JiafhBuh/rV04/0DxdHvgFNJKNx+rFWT+hX+75YuReo1jqfBq5z9/7xnsDdb3D3de6+btmyZXU0SeIkmyvijIb9gpHyjnr6kfJ9HhOJduSWStqZG0f1dA26gZPKrq8E9tVYp9vMUkAncBg4F7jIzP4O6AJKZpZ19y9Mu+USGwO5YGRK1NNvz6Qw0Pw7ZYLyV509/XCEz3ChRFudHxTSPOp5lTwEnGZma4C9wCXAZRXrbAQuBx4ALgLu9mA83RuiFczsU0C/Al8mazAXjNKJavrJhNGWSXJIO3JHDOaKLO7I1LVudCKVwVxBoR9DE5Z3whr9lcBdwOPA7e6+3cyuMbMLw9W+QlDD3wF8FDhmWKfIVA0Mhz39spr1gpaUduSWGRieTE8/qMYOhQd0SbzU9Spx903ApoplV5ddzgIXT/AYn5pC+0SO6elDMGxToT9qMFecVE0fRo/ilXjREbnS8Cpr+hD09DVOf9TAcKH+0TvJqLyj0I8jhb40vMFcgVTCxswro57+KHefXE8/rOkPKfRjSaEvDW8wHINefrTpgpYkR4bymk6A4NSHhZLX3dOPyjuq6ceTQl8a3kCVo02jgOsdVG9/MNrRXWdPPyrvqKcfTwp9aXiD4bwy5UYO0NJRuQxEO7rr7ulr9E6cKfSl4Q0MF2hvGduL1fw7o6IdsvUO2Ryp6Sv0Y0mhLw1vsGzenUjUq9UBWoycUKbyg7EWlXfiTaEvDa1QLDGUL44Zow/q6ZebdE9foR9rCn1paH1DeWDs0bgALakEmVSCHtX0R84XXO+O3GTCSJqpvBNTCn1paL3hTJqVgWZmLO3IqKdP2RHLde7IBUinTAdnxZRCXxra4TD0q5Uulixo0Zz6jM5NVFkCG08mmdA0DDGl0JeG1jsYlneqBNqSBRkOaU79kZ5+ZQlsPOlkQuWdmFLoS0OLDr6qVrpY0tGiOfUZ7em3pSfR008lVN6JKYW+NLTDNWr6EPT0o28CcTaYK9CWTpJMTHxS9Eha5Z3YUuhLQ+sdyJFJJkaGGZbrak8zlC/GfujhQK44cirJeqWTFvvtFlcKfWlohwdzNQ86WtwenCkq7vPvBOfHrb+eD8GOXJV34kmhLw2tdyBX86CjReHpAQ/HfGfuwCSmVY6kUyrvxJVCXxra4cF8zUBbFPb0+2Je1x/MFUaOUK6XRu/El0JfGlrvQK5m6C/uSANBCSjOBoaLkxquCSrvxJlCXxpa70CuZqBFPf3emJd3BnOFSR2YBerpx5lCXxpWrlDi6HDtQOtsC3r6cd+ROzB87CykE8mkEuQKJfJFnXksbhT60rD6hqIx+tUDLZVM0NmWVk8/V5j0kM2oZHZkKN77Q+JIoS8Nq3cgCKTxJhJb3JHhcMx35E6lp98Whn7cd4LHkUJfGtZ4R+NGutrT9MW4vJMrlMgVS5Ou6beno55+fLddXCn0pWGNzLszTi92cXsm1uP0o6NqJzt6Rz39+FLoS8Ma6emPU69e1JGJdU1/5KTok+3phx+kCv34UehLw6p1ApVyi9rTsZ50bSrTKsPojJxxH/kURwp9aViHB3Mc15Iilaj9Ml3UkYn1pGtTOYEKQEs6QcI0eieO6gp9M7vAzJ40sx1mdlWV21vM7Lbw9s1mtjpc/hYze9jMtoW/3zSzzZdm1juQoys86raWuE+6FpV3Jjt6J2FGZ1ta5Z0YmjD0zSwJXA+8HVgLXGpmaytW+xDQ6+6nAtcB14bLDwLvdPczgcuBr89Uw6X5HR7Mj4R6LV0xD/3BqKc/yXH6EGy7PvX0Y6eenv56YIe773L3HHArsKFinQ3ATeHlO4Dzzczc/RF33xcu3w60mlnLTDRcml/vQG5kJs1aFndEUzHEM7wGpnBS9EjQ04/nh2Wc1RP6K4A9Zde7w2VV13H3AnAEWFKxzu8Aj7i7zm8ndekdzE3Y04/7pGvRpGnjDWutpas9rZp+DNUT+tXOweaTWcfMziAo+fx+1Scwu8LMtpjZlp6enjqaJHFQT0+/a2R65XiG/sBwNHpnCuUd1fRjqZ7Q7wZOKru+EthXax0zSwGdwOHw+krg28D73X1ntSdw9xvcfZ27r1u2bNnk/gJpStl8kYFccaR8U0tXOOlaXA/Qinr67ZM4KXqkqz0T2w/LOKsn9B8CTjOzNWaWAS4BNlass5FgRy3ARcDd7u5m1gXcCXzc3X86U42W5hf1QBdNUN6J+6RrA7kCLakEqSrnEJ5IZ1uaF7IFiqXKL+7SzCZ8pYQ1+iuBu4DHgdvdfbuZXWNmF4arfQVYYmY7gI8C0bDOK4FTgf9lZo+GP8fP+F8hTSfquS+eYMgmxPsArYHhwpR24kJQ0wd4QXX9WKnr1eLum4BNFcuuLrucBS6ucr+/Af5mmm2UGIqGYC5qz3B4gpE5izoysR6yOdnz40ai0O8byk+470Sah47IlYYU9fTrCaNFMZ50bSBXmNLIHYCutnjvBI8rhb40pPKe/kQWtWdiOwplMFec0sgdgM6ynr7Eh0JfGlLUc49KEONZ3JGOb09/eDo9/WDbHonpB2ZcKfSlIfUO5FjYmiJdx6iUrvb4Tro2mJtOTV/lnThS6EtD6h3MTzhGPzIyFUMMw6t/GqN3FraGc+qrvBMrCn1pSL2DEx+NG1kU00nX3J0DR4dZdtzUprNKJRMsbE3Fdn9IXCn0pSEdHph43p3IorDuH7dJ1w4N5MgVSizvbJ3yY3S1ZzT/Tswo9KUh1TPvTuT4hUHoPfdCdjab1HD29wV/74ldbVN+jLifWD6OFPrSkA4P5uqu6a/oaiNhsPvQwCy3qrHs7RsCgr9/qjrb0qrpx4xCXxrOUK5INl+qa7gmQCaV4MTONnYfHpzlljWW/UeC0D9xuuUd1fRjRaEvDSeaG7/emj7AyUvaeTZmob+vb4iWVKLub0TVdKmnHzsKfWk4zx0JatWTGZVy8pJ2dh+KWegfybKiqw2zaqezqE9U0y9pps3YUOhLw9nV0w/AKcsW1H2fVYs7ODSQoz88qUgc7Osb4sSuqZd2IKjplxyOxmi7xZ1CXxrOzp4B0knjpEX176A8eUk7AM/GaGfuvr4hlndOfScujB6Vq7p+fEztUD6RWbSzp5/VSzomPDHILZt3j1yORrLc/OBu/vbdZ85q+xpBvljiwNHhaQ3XhNH5d/qGcqyifSaaJg1OPX1pODt7+nnpJEo7AEvCnZlxmXjtuSNZ3GHFNMs7I3Pqq6cfGwp9aSj5YondhwZ56fEdk7pfazpJeybJoZiE/v5wZ/fy6fb0Nb1y7Cj0paE8e2iQQskn3dOHYOK1wwPDs9CqxrOvLxqjP73QX3Zc8E1hb+/QtNskLw4KfWkoO8ORO1MP/Xj09PeFB2Ytn4HRO6sWt/PY3iMz0Sx5EVDoS0MZCf3jJx/6SzqCycPyxdJMN6vh7OsbYlF7mvYpnkCl3JkrO/lFd98MtEpeDBT60lB2HhjgJQtbWTCFOeIXd7RQ8niUKvb1Zadd2omctaKT7t6h2HxLijuFvjSUnT39k96JG4mmI4jDdAz7+oamvRM3ctbKLgC2qcQTCwp9aRjuPqXhmpFo2GYcZtsMQn969fzIy1csBGDrHpV44kChLw2jp3+Yo9nClEN/QWuKVMJ4tsnn4OkfLvBCtjBjPf3jWtOcsqyDrerpx4JCf565a6KryM4DQQ99qqGfMGNxR4Ynnz86k81qOPv7opE7MxP6AGev7GKrdubGgqZhmAdHs3k+d9eT3P3EAQ72D7OwNc27X7mSVYuDw+AvO3fVPLdwfoyO3JlaTR/g105cyP1P9bC3b2haJxdpZFHtfTJzE03kzBWdfPuRvTz/QpYTFs5M2Ugak3r6c2z/kSEu/tID3LJ5Ny2pBGet7CJXKPEv9+7kru3PUYzxFLc/e/owC1pSvGQaobN+zWIAbtn87Ew1q6G4Ozfct4vTjl/A2eEO2Jlw1spOALZ2q8TT7NTTn0OP7T3Ch2/aQv9wga9+cP3ImZ6y+SJ3btvPvb/q4fkXslz0qpW0ZZKz0oYv37eLR7v7GMoXaU0l6WpP88l3nkEmNb+f/4/tPcJ3t+7jijeeMq354Re1Z3jTy07g1p/t4Y/PP42W1Oxsx/ly9xMHeOK5o3z+PWeTSEx9O1U6Y3knCYNt3X28Ze0JM/a40njqeqeb2QVm9qSZ7TCzq6rc3mJmt4W3bzaz1WW3fTxc/qSZvW3mmv7i4e7cvPlZ3v3F/8IMvvmRX+f1py0dub01neR3XrmSDecs58nnjvK+Lz9I7wyPmX7q+aP82W2P8tkfPMH3tu7nx48f4M5t+7l5825e+9m7+fwPn6Tn6PxMYeDufObOx+lqS/OH55067cd7/6+fzKGBHN/f9twMtK5xuDtfuGcHK7raeOfZy2f0sdsySU4/4Th+uvOQTqjS5Cbs6ZtZErgeeAvQDTxkZhvd/Zdlq30I6HX3U83sEuBa4L1mtha4BDgDWA78h5md7u7Fmf5DZoq7M1woMZgrMpgrMJQrhpeD64O5YriswGA+uDwwXGQoX6Ajk2LpcS0sXdDC0gUZ2tJJtu09wm0P7eGpA/2cdvwC3rPuJB7Z3ccju4/daXbumiV0ZFLc8XA3b7nuPv7qHS/jXa9YMa2e79MHB7j+nh186+fdtKWTrFu9iPWrl7DsuBZyhRJ7egfZc3iQf7pnB1+6bxfvXXcSH3jd6invTJ2KHz9+gAd2HeLTF57BnVv3T/vxXn/qUtYs7eCmB57hwrOXz2iPeD49sOsQj+zu45oNZ/DNLd0z/vjvffVJfPq7v+Tj39rG/373mU2z3WSseso764Ed7r4LwMxuBTYA5aG/AfhUePkO4AsWJNUG4FZ3HwaeNrMd4eM9MDPNH1+pFAT4wf5hDvYPc6g/N3L5YH+Onv5hDh4Nrr+QLYyE+WQ6OkZwYu5MMkG2UCRfPPbOi9rTvHXtCbzx9GUkJgjwl6/o5LJzV/E/v/MYH739F9z406d542nLeOWqRSw7roW2TJJUwiiWnKI7haJTcqdQckolZyBX5PkjWZ49PMCPHw9KAZlUgt973Rr+8DdO5QePjfZ+o97d6Sccx9kndXH/Uz3csnk3X3/wWZYuaOGdZ5/ImqUdnNjZxoKWFKmkkUwYqUTwO2GGWTBqJsiH4Hf58vLf7lByxz24fGhgmHueOMCtD+3hlGUdXHbuqhkJs0TC+ODrVnP1v2/nzdfdy0f+20t59erFHNeaoi2dJPoXGMGFav+S8mXV1nMHJ/hbypfB6HIfWe542e1U3NcJtstQrshArhB0IsLLg7kCvQN57v1VD/+18yBLF7TwnnUn8a2f753OJqrqg69bQ+9Ajn+8ewcA73vNKk5e3MGC1hQJY1qdD2kcNtGQQTO7CLjA3T8cXv9d4Fx3v7JsncfCdbrD6zuBcwk+CB5092+Ey78CfN/d76j1fOvWrfMtW7ZM+g/Z1n2E997wwEj4FSZI7tZ0ggUtqZGftkySTDJBOpWgJfydSSZGAj2TCn7S4eVonVTCRt4M7k6uWKI/W6B/uMBwocRLFrayMDxRRb0uO3cVpZLzzYf3cPPm3fxy3wsT/j2VDFi1pJ0zlndy5opOOutswwtDebbvO8ITzx3l2cOD5AqzO49NwuBVJy/iE7+5lnNO6hpzYpSpuuzcVbg739u6ny/+ZCe/3P/CDLR0fi3uyHDG8oW8+uTFLJ3EuYMny93Z2zfEP/9kZ9XbzYLXloUf9EbwgW42+uHYyBr9c+vtLz+Rv3/P2VO6r5k97O7rJlqvnp5+tc1UmUC11qnnvpjZFcAV4dV+M3uyjnZNxVLg4Cw99nSMadf7ZuhBnwHum95DzMn2eprg6+EkjNuumdp+UzBr2+tZ4BHgG1O7+4vidd9A5q1djwOff2/Nmydq18n1PEc9od8NnFR2fSWwr8Y63WaWAjqBw3XeF3e/AbihngZPh5ltqeeTcK6pXZOjdk2O2jU5zd6uekbvPAScZmZrzCxDsGN2Y8U6G4HLw8sXAXd7UDfaCFwSju5ZA5wG/Gy6jRYRkamZsKfv7gUzuxK4C0gCN7r7djO7Btji7huBrwBfD3fUHib4YCBc73aCnb4F4I8aeeSOiEizq+t/bpOLAAAKmElEQVTgLHffBGyqWHZ12eUscHGN+34G+Mw02jiTZr2ENEVq1+SoXZOjdk1OU7drwtE7IiLSPDT3johIjDRN6JvZjWZ2IDxmIFp2m5k9Gv48Y2aPhstXm9lQ2W1fmsV2nWRm95jZ42a23cz+JFy+2Mx+ZGZPhb8XhcvNzP4xnLpiq5m9co7b9TkzeyJ87m+bWVe4fE622Tjt+pSZ7S17/neU3WfWp/oYp13z+hozs1Yz+5mZ/SJs16fD5WvCKVGeCtuYCZfXnDJljtp1c/h/eix8z6bD5eeZ2ZGy7XX1+M8w4+36qpk9Xfb854TL5+r9WKtd95e1aZ+ZfSdcPvXt5e5N8QO8EXgl8FiN2/8euDq8vLrWerPQrhOBV4aXjwN+BawF/g64Klx+FXBtePkdwPcJjnF4DbB5jtv1ViAVLr+2rF1zss3GadengI9VWX8t8AugBVgD7ASSc9Wu+X6Nha+TBeHlNLA5fN3cDlwSLv8S8Afh5T8EvhRevgS4bY7b9Y7wNgP+X1m7zgO+N4/b66vARVXWn6v3Y9V2Vazzb8D7p7u9mqan7+73EYwcOoaZGfAeghfZnHL3/e7+8/DyUYLjL1YQTFFxU7jaTcBvh5c3AF/zwINAl5mdOFftcvcfunshXO1BgmMr5sw426uWkak+3P1pIJrqY07bNV+vsfB10h9eTYc/DryJ0WPeKl9f0evuDuD8sO1z0i533xTe5gTDt+f69VVre9UyV+/HcdtlZscR/E+/M93naprQn8AbgOfd/amyZWvM7BEzu9fM3jAXjQi/Sr+C4FP8BHffD0GgAMeHq60A9pTdrZvxQ2+m21Xu9wh6OZE53WZV2nVl+BX7RgvLYTTO9pq315iZJcOy0gHgRwTfdvrKPrzLt8nI9gpvPwIsmYt2ufvmstvSwO8CPyi7y6+H5Y3vm9kZs9GmCdr1mfD1dZ2ZRXNdzNnra7ztBbwL+LG7l88pMqXtFZfQv5SxPbD9wCp3fwXwUeAWM1s4mw0wswUEX8/+tOIfd8yqVZbN2hCrWu0ys08QHFtxc7hoTrdZlXZ9EXgpcE7Ylr+PVq1y9znfXszja8zdi+5+DkGveT3wa9VWC3/P2faqbJeZvbzs5n8G7nP3+8PrPwdOdvezgX9iBnq0k2zXx4GXAa8GFgN/Ga7eKNur8vU15e3V9KFvwbQQ7wZui5aFpYBD4eWHCXpGp89iG9IEQXGzu38rXPx89DUx/H0gXF7X1BWz2C7M7HLgt4D3hV/D53SbVWuXuz8fvilKwP9ltITTCNtr3l9j4fP0AT8hqD13he2CsdtkZHvZ2ClT5qJdF4TP+0lgGcGHYbTOC1F5w4PjgtJmtvTYR5uddoXlO/dgRuB/ZR5eX9XaBWBmS8L23Fm2zpS3V9OHPvBm4AkPZwAFMLNlFpwnADM7hWB6iF2z8eRhvfQrwOPu/vmym8qnrrgc+Pey5e8PRw28BjgSlYHmol1mdgFBL+dCdx8sWz4n22ycdpXXUd8FRKO05mSqj3H+jzCPr7HweaIRVm1hWx4H7iGYEgWOfX1VmzJlLtr1hJl9GHgbcGn4AR6t/5Jo34KZrSfIpkNz2K6oA2YE+z/KX19z8X6s2q7w5osJdtpmy9af+vbyWd5bPlc/BF999gN5gk/nD4XLvwp8pGLd3wG2E4z6+Dnwzlls1+sJvg5uBR4Nf95BUEf9MfBU+Huxj+7Fv56gZ7gNWDfH7dpBUMOMlkUjPeZkm43Trq+H22MrwRvxxLL7fCLcXk8Cb5/Lds33aww4i2ACzq0EQRWNHjqF4MNvB/BNoCVc3hpe3xHefsoct6sQ/q+ibRgtv7Jsez0IvHaO23V3+Pp6jGAy02gkzVy9H6u2K7ztJwTfRsrXn/L20hG5IiIxEofyjoiIhBT6IiIxotAXEYkRhb6ISIwo9EVEYkShL8cws6KNzt73qAUzRp5nZt+b4H7nmdlr63j8MeuZ2UfM7P0z1PbTzWyTBbMiPm5mt5vZCRO0Zdy/a6aZ2avMbFvYxn8sG2/91+E0AI+a2Q/NbPk4j/EPFsw6mihbdqGZXVXH81fO0Pgf4fJPmdnHZuJvlMal0Jdqhtz9nLKfZ+q833nAhKFfuZ67f8ndvzbpVlYws1aCoxa/6O6nuvuvEUzfsGy6jz3DvghcQXDA1mmER14Cn3P3szw4FP97QNXpcsOgfxfB8RRvjJa7+0Z3/2yV9audIe/+sv/vm6f118iLikJfJs2CcwF8J+yVPmhmZ1kwCdlHgD8Le49vMLN3WjBn+yNm9h9mdkKN9UZ6mGZ2TviY0Xz+0XkGfmJm11ow5/ivrPoEZpcBD7j7d6MF7n6Puz9mwXzl/xr2sB8xs9+o8neN6elaMOf76vDnCTP7crjsZjN7s5n91IL56teX3f/GsK27zOyPqzzHicBCd3/Ag4NkvkY4A6aPncung9pzvPwGwQE8XySYkyV67A+Y2RfCy181s8+b2T0EU2RPSrX/g5kdb2YPh7efbWZuZqvC6zvNrH2yzyNzT6Ev1bSVffX/dpXbPw084u5nAX9FMPXsMwTztl8X9h7vB/6TYE7wVwC3An9RY71yXwP+MnzsbcAny25Luft64E8rlkdeDjxc42/6IwB3P5MgKG8KvxnU61TgHwiOnHwZwQfM64GPEWyDyMsIphlYD3zSwpOElFlBcMR4ZMysjWb2GTPbA7yPGj19Riff+jbwW1WeI3I68GZ3//Mqt72h7H/8iSq3H/N/cPcDQKsFE8e9AdgSPs7JwAEvm7ZDGlddJ0aX2BkKSwy1vJ5gmgHc/W4zW2JmnVXWWwncFvZuM8DT4z1p+Bhd7n5vuOgmgikDItEkZw8TnKRkMl5PMBsh7v6EmT3L5CZAe9rdt4Xt3E4wza2b2baKttzpwaRdw2Z2ADiBsSE/7qyN7v4J4BNm9nGCQ+3HfLhZcAasdwB/5u5HzWwzwYlv7uRY33T3Yo2/5353/61qN0zwf/gv4HUEZaW/JShNGVD54S0NSj19mYp6p5v9J+ALYe/69wnmfZmO4fB3keodlu3Aq2rct54ThRQY+54ob+9w2eVS2fVSRVvK16vWzm7Gnjik1qyNtxB+sFa4gGBmzG1m9gzBh9mlVdYDGKixfDruJ+jln0wwidvZYRvum4Xnklmg0JepuI+g/ICZnQccDOvRRwlOJRjpBPaGly8vW165HgDufgToLavX/y5wb+V647gFeK2Z/Wa0wMwuMLMzK9p8OrCKYIK2cs8QnHITC86FumYSz10XD2ZoPGpmrwlH7byfcAZMMzutbNULGZ1lsdylwIfdfbW7rw7b+NaZrKdP8H+4D/jvwFMezJJ5mOCbx09n6vlldin0ZSo+Bawzs63AZxkN9O8C74p20IbrfdPM7gcOlt2/cr1ylwOfCx/7HOCaehvl7kME5wH4H+EO1l8CHyA4V8E/A8mwHHMb8IGwDFPu34DFFpy96A8IzoM7G/4A+DLBTJc7GT072WfDHcVbCUo2f1J+pzDY38bYedUHCPadvHOG21j1/1A2kivq2f8nwVm6emf4+WWWaJZNEZEYUU9fRCRGFPoiIjGi0BcRiRGFvohIjCj0RURiRKEvIhIjCn0RkRhR6IuIxMj/B5boMSTvK95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460373" y="340054"/>
            <a:ext cx="4111625" cy="461665"/>
          </a:xfrm>
          <a:prstGeom prst="rect">
            <a:avLst/>
          </a:prstGeom>
        </p:spPr>
        <p:txBody>
          <a:bodyPr wrap="square">
            <a:spAutoFit/>
          </a:bodyPr>
          <a:lstStyle/>
          <a:p>
            <a:r>
              <a:rPr lang="en-US" sz="2400" b="1" u="sng" dirty="0" smtClean="0"/>
              <a:t>Flotation Column 03 Air Flow</a:t>
            </a:r>
            <a:endParaRPr lang="en-IN" sz="2400" b="1" u="sng" dirty="0"/>
          </a:p>
        </p:txBody>
      </p:sp>
      <p:pic>
        <p:nvPicPr>
          <p:cNvPr id="19460" name="Picture 4" descr="C:\Users\Hello\Desktop\Data science\Impurity test project\Visualiation\fc3a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484784"/>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374" y="831845"/>
            <a:ext cx="8936161" cy="369332"/>
          </a:xfrm>
          <a:prstGeom prst="rect">
            <a:avLst/>
          </a:prstGeom>
        </p:spPr>
        <p:txBody>
          <a:bodyPr wrap="square">
            <a:spAutoFit/>
          </a:bodyPr>
          <a:lstStyle/>
          <a:p>
            <a:pPr lvl="0"/>
            <a:r>
              <a:rPr lang="en-IN" dirty="0"/>
              <a:t>There are </a:t>
            </a:r>
            <a:r>
              <a:rPr lang="en-IN" b="1" dirty="0"/>
              <a:t>33 outliers</a:t>
            </a:r>
            <a:r>
              <a:rPr lang="en-IN" dirty="0"/>
              <a:t> in</a:t>
            </a:r>
            <a:r>
              <a:rPr lang="en-IN" b="1" dirty="0"/>
              <a:t> Flotation Column 03 Air Flow</a:t>
            </a:r>
            <a:endParaRPr lang="en-IN" dirty="0"/>
          </a:p>
        </p:txBody>
      </p:sp>
      <p:sp>
        <p:nvSpPr>
          <p:cNvPr id="6" name="Rectangle 5"/>
          <p:cNvSpPr/>
          <p:nvPr/>
        </p:nvSpPr>
        <p:spPr>
          <a:xfrm>
            <a:off x="460374" y="4879393"/>
            <a:ext cx="8144073" cy="923330"/>
          </a:xfrm>
          <a:prstGeom prst="rect">
            <a:avLst/>
          </a:prstGeom>
        </p:spPr>
        <p:txBody>
          <a:bodyPr wrap="square">
            <a:spAutoFit/>
          </a:bodyPr>
          <a:lstStyle/>
          <a:p>
            <a:r>
              <a:rPr lang="en-US" dirty="0" smtClean="0"/>
              <a:t>There are outliers and the data is </a:t>
            </a:r>
            <a:r>
              <a:rPr lang="en-US" b="1" dirty="0" smtClean="0"/>
              <a:t>left skewed </a:t>
            </a:r>
            <a:r>
              <a:rPr lang="en-US" b="1" dirty="0" err="1" smtClean="0"/>
              <a:t>i.e</a:t>
            </a:r>
            <a:r>
              <a:rPr lang="en-US" b="1" dirty="0" smtClean="0"/>
              <a:t> negative skewed </a:t>
            </a:r>
            <a:r>
              <a:rPr lang="en-US" dirty="0" smtClean="0"/>
              <a:t>(subjective) as the median is towards the 3rd quartile.</a:t>
            </a:r>
          </a:p>
          <a:p>
            <a:r>
              <a:rPr lang="en-US" dirty="0" smtClean="0"/>
              <a:t>From summary we can say that it is left skewed as mean&lt;median</a:t>
            </a:r>
            <a:endParaRPr lang="en-IN" dirty="0"/>
          </a:p>
        </p:txBody>
      </p:sp>
      <p:sp>
        <p:nvSpPr>
          <p:cNvPr id="7" name="Rectangle 6"/>
          <p:cNvSpPr/>
          <p:nvPr/>
        </p:nvSpPr>
        <p:spPr>
          <a:xfrm>
            <a:off x="5364088" y="1735886"/>
            <a:ext cx="4572000" cy="646331"/>
          </a:xfrm>
          <a:prstGeom prst="rect">
            <a:avLst/>
          </a:prstGeom>
        </p:spPr>
        <p:txBody>
          <a:bodyPr>
            <a:spAutoFit/>
          </a:bodyPr>
          <a:lstStyle/>
          <a:p>
            <a:r>
              <a:rPr lang="en-IN" dirty="0"/>
              <a:t>Mean = </a:t>
            </a:r>
            <a:r>
              <a:rPr lang="en-IN" dirty="0" smtClean="0"/>
              <a:t>281.0824</a:t>
            </a:r>
          </a:p>
          <a:p>
            <a:r>
              <a:rPr lang="en-US" dirty="0" smtClean="0"/>
              <a:t>STD </a:t>
            </a:r>
            <a:r>
              <a:rPr lang="en-US" dirty="0"/>
              <a:t>=  28.5583	</a:t>
            </a:r>
            <a:endParaRPr lang="en-IN" dirty="0"/>
          </a:p>
        </p:txBody>
      </p:sp>
    </p:spTree>
    <p:extLst>
      <p:ext uri="{BB962C8B-B14F-4D97-AF65-F5344CB8AC3E}">
        <p14:creationId xmlns:p14="http://schemas.microsoft.com/office/powerpoint/2010/main" val="2350612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Hello\Desktop\Data science\Impurity test project\Visualiation\fc3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5868" y="4149080"/>
            <a:ext cx="7920587" cy="1200329"/>
          </a:xfrm>
          <a:prstGeom prst="rect">
            <a:avLst/>
          </a:prstGeom>
        </p:spPr>
        <p:txBody>
          <a:bodyPr wrap="square">
            <a:spAutoFit/>
          </a:bodyPr>
          <a:lstStyle/>
          <a:p>
            <a:r>
              <a:rPr lang="en-US" b="1" dirty="0" smtClean="0"/>
              <a:t>Data is left skewed </a:t>
            </a:r>
            <a:r>
              <a:rPr lang="en-US" dirty="0" smtClean="0"/>
              <a:t>and The Air flow at column 03 is maintained between 240Nm³/h to 250Nm³/h and also 290 to 310Nm³/h most number of times.</a:t>
            </a:r>
          </a:p>
          <a:p>
            <a:endParaRPr lang="en-US" dirty="0"/>
          </a:p>
          <a:p>
            <a:r>
              <a:rPr lang="en-US" b="1" dirty="0" smtClean="0"/>
              <a:t>Data is not normally distributed</a:t>
            </a:r>
          </a:p>
        </p:txBody>
      </p:sp>
    </p:spTree>
    <p:extLst>
      <p:ext uri="{BB962C8B-B14F-4D97-AF65-F5344CB8AC3E}">
        <p14:creationId xmlns:p14="http://schemas.microsoft.com/office/powerpoint/2010/main" val="3768410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276" y="1196752"/>
            <a:ext cx="8128164" cy="369332"/>
          </a:xfrm>
          <a:prstGeom prst="rect">
            <a:avLst/>
          </a:prstGeom>
        </p:spPr>
        <p:txBody>
          <a:bodyPr wrap="square">
            <a:spAutoFit/>
          </a:bodyPr>
          <a:lstStyle/>
          <a:p>
            <a:pPr lvl="0"/>
            <a:r>
              <a:rPr lang="en-IN" dirty="0"/>
              <a:t>There are </a:t>
            </a:r>
            <a:r>
              <a:rPr lang="en-IN" b="1" dirty="0"/>
              <a:t>54191 outliers</a:t>
            </a:r>
            <a:r>
              <a:rPr lang="en-IN" dirty="0"/>
              <a:t> in</a:t>
            </a:r>
            <a:r>
              <a:rPr lang="en-IN" b="1" dirty="0"/>
              <a:t> Flotation Column 04 Air Flow.</a:t>
            </a:r>
            <a:endParaRPr lang="en-IN" dirty="0"/>
          </a:p>
        </p:txBody>
      </p:sp>
      <p:sp>
        <p:nvSpPr>
          <p:cNvPr id="3" name="Rectangle 2"/>
          <p:cNvSpPr/>
          <p:nvPr/>
        </p:nvSpPr>
        <p:spPr>
          <a:xfrm>
            <a:off x="395536" y="548680"/>
            <a:ext cx="4176464" cy="461665"/>
          </a:xfrm>
          <a:prstGeom prst="rect">
            <a:avLst/>
          </a:prstGeom>
        </p:spPr>
        <p:txBody>
          <a:bodyPr wrap="square">
            <a:spAutoFit/>
          </a:bodyPr>
          <a:lstStyle/>
          <a:p>
            <a:pPr lvl="0"/>
            <a:r>
              <a:rPr lang="en-IN" sz="2400" b="1" u="sng" dirty="0" smtClean="0"/>
              <a:t>Flotation Column 04 Air Flow</a:t>
            </a:r>
            <a:r>
              <a:rPr lang="en-IN" b="1" dirty="0" smtClean="0"/>
              <a:t>.</a:t>
            </a:r>
            <a:endParaRPr lang="en-IN" dirty="0"/>
          </a:p>
        </p:txBody>
      </p:sp>
      <p:sp>
        <p:nvSpPr>
          <p:cNvPr id="5" name="Rectangle 4"/>
          <p:cNvSpPr/>
          <p:nvPr/>
        </p:nvSpPr>
        <p:spPr>
          <a:xfrm>
            <a:off x="576180" y="5085184"/>
            <a:ext cx="8064896" cy="1200329"/>
          </a:xfrm>
          <a:prstGeom prst="rect">
            <a:avLst/>
          </a:prstGeom>
        </p:spPr>
        <p:txBody>
          <a:bodyPr wrap="square">
            <a:spAutoFit/>
          </a:bodyPr>
          <a:lstStyle/>
          <a:p>
            <a:r>
              <a:rPr lang="en-US" dirty="0" smtClean="0"/>
              <a:t>There are outliers and it may be </a:t>
            </a:r>
            <a:r>
              <a:rPr lang="en-US" b="1" dirty="0" smtClean="0"/>
              <a:t>slight left skewed(subjective) </a:t>
            </a:r>
            <a:r>
              <a:rPr lang="en-US" dirty="0" smtClean="0"/>
              <a:t>as the median is towards 3rd quartile.</a:t>
            </a:r>
          </a:p>
          <a:p>
            <a:r>
              <a:rPr lang="en-US" dirty="0" smtClean="0"/>
              <a:t>From summary we can say that it is left skewed as mean&lt;median(very </a:t>
            </a:r>
            <a:r>
              <a:rPr lang="en-US" dirty="0" err="1" smtClean="0"/>
              <a:t>minimual</a:t>
            </a:r>
            <a:r>
              <a:rPr lang="en-US" dirty="0" smtClean="0"/>
              <a:t> decrease)</a:t>
            </a:r>
            <a:endParaRPr lang="en-IN" dirty="0"/>
          </a:p>
        </p:txBody>
      </p:sp>
      <p:pic>
        <p:nvPicPr>
          <p:cNvPr id="21507" name="Picture 3" descr="C:\Users\Hello\Desktop\Data science\Impurity test project\Visualiation\fc4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25" y="1381418"/>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299.4478</a:t>
            </a:r>
          </a:p>
          <a:p>
            <a:r>
              <a:rPr lang="en-US" dirty="0" smtClean="0"/>
              <a:t>STD </a:t>
            </a:r>
            <a:r>
              <a:rPr lang="en-US" dirty="0"/>
              <a:t>=  2.5725</a:t>
            </a:r>
            <a:r>
              <a:rPr lang="en-US" dirty="0" smtClean="0"/>
              <a:t>	</a:t>
            </a:r>
            <a:endParaRPr lang="en-IN" dirty="0"/>
          </a:p>
        </p:txBody>
      </p:sp>
    </p:spTree>
    <p:extLst>
      <p:ext uri="{BB962C8B-B14F-4D97-AF65-F5344CB8AC3E}">
        <p14:creationId xmlns:p14="http://schemas.microsoft.com/office/powerpoint/2010/main" val="117628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Hello\Desktop\Data science\Impurity test project\Visualiation\fc4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03364" y="4797152"/>
            <a:ext cx="7757068" cy="923330"/>
          </a:xfrm>
          <a:prstGeom prst="rect">
            <a:avLst/>
          </a:prstGeom>
        </p:spPr>
        <p:txBody>
          <a:bodyPr wrap="square">
            <a:spAutoFit/>
          </a:bodyPr>
          <a:lstStyle/>
          <a:p>
            <a:r>
              <a:rPr lang="en-US" b="1" dirty="0" smtClean="0"/>
              <a:t>Data is left skewed. Not normally distributed</a:t>
            </a:r>
          </a:p>
          <a:p>
            <a:r>
              <a:rPr lang="en-US" dirty="0" smtClean="0"/>
              <a:t>There is huge spike at around 295Nm³/h and most of times the air flow maintained is 299.7 to 300.3Nm³/h and also at 295Nm³/h.</a:t>
            </a:r>
            <a:endParaRPr lang="en-IN" dirty="0"/>
          </a:p>
        </p:txBody>
      </p:sp>
    </p:spTree>
    <p:extLst>
      <p:ext uri="{BB962C8B-B14F-4D97-AF65-F5344CB8AC3E}">
        <p14:creationId xmlns:p14="http://schemas.microsoft.com/office/powerpoint/2010/main" val="158943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3884333" cy="461665"/>
          </a:xfrm>
          <a:prstGeom prst="rect">
            <a:avLst/>
          </a:prstGeom>
        </p:spPr>
        <p:txBody>
          <a:bodyPr wrap="none">
            <a:spAutoFit/>
          </a:bodyPr>
          <a:lstStyle/>
          <a:p>
            <a:r>
              <a:rPr lang="en-IN" sz="2400" b="1" u="sng" dirty="0" smtClean="0"/>
              <a:t>Flotation Column 05 </a:t>
            </a:r>
            <a:r>
              <a:rPr lang="en-IN" sz="2400" b="1" u="sng" dirty="0" smtClean="0"/>
              <a:t>Air Flow</a:t>
            </a:r>
            <a:endParaRPr lang="en-IN" sz="2400" b="1" u="sng" dirty="0"/>
          </a:p>
        </p:txBody>
      </p:sp>
      <p:sp>
        <p:nvSpPr>
          <p:cNvPr id="4" name="Rectangle 3"/>
          <p:cNvSpPr/>
          <p:nvPr/>
        </p:nvSpPr>
        <p:spPr>
          <a:xfrm>
            <a:off x="539552" y="4907102"/>
            <a:ext cx="8136904" cy="646331"/>
          </a:xfrm>
          <a:prstGeom prst="rect">
            <a:avLst/>
          </a:prstGeom>
        </p:spPr>
        <p:txBody>
          <a:bodyPr wrap="square">
            <a:spAutoFit/>
          </a:bodyPr>
          <a:lstStyle/>
          <a:p>
            <a:r>
              <a:rPr lang="en-US" dirty="0" smtClean="0"/>
              <a:t>There are many outliers and </a:t>
            </a:r>
            <a:r>
              <a:rPr lang="en-US" b="1" dirty="0" smtClean="0"/>
              <a:t>no </a:t>
            </a:r>
            <a:r>
              <a:rPr lang="en-US" b="1" dirty="0" err="1" smtClean="0"/>
              <a:t>skewness</a:t>
            </a:r>
            <a:r>
              <a:rPr lang="en-US" b="1" dirty="0" smtClean="0"/>
              <a:t>(subjective</a:t>
            </a:r>
            <a:r>
              <a:rPr lang="en-US" dirty="0" smtClean="0"/>
              <a:t>). </a:t>
            </a:r>
          </a:p>
          <a:p>
            <a:r>
              <a:rPr lang="en-US" dirty="0" smtClean="0"/>
              <a:t>Even in summary mean is approx. equal to median.</a:t>
            </a:r>
            <a:endParaRPr lang="en-IN" dirty="0"/>
          </a:p>
        </p:txBody>
      </p:sp>
      <p:sp>
        <p:nvSpPr>
          <p:cNvPr id="5" name="Rectangle 4"/>
          <p:cNvSpPr/>
          <p:nvPr/>
        </p:nvSpPr>
        <p:spPr>
          <a:xfrm>
            <a:off x="432240" y="838453"/>
            <a:ext cx="6948072" cy="369332"/>
          </a:xfrm>
          <a:prstGeom prst="rect">
            <a:avLst/>
          </a:prstGeom>
        </p:spPr>
        <p:txBody>
          <a:bodyPr wrap="square">
            <a:spAutoFit/>
          </a:bodyPr>
          <a:lstStyle/>
          <a:p>
            <a:pPr lvl="0"/>
            <a:r>
              <a:rPr lang="en-IN" dirty="0"/>
              <a:t>There are </a:t>
            </a:r>
            <a:r>
              <a:rPr lang="en-IN" b="1" dirty="0"/>
              <a:t>29474 outliers</a:t>
            </a:r>
            <a:r>
              <a:rPr lang="en-IN" dirty="0"/>
              <a:t> in</a:t>
            </a:r>
            <a:r>
              <a:rPr lang="en-IN" b="1" dirty="0"/>
              <a:t> Flotation Column 05 Air Flow.</a:t>
            </a:r>
            <a:endParaRPr lang="en-IN" dirty="0"/>
          </a:p>
        </p:txBody>
      </p:sp>
      <p:pic>
        <p:nvPicPr>
          <p:cNvPr id="22531" name="Picture 3" descr="C:\Users\Hello\Desktop\Data science\Impurity test project\Visualiation\fc5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87" y="1203771"/>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299.9178</a:t>
            </a:r>
          </a:p>
          <a:p>
            <a:r>
              <a:rPr lang="en-US" dirty="0" smtClean="0"/>
              <a:t>STD </a:t>
            </a:r>
            <a:r>
              <a:rPr lang="en-US" dirty="0"/>
              <a:t>=  3.6366</a:t>
            </a:r>
            <a:r>
              <a:rPr lang="en-US" dirty="0" smtClean="0"/>
              <a:t>	</a:t>
            </a:r>
            <a:endParaRPr lang="en-IN" dirty="0"/>
          </a:p>
        </p:txBody>
      </p:sp>
    </p:spTree>
    <p:extLst>
      <p:ext uri="{BB962C8B-B14F-4D97-AF65-F5344CB8AC3E}">
        <p14:creationId xmlns:p14="http://schemas.microsoft.com/office/powerpoint/2010/main" val="2577440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Hello\Desktop\Data science\Impurity test project\Visualiation\fc5a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63822" y="4077072"/>
            <a:ext cx="7940625" cy="1200329"/>
          </a:xfrm>
          <a:prstGeom prst="rect">
            <a:avLst/>
          </a:prstGeom>
        </p:spPr>
        <p:txBody>
          <a:bodyPr wrap="square">
            <a:spAutoFit/>
          </a:bodyPr>
          <a:lstStyle/>
          <a:p>
            <a:pPr algn="just"/>
            <a:r>
              <a:rPr lang="en-US" b="1" dirty="0" smtClean="0"/>
              <a:t>Data is left skewed </a:t>
            </a:r>
            <a:r>
              <a:rPr lang="en-US" dirty="0" smtClean="0"/>
              <a:t>and in this case there is a spike at around 306Nm³/h to 307Nm³/h.  Most of the times it is maintained around 297Nm³/h to 302Nm³/h and 306Nm³/h to 307Nm³/h. </a:t>
            </a:r>
          </a:p>
          <a:p>
            <a:pPr algn="just"/>
            <a:r>
              <a:rPr lang="en-US" b="1" dirty="0" smtClean="0"/>
              <a:t>Data is not normally distributed.</a:t>
            </a:r>
            <a:endParaRPr lang="en-IN" b="1" dirty="0"/>
          </a:p>
        </p:txBody>
      </p:sp>
    </p:spTree>
    <p:extLst>
      <p:ext uri="{BB962C8B-B14F-4D97-AF65-F5344CB8AC3E}">
        <p14:creationId xmlns:p14="http://schemas.microsoft.com/office/powerpoint/2010/main" val="3368769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096" y="404664"/>
            <a:ext cx="3995864" cy="461665"/>
          </a:xfrm>
          <a:prstGeom prst="rect">
            <a:avLst/>
          </a:prstGeom>
        </p:spPr>
        <p:txBody>
          <a:bodyPr wrap="square">
            <a:spAutoFit/>
          </a:bodyPr>
          <a:lstStyle/>
          <a:p>
            <a:r>
              <a:rPr lang="en-US" sz="2400" b="1" u="sng" dirty="0" smtClean="0"/>
              <a:t>Flotation Column 06 Air Flow</a:t>
            </a:r>
            <a:endParaRPr lang="en-IN" sz="2400" b="1" u="sng" dirty="0"/>
          </a:p>
        </p:txBody>
      </p:sp>
      <p:sp>
        <p:nvSpPr>
          <p:cNvPr id="4" name="Rectangle 3"/>
          <p:cNvSpPr/>
          <p:nvPr/>
        </p:nvSpPr>
        <p:spPr>
          <a:xfrm>
            <a:off x="395536" y="1124744"/>
            <a:ext cx="7776864" cy="369332"/>
          </a:xfrm>
          <a:prstGeom prst="rect">
            <a:avLst/>
          </a:prstGeom>
        </p:spPr>
        <p:txBody>
          <a:bodyPr wrap="square">
            <a:spAutoFit/>
          </a:bodyPr>
          <a:lstStyle/>
          <a:p>
            <a:pPr lvl="0"/>
            <a:r>
              <a:rPr lang="en-IN" dirty="0"/>
              <a:t>There are </a:t>
            </a:r>
            <a:r>
              <a:rPr lang="en-IN" b="1" dirty="0"/>
              <a:t>9432 outliers </a:t>
            </a:r>
            <a:r>
              <a:rPr lang="en-IN" dirty="0"/>
              <a:t>in</a:t>
            </a:r>
            <a:r>
              <a:rPr lang="en-IN" b="1" dirty="0"/>
              <a:t> Flotation Column 06 Air Flow</a:t>
            </a:r>
            <a:endParaRPr lang="en-IN" dirty="0"/>
          </a:p>
        </p:txBody>
      </p:sp>
      <p:pic>
        <p:nvPicPr>
          <p:cNvPr id="24578" name="Picture 2" descr="C:\Users\Hello\Desktop\Data science\Impurity test project\Visualiation\fc6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96" y="1587688"/>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5536" y="4982297"/>
            <a:ext cx="8496944" cy="923330"/>
          </a:xfrm>
          <a:prstGeom prst="rect">
            <a:avLst/>
          </a:prstGeom>
        </p:spPr>
        <p:txBody>
          <a:bodyPr wrap="square">
            <a:spAutoFit/>
          </a:bodyPr>
          <a:lstStyle/>
          <a:p>
            <a:r>
              <a:rPr lang="en-US" dirty="0" smtClean="0"/>
              <a:t>There are outliers and </a:t>
            </a:r>
            <a:r>
              <a:rPr lang="en-US" b="1" dirty="0" smtClean="0"/>
              <a:t>left skewed i.e. negative skewed</a:t>
            </a:r>
            <a:r>
              <a:rPr lang="en-US" dirty="0" smtClean="0"/>
              <a:t>(subjective) as the median is towards the 3rd quartile.</a:t>
            </a:r>
          </a:p>
          <a:p>
            <a:r>
              <a:rPr lang="en-US" dirty="0" smtClean="0"/>
              <a:t>From summary we can say that it is left skewed as mean&lt;median.</a:t>
            </a:r>
            <a:endParaRPr lang="en-US"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292.0715</a:t>
            </a:r>
          </a:p>
          <a:p>
            <a:r>
              <a:rPr lang="en-US" dirty="0" smtClean="0"/>
              <a:t>STD </a:t>
            </a:r>
            <a:r>
              <a:rPr lang="en-US" dirty="0"/>
              <a:t>=  30.2178</a:t>
            </a:r>
            <a:r>
              <a:rPr lang="en-US" dirty="0" smtClean="0"/>
              <a:t>	</a:t>
            </a:r>
            <a:endParaRPr lang="en-IN" dirty="0"/>
          </a:p>
        </p:txBody>
      </p:sp>
    </p:spTree>
    <p:extLst>
      <p:ext uri="{BB962C8B-B14F-4D97-AF65-F5344CB8AC3E}">
        <p14:creationId xmlns:p14="http://schemas.microsoft.com/office/powerpoint/2010/main" val="201127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826" y="1124744"/>
            <a:ext cx="8280920" cy="5355312"/>
          </a:xfrm>
          <a:prstGeom prst="rect">
            <a:avLst/>
          </a:prstGeom>
        </p:spPr>
        <p:txBody>
          <a:bodyPr wrap="square">
            <a:spAutoFit/>
          </a:bodyPr>
          <a:lstStyle/>
          <a:p>
            <a:pPr algn="just"/>
            <a:r>
              <a:rPr lang="en-IN" b="1" dirty="0"/>
              <a:t>%Iron Feed</a:t>
            </a:r>
            <a:r>
              <a:rPr lang="en-IN" dirty="0"/>
              <a:t> : % of Iron that comes from the iron ore that is being fed into the flotation cells</a:t>
            </a:r>
            <a:r>
              <a:rPr lang="en-IN" dirty="0" smtClean="0"/>
              <a:t>.</a:t>
            </a:r>
          </a:p>
          <a:p>
            <a:pPr algn="just"/>
            <a:endParaRPr lang="en-IN" dirty="0"/>
          </a:p>
          <a:p>
            <a:pPr algn="just"/>
            <a:r>
              <a:rPr lang="en-IN" b="1" dirty="0"/>
              <a:t>%Silica Feed</a:t>
            </a:r>
            <a:r>
              <a:rPr lang="en-IN" dirty="0"/>
              <a:t>: % of silica (impurity) that comes from the iron ore that is being fed into the flotation cells</a:t>
            </a:r>
            <a:r>
              <a:rPr lang="en-IN" dirty="0" smtClean="0"/>
              <a:t>.</a:t>
            </a:r>
          </a:p>
          <a:p>
            <a:pPr algn="just"/>
            <a:endParaRPr lang="en-IN" dirty="0"/>
          </a:p>
          <a:p>
            <a:pPr algn="just"/>
            <a:r>
              <a:rPr lang="en-IN" b="1" dirty="0"/>
              <a:t>Starch Flow</a:t>
            </a:r>
            <a:r>
              <a:rPr lang="en-IN" dirty="0"/>
              <a:t>  : Starch (reagent) Flow measured in m3/h.</a:t>
            </a:r>
          </a:p>
          <a:p>
            <a:pPr algn="just"/>
            <a:endParaRPr lang="en-IN" dirty="0" smtClean="0"/>
          </a:p>
          <a:p>
            <a:pPr algn="just"/>
            <a:r>
              <a:rPr lang="en-IN" b="1" dirty="0" err="1"/>
              <a:t>Amina</a:t>
            </a:r>
            <a:r>
              <a:rPr lang="en-IN" b="1" dirty="0"/>
              <a:t> Flow  : </a:t>
            </a:r>
            <a:r>
              <a:rPr lang="en-IN" dirty="0" err="1"/>
              <a:t>Amina</a:t>
            </a:r>
            <a:r>
              <a:rPr lang="en-IN" dirty="0"/>
              <a:t> (reagent) Flow measured in m3/h. We can consider, amine is used as collector.</a:t>
            </a:r>
          </a:p>
          <a:p>
            <a:pPr algn="just"/>
            <a:endParaRPr lang="en-IN" dirty="0" smtClean="0"/>
          </a:p>
          <a:p>
            <a:pPr algn="just"/>
            <a:r>
              <a:rPr lang="en-IN" b="1" dirty="0"/>
              <a:t>Ore Pulp pH</a:t>
            </a:r>
            <a:r>
              <a:rPr lang="en-IN" dirty="0"/>
              <a:t> : pH scale from 0 to 14</a:t>
            </a:r>
          </a:p>
          <a:p>
            <a:pPr algn="just"/>
            <a:endParaRPr lang="en-IN" dirty="0" smtClean="0"/>
          </a:p>
          <a:p>
            <a:pPr algn="just"/>
            <a:r>
              <a:rPr lang="en-IN" b="1" dirty="0"/>
              <a:t>Ore Pulp Density</a:t>
            </a:r>
            <a:r>
              <a:rPr lang="en-IN" dirty="0"/>
              <a:t> : Density scale from 1 to 3 kg/cm³.</a:t>
            </a:r>
          </a:p>
          <a:p>
            <a:pPr algn="just"/>
            <a:endParaRPr lang="en-IN" dirty="0" smtClean="0"/>
          </a:p>
          <a:p>
            <a:pPr algn="just"/>
            <a:r>
              <a:rPr lang="en-IN" b="1" dirty="0"/>
              <a:t>Ore Pulp Flow</a:t>
            </a:r>
            <a:r>
              <a:rPr lang="en-IN" dirty="0"/>
              <a:t> : mass flow rate t/h</a:t>
            </a:r>
          </a:p>
          <a:p>
            <a:pPr algn="just"/>
            <a:endParaRPr lang="en-IN" dirty="0" smtClean="0"/>
          </a:p>
          <a:p>
            <a:pPr algn="just"/>
            <a:r>
              <a:rPr lang="en-IN" b="1" dirty="0"/>
              <a:t>Flotation Column </a:t>
            </a:r>
            <a:r>
              <a:rPr lang="en-IN" b="1" dirty="0" smtClean="0"/>
              <a:t> </a:t>
            </a:r>
            <a:r>
              <a:rPr lang="en-IN" b="1" dirty="0"/>
              <a:t>Air Flow</a:t>
            </a:r>
            <a:r>
              <a:rPr lang="en-IN" dirty="0"/>
              <a:t> </a:t>
            </a:r>
            <a:r>
              <a:rPr lang="en-IN" dirty="0" smtClean="0"/>
              <a:t>: </a:t>
            </a:r>
            <a:r>
              <a:rPr lang="en-IN" dirty="0"/>
              <a:t>Air flow that goes into the flotation cell measured in Nm³/h </a:t>
            </a:r>
          </a:p>
        </p:txBody>
      </p:sp>
      <p:sp>
        <p:nvSpPr>
          <p:cNvPr id="3" name="Rectangle 2"/>
          <p:cNvSpPr/>
          <p:nvPr/>
        </p:nvSpPr>
        <p:spPr>
          <a:xfrm>
            <a:off x="422826" y="332656"/>
            <a:ext cx="2925038" cy="523220"/>
          </a:xfrm>
          <a:prstGeom prst="rect">
            <a:avLst/>
          </a:prstGeom>
        </p:spPr>
        <p:txBody>
          <a:bodyPr wrap="square">
            <a:spAutoFit/>
          </a:bodyPr>
          <a:lstStyle/>
          <a:p>
            <a:r>
              <a:rPr lang="en-IN" sz="2800" b="1" u="sng" dirty="0"/>
              <a:t>Project columns.</a:t>
            </a:r>
            <a:endParaRPr lang="en-IN" sz="2800" dirty="0"/>
          </a:p>
        </p:txBody>
      </p:sp>
    </p:spTree>
    <p:extLst>
      <p:ext uri="{BB962C8B-B14F-4D97-AF65-F5344CB8AC3E}">
        <p14:creationId xmlns:p14="http://schemas.microsoft.com/office/powerpoint/2010/main" val="43178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Hello\Desktop\Data science\Impurity test project\Visualiation\fc6a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9678" y="4077072"/>
            <a:ext cx="8218785" cy="1200329"/>
          </a:xfrm>
          <a:prstGeom prst="rect">
            <a:avLst/>
          </a:prstGeom>
        </p:spPr>
        <p:txBody>
          <a:bodyPr wrap="square">
            <a:spAutoFit/>
          </a:bodyPr>
          <a:lstStyle/>
          <a:p>
            <a:r>
              <a:rPr lang="en-US" dirty="0" smtClean="0"/>
              <a:t>Data is left skewed and </a:t>
            </a:r>
            <a:r>
              <a:rPr lang="en-US" b="1" dirty="0" smtClean="0"/>
              <a:t>data is not normal</a:t>
            </a:r>
          </a:p>
          <a:p>
            <a:r>
              <a:rPr lang="en-US" dirty="0" smtClean="0"/>
              <a:t>There are two peaks and these peaks shows that most times these air flow is maintained .i.e. first peak - 247Nm³/h to 250Nm³/h, second peak - 278Nm³/h to 300Nm³/h. Most number these Air flow is actually maintained in cell 06.</a:t>
            </a:r>
            <a:endParaRPr lang="en-IN" dirty="0"/>
          </a:p>
        </p:txBody>
      </p:sp>
    </p:spTree>
    <p:extLst>
      <p:ext uri="{BB962C8B-B14F-4D97-AF65-F5344CB8AC3E}">
        <p14:creationId xmlns:p14="http://schemas.microsoft.com/office/powerpoint/2010/main" val="1930853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5184576" cy="461665"/>
          </a:xfrm>
          <a:prstGeom prst="rect">
            <a:avLst/>
          </a:prstGeom>
        </p:spPr>
        <p:txBody>
          <a:bodyPr wrap="square">
            <a:spAutoFit/>
          </a:bodyPr>
          <a:lstStyle/>
          <a:p>
            <a:r>
              <a:rPr lang="en-US" sz="2400" b="1" u="sng" dirty="0" smtClean="0"/>
              <a:t>Flotation Column 07 Air Flow</a:t>
            </a:r>
            <a:endParaRPr lang="en-IN" sz="2400" b="1" u="sng" dirty="0"/>
          </a:p>
        </p:txBody>
      </p:sp>
      <p:sp>
        <p:nvSpPr>
          <p:cNvPr id="3" name="AutoShape 2" descr="data:image/png;base64,iVBORw0KGgoAAAANSUhEUgAAAWQAAAEKCAYAAAAl5S8KAAAABHNCSVQICAgIfAhkiAAAAAlwSFlzAAALEgAACxIB0t1+/AAAADl0RVh0U29mdHdhcmUAbWF0cGxvdGxpYiB2ZXJzaW9uIDMuMC4zLCBodHRwOi8vbWF0cGxvdGxpYi5vcmcvnQurowAAEM9JREFUeJzt3X+Q3HV9x/HXixw/4iDEQExpEA64UmoVAqYZzICTVqcCNaW0tAUdfrTTWmiNUWGqxo5gZ0qLTurAoTJUEWixRkUo0aQjBQKxMaEJBBKaKMvPEik/a8AS0iH59I/PZ3PfW/aSW7K33/cdz8fMze19vp/d7/s++73Xfvezu59zSkkAgPrtVXcBAICMQAaAIAhkAAiCQAaAIAhkAAiCQAaAIAhkAAiCQAaAIAhkAAiir5POBx98cOrv7x+jUgBgYlq7du1zKaVpu+vXUSD39/drzZo1r78qAHgDsv34aPoxZQEAQRDIABAEgQwAQRDIABAEgQwAQRDIABAEgQwAQRDIABAEgQwAQRDIABAEgQwAQRDIABAEgQwAQRDIABAEgQwAQRDIABAEgQwAQRDIABAEgQwAQXT0P/WAwcFBNRqNussIZ/PmzZKkGTNmDGsfGBjQ/Pnz6ygJ4xCBjI40Gg2t27BR2980te5SQpn08hZJ0n9v66u0vVBXORinCGR0bPubpmrrMafVXUYokzctlaRh49JsA0aLOWQACIJABoAgCGQACIJABoAgCGQACIJABoAgCGQACIJABoAgCGQACIJABoAgCGQACIJABoAgCGQACIJABoAgCGQACIJABoAgCGQACIJABoAgCGQACIJABoAgCGQACIJABoAgCGQACIJABoAgCGQACIJABoAgCGQACIJABoAgCGQACIJABoAgCGQACIJABoAgCGQACIJABoAgCGQACIJABoAgCGQACIJABoAgCGQACIJABoAgCGQACKLngTw4OKjBwcFe7xYAOlJHVvX1dG+SGo1Gr3cJAB2rI6uYsgCAIAhkAAiCQAaAIAhkAAiCQAaAIAhkAAiCQAaAIAhkAAiCQAaAIAhkAAiCQAaAIAhkAAiCQAaAIAhkAAiCQAaAIAhkAAiCQAaAIAhkAAiCQAaAIAhkAAiCQAaAIAhkAAiCQAaAIAhkAAiCQAaAIAhkAAiCQAaAIAhkAAiCQAaAIAhkAAiCQAaAIAhkAAiCQAaAIAhkAAiCQAaAIAhkAAiCQAaAIAhkAAiirxc7WbhwoVauXDmsbdGiRbrooot6sXsA6Nj9998vSZo7d+7OtuXLl4/pPntyhtwaxpK0ZMmSXuwaAMaNMQ/khQsXjrht0aJFY717AOjYqaee2ra9erY8FsZ8yqLd2XHTkiVL9MQTT4x1CeiiRqOhvf4v1V3GuLDXKy+q0XhJCxYsqLsUdGjr1q217He3Z8i2P2x7je01zz77bC9qAoA3pN2eIaeUrpF0jSTNmjWr66dGV1xxRbdvEmNowYIFWvvI03WXMS7s2O8ADRw5nWN8HBrrqYmRjPkc8pw5c0bcNm/evLHePQB0bPLkybXsd8wD+bLLLhtxG297AxDRsmXL2rZPiLe9tTtL5uwYAIbryQdDqmfJzVecOTsGENlxxx0nqbevc/HRaQAIgkAGgCAIZAAIgkAGgCAIZAAIgkAGgCAIZAAIgkAGgCAIZAAIgkAGgCAIZAAIgkAGgCAIZAAIgkAGgCAIZAAIgkAGgCAIZAAIgkAGgCAIZAAIgkAGgCAIZAAIgkAGgCAIZAAIgkAGgCAIZAAIgkAGgCAIZAAIgkAGgCAIZAAIgkAGgCAIZAAIgkAGgCAIZAAIgkAGgCAIZAAIgkAGgCAIZAAIgkAGgCD6er3DgYGBXu8SADpWR1b1PJDnz5/f610CQMfqyCqmLAAgCAIZAIIgkAEgCAIZAIIgkAEgCAIZAIIgkAEgCAIZAIIgkAEgCAIZAIIgkAEgCAIZAIIgkAEgCAIZAIIgkAEgCAIZAIIgkAEgCAIZAIIgkAEgCAIZAIIgkAEgCAIZAIIgkAEgCAIZAIIgkAEgCAIZAIIgkAEgCAIZAIIgkAEgCAIZAIIgkAEgCAIZAIIgkAEgCAIZAIIgkAEgCAIZAIIgkAEgCAIZAIIgkAEgCAIZAILoq7sAjD+TXn5BkzctrbuMUCa9/LwkDRuXSS+/IGl6TRVhPCKQ0ZGBgYG6Swhp8+ZXJUkzZlQDeDrjhY4QyOjI/Pnz6y4BmLCYQwaAIAhkAAiCQAaAIAhkAAiCQAaAIAhkAAiCQAaAIAhkAAiCQAaAIAhkAAiCQAaAIAhkAAiCQAaAIAhkAAiCQAaAIAhkAAiCQAaAIAhkAAiCQAaAIAhkAAjCKaXRd7aflfT42JXzuh0s6bm6i9gNauwOauwOauyO0dZ4eEpp2u46dRTIUdlek1KaVXcdu0KN3UGN3UGN3dHtGpmyAIAgCGQACGKiBPI1dRcwCtTYHdTYHdTYHV2tcULMIQPARDBRzpABYNwLH8i232b7TtsbbT9oe0Fpn2r7NtsPle9vKe22faXthu0HbJ9QY41fsL2p1HGz7Smlvd/2VtvrytfVNdZ4qe3NlVpOq1zn02Ucf2z7/TXWuLhS32O215X2OsZxP9v32L6/1Pi50n6E7dXleFxse5/Svm/5uVG299dY443lvtxg+1rbe5f2uba3VMbxszXWeJ3tRyu1zCztdfxdj1Tjikp9P7V9S2nf83FMKYX+knSIpBPK5TdL+omkt0v6vKRPlfZPSbq8XD5N0jJJlnSipNU11vibkvpK++WVGvslbQgyjpdKurhN/7dLul/SvpKOkPSwpEl11NjSZ5Gkz9Y4jpa0f7m8t6TV5Tj7lqSzSvvVki4sl/9c0tXl8lmSFtdY42llmyX9c6XGuZK+F2Qcr5N0Zpv+dfxdt62xpc9Nks7t1jiGP0NOKT2VUrq3XH5J0kZJMySdLun60u16Sb9TLp8u6YaUrZI0xfYhddSYUvpBSunV0m2VpEPHso7XU+MurnK6pG+mlLallB6V1JA0u84abVvSHyiHSS3KcfXz8uPe5StJ+g1J3yntrcdj8zj9jqT3lt+j5zWmlJaWbUnSPar3eBxpHEdSx9/1Lmu0/Wbl+/2Wbu0zfCBXlad7xys/Uk1PKT0l5T9kSW8t3WZI+q/K1Z7UroNnLGus+mPlR/imI2zfZ/su2yf3qDxJbWv8SHkaeK3L1I9ijuPJkp5OKT1Uaev5ONqeVKZNnpF0m/Kzh59VHnyrY7VzHMv2LZIO6nWNKaXVlW17SzpH0r9WrvLu8tR8me1fHev6dlPj35Tj8Yu29y1ttRyPuxpHSWdIuj2l9GKlbY/GcdwEsu39lZ8efKxlAF7TtU1bT95KMlKNtj8j6VVJN5ampyQdllI6XtInJH3D9gE11fgVSUdJmlnqWtTs2ubqtY6jpLM1/Oy4lnFMKW1PKc1UPsOcLelX2nUr32sZx9Yabb+jsvnLku5OKa0oP9+r/NHe4yQNqotnfK+jxk9LOkbSr0maKumTpXvEcWw9Hvd4HMdFIJdH9Jsk3ZhS+m5pfrr5lKV8f6a0PynpbZWrHyrppzXVKNvnSfqApA+Vp4oq0wDPl8trlc+wjq6jxpTS0+Wg2yHpHzQ0LRFtHPsk/a6kxc22usaxsv+fSVquPKc5pdQoDR+rneNYth8o6YUaajyl1HCJpGnKD2DNPi82n5qnlJZK2tv2wXXUWKatUkppm6Svq+bjsV2NkmT7oFLb9yt99ngcwwdymW/7mqSNKaW/r2y6VdJ55fJ5kv6l0n5ueVX2RElbmlMbva7R9inKj/C/nVJ6udI+zfakcvlISb8k6ZGaaqzOw50haUO5fKuks5zfJXBEqfGeOmos3idpU0rpyUr/OsZxmofeLTO51LVR0p2SzizdWo/H5nF6pqQ7mg/MPa5xk+0/kfR+SWeXB+Bm/19ozmvbnq2cC8/XVGPzJMvK8/DV47HXf9dtayybf1/5BbxXKv33fBzTHrwi2IsvSScpPzV5QNK68nWa8jzc7ZIeKt+npqFXRr+kfLa0XtKsGmtsKM97Nduar7b/nqQHld/FcK+keTXW+I9lnB5QPugPqVznM2Ucfyzp1LpqLNuuk3RBS/86xvFYSfeVGjdo6B0fRyo/YDUkfVvSvqV9v/Jzo2w/ssYaXy33Z3Nsm+0fqYzjKklzaqzxjnI8bpD0Txp6l0Mdf9dtayzbliuf0Vf77/E48kk9AAgi/JQFALxREMgAEASBDABBEMgAEASBDABBEMjjiO3tlZWk1jmvdjbX9vd2c725tueM4vaH9bN9ge1zu1T70baXOq/WtdH2t2xP300tu/y9us32u2yvLzVeWXlPadvV5ka4jY/bfsX2gZW2WbavHMX+W1evW2d7H9vn276qO78lIuvbfRcEsjXlj3Hu5NEt5zhX0s8lreykX0qpK8tZ2t5P+RNNn0gpLSltv678ibGnu7GPLvmKpA8rv4d0qfKnspallP6w2cH2IuX1KEZytqT/UP6QzXWSlFJaI2lNa0fbfWlo/Yumh9vcxx3/IhifOEOeQJzXiL7FeWGWVbaPLYF9gaSPlzOuk23Pc16b9z7b/2Z7+gj9LrV9cbntmeU2m2s7N9efXm77cud1Y3/i9gv8fFDSj5phLEkppTtTShuc15z9ejkzva8EdevvtbOO8vOGcjbZ77ze9FdL242232f7353XJZ5duf61pdZHbH+0zT4OkXRASulHKb85/wYNrdjW7LPL1eZsHyVpf0l/pRzMzfadZ/ullmts/6DsoyO2D7d9e7kfbrd9mPMCOI84m2J7h+33lP4rbA90uh/Ug0AeXyZXnsre3Gb75yTdl1I6VtJC5eUKH1Nen/eLKaWZKS8o80PldV2Pl/RNSX85Qr+qGyR9stz2ekmXVLb1pZRmS/pYS3vTOyStHeF3+gtJSim9UznEri9n1KM1IOkK5U9VHaMc/idJulh5DJqOUf7Y8GxJl7gszl4xQ3m9hKZ2q4m1W22uqrnYzApJv2z7rSP0e5ek01NKH2yz7ajKffylNtuvUr5fj1VerOrKlNJ2Da1vfZLyWJ/svFLaoSmlxgh1IBimLMaX10xZtDhJ+ePESindYfug6lxmxaGSFpezwn0kPbqrnZbbmJJSuqs0Xa/8ceCm5iJAa5UXje/EScorYymltMn24+psgaBHU0rrS50PKi+HmGyvb6nl+ykvWLPN9jOSpmt4AI9mNbHW1b1anSXpjJTSDtvfVV7voF2o3ppS2jrCbbxmyqLFu5UXWZLyx94/Xy6vkPQe5X8m8LeS/lTSXcrTJxgnOEOeWEa7ROGgpKvKWemfKa+3sCe2le/b1f5B/kHls8J2RjNB+qqGH6vVerdVLu+o/LyjpZZqv3Z1PqnhC7YPW03MbVabq7J9rPLiRrfZfkw5nM9u11fS/47Q/no0798Vymfws5Xnv6covyZwdxf3hTFGIE8sd0v6kJTnLSU9l/J6wi8p/0ukpgMlbS6Xz6u0t/aTJKWUtkj6n8r88DnKZ1+j9Q1Jc2z/VrPB9im239lS89GSDlNezKjqMUknlD4nKJ8FdlXKK4e9ZPvEMld8roZWbJParDbX4mxJl6aU+svXL0qaYfvwLpe6UjnspTxuPyyXV0uaI2lHyiuQrVN+sG2dekJgBPLEcqmkWbYfkPR3GgrbJZLOaL5YV/p92/YKSc9Vrt/ar+o8SV8otz1T0l+Ptqjy9PwDkuaXF9v+U9L5ymtYf1nSpDLFsFjS+WVqoeomSVOd3252ofJ86Vi4UNJXlVdme1jD/8PLWdr9dEXrvP7NGgrPbvmopD8q98M5khZIeW1o5ZUFV5V+K5QfXNd3ef8YQ6z2BgBBcIYMAEEQyAAQBIEMAEEQyAAQBIEMAEEQyAAQBIEMAEEQyAAQxP8DAMgC4uYSNI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7651" name="Picture 3" descr="C:\Users\Hello\Desktop\Data science\Impurity test project\Visualiation\fc7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35" y="1912640"/>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1650" y="1237193"/>
            <a:ext cx="7128792" cy="369332"/>
          </a:xfrm>
          <a:prstGeom prst="rect">
            <a:avLst/>
          </a:prstGeom>
        </p:spPr>
        <p:txBody>
          <a:bodyPr wrap="square">
            <a:spAutoFit/>
          </a:bodyPr>
          <a:lstStyle/>
          <a:p>
            <a:pPr lvl="0"/>
            <a:r>
              <a:rPr lang="en-IN" dirty="0"/>
              <a:t>There are </a:t>
            </a:r>
            <a:r>
              <a:rPr lang="en-IN" b="1" dirty="0"/>
              <a:t>276 outliers </a:t>
            </a:r>
            <a:r>
              <a:rPr lang="en-IN" dirty="0"/>
              <a:t>in</a:t>
            </a:r>
            <a:r>
              <a:rPr lang="en-IN" b="1" dirty="0"/>
              <a:t> Flotation Column 07 Air Flow.</a:t>
            </a:r>
            <a:endParaRPr lang="en-IN" dirty="0"/>
          </a:p>
        </p:txBody>
      </p:sp>
      <p:sp>
        <p:nvSpPr>
          <p:cNvPr id="5" name="Rectangle 4"/>
          <p:cNvSpPr/>
          <p:nvPr/>
        </p:nvSpPr>
        <p:spPr>
          <a:xfrm>
            <a:off x="773832" y="5157192"/>
            <a:ext cx="7614592" cy="923330"/>
          </a:xfrm>
          <a:prstGeom prst="rect">
            <a:avLst/>
          </a:prstGeom>
        </p:spPr>
        <p:txBody>
          <a:bodyPr wrap="square">
            <a:spAutoFit/>
          </a:bodyPr>
          <a:lstStyle/>
          <a:p>
            <a:r>
              <a:rPr lang="en-US" dirty="0" smtClean="0"/>
              <a:t>There are outliers and </a:t>
            </a:r>
            <a:r>
              <a:rPr lang="en-US" b="1" dirty="0" err="1" smtClean="0"/>
              <a:t>sightly</a:t>
            </a:r>
            <a:r>
              <a:rPr lang="en-US" b="1" dirty="0" smtClean="0"/>
              <a:t> left skewed (subjective )</a:t>
            </a:r>
            <a:r>
              <a:rPr lang="en-US" dirty="0" smtClean="0"/>
              <a:t>as the median is towards the 3rd quartile</a:t>
            </a:r>
          </a:p>
          <a:p>
            <a:r>
              <a:rPr lang="en-US" dirty="0" smtClean="0"/>
              <a:t>From summary we can it is left skewed as it is mean&lt;median </a:t>
            </a:r>
            <a:endParaRPr lang="en-IN" dirty="0"/>
          </a:p>
        </p:txBody>
      </p:sp>
      <p:sp>
        <p:nvSpPr>
          <p:cNvPr id="8" name="Rectangle 7"/>
          <p:cNvSpPr/>
          <p:nvPr/>
        </p:nvSpPr>
        <p:spPr>
          <a:xfrm>
            <a:off x="5364088" y="1735886"/>
            <a:ext cx="4572000" cy="646331"/>
          </a:xfrm>
          <a:prstGeom prst="rect">
            <a:avLst/>
          </a:prstGeom>
        </p:spPr>
        <p:txBody>
          <a:bodyPr>
            <a:spAutoFit/>
          </a:bodyPr>
          <a:lstStyle/>
          <a:p>
            <a:r>
              <a:rPr lang="en-IN" dirty="0"/>
              <a:t>Mean = </a:t>
            </a:r>
            <a:r>
              <a:rPr lang="en-IN" dirty="0" smtClean="0"/>
              <a:t>290.7549</a:t>
            </a:r>
          </a:p>
          <a:p>
            <a:r>
              <a:rPr lang="en-US" dirty="0" smtClean="0"/>
              <a:t>STD </a:t>
            </a:r>
            <a:r>
              <a:rPr lang="en-US" dirty="0"/>
              <a:t>=  28.6701</a:t>
            </a:r>
            <a:r>
              <a:rPr lang="en-US" dirty="0" smtClean="0"/>
              <a:t>	</a:t>
            </a:r>
            <a:endParaRPr lang="en-IN" dirty="0"/>
          </a:p>
        </p:txBody>
      </p:sp>
    </p:spTree>
    <p:extLst>
      <p:ext uri="{BB962C8B-B14F-4D97-AF65-F5344CB8AC3E}">
        <p14:creationId xmlns:p14="http://schemas.microsoft.com/office/powerpoint/2010/main" val="300631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Hello\Desktop\Data science\Impurity test project\Visualiation\fc7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4664"/>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2666" y="3840975"/>
            <a:ext cx="8043789" cy="1200329"/>
          </a:xfrm>
          <a:prstGeom prst="rect">
            <a:avLst/>
          </a:prstGeom>
        </p:spPr>
        <p:txBody>
          <a:bodyPr wrap="square">
            <a:spAutoFit/>
          </a:bodyPr>
          <a:lstStyle/>
          <a:p>
            <a:r>
              <a:rPr lang="en-US" dirty="0" smtClean="0"/>
              <a:t>Data is left skewed .</a:t>
            </a:r>
            <a:r>
              <a:rPr lang="en-US" b="1" dirty="0" smtClean="0"/>
              <a:t>Data is not normally distributed</a:t>
            </a:r>
            <a:r>
              <a:rPr lang="en-US" dirty="0" smtClean="0"/>
              <a:t>. There are three peaks and these indicates most times these airflow is maintained. First peak - 249Nm³/h to 250Nm³/h, Second peak - 278Nm³/h to 307Nm³/h. Third peak is a small peak and it is around 350Nm³/h. Most of the times 278Nm³/h to 307Nm³/h air flow is maintained.</a:t>
            </a:r>
            <a:endParaRPr lang="en-IN" dirty="0"/>
          </a:p>
        </p:txBody>
      </p:sp>
    </p:spTree>
    <p:extLst>
      <p:ext uri="{BB962C8B-B14F-4D97-AF65-F5344CB8AC3E}">
        <p14:creationId xmlns:p14="http://schemas.microsoft.com/office/powerpoint/2010/main" val="99384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3600400" cy="461665"/>
          </a:xfrm>
          <a:prstGeom prst="rect">
            <a:avLst/>
          </a:prstGeom>
        </p:spPr>
        <p:txBody>
          <a:bodyPr wrap="square">
            <a:spAutoFit/>
          </a:bodyPr>
          <a:lstStyle/>
          <a:p>
            <a:r>
              <a:rPr lang="en-IN" sz="2400" b="1" u="sng" dirty="0" smtClean="0"/>
              <a:t>Flotation Column 01 Level</a:t>
            </a:r>
            <a:endParaRPr lang="en-IN" sz="2400" b="1" u="sng" dirty="0"/>
          </a:p>
        </p:txBody>
      </p:sp>
      <p:pic>
        <p:nvPicPr>
          <p:cNvPr id="29698" name="Picture 2" descr="C:\Users\Hello\Desktop\Data science\Impurity test project\Visualiation\fc1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9552" y="926732"/>
            <a:ext cx="7488832" cy="369332"/>
          </a:xfrm>
          <a:prstGeom prst="rect">
            <a:avLst/>
          </a:prstGeom>
        </p:spPr>
        <p:txBody>
          <a:bodyPr wrap="square">
            <a:spAutoFit/>
          </a:bodyPr>
          <a:lstStyle/>
          <a:p>
            <a:pPr lvl="0"/>
            <a:r>
              <a:rPr lang="en-IN" dirty="0"/>
              <a:t>There are </a:t>
            </a:r>
            <a:r>
              <a:rPr lang="en-IN" b="1" dirty="0"/>
              <a:t>854 outliers</a:t>
            </a:r>
            <a:r>
              <a:rPr lang="en-IN" dirty="0"/>
              <a:t> in</a:t>
            </a:r>
            <a:r>
              <a:rPr lang="en-IN" b="1" dirty="0"/>
              <a:t> Flotation Column 01 Level.</a:t>
            </a:r>
            <a:endParaRPr lang="en-IN" dirty="0"/>
          </a:p>
        </p:txBody>
      </p:sp>
      <p:sp>
        <p:nvSpPr>
          <p:cNvPr id="4" name="Rectangle 3"/>
          <p:cNvSpPr/>
          <p:nvPr/>
        </p:nvSpPr>
        <p:spPr>
          <a:xfrm>
            <a:off x="539552" y="5157192"/>
            <a:ext cx="8136904" cy="923330"/>
          </a:xfrm>
          <a:prstGeom prst="rect">
            <a:avLst/>
          </a:prstGeom>
        </p:spPr>
        <p:txBody>
          <a:bodyPr wrap="square">
            <a:spAutoFit/>
          </a:bodyPr>
          <a:lstStyle/>
          <a:p>
            <a:r>
              <a:rPr lang="en-US" dirty="0" smtClean="0"/>
              <a:t>There are outliers and </a:t>
            </a:r>
            <a:r>
              <a:rPr lang="en-US" b="1" dirty="0" smtClean="0"/>
              <a:t>slightly right skewed (Subjective) </a:t>
            </a:r>
            <a:r>
              <a:rPr lang="en-US" dirty="0" smtClean="0"/>
              <a:t>as median is towards 1st quartile.</a:t>
            </a:r>
          </a:p>
          <a:p>
            <a:r>
              <a:rPr lang="en-US" dirty="0" smtClean="0"/>
              <a:t>From the summary we can sat that it is right skewed as mean&gt;median</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520.2448</a:t>
            </a:r>
          </a:p>
          <a:p>
            <a:r>
              <a:rPr lang="en-US" dirty="0" smtClean="0"/>
              <a:t>STD </a:t>
            </a:r>
            <a:r>
              <a:rPr lang="en-US" dirty="0"/>
              <a:t>=  131.0149</a:t>
            </a:r>
            <a:r>
              <a:rPr lang="en-US" dirty="0" smtClean="0"/>
              <a:t>	</a:t>
            </a:r>
            <a:endParaRPr lang="en-IN" dirty="0"/>
          </a:p>
        </p:txBody>
      </p:sp>
    </p:spTree>
    <p:extLst>
      <p:ext uri="{BB962C8B-B14F-4D97-AF65-F5344CB8AC3E}">
        <p14:creationId xmlns:p14="http://schemas.microsoft.com/office/powerpoint/2010/main" val="806761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Hello\Desktop\Data science\Impurity test project\Visualiation\fc1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2120" y="3710856"/>
            <a:ext cx="8174335" cy="2031325"/>
          </a:xfrm>
          <a:prstGeom prst="rect">
            <a:avLst/>
          </a:prstGeom>
        </p:spPr>
        <p:txBody>
          <a:bodyPr wrap="square">
            <a:spAutoFit/>
          </a:bodyPr>
          <a:lstStyle/>
          <a:p>
            <a:r>
              <a:rPr lang="en-US" dirty="0" smtClean="0"/>
              <a:t>Data is right skewed and it is </a:t>
            </a:r>
            <a:r>
              <a:rPr lang="en-US" b="1" dirty="0" smtClean="0"/>
              <a:t>multimodal distribution</a:t>
            </a:r>
            <a:r>
              <a:rPr lang="en-US" dirty="0" smtClean="0"/>
              <a:t>. </a:t>
            </a:r>
            <a:r>
              <a:rPr lang="en-US" b="1" dirty="0" smtClean="0"/>
              <a:t>Data is not normally distributed.</a:t>
            </a:r>
          </a:p>
          <a:p>
            <a:r>
              <a:rPr lang="en-US" dirty="0" smtClean="0"/>
              <a:t>Most of the times the froth level formed is around, 380mm to 410mm, 430mm to460mm, 490mm to510mm, 570mm to 610mm.</a:t>
            </a:r>
          </a:p>
          <a:p>
            <a:r>
              <a:rPr lang="en-US" dirty="0" smtClean="0"/>
              <a:t>There are three smaller peaks of around 700mm, 800mm and 860mm, these are also the froth level formed most of the times but the frequency is lesser than the previously mentioned.</a:t>
            </a:r>
            <a:endParaRPr lang="en-IN" dirty="0"/>
          </a:p>
        </p:txBody>
      </p:sp>
    </p:spTree>
    <p:extLst>
      <p:ext uri="{BB962C8B-B14F-4D97-AF65-F5344CB8AC3E}">
        <p14:creationId xmlns:p14="http://schemas.microsoft.com/office/powerpoint/2010/main" val="202081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3492623" cy="461665"/>
          </a:xfrm>
          <a:prstGeom prst="rect">
            <a:avLst/>
          </a:prstGeom>
        </p:spPr>
        <p:txBody>
          <a:bodyPr wrap="none">
            <a:spAutoFit/>
          </a:bodyPr>
          <a:lstStyle/>
          <a:p>
            <a:r>
              <a:rPr lang="en-IN" sz="2400" b="1" u="sng" dirty="0" smtClean="0"/>
              <a:t>Flotation Column 02 Level</a:t>
            </a:r>
            <a:endParaRPr lang="en-IN" sz="2400" b="1" u="sng" dirty="0"/>
          </a:p>
        </p:txBody>
      </p:sp>
      <p:pic>
        <p:nvPicPr>
          <p:cNvPr id="32770" name="Picture 2" descr="C:\Users\Hello\Desktop\Data science\Impurity test project\Visualiation\fc2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544" y="896455"/>
            <a:ext cx="7056784" cy="369332"/>
          </a:xfrm>
          <a:prstGeom prst="rect">
            <a:avLst/>
          </a:prstGeom>
        </p:spPr>
        <p:txBody>
          <a:bodyPr wrap="square">
            <a:spAutoFit/>
          </a:bodyPr>
          <a:lstStyle/>
          <a:p>
            <a:pPr lvl="0"/>
            <a:r>
              <a:rPr lang="en-IN" dirty="0"/>
              <a:t>There are </a:t>
            </a:r>
            <a:r>
              <a:rPr lang="en-IN" b="1" dirty="0"/>
              <a:t>1564 outliers</a:t>
            </a:r>
            <a:r>
              <a:rPr lang="en-IN" dirty="0"/>
              <a:t> in</a:t>
            </a:r>
            <a:r>
              <a:rPr lang="en-IN" b="1" dirty="0"/>
              <a:t> Flotation Column 02 Level.</a:t>
            </a:r>
            <a:endParaRPr lang="en-IN" dirty="0"/>
          </a:p>
        </p:txBody>
      </p:sp>
      <p:sp>
        <p:nvSpPr>
          <p:cNvPr id="4" name="Rectangle 3"/>
          <p:cNvSpPr/>
          <p:nvPr/>
        </p:nvSpPr>
        <p:spPr>
          <a:xfrm>
            <a:off x="683568" y="5229200"/>
            <a:ext cx="8136904" cy="923330"/>
          </a:xfrm>
          <a:prstGeom prst="rect">
            <a:avLst/>
          </a:prstGeom>
        </p:spPr>
        <p:txBody>
          <a:bodyPr wrap="square">
            <a:spAutoFit/>
          </a:bodyPr>
          <a:lstStyle/>
          <a:p>
            <a:r>
              <a:rPr lang="en-US" dirty="0" smtClean="0"/>
              <a:t>There are outliers and it is </a:t>
            </a:r>
            <a:r>
              <a:rPr lang="en-US" b="1" dirty="0" smtClean="0"/>
              <a:t>slightly right skewed (Subjective) </a:t>
            </a:r>
            <a:r>
              <a:rPr lang="en-US" dirty="0" smtClean="0"/>
              <a:t>as the median is towards the 1st quartile</a:t>
            </a:r>
          </a:p>
          <a:p>
            <a:r>
              <a:rPr lang="en-US" dirty="0" smtClean="0"/>
              <a:t>From the summary we can say that data is right skewed as mean&gt;median. </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522.6496</a:t>
            </a:r>
          </a:p>
          <a:p>
            <a:r>
              <a:rPr lang="en-US" dirty="0" smtClean="0"/>
              <a:t>STD </a:t>
            </a:r>
            <a:r>
              <a:rPr lang="en-US" dirty="0"/>
              <a:t>= 128.1651</a:t>
            </a:r>
            <a:r>
              <a:rPr lang="en-US" dirty="0" smtClean="0"/>
              <a:t>	</a:t>
            </a:r>
            <a:endParaRPr lang="en-IN" dirty="0"/>
          </a:p>
        </p:txBody>
      </p:sp>
    </p:spTree>
    <p:extLst>
      <p:ext uri="{BB962C8B-B14F-4D97-AF65-F5344CB8AC3E}">
        <p14:creationId xmlns:p14="http://schemas.microsoft.com/office/powerpoint/2010/main" val="180869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Hello\Desktop\Data science\Impurity test project\Visualiation\fc2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8104" y="4512800"/>
            <a:ext cx="8318351" cy="923330"/>
          </a:xfrm>
          <a:prstGeom prst="rect">
            <a:avLst/>
          </a:prstGeom>
        </p:spPr>
        <p:txBody>
          <a:bodyPr wrap="square">
            <a:spAutoFit/>
          </a:bodyPr>
          <a:lstStyle/>
          <a:p>
            <a:r>
              <a:rPr lang="en-US" dirty="0" smtClean="0"/>
              <a:t>Data is right skewed and </a:t>
            </a:r>
            <a:r>
              <a:rPr lang="en-US" b="1" dirty="0" smtClean="0"/>
              <a:t>data is not normally distributed.</a:t>
            </a:r>
          </a:p>
          <a:p>
            <a:r>
              <a:rPr lang="en-US" dirty="0" smtClean="0"/>
              <a:t>In flotation cell 02 around 400mm,440mm to 460mm,500m,600mm700mm and 800mm of froth level is formed most number of times. </a:t>
            </a:r>
            <a:endParaRPr lang="en-IN" dirty="0"/>
          </a:p>
        </p:txBody>
      </p:sp>
    </p:spTree>
    <p:extLst>
      <p:ext uri="{BB962C8B-B14F-4D97-AF65-F5344CB8AC3E}">
        <p14:creationId xmlns:p14="http://schemas.microsoft.com/office/powerpoint/2010/main" val="2501962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Hello\Desktop\Data science\Impurity test project\Visualiation\fc3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30" y="1628800"/>
            <a:ext cx="45354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8230" y="332656"/>
            <a:ext cx="3492623" cy="461665"/>
          </a:xfrm>
          <a:prstGeom prst="rect">
            <a:avLst/>
          </a:prstGeom>
        </p:spPr>
        <p:txBody>
          <a:bodyPr wrap="none">
            <a:spAutoFit/>
          </a:bodyPr>
          <a:lstStyle/>
          <a:p>
            <a:r>
              <a:rPr lang="en-IN" sz="2400" b="1" u="sng" dirty="0" smtClean="0"/>
              <a:t>Flotation Column 03 Level</a:t>
            </a:r>
            <a:endParaRPr lang="en-IN" sz="2400" b="1" u="sng" dirty="0"/>
          </a:p>
        </p:txBody>
      </p:sp>
      <p:sp>
        <p:nvSpPr>
          <p:cNvPr id="3" name="Rectangle 2"/>
          <p:cNvSpPr/>
          <p:nvPr/>
        </p:nvSpPr>
        <p:spPr>
          <a:xfrm>
            <a:off x="638230" y="1052736"/>
            <a:ext cx="8038226" cy="369332"/>
          </a:xfrm>
          <a:prstGeom prst="rect">
            <a:avLst/>
          </a:prstGeom>
        </p:spPr>
        <p:txBody>
          <a:bodyPr wrap="square">
            <a:spAutoFit/>
          </a:bodyPr>
          <a:lstStyle/>
          <a:p>
            <a:r>
              <a:rPr lang="en-IN" dirty="0"/>
              <a:t>There are </a:t>
            </a:r>
            <a:r>
              <a:rPr lang="en-IN" b="1" dirty="0"/>
              <a:t>531 outliers</a:t>
            </a:r>
            <a:r>
              <a:rPr lang="en-IN" dirty="0"/>
              <a:t> in</a:t>
            </a:r>
            <a:r>
              <a:rPr lang="en-IN" b="1" dirty="0"/>
              <a:t> Flotation Column 03 Level</a:t>
            </a:r>
            <a:endParaRPr lang="en-IN" dirty="0"/>
          </a:p>
        </p:txBody>
      </p:sp>
      <p:sp>
        <p:nvSpPr>
          <p:cNvPr id="4" name="Rectangle 3"/>
          <p:cNvSpPr/>
          <p:nvPr/>
        </p:nvSpPr>
        <p:spPr>
          <a:xfrm>
            <a:off x="755576" y="5007000"/>
            <a:ext cx="8064896" cy="923330"/>
          </a:xfrm>
          <a:prstGeom prst="rect">
            <a:avLst/>
          </a:prstGeom>
        </p:spPr>
        <p:txBody>
          <a:bodyPr wrap="square">
            <a:spAutoFit/>
          </a:bodyPr>
          <a:lstStyle/>
          <a:p>
            <a:r>
              <a:rPr lang="en-US" dirty="0" smtClean="0"/>
              <a:t>There are outliers and data is </a:t>
            </a:r>
            <a:r>
              <a:rPr lang="en-US" b="1" dirty="0" smtClean="0"/>
              <a:t>slightly right skewed(Subjective) </a:t>
            </a:r>
            <a:r>
              <a:rPr lang="en-US" dirty="0" smtClean="0"/>
              <a:t>as the median is towards the 1st quartile.</a:t>
            </a:r>
          </a:p>
          <a:p>
            <a:r>
              <a:rPr lang="en-US" dirty="0" smtClean="0"/>
              <a:t>From summary we see that the data is right skewed as mean&gt;median. </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531.3527</a:t>
            </a:r>
          </a:p>
          <a:p>
            <a:r>
              <a:rPr lang="en-US" dirty="0" smtClean="0"/>
              <a:t>STD </a:t>
            </a:r>
            <a:r>
              <a:rPr lang="en-US" dirty="0"/>
              <a:t>= 150.8422</a:t>
            </a:r>
            <a:r>
              <a:rPr lang="en-US" dirty="0" smtClean="0"/>
              <a:t>	</a:t>
            </a:r>
            <a:endParaRPr lang="en-IN" dirty="0"/>
          </a:p>
        </p:txBody>
      </p:sp>
    </p:spTree>
    <p:extLst>
      <p:ext uri="{BB962C8B-B14F-4D97-AF65-F5344CB8AC3E}">
        <p14:creationId xmlns:p14="http://schemas.microsoft.com/office/powerpoint/2010/main" val="797457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Hello\Desktop\Data science\Impurity test project\Visualiation\fc3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66" y="980728"/>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4183" y="4725144"/>
            <a:ext cx="7851725" cy="1200329"/>
          </a:xfrm>
          <a:prstGeom prst="rect">
            <a:avLst/>
          </a:prstGeom>
        </p:spPr>
        <p:txBody>
          <a:bodyPr wrap="square">
            <a:spAutoFit/>
          </a:bodyPr>
          <a:lstStyle/>
          <a:p>
            <a:r>
              <a:rPr lang="en-US" dirty="0" smtClean="0"/>
              <a:t>Data is slightly right skewed</a:t>
            </a:r>
            <a:r>
              <a:rPr lang="en-US" b="1" dirty="0" smtClean="0"/>
              <a:t>. Data is not normal</a:t>
            </a:r>
          </a:p>
          <a:p>
            <a:r>
              <a:rPr lang="en-US" dirty="0" smtClean="0"/>
              <a:t>In flotation cell 03 around 390mm to 410mm,450mm to 460mm,500m, 590mm to 610mm,800mm(small peaks) and also 850mm (</a:t>
            </a:r>
            <a:r>
              <a:rPr lang="en-US" dirty="0" err="1" smtClean="0"/>
              <a:t>smallpeaks</a:t>
            </a:r>
            <a:r>
              <a:rPr lang="en-US" dirty="0" smtClean="0"/>
              <a:t>) of froth level is formed most number of times. </a:t>
            </a:r>
            <a:endParaRPr lang="en-IN" dirty="0"/>
          </a:p>
        </p:txBody>
      </p:sp>
    </p:spTree>
    <p:extLst>
      <p:ext uri="{BB962C8B-B14F-4D97-AF65-F5344CB8AC3E}">
        <p14:creationId xmlns:p14="http://schemas.microsoft.com/office/powerpoint/2010/main" val="184693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3492623" cy="461665"/>
          </a:xfrm>
          <a:prstGeom prst="rect">
            <a:avLst/>
          </a:prstGeom>
        </p:spPr>
        <p:txBody>
          <a:bodyPr wrap="none">
            <a:spAutoFit/>
          </a:bodyPr>
          <a:lstStyle/>
          <a:p>
            <a:r>
              <a:rPr lang="en-IN" sz="2400" b="1" u="sng" dirty="0" smtClean="0"/>
              <a:t>Flotation Column 04 Level</a:t>
            </a:r>
            <a:endParaRPr lang="en-IN" sz="2400" b="1" u="sng" dirty="0"/>
          </a:p>
        </p:txBody>
      </p:sp>
      <p:sp>
        <p:nvSpPr>
          <p:cNvPr id="3" name="Rectangle 2"/>
          <p:cNvSpPr/>
          <p:nvPr/>
        </p:nvSpPr>
        <p:spPr>
          <a:xfrm>
            <a:off x="467544" y="1052736"/>
            <a:ext cx="7920880" cy="369332"/>
          </a:xfrm>
          <a:prstGeom prst="rect">
            <a:avLst/>
          </a:prstGeom>
        </p:spPr>
        <p:txBody>
          <a:bodyPr wrap="square">
            <a:spAutoFit/>
          </a:bodyPr>
          <a:lstStyle/>
          <a:p>
            <a:pPr lvl="0"/>
            <a:r>
              <a:rPr lang="en-IN" dirty="0"/>
              <a:t>There are </a:t>
            </a:r>
            <a:r>
              <a:rPr lang="en-IN" b="1" dirty="0"/>
              <a:t>462 outliers</a:t>
            </a:r>
            <a:r>
              <a:rPr lang="en-IN" dirty="0"/>
              <a:t> in</a:t>
            </a:r>
            <a:r>
              <a:rPr lang="en-IN" b="1" dirty="0"/>
              <a:t> Flotation Column 04 Level.</a:t>
            </a:r>
            <a:endParaRPr lang="en-IN" dirty="0"/>
          </a:p>
        </p:txBody>
      </p:sp>
      <p:pic>
        <p:nvPicPr>
          <p:cNvPr id="36866" name="Picture 2" descr="C:\Users\Hello\Desktop\Data science\Impurity test project\Visualiation\fc4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57" y="1493895"/>
            <a:ext cx="4548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7544" y="5085184"/>
            <a:ext cx="8352928" cy="923330"/>
          </a:xfrm>
          <a:prstGeom prst="rect">
            <a:avLst/>
          </a:prstGeom>
        </p:spPr>
        <p:txBody>
          <a:bodyPr wrap="square">
            <a:spAutoFit/>
          </a:bodyPr>
          <a:lstStyle/>
          <a:p>
            <a:r>
              <a:rPr lang="en-US" dirty="0" smtClean="0"/>
              <a:t>There are outliers and data is </a:t>
            </a:r>
            <a:r>
              <a:rPr lang="en-US" b="1" dirty="0" smtClean="0"/>
              <a:t>slightly right skewed(subjective)</a:t>
            </a:r>
            <a:r>
              <a:rPr lang="en-US" dirty="0" err="1" smtClean="0"/>
              <a:t>i.e</a:t>
            </a:r>
            <a:r>
              <a:rPr lang="en-US" dirty="0" smtClean="0"/>
              <a:t> can say very less, as the median is towards the 1st quartile.</a:t>
            </a:r>
          </a:p>
          <a:p>
            <a:r>
              <a:rPr lang="en-US" dirty="0" smtClean="0"/>
              <a:t>From summary also it looks right skewed as the mean&gt;median.</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420.3210</a:t>
            </a:r>
          </a:p>
          <a:p>
            <a:r>
              <a:rPr lang="en-US" dirty="0" smtClean="0"/>
              <a:t>STD </a:t>
            </a:r>
            <a:r>
              <a:rPr lang="en-US" dirty="0"/>
              <a:t>= 91.7944</a:t>
            </a:r>
            <a:r>
              <a:rPr lang="en-US" dirty="0" smtClean="0"/>
              <a:t>	</a:t>
            </a:r>
            <a:endParaRPr lang="en-IN" dirty="0"/>
          </a:p>
        </p:txBody>
      </p:sp>
    </p:spTree>
    <p:extLst>
      <p:ext uri="{BB962C8B-B14F-4D97-AF65-F5344CB8AC3E}">
        <p14:creationId xmlns:p14="http://schemas.microsoft.com/office/powerpoint/2010/main" val="28295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117" y="404664"/>
            <a:ext cx="8248348" cy="3693319"/>
          </a:xfrm>
          <a:prstGeom prst="rect">
            <a:avLst/>
          </a:prstGeom>
        </p:spPr>
        <p:txBody>
          <a:bodyPr wrap="square">
            <a:spAutoFit/>
          </a:bodyPr>
          <a:lstStyle/>
          <a:p>
            <a:r>
              <a:rPr lang="en-IN" b="1" dirty="0"/>
              <a:t>Flotation Column </a:t>
            </a:r>
            <a:r>
              <a:rPr lang="en-IN" b="1" dirty="0" smtClean="0"/>
              <a:t>Level</a:t>
            </a:r>
            <a:r>
              <a:rPr lang="en-IN" dirty="0" smtClean="0"/>
              <a:t> : </a:t>
            </a:r>
            <a:r>
              <a:rPr lang="en-IN" dirty="0"/>
              <a:t>Froth level in the flotation cell measured in mm (</a:t>
            </a:r>
            <a:r>
              <a:rPr lang="en-IN" dirty="0" err="1"/>
              <a:t>millimeters</a:t>
            </a:r>
            <a:r>
              <a:rPr lang="en-IN" dirty="0" smtClean="0"/>
              <a:t>).</a:t>
            </a:r>
          </a:p>
          <a:p>
            <a:endParaRPr lang="en-IN" dirty="0"/>
          </a:p>
          <a:p>
            <a:r>
              <a:rPr lang="en-US" b="1" dirty="0" smtClean="0"/>
              <a:t>% Iron Concentrate </a:t>
            </a:r>
            <a:r>
              <a:rPr lang="en-US" dirty="0" smtClean="0"/>
              <a:t>: % of Iron which represents how much iron is presented in the end of the flotation process (0-100%, lab measurement).</a:t>
            </a:r>
          </a:p>
          <a:p>
            <a:endParaRPr lang="en-US" dirty="0" smtClean="0"/>
          </a:p>
          <a:p>
            <a:r>
              <a:rPr lang="en-US" b="1" dirty="0" smtClean="0"/>
              <a:t>% Silica Concentrate </a:t>
            </a:r>
            <a:r>
              <a:rPr lang="en-US" dirty="0" smtClean="0"/>
              <a:t>: % of silica which represents how much silica is presented in the end of the flotation process (0-100%, lab measurement).</a:t>
            </a:r>
          </a:p>
          <a:p>
            <a:endParaRPr lang="en-IN" dirty="0" smtClean="0"/>
          </a:p>
          <a:p>
            <a:endParaRPr lang="en-IN" dirty="0"/>
          </a:p>
          <a:p>
            <a:r>
              <a:rPr lang="en-IN" b="1" u="sng" dirty="0"/>
              <a:t>Null values</a:t>
            </a:r>
            <a:endParaRPr lang="en-IN" dirty="0"/>
          </a:p>
          <a:p>
            <a:r>
              <a:rPr lang="en-IN" dirty="0"/>
              <a:t>There are no null values in the dataset.</a:t>
            </a:r>
          </a:p>
          <a:p>
            <a:endParaRPr lang="en-IN" dirty="0" smtClean="0"/>
          </a:p>
          <a:p>
            <a:endParaRPr lang="en-IN" dirty="0"/>
          </a:p>
        </p:txBody>
      </p:sp>
    </p:spTree>
    <p:extLst>
      <p:ext uri="{BB962C8B-B14F-4D97-AF65-F5344CB8AC3E}">
        <p14:creationId xmlns:p14="http://schemas.microsoft.com/office/powerpoint/2010/main" val="2255789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Hello\Desktop\Data science\Impurity test project\Visualiation\fc4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7584" y="4488701"/>
            <a:ext cx="7488832" cy="923330"/>
          </a:xfrm>
          <a:prstGeom prst="rect">
            <a:avLst/>
          </a:prstGeom>
        </p:spPr>
        <p:txBody>
          <a:bodyPr wrap="square">
            <a:spAutoFit/>
          </a:bodyPr>
          <a:lstStyle/>
          <a:p>
            <a:r>
              <a:rPr lang="en-US" dirty="0" smtClean="0"/>
              <a:t>Data is slightly right skewed. </a:t>
            </a:r>
            <a:r>
              <a:rPr lang="en-US" b="1" dirty="0" smtClean="0"/>
              <a:t>Data is not normal</a:t>
            </a:r>
            <a:r>
              <a:rPr lang="en-US" dirty="0" smtClean="0"/>
              <a:t>.</a:t>
            </a:r>
          </a:p>
          <a:p>
            <a:r>
              <a:rPr lang="en-US" dirty="0" smtClean="0"/>
              <a:t>In flotation cell 04 around 340mm to 370mm, 390mm to 410mm, 440mm to 460mm, 490mm to 505mm  of froth level is formed most number of times.</a:t>
            </a:r>
            <a:endParaRPr lang="en-IN" dirty="0"/>
          </a:p>
        </p:txBody>
      </p:sp>
    </p:spTree>
    <p:extLst>
      <p:ext uri="{BB962C8B-B14F-4D97-AF65-F5344CB8AC3E}">
        <p14:creationId xmlns:p14="http://schemas.microsoft.com/office/powerpoint/2010/main" val="4188601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96752"/>
            <a:ext cx="6624736" cy="369332"/>
          </a:xfrm>
          <a:prstGeom prst="rect">
            <a:avLst/>
          </a:prstGeom>
        </p:spPr>
        <p:txBody>
          <a:bodyPr wrap="square">
            <a:spAutoFit/>
          </a:bodyPr>
          <a:lstStyle/>
          <a:p>
            <a:pPr lvl="0"/>
            <a:r>
              <a:rPr lang="en-IN" dirty="0"/>
              <a:t>There are </a:t>
            </a:r>
            <a:r>
              <a:rPr lang="en-IN" b="1" dirty="0"/>
              <a:t>236 outliers</a:t>
            </a:r>
            <a:r>
              <a:rPr lang="en-IN" dirty="0"/>
              <a:t> in</a:t>
            </a:r>
            <a:r>
              <a:rPr lang="en-IN" b="1" dirty="0"/>
              <a:t> Flotation Column 05 Level.</a:t>
            </a:r>
            <a:endParaRPr lang="en-IN" dirty="0"/>
          </a:p>
        </p:txBody>
      </p:sp>
      <p:sp>
        <p:nvSpPr>
          <p:cNvPr id="3" name="Rectangle 2"/>
          <p:cNvSpPr/>
          <p:nvPr/>
        </p:nvSpPr>
        <p:spPr>
          <a:xfrm>
            <a:off x="513422" y="476672"/>
            <a:ext cx="3574376" cy="461665"/>
          </a:xfrm>
          <a:prstGeom prst="rect">
            <a:avLst/>
          </a:prstGeom>
        </p:spPr>
        <p:txBody>
          <a:bodyPr wrap="none">
            <a:spAutoFit/>
          </a:bodyPr>
          <a:lstStyle/>
          <a:p>
            <a:pPr lvl="0"/>
            <a:r>
              <a:rPr lang="en-IN" sz="2400" b="1" u="sng" dirty="0" smtClean="0"/>
              <a:t>Flotation Column 05 Level.</a:t>
            </a:r>
            <a:endParaRPr lang="en-IN" sz="2400" u="sng" dirty="0"/>
          </a:p>
        </p:txBody>
      </p:sp>
      <p:pic>
        <p:nvPicPr>
          <p:cNvPr id="37890" name="Picture 2" descr="C:\Users\Hello\Desktop\Data science\Impurity test project\Visualiation\fc5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66084"/>
            <a:ext cx="4586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1560" y="5002256"/>
            <a:ext cx="8208912" cy="923330"/>
          </a:xfrm>
          <a:prstGeom prst="rect">
            <a:avLst/>
          </a:prstGeom>
        </p:spPr>
        <p:txBody>
          <a:bodyPr wrap="square">
            <a:spAutoFit/>
          </a:bodyPr>
          <a:lstStyle/>
          <a:p>
            <a:r>
              <a:rPr lang="en-US" dirty="0" smtClean="0"/>
              <a:t>There are outliers and data is </a:t>
            </a:r>
            <a:r>
              <a:rPr lang="en-US" b="1" dirty="0" smtClean="0"/>
              <a:t>right skewed(subjective) </a:t>
            </a:r>
            <a:r>
              <a:rPr lang="en-US" dirty="0" smtClean="0"/>
              <a:t>as the median is towards 1st quartile.</a:t>
            </a:r>
          </a:p>
          <a:p>
            <a:r>
              <a:rPr lang="en-US" dirty="0" smtClean="0"/>
              <a:t>From summary we can say right skewed as the mean&gt;median.</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425.2517</a:t>
            </a:r>
          </a:p>
          <a:p>
            <a:r>
              <a:rPr lang="en-US" dirty="0" smtClean="0"/>
              <a:t>STD </a:t>
            </a:r>
            <a:r>
              <a:rPr lang="en-US" dirty="0"/>
              <a:t>= 84.5358</a:t>
            </a:r>
            <a:r>
              <a:rPr lang="en-US" dirty="0" smtClean="0"/>
              <a:t>	</a:t>
            </a:r>
            <a:endParaRPr lang="en-IN" dirty="0"/>
          </a:p>
        </p:txBody>
      </p:sp>
    </p:spTree>
    <p:extLst>
      <p:ext uri="{BB962C8B-B14F-4D97-AF65-F5344CB8AC3E}">
        <p14:creationId xmlns:p14="http://schemas.microsoft.com/office/powerpoint/2010/main" val="3727132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Hello\Desktop\Data science\Impurity test project\Visualiation\fc5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620688"/>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52721" y="4394721"/>
            <a:ext cx="8067749" cy="923330"/>
          </a:xfrm>
          <a:prstGeom prst="rect">
            <a:avLst/>
          </a:prstGeom>
        </p:spPr>
        <p:txBody>
          <a:bodyPr wrap="square">
            <a:spAutoFit/>
          </a:bodyPr>
          <a:lstStyle/>
          <a:p>
            <a:r>
              <a:rPr lang="en-US" dirty="0" smtClean="0"/>
              <a:t>Data is slightly right skewed and </a:t>
            </a:r>
            <a:r>
              <a:rPr lang="en-US" b="1" dirty="0" smtClean="0"/>
              <a:t>data is not normal.</a:t>
            </a:r>
          </a:p>
          <a:p>
            <a:r>
              <a:rPr lang="en-US" dirty="0" smtClean="0"/>
              <a:t>In flotation cell 05 around 340mm to 360mm, 380mm to 410mm, 440mm to 460mm, 490mm to 510mm of froth level is formed most number of times.</a:t>
            </a:r>
            <a:endParaRPr lang="en-IN" dirty="0"/>
          </a:p>
        </p:txBody>
      </p:sp>
    </p:spTree>
    <p:extLst>
      <p:ext uri="{BB962C8B-B14F-4D97-AF65-F5344CB8AC3E}">
        <p14:creationId xmlns:p14="http://schemas.microsoft.com/office/powerpoint/2010/main" val="34715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3492623" cy="461665"/>
          </a:xfrm>
          <a:prstGeom prst="rect">
            <a:avLst/>
          </a:prstGeom>
        </p:spPr>
        <p:txBody>
          <a:bodyPr wrap="none">
            <a:spAutoFit/>
          </a:bodyPr>
          <a:lstStyle/>
          <a:p>
            <a:r>
              <a:rPr lang="en-IN" sz="2400" b="1" u="sng" dirty="0" smtClean="0"/>
              <a:t>Flotation Column 06 Level</a:t>
            </a:r>
            <a:endParaRPr lang="en-IN" sz="2400" b="1" u="sng" dirty="0"/>
          </a:p>
        </p:txBody>
      </p:sp>
      <p:sp>
        <p:nvSpPr>
          <p:cNvPr id="3" name="Rectangle 2"/>
          <p:cNvSpPr/>
          <p:nvPr/>
        </p:nvSpPr>
        <p:spPr>
          <a:xfrm>
            <a:off x="467544" y="1268760"/>
            <a:ext cx="7776864" cy="369332"/>
          </a:xfrm>
          <a:prstGeom prst="rect">
            <a:avLst/>
          </a:prstGeom>
        </p:spPr>
        <p:txBody>
          <a:bodyPr wrap="square">
            <a:spAutoFit/>
          </a:bodyPr>
          <a:lstStyle/>
          <a:p>
            <a:pPr lvl="0"/>
            <a:r>
              <a:rPr lang="en-IN" dirty="0"/>
              <a:t>There are </a:t>
            </a:r>
            <a:r>
              <a:rPr lang="en-IN" b="1" dirty="0"/>
              <a:t>2740 outliers</a:t>
            </a:r>
            <a:r>
              <a:rPr lang="en-IN" dirty="0"/>
              <a:t> in</a:t>
            </a:r>
            <a:r>
              <a:rPr lang="en-IN" b="1" dirty="0"/>
              <a:t> Flotation Column 06 Level.</a:t>
            </a:r>
            <a:endParaRPr lang="en-IN" dirty="0"/>
          </a:p>
        </p:txBody>
      </p:sp>
      <p:pic>
        <p:nvPicPr>
          <p:cNvPr id="39938" name="Picture 2" descr="C:\Users\Hello\Desktop\Data science\Impurity test project\Visualiation\fc6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73" y="1747184"/>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1560" y="5373216"/>
            <a:ext cx="8208912" cy="646331"/>
          </a:xfrm>
          <a:prstGeom prst="rect">
            <a:avLst/>
          </a:prstGeom>
        </p:spPr>
        <p:txBody>
          <a:bodyPr wrap="square">
            <a:spAutoFit/>
          </a:bodyPr>
          <a:lstStyle/>
          <a:p>
            <a:r>
              <a:rPr lang="en-US" dirty="0" smtClean="0"/>
              <a:t>There are outliers and </a:t>
            </a:r>
            <a:r>
              <a:rPr lang="en-US" b="1" dirty="0" smtClean="0"/>
              <a:t>no </a:t>
            </a:r>
            <a:r>
              <a:rPr lang="en-US" b="1" dirty="0" err="1" smtClean="0"/>
              <a:t>skewness</a:t>
            </a:r>
            <a:r>
              <a:rPr lang="en-US" b="1" dirty="0" smtClean="0"/>
              <a:t> </a:t>
            </a:r>
            <a:r>
              <a:rPr lang="en-US" dirty="0" smtClean="0"/>
              <a:t>(Subjective) from boxplot. If we look at the summary mean&gt; median which shows it is: </a:t>
            </a:r>
            <a:r>
              <a:rPr lang="en-US" b="1" dirty="0" smtClean="0"/>
              <a:t>slightly right skewed.</a:t>
            </a:r>
            <a:endParaRPr lang="en-US" b="1"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429.9410</a:t>
            </a:r>
          </a:p>
          <a:p>
            <a:r>
              <a:rPr lang="en-US" dirty="0"/>
              <a:t>STD =89.8622</a:t>
            </a:r>
            <a:r>
              <a:rPr lang="en-US" dirty="0" smtClean="0"/>
              <a:t>	</a:t>
            </a:r>
            <a:endParaRPr lang="en-IN" dirty="0"/>
          </a:p>
        </p:txBody>
      </p:sp>
    </p:spTree>
    <p:extLst>
      <p:ext uri="{BB962C8B-B14F-4D97-AF65-F5344CB8AC3E}">
        <p14:creationId xmlns:p14="http://schemas.microsoft.com/office/powerpoint/2010/main" val="1709149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Hello\Desktop\Data science\Impurity test project\Visualiation\fc6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4929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6738" y="4221088"/>
            <a:ext cx="7779717" cy="923330"/>
          </a:xfrm>
          <a:prstGeom prst="rect">
            <a:avLst/>
          </a:prstGeom>
        </p:spPr>
        <p:txBody>
          <a:bodyPr wrap="square">
            <a:spAutoFit/>
          </a:bodyPr>
          <a:lstStyle/>
          <a:p>
            <a:r>
              <a:rPr lang="en-US" dirty="0" smtClean="0"/>
              <a:t>Data is slightly right skewed. </a:t>
            </a:r>
            <a:r>
              <a:rPr lang="en-US" b="1" dirty="0" smtClean="0"/>
              <a:t>Data is not normally distributed</a:t>
            </a:r>
          </a:p>
          <a:p>
            <a:r>
              <a:rPr lang="en-US" dirty="0" smtClean="0"/>
              <a:t>In flotation cell 06 around 340mm to 360mm, 390mm to 410mm, 440mm to 460mm, 490mm to 520mm  of froth level is formed most number of times.</a:t>
            </a:r>
            <a:endParaRPr lang="en-IN" dirty="0"/>
          </a:p>
        </p:txBody>
      </p:sp>
    </p:spTree>
    <p:extLst>
      <p:ext uri="{BB962C8B-B14F-4D97-AF65-F5344CB8AC3E}">
        <p14:creationId xmlns:p14="http://schemas.microsoft.com/office/powerpoint/2010/main" val="3728367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3492623" cy="461665"/>
          </a:xfrm>
          <a:prstGeom prst="rect">
            <a:avLst/>
          </a:prstGeom>
        </p:spPr>
        <p:txBody>
          <a:bodyPr wrap="none">
            <a:spAutoFit/>
          </a:bodyPr>
          <a:lstStyle/>
          <a:p>
            <a:r>
              <a:rPr lang="en-IN" sz="2400" b="1" u="sng" dirty="0" smtClean="0"/>
              <a:t>Flotation Column 07 Level</a:t>
            </a:r>
            <a:endParaRPr lang="en-IN" sz="2400" b="1" u="sng" dirty="0"/>
          </a:p>
        </p:txBody>
      </p:sp>
      <p:sp>
        <p:nvSpPr>
          <p:cNvPr id="3" name="Rectangle 2"/>
          <p:cNvSpPr/>
          <p:nvPr/>
        </p:nvSpPr>
        <p:spPr>
          <a:xfrm>
            <a:off x="539552" y="1268760"/>
            <a:ext cx="7488832" cy="369332"/>
          </a:xfrm>
          <a:prstGeom prst="rect">
            <a:avLst/>
          </a:prstGeom>
        </p:spPr>
        <p:txBody>
          <a:bodyPr wrap="square">
            <a:spAutoFit/>
          </a:bodyPr>
          <a:lstStyle/>
          <a:p>
            <a:pPr lvl="0"/>
            <a:r>
              <a:rPr lang="en-IN" dirty="0"/>
              <a:t>There are </a:t>
            </a:r>
            <a:r>
              <a:rPr lang="en-IN" b="1" dirty="0"/>
              <a:t>467 outliers</a:t>
            </a:r>
            <a:r>
              <a:rPr lang="en-IN" dirty="0"/>
              <a:t> In</a:t>
            </a:r>
            <a:r>
              <a:rPr lang="en-IN" b="1" dirty="0"/>
              <a:t> Flotation Column 07 Level.</a:t>
            </a:r>
            <a:endParaRPr lang="en-IN" dirty="0"/>
          </a:p>
        </p:txBody>
      </p:sp>
      <p:pic>
        <p:nvPicPr>
          <p:cNvPr id="43010" name="Picture 2" descr="C:\Users\Hello\Desktop\Data science\Impurity test project\Visualiation\fc7c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13" y="1669815"/>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3568" y="5229200"/>
            <a:ext cx="7776864" cy="646331"/>
          </a:xfrm>
          <a:prstGeom prst="rect">
            <a:avLst/>
          </a:prstGeom>
        </p:spPr>
        <p:txBody>
          <a:bodyPr wrap="square">
            <a:spAutoFit/>
          </a:bodyPr>
          <a:lstStyle/>
          <a:p>
            <a:r>
              <a:rPr lang="en-US" dirty="0" smtClean="0"/>
              <a:t>There are outliers and as mean&gt;median(from summary) we can say that it is </a:t>
            </a:r>
            <a:r>
              <a:rPr lang="en-US" b="1" dirty="0" smtClean="0"/>
              <a:t>right skewed(Subjective) </a:t>
            </a:r>
            <a:r>
              <a:rPr lang="en-US" dirty="0" smtClean="0"/>
              <a:t>and also the median is towards 1</a:t>
            </a:r>
            <a:r>
              <a:rPr lang="en-US" baseline="30000" dirty="0" smtClean="0"/>
              <a:t>st</a:t>
            </a:r>
            <a:r>
              <a:rPr lang="en-US" dirty="0" smtClean="0"/>
              <a:t> quartile.</a:t>
            </a:r>
            <a:endParaRPr lang="en-IN" b="1"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421.0212</a:t>
            </a:r>
          </a:p>
          <a:p>
            <a:r>
              <a:rPr lang="en-US" dirty="0"/>
              <a:t>STD =84.8915</a:t>
            </a:r>
            <a:r>
              <a:rPr lang="en-US" dirty="0" smtClean="0"/>
              <a:t>	</a:t>
            </a:r>
            <a:endParaRPr lang="en-IN" dirty="0"/>
          </a:p>
        </p:txBody>
      </p:sp>
    </p:spTree>
    <p:extLst>
      <p:ext uri="{BB962C8B-B14F-4D97-AF65-F5344CB8AC3E}">
        <p14:creationId xmlns:p14="http://schemas.microsoft.com/office/powerpoint/2010/main" val="157780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Hello\Desktop\Data science\Impurity test project\Visualiation\fc7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4967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53218" y="4083565"/>
            <a:ext cx="7939261" cy="923330"/>
          </a:xfrm>
          <a:prstGeom prst="rect">
            <a:avLst/>
          </a:prstGeom>
        </p:spPr>
        <p:txBody>
          <a:bodyPr wrap="square">
            <a:spAutoFit/>
          </a:bodyPr>
          <a:lstStyle/>
          <a:p>
            <a:r>
              <a:rPr lang="en-US" dirty="0" smtClean="0"/>
              <a:t>Data is right skewed and </a:t>
            </a:r>
            <a:r>
              <a:rPr lang="en-US" b="1" dirty="0" smtClean="0"/>
              <a:t>data is not normally distributed</a:t>
            </a:r>
          </a:p>
          <a:p>
            <a:r>
              <a:rPr lang="en-US" dirty="0" smtClean="0"/>
              <a:t>In flotation cell 07 around 340mm to 370mm, 390mm to 410mm, 440mm to 460mm,500mm of froth level is formed most number of times.</a:t>
            </a:r>
            <a:endParaRPr lang="en-IN" dirty="0"/>
          </a:p>
        </p:txBody>
      </p:sp>
    </p:spTree>
    <p:extLst>
      <p:ext uri="{BB962C8B-B14F-4D97-AF65-F5344CB8AC3E}">
        <p14:creationId xmlns:p14="http://schemas.microsoft.com/office/powerpoint/2010/main" val="123706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332656"/>
            <a:ext cx="2755434" cy="461665"/>
          </a:xfrm>
          <a:prstGeom prst="rect">
            <a:avLst/>
          </a:prstGeom>
        </p:spPr>
        <p:txBody>
          <a:bodyPr wrap="none">
            <a:spAutoFit/>
          </a:bodyPr>
          <a:lstStyle/>
          <a:p>
            <a:r>
              <a:rPr lang="en-IN" sz="2400" b="1" u="sng" dirty="0"/>
              <a:t>% Silica Concentrate</a:t>
            </a:r>
          </a:p>
        </p:txBody>
      </p:sp>
      <p:pic>
        <p:nvPicPr>
          <p:cNvPr id="1026" name="Picture 2" descr="C:\Users\Hello\Desktop\Data science\Impurity test project\Visualiation\silic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00" y="1993823"/>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4100" y="1052736"/>
            <a:ext cx="4585038" cy="369332"/>
          </a:xfrm>
          <a:prstGeom prst="rect">
            <a:avLst/>
          </a:prstGeom>
        </p:spPr>
        <p:txBody>
          <a:bodyPr wrap="none">
            <a:spAutoFit/>
          </a:bodyPr>
          <a:lstStyle/>
          <a:p>
            <a:r>
              <a:rPr lang="en-IN" dirty="0"/>
              <a:t>There are </a:t>
            </a:r>
            <a:r>
              <a:rPr lang="en-IN" b="1" dirty="0"/>
              <a:t>4757 outliers</a:t>
            </a:r>
            <a:r>
              <a:rPr lang="en-IN" dirty="0"/>
              <a:t> in</a:t>
            </a:r>
            <a:r>
              <a:rPr lang="en-IN" b="1" dirty="0"/>
              <a:t> % Silica Concentrate</a:t>
            </a:r>
            <a:endParaRPr lang="en-IN" dirty="0"/>
          </a:p>
        </p:txBody>
      </p:sp>
      <p:sp>
        <p:nvSpPr>
          <p:cNvPr id="5" name="Rectangle 4"/>
          <p:cNvSpPr/>
          <p:nvPr/>
        </p:nvSpPr>
        <p:spPr>
          <a:xfrm>
            <a:off x="539552" y="5402149"/>
            <a:ext cx="7488832" cy="369332"/>
          </a:xfrm>
          <a:prstGeom prst="rect">
            <a:avLst/>
          </a:prstGeom>
        </p:spPr>
        <p:txBody>
          <a:bodyPr wrap="square">
            <a:spAutoFit/>
          </a:bodyPr>
          <a:lstStyle/>
          <a:p>
            <a:r>
              <a:rPr lang="en-US" dirty="0"/>
              <a:t>There are outliers and data is clearly </a:t>
            </a:r>
            <a:r>
              <a:rPr lang="en-US" b="1" dirty="0"/>
              <a:t>right skewed</a:t>
            </a:r>
            <a:endParaRPr lang="en-IN" b="1"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2.3268</a:t>
            </a:r>
          </a:p>
          <a:p>
            <a:r>
              <a:rPr lang="en-US" dirty="0"/>
              <a:t>STD =1.1256</a:t>
            </a:r>
            <a:r>
              <a:rPr lang="en-US" dirty="0" smtClean="0"/>
              <a:t>	</a:t>
            </a:r>
            <a:endParaRPr lang="en-IN" dirty="0"/>
          </a:p>
        </p:txBody>
      </p:sp>
    </p:spTree>
    <p:extLst>
      <p:ext uri="{BB962C8B-B14F-4D97-AF65-F5344CB8AC3E}">
        <p14:creationId xmlns:p14="http://schemas.microsoft.com/office/powerpoint/2010/main" val="1628908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ello\Desktop\Data science\Impurity test project\Visualiation\silici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47640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7584" y="4031674"/>
            <a:ext cx="7776864" cy="646331"/>
          </a:xfrm>
          <a:prstGeom prst="rect">
            <a:avLst/>
          </a:prstGeom>
        </p:spPr>
        <p:txBody>
          <a:bodyPr wrap="square">
            <a:spAutoFit/>
          </a:bodyPr>
          <a:lstStyle/>
          <a:p>
            <a:r>
              <a:rPr lang="en-US" dirty="0"/>
              <a:t>Data is highly right skewed and </a:t>
            </a:r>
            <a:r>
              <a:rPr lang="en-US" b="1" dirty="0"/>
              <a:t>data is not normal.</a:t>
            </a:r>
          </a:p>
          <a:p>
            <a:r>
              <a:rPr lang="en-US" dirty="0" smtClean="0"/>
              <a:t>The </a:t>
            </a:r>
            <a:r>
              <a:rPr lang="en-US" dirty="0"/>
              <a:t>final % Silica Concentrate in iron is 1% to 2% most number of times.</a:t>
            </a:r>
            <a:endParaRPr lang="en-IN" dirty="0"/>
          </a:p>
        </p:txBody>
      </p:sp>
    </p:spTree>
    <p:extLst>
      <p:ext uri="{BB962C8B-B14F-4D97-AF65-F5344CB8AC3E}">
        <p14:creationId xmlns:p14="http://schemas.microsoft.com/office/powerpoint/2010/main" val="4032117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2622000" cy="461665"/>
          </a:xfrm>
          <a:prstGeom prst="rect">
            <a:avLst/>
          </a:prstGeom>
        </p:spPr>
        <p:txBody>
          <a:bodyPr wrap="none">
            <a:spAutoFit/>
          </a:bodyPr>
          <a:lstStyle/>
          <a:p>
            <a:r>
              <a:rPr lang="en-IN" sz="2400" b="1" u="sng" dirty="0"/>
              <a:t>% Iron Concentrate</a:t>
            </a:r>
          </a:p>
        </p:txBody>
      </p:sp>
      <p:pic>
        <p:nvPicPr>
          <p:cNvPr id="4098" name="Picture 2" descr="C:\Users\Hello\Desktop\Data science\Impurity test project\Visualiation\iroc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1196752"/>
            <a:ext cx="4546694" cy="369332"/>
          </a:xfrm>
          <a:prstGeom prst="rect">
            <a:avLst/>
          </a:prstGeom>
        </p:spPr>
        <p:txBody>
          <a:bodyPr wrap="none">
            <a:spAutoFit/>
          </a:bodyPr>
          <a:lstStyle/>
          <a:p>
            <a:pPr lvl="0"/>
            <a:r>
              <a:rPr lang="en-IN" dirty="0"/>
              <a:t>There are </a:t>
            </a:r>
            <a:r>
              <a:rPr lang="en-IN" b="1" dirty="0"/>
              <a:t>1590 outliers </a:t>
            </a:r>
            <a:r>
              <a:rPr lang="en-IN" dirty="0"/>
              <a:t>in</a:t>
            </a:r>
            <a:r>
              <a:rPr lang="en-IN" b="1" dirty="0"/>
              <a:t> % Iron Concentrate.</a:t>
            </a:r>
            <a:endParaRPr lang="en-IN" dirty="0"/>
          </a:p>
        </p:txBody>
      </p:sp>
      <p:sp>
        <p:nvSpPr>
          <p:cNvPr id="4" name="Rectangle 3"/>
          <p:cNvSpPr/>
          <p:nvPr/>
        </p:nvSpPr>
        <p:spPr>
          <a:xfrm>
            <a:off x="625948" y="5253242"/>
            <a:ext cx="7906491" cy="923330"/>
          </a:xfrm>
          <a:prstGeom prst="rect">
            <a:avLst/>
          </a:prstGeom>
        </p:spPr>
        <p:txBody>
          <a:bodyPr wrap="square">
            <a:spAutoFit/>
          </a:bodyPr>
          <a:lstStyle/>
          <a:p>
            <a:r>
              <a:rPr lang="en-US" dirty="0"/>
              <a:t>There are outliers and data is </a:t>
            </a:r>
            <a:r>
              <a:rPr lang="en-US" b="1" dirty="0"/>
              <a:t>left skewed </a:t>
            </a:r>
            <a:r>
              <a:rPr lang="en-US" dirty="0"/>
              <a:t>from boxplot as median is towards third </a:t>
            </a:r>
            <a:r>
              <a:rPr lang="en-US" dirty="0" err="1" smtClean="0"/>
              <a:t>quantile</a:t>
            </a:r>
            <a:r>
              <a:rPr lang="en-US" dirty="0"/>
              <a:t>. </a:t>
            </a:r>
          </a:p>
          <a:p>
            <a:r>
              <a:rPr lang="en-US" dirty="0" smtClean="0"/>
              <a:t>And mean&lt;median(</a:t>
            </a:r>
            <a:r>
              <a:rPr lang="en-US" dirty="0" err="1" smtClean="0"/>
              <a:t>aprroximately</a:t>
            </a:r>
            <a:r>
              <a:rPr lang="en-US" dirty="0" smtClean="0"/>
              <a:t> </a:t>
            </a:r>
            <a:r>
              <a:rPr lang="en-US" dirty="0"/>
              <a:t>equal) from summary shows left skewed.</a:t>
            </a:r>
            <a:endParaRPr lang="en-IN" dirty="0"/>
          </a:p>
        </p:txBody>
      </p:sp>
      <p:sp>
        <p:nvSpPr>
          <p:cNvPr id="6" name="Rectangle 5"/>
          <p:cNvSpPr/>
          <p:nvPr/>
        </p:nvSpPr>
        <p:spPr>
          <a:xfrm>
            <a:off x="5364088" y="1735886"/>
            <a:ext cx="4572000" cy="646331"/>
          </a:xfrm>
          <a:prstGeom prst="rect">
            <a:avLst/>
          </a:prstGeom>
        </p:spPr>
        <p:txBody>
          <a:bodyPr>
            <a:spAutoFit/>
          </a:bodyPr>
          <a:lstStyle/>
          <a:p>
            <a:r>
              <a:rPr lang="en-IN" dirty="0"/>
              <a:t>Mean = </a:t>
            </a:r>
            <a:r>
              <a:rPr lang="en-IN" dirty="0" smtClean="0"/>
              <a:t>65.0501</a:t>
            </a:r>
          </a:p>
          <a:p>
            <a:r>
              <a:rPr lang="en-US" dirty="0"/>
              <a:t>STD =1.1186</a:t>
            </a:r>
            <a:r>
              <a:rPr lang="en-US" dirty="0" smtClean="0"/>
              <a:t>	</a:t>
            </a:r>
            <a:endParaRPr lang="en-IN" dirty="0"/>
          </a:p>
        </p:txBody>
      </p:sp>
    </p:spTree>
    <p:extLst>
      <p:ext uri="{BB962C8B-B14F-4D97-AF65-F5344CB8AC3E}">
        <p14:creationId xmlns:p14="http://schemas.microsoft.com/office/powerpoint/2010/main" val="268980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66416"/>
            <a:ext cx="3401637" cy="369332"/>
          </a:xfrm>
          <a:prstGeom prst="rect">
            <a:avLst/>
          </a:prstGeom>
        </p:spPr>
        <p:txBody>
          <a:bodyPr wrap="none">
            <a:spAutoFit/>
          </a:bodyPr>
          <a:lstStyle/>
          <a:p>
            <a:pPr lvl="0"/>
            <a:r>
              <a:rPr lang="en-IN" b="1" dirty="0"/>
              <a:t>No outliers</a:t>
            </a:r>
            <a:r>
              <a:rPr lang="en-IN" dirty="0"/>
              <a:t> in</a:t>
            </a:r>
            <a:r>
              <a:rPr lang="en-IN" b="1" dirty="0"/>
              <a:t> %iron feed</a:t>
            </a:r>
            <a:r>
              <a:rPr lang="en-IN" dirty="0"/>
              <a:t> variable</a:t>
            </a:r>
            <a:r>
              <a:rPr lang="en-IN" dirty="0" smtClean="0"/>
              <a:t>.</a:t>
            </a:r>
          </a:p>
        </p:txBody>
      </p:sp>
      <p:sp>
        <p:nvSpPr>
          <p:cNvPr id="3" name="Rectangle 2"/>
          <p:cNvSpPr/>
          <p:nvPr/>
        </p:nvSpPr>
        <p:spPr>
          <a:xfrm>
            <a:off x="539552" y="260648"/>
            <a:ext cx="4536504" cy="1138773"/>
          </a:xfrm>
          <a:prstGeom prst="rect">
            <a:avLst/>
          </a:prstGeom>
        </p:spPr>
        <p:txBody>
          <a:bodyPr wrap="square">
            <a:spAutoFit/>
          </a:bodyPr>
          <a:lstStyle/>
          <a:p>
            <a:r>
              <a:rPr lang="en-IN" sz="2400" b="1" u="sng" dirty="0" err="1" smtClean="0"/>
              <a:t>Univariate</a:t>
            </a:r>
            <a:r>
              <a:rPr lang="en-IN" sz="2400" b="1" u="sng" dirty="0" smtClean="0"/>
              <a:t> Analysis</a:t>
            </a:r>
          </a:p>
          <a:p>
            <a:endParaRPr lang="en-IN" sz="2400" b="1" u="sng" dirty="0"/>
          </a:p>
          <a:p>
            <a:r>
              <a:rPr lang="en-IN" sz="2000" b="1" u="sng" dirty="0" smtClean="0"/>
              <a:t>%iron feed</a:t>
            </a:r>
            <a:r>
              <a:rPr lang="en-IN" sz="2000" u="sng" dirty="0" smtClean="0"/>
              <a:t> </a:t>
            </a:r>
            <a:endParaRPr lang="en-IN" sz="2000" u="sng" dirty="0"/>
          </a:p>
        </p:txBody>
      </p:sp>
      <p:pic>
        <p:nvPicPr>
          <p:cNvPr id="1026" name="Picture 2" descr="C:\Users\Hello\Desktop\Data science\Impurity test project\Visualiation\%iron fe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46" y="2276872"/>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62339" y="3365807"/>
            <a:ext cx="3758133" cy="1200329"/>
          </a:xfrm>
          <a:prstGeom prst="rect">
            <a:avLst/>
          </a:prstGeom>
        </p:spPr>
        <p:txBody>
          <a:bodyPr wrap="square">
            <a:spAutoFit/>
          </a:bodyPr>
          <a:lstStyle/>
          <a:p>
            <a:r>
              <a:rPr lang="en-US" dirty="0" smtClean="0"/>
              <a:t>There are no outliers. The same as the result of code.</a:t>
            </a:r>
          </a:p>
          <a:p>
            <a:r>
              <a:rPr lang="en-US" b="1" dirty="0"/>
              <a:t>L</a:t>
            </a:r>
            <a:r>
              <a:rPr lang="en-US" b="1" dirty="0" smtClean="0"/>
              <a:t>eft skewed.(subjective</a:t>
            </a:r>
            <a:r>
              <a:rPr lang="en-US" dirty="0" smtClean="0"/>
              <a:t>) but mean is approximately equal to median.</a:t>
            </a:r>
            <a:endParaRPr lang="en-IN" dirty="0"/>
          </a:p>
        </p:txBody>
      </p:sp>
      <p:sp>
        <p:nvSpPr>
          <p:cNvPr id="5" name="Rectangle 4"/>
          <p:cNvSpPr/>
          <p:nvPr/>
        </p:nvSpPr>
        <p:spPr>
          <a:xfrm>
            <a:off x="5076056" y="1030089"/>
            <a:ext cx="1710725" cy="646331"/>
          </a:xfrm>
          <a:prstGeom prst="rect">
            <a:avLst/>
          </a:prstGeom>
        </p:spPr>
        <p:txBody>
          <a:bodyPr wrap="none">
            <a:spAutoFit/>
          </a:bodyPr>
          <a:lstStyle/>
          <a:p>
            <a:r>
              <a:rPr lang="en-IN" dirty="0"/>
              <a:t>Mean </a:t>
            </a:r>
            <a:r>
              <a:rPr lang="en-IN" dirty="0" smtClean="0"/>
              <a:t>= 56.2947</a:t>
            </a:r>
          </a:p>
          <a:p>
            <a:r>
              <a:rPr lang="en-US" dirty="0" smtClean="0"/>
              <a:t>STD </a:t>
            </a:r>
            <a:r>
              <a:rPr lang="en-US" dirty="0"/>
              <a:t>= 5.1577</a:t>
            </a:r>
            <a:endParaRPr lang="en-IN" dirty="0"/>
          </a:p>
        </p:txBody>
      </p:sp>
    </p:spTree>
    <p:extLst>
      <p:ext uri="{BB962C8B-B14F-4D97-AF65-F5344CB8AC3E}">
        <p14:creationId xmlns:p14="http://schemas.microsoft.com/office/powerpoint/2010/main" val="198144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ello\Desktop\Data science\Impurity test project\Visualiation\ironc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47640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7584" y="4797152"/>
            <a:ext cx="7632848" cy="646331"/>
          </a:xfrm>
          <a:prstGeom prst="rect">
            <a:avLst/>
          </a:prstGeom>
        </p:spPr>
        <p:txBody>
          <a:bodyPr wrap="square">
            <a:spAutoFit/>
          </a:bodyPr>
          <a:lstStyle/>
          <a:p>
            <a:r>
              <a:rPr lang="en-US" dirty="0"/>
              <a:t>Data is left skewed and </a:t>
            </a:r>
            <a:r>
              <a:rPr lang="en-US" b="1" dirty="0"/>
              <a:t>data is not normal</a:t>
            </a:r>
          </a:p>
          <a:p>
            <a:r>
              <a:rPr lang="en-US" dirty="0" smtClean="0"/>
              <a:t>The </a:t>
            </a:r>
            <a:r>
              <a:rPr lang="en-US" dirty="0"/>
              <a:t>final %iron concentrate in iron ore is 65% to 66% most number of times.</a:t>
            </a:r>
            <a:endParaRPr lang="en-IN" dirty="0"/>
          </a:p>
        </p:txBody>
      </p:sp>
    </p:spTree>
    <p:extLst>
      <p:ext uri="{BB962C8B-B14F-4D97-AF65-F5344CB8AC3E}">
        <p14:creationId xmlns:p14="http://schemas.microsoft.com/office/powerpoint/2010/main" val="610440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560840" cy="523220"/>
          </a:xfrm>
          <a:prstGeom prst="rect">
            <a:avLst/>
          </a:prstGeom>
          <a:noFill/>
        </p:spPr>
        <p:txBody>
          <a:bodyPr wrap="square" rtlCol="0">
            <a:spAutoFit/>
          </a:bodyPr>
          <a:lstStyle/>
          <a:p>
            <a:r>
              <a:rPr lang="en-IN" sz="2800" b="1" u="sng" dirty="0" smtClean="0"/>
              <a:t>Bivariate Analysis</a:t>
            </a:r>
            <a:endParaRPr lang="en-IN" sz="2800" b="1" u="sng" dirty="0"/>
          </a:p>
        </p:txBody>
      </p:sp>
      <p:sp>
        <p:nvSpPr>
          <p:cNvPr id="3" name="Rectangle 2"/>
          <p:cNvSpPr/>
          <p:nvPr/>
        </p:nvSpPr>
        <p:spPr>
          <a:xfrm>
            <a:off x="529145" y="1340768"/>
            <a:ext cx="7004931" cy="369332"/>
          </a:xfrm>
          <a:prstGeom prst="rect">
            <a:avLst/>
          </a:prstGeom>
        </p:spPr>
        <p:txBody>
          <a:bodyPr wrap="none">
            <a:spAutoFit/>
          </a:bodyPr>
          <a:lstStyle/>
          <a:p>
            <a:r>
              <a:rPr lang="es-ES" b="1" u="sng" dirty="0" err="1" smtClean="0"/>
              <a:t>Plotting</a:t>
            </a:r>
            <a:r>
              <a:rPr lang="es-ES" b="1" u="sng" dirty="0" smtClean="0"/>
              <a:t>  </a:t>
            </a:r>
            <a:r>
              <a:rPr lang="es-ES" b="1" u="sng" dirty="0" err="1" smtClean="0"/>
              <a:t>Hexbin</a:t>
            </a:r>
            <a:r>
              <a:rPr lang="es-ES" b="1" u="sng" dirty="0" smtClean="0"/>
              <a:t> </a:t>
            </a:r>
            <a:r>
              <a:rPr lang="es-ES" b="1" u="sng" dirty="0" err="1" smtClean="0"/>
              <a:t>plot</a:t>
            </a:r>
            <a:r>
              <a:rPr lang="es-ES" b="1" u="sng" dirty="0" smtClean="0"/>
              <a:t>  </a:t>
            </a:r>
            <a:r>
              <a:rPr lang="es-ES" b="1" u="sng" dirty="0" err="1" smtClean="0"/>
              <a:t>between</a:t>
            </a:r>
            <a:r>
              <a:rPr lang="es-ES" b="1" u="sng" dirty="0" smtClean="0"/>
              <a:t>  </a:t>
            </a:r>
            <a:r>
              <a:rPr lang="es-ES" b="1" u="sng" dirty="0"/>
              <a:t>"</a:t>
            </a:r>
            <a:r>
              <a:rPr lang="es-ES" b="1" u="sng" dirty="0" smtClean="0"/>
              <a:t>% </a:t>
            </a:r>
            <a:r>
              <a:rPr lang="es-ES" b="1" u="sng" dirty="0" err="1"/>
              <a:t>Iron</a:t>
            </a:r>
            <a:r>
              <a:rPr lang="es-ES" b="1" u="sng" dirty="0"/>
              <a:t> </a:t>
            </a:r>
            <a:r>
              <a:rPr lang="es-ES" b="1" u="sng" dirty="0" err="1" smtClean="0"/>
              <a:t>Feed</a:t>
            </a:r>
            <a:r>
              <a:rPr lang="es-ES" b="1" u="sng" dirty="0"/>
              <a:t>"</a:t>
            </a:r>
            <a:r>
              <a:rPr lang="es-ES" b="1" u="sng" dirty="0" smtClean="0"/>
              <a:t> and "% </a:t>
            </a:r>
            <a:r>
              <a:rPr lang="es-ES" b="1" u="sng" dirty="0" err="1"/>
              <a:t>Silica</a:t>
            </a:r>
            <a:r>
              <a:rPr lang="es-ES" b="1" u="sng" dirty="0"/>
              <a:t> </a:t>
            </a:r>
            <a:r>
              <a:rPr lang="es-ES" b="1" u="sng" dirty="0" err="1"/>
              <a:t>Concentrate</a:t>
            </a:r>
            <a:endParaRPr lang="en-IN" b="1" u="sng" dirty="0"/>
          </a:p>
        </p:txBody>
      </p:sp>
      <p:pic>
        <p:nvPicPr>
          <p:cNvPr id="5122" name="Picture 2" descr="C:\Users\Hello\Desktop\Data science\Impurity test project\Visualia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9" y="1844824"/>
            <a:ext cx="4608512" cy="441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60032" y="2276872"/>
            <a:ext cx="3960440" cy="1200329"/>
          </a:xfrm>
          <a:prstGeom prst="rect">
            <a:avLst/>
          </a:prstGeom>
          <a:noFill/>
        </p:spPr>
        <p:txBody>
          <a:bodyPr wrap="square" rtlCol="0">
            <a:spAutoFit/>
          </a:bodyPr>
          <a:lstStyle/>
          <a:p>
            <a:r>
              <a:rPr lang="en-IN" dirty="0" smtClean="0"/>
              <a:t>Most of the data falls in 64% - 65% of iron feed for 1%-2% of silica concentrate. Figure shows, there is no linear relationship.</a:t>
            </a:r>
            <a:endParaRPr lang="en-IN" dirty="0"/>
          </a:p>
        </p:txBody>
      </p:sp>
    </p:spTree>
    <p:extLst>
      <p:ext uri="{BB962C8B-B14F-4D97-AF65-F5344CB8AC3E}">
        <p14:creationId xmlns:p14="http://schemas.microsoft.com/office/powerpoint/2010/main" val="119081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836712"/>
            <a:ext cx="6945491" cy="369332"/>
          </a:xfrm>
          <a:prstGeom prst="rect">
            <a:avLst/>
          </a:prstGeom>
        </p:spPr>
        <p:txBody>
          <a:bodyPr wrap="none">
            <a:spAutoFit/>
          </a:bodyPr>
          <a:lstStyle/>
          <a:p>
            <a:r>
              <a:rPr lang="it-IT" b="1" u="sng" dirty="0" smtClean="0"/>
              <a:t>Plotting </a:t>
            </a:r>
            <a:r>
              <a:rPr lang="it-IT" b="1" u="sng" dirty="0" smtClean="0"/>
              <a:t>Hexbin </a:t>
            </a:r>
            <a:r>
              <a:rPr lang="it-IT" b="1" u="sng" dirty="0" smtClean="0"/>
              <a:t>plot between "% </a:t>
            </a:r>
            <a:r>
              <a:rPr lang="it-IT" b="1" u="sng" dirty="0"/>
              <a:t>Silica </a:t>
            </a:r>
            <a:r>
              <a:rPr lang="it-IT" b="1" u="sng" dirty="0" smtClean="0"/>
              <a:t>Feed and "% </a:t>
            </a:r>
            <a:r>
              <a:rPr lang="it-IT" b="1" u="sng" dirty="0"/>
              <a:t>Silica Concentrate"</a:t>
            </a:r>
            <a:endParaRPr lang="en-IN" b="1" u="sng" dirty="0"/>
          </a:p>
        </p:txBody>
      </p:sp>
      <p:pic>
        <p:nvPicPr>
          <p:cNvPr id="6146" name="Picture 2" descr="C:\Users\Hello\Desktop\Data science\Impurity test project\Visualiat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84" y="1538020"/>
            <a:ext cx="4051597" cy="4107160"/>
          </a:xfrm>
          <a:prstGeom prst="rect">
            <a:avLst/>
          </a:prstGeom>
          <a:noFill/>
          <a:extLst>
            <a:ext uri="{909E8E84-426E-40DD-AFC4-6F175D3DCCD1}">
              <a14:hiddenFill xmlns:a14="http://schemas.microsoft.com/office/drawing/2010/main">
                <a:solidFill>
                  <a:srgbClr val="FFFFFF"/>
                </a:solidFill>
              </a14:hiddenFill>
            </a:ext>
          </a:extLst>
        </p:spPr>
      </p:pic>
      <p:sp>
        <p:nvSpPr>
          <p:cNvPr id="6339" name="Rectangle 6338"/>
          <p:cNvSpPr/>
          <p:nvPr/>
        </p:nvSpPr>
        <p:spPr>
          <a:xfrm>
            <a:off x="4716016" y="2852936"/>
            <a:ext cx="3672408" cy="1754326"/>
          </a:xfrm>
          <a:prstGeom prst="rect">
            <a:avLst/>
          </a:prstGeom>
        </p:spPr>
        <p:txBody>
          <a:bodyPr wrap="square">
            <a:spAutoFit/>
          </a:bodyPr>
          <a:lstStyle/>
          <a:p>
            <a:r>
              <a:rPr lang="en-IN" dirty="0"/>
              <a:t>Most of the data falls in </a:t>
            </a:r>
            <a:r>
              <a:rPr lang="en-IN" dirty="0" smtClean="0"/>
              <a:t>6%-7% of Silica </a:t>
            </a:r>
            <a:r>
              <a:rPr lang="en-IN" dirty="0"/>
              <a:t>feed for 1%-2% of silica concentrate. </a:t>
            </a:r>
            <a:r>
              <a:rPr lang="en-IN" dirty="0" smtClean="0"/>
              <a:t>And there are dark points at 10% of silica feed and 2.1%-2.3% silica concentrate. This is even visible at the respective histograms.</a:t>
            </a:r>
            <a:endParaRPr lang="en-IN" dirty="0"/>
          </a:p>
        </p:txBody>
      </p:sp>
    </p:spTree>
    <p:extLst>
      <p:ext uri="{BB962C8B-B14F-4D97-AF65-F5344CB8AC3E}">
        <p14:creationId xmlns:p14="http://schemas.microsoft.com/office/powerpoint/2010/main" val="782788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776864" cy="369332"/>
          </a:xfrm>
          <a:prstGeom prst="rect">
            <a:avLst/>
          </a:prstGeom>
        </p:spPr>
        <p:txBody>
          <a:bodyPr wrap="square">
            <a:spAutoFit/>
          </a:bodyPr>
          <a:lstStyle/>
          <a:p>
            <a:r>
              <a:rPr lang="it-IT" b="1" u="sng" dirty="0"/>
              <a:t>Plotting </a:t>
            </a:r>
            <a:r>
              <a:rPr lang="it-IT" b="1" u="sng" dirty="0" smtClean="0"/>
              <a:t>Hexbin </a:t>
            </a:r>
            <a:r>
              <a:rPr lang="it-IT" b="1" u="sng" dirty="0"/>
              <a:t>plot between "Starch </a:t>
            </a:r>
            <a:r>
              <a:rPr lang="it-IT" b="1" u="sng" dirty="0" smtClean="0"/>
              <a:t>Flow " and "% </a:t>
            </a:r>
            <a:r>
              <a:rPr lang="it-IT" b="1" u="sng" dirty="0"/>
              <a:t>Silica Concentrate"</a:t>
            </a:r>
            <a:endParaRPr lang="en-IN" b="1" u="sng" dirty="0"/>
          </a:p>
        </p:txBody>
      </p:sp>
      <p:pic>
        <p:nvPicPr>
          <p:cNvPr id="7170" name="Picture 2" descr="C:\Users\Hello\Desktop\Data science\Impurity test project\Visualia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90684"/>
            <a:ext cx="4824537" cy="43231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72105" y="1268760"/>
            <a:ext cx="4572000" cy="1200329"/>
          </a:xfrm>
          <a:prstGeom prst="rect">
            <a:avLst/>
          </a:prstGeom>
        </p:spPr>
        <p:txBody>
          <a:bodyPr>
            <a:spAutoFit/>
          </a:bodyPr>
          <a:lstStyle/>
          <a:p>
            <a:r>
              <a:rPr lang="en-IN" dirty="0"/>
              <a:t>Most of the data falls in </a:t>
            </a:r>
            <a:r>
              <a:rPr lang="en-IN" dirty="0" smtClean="0"/>
              <a:t>1800 </a:t>
            </a:r>
            <a:r>
              <a:rPr lang="en-IN" dirty="0"/>
              <a:t>m3/h</a:t>
            </a:r>
            <a:r>
              <a:rPr lang="en-IN" dirty="0" smtClean="0"/>
              <a:t>- 4000m3/h of starch flow for </a:t>
            </a:r>
            <a:r>
              <a:rPr lang="en-IN" dirty="0"/>
              <a:t>1%-</a:t>
            </a:r>
            <a:r>
              <a:rPr lang="en-IN" dirty="0" smtClean="0"/>
              <a:t>2.2% </a:t>
            </a:r>
            <a:r>
              <a:rPr lang="en-IN" dirty="0"/>
              <a:t>of silica concentrate. </a:t>
            </a:r>
            <a:r>
              <a:rPr lang="en-IN" dirty="0" smtClean="0"/>
              <a:t>The respective histograms also show the same.</a:t>
            </a:r>
            <a:endParaRPr lang="en-IN" dirty="0"/>
          </a:p>
        </p:txBody>
      </p:sp>
    </p:spTree>
    <p:extLst>
      <p:ext uri="{BB962C8B-B14F-4D97-AF65-F5344CB8AC3E}">
        <p14:creationId xmlns:p14="http://schemas.microsoft.com/office/powerpoint/2010/main" val="4029047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776864" cy="369332"/>
          </a:xfrm>
          <a:prstGeom prst="rect">
            <a:avLst/>
          </a:prstGeom>
        </p:spPr>
        <p:txBody>
          <a:bodyPr wrap="square">
            <a:spAutoFit/>
          </a:bodyPr>
          <a:lstStyle/>
          <a:p>
            <a:r>
              <a:rPr lang="it-IT" b="1" u="sng" dirty="0"/>
              <a:t>Plotting </a:t>
            </a:r>
            <a:r>
              <a:rPr lang="it-IT" b="1" u="sng" dirty="0" smtClean="0"/>
              <a:t>Hexbin </a:t>
            </a:r>
            <a:r>
              <a:rPr lang="it-IT" b="1" u="sng" dirty="0"/>
              <a:t>plot between "Amina </a:t>
            </a:r>
            <a:r>
              <a:rPr lang="it-IT" b="1" u="sng" dirty="0" smtClean="0"/>
              <a:t>Flow </a:t>
            </a:r>
            <a:r>
              <a:rPr lang="it-IT" b="1" u="sng" dirty="0"/>
              <a:t>"</a:t>
            </a:r>
            <a:r>
              <a:rPr lang="it-IT" b="1" u="sng" dirty="0" smtClean="0"/>
              <a:t> and  "% </a:t>
            </a:r>
            <a:r>
              <a:rPr lang="it-IT" b="1" u="sng" dirty="0"/>
              <a:t>Silica Concentrate"</a:t>
            </a:r>
            <a:endParaRPr lang="en-IN" b="1" u="sng" dirty="0"/>
          </a:p>
        </p:txBody>
      </p:sp>
      <p:pic>
        <p:nvPicPr>
          <p:cNvPr id="8194" name="Picture 2" descr="C:\Users\Hello\Desktop\Data science\Impurity test project\Visualiatio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00" y="1268760"/>
            <a:ext cx="4457216" cy="44644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55976" y="1484784"/>
            <a:ext cx="4572000" cy="923330"/>
          </a:xfrm>
          <a:prstGeom prst="rect">
            <a:avLst/>
          </a:prstGeom>
        </p:spPr>
        <p:txBody>
          <a:bodyPr>
            <a:spAutoFit/>
          </a:bodyPr>
          <a:lstStyle/>
          <a:p>
            <a:r>
              <a:rPr lang="en-IN" dirty="0"/>
              <a:t>Most of the data falls in </a:t>
            </a:r>
            <a:r>
              <a:rPr lang="en-IN" dirty="0" smtClean="0"/>
              <a:t>380 </a:t>
            </a:r>
            <a:r>
              <a:rPr lang="en-IN" dirty="0"/>
              <a:t>m3/h- </a:t>
            </a:r>
            <a:r>
              <a:rPr lang="en-IN" dirty="0" smtClean="0"/>
              <a:t>600m3/h of </a:t>
            </a:r>
            <a:r>
              <a:rPr lang="en-IN" dirty="0" err="1" smtClean="0"/>
              <a:t>amina</a:t>
            </a:r>
            <a:r>
              <a:rPr lang="en-IN" dirty="0" smtClean="0"/>
              <a:t> flow </a:t>
            </a:r>
            <a:r>
              <a:rPr lang="en-IN" dirty="0"/>
              <a:t>for 1%-2.2% of silica concentrate. The respective histograms also show the same.</a:t>
            </a:r>
          </a:p>
        </p:txBody>
      </p:sp>
    </p:spTree>
    <p:extLst>
      <p:ext uri="{BB962C8B-B14F-4D97-AF65-F5344CB8AC3E}">
        <p14:creationId xmlns:p14="http://schemas.microsoft.com/office/powerpoint/2010/main" val="837908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520" y="476672"/>
            <a:ext cx="7776864" cy="369332"/>
          </a:xfrm>
          <a:prstGeom prst="rect">
            <a:avLst/>
          </a:prstGeom>
        </p:spPr>
        <p:txBody>
          <a:bodyPr wrap="square">
            <a:spAutoFit/>
          </a:bodyPr>
          <a:lstStyle/>
          <a:p>
            <a:r>
              <a:rPr lang="it-IT" b="1" u="sng" dirty="0"/>
              <a:t>Plotting </a:t>
            </a:r>
            <a:r>
              <a:rPr lang="it-IT" b="1" u="sng" dirty="0" smtClean="0"/>
              <a:t>Hexbin </a:t>
            </a:r>
            <a:r>
              <a:rPr lang="it-IT" b="1" u="sng" dirty="0"/>
              <a:t>plot between "Ore Pulp </a:t>
            </a:r>
            <a:r>
              <a:rPr lang="it-IT" b="1" u="sng" dirty="0" smtClean="0"/>
              <a:t>pH" and  "% </a:t>
            </a:r>
            <a:r>
              <a:rPr lang="it-IT" b="1" u="sng" dirty="0"/>
              <a:t>Silica Concentrate"</a:t>
            </a:r>
            <a:endParaRPr lang="en-IN" b="1" u="sng" dirty="0"/>
          </a:p>
        </p:txBody>
      </p:sp>
      <p:pic>
        <p:nvPicPr>
          <p:cNvPr id="2050" name="Picture 2" descr="C:\Users\Hello\Desktop\Data science\Impurity test project\Visualiation\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20" y="1556792"/>
            <a:ext cx="4178424"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55976" y="1484784"/>
            <a:ext cx="4572000" cy="923330"/>
          </a:xfrm>
          <a:prstGeom prst="rect">
            <a:avLst/>
          </a:prstGeom>
        </p:spPr>
        <p:txBody>
          <a:bodyPr>
            <a:spAutoFit/>
          </a:bodyPr>
          <a:lstStyle/>
          <a:p>
            <a:r>
              <a:rPr lang="en-IN" dirty="0"/>
              <a:t>Most of the data falls in </a:t>
            </a:r>
            <a:r>
              <a:rPr lang="en-IN" dirty="0" smtClean="0"/>
              <a:t>9.5 -  10.4 of pH for </a:t>
            </a:r>
            <a:r>
              <a:rPr lang="en-IN" dirty="0"/>
              <a:t>1%-2.2% of silica concentrate. The respective histograms also show the same.</a:t>
            </a:r>
          </a:p>
        </p:txBody>
      </p:sp>
    </p:spTree>
    <p:extLst>
      <p:ext uri="{BB962C8B-B14F-4D97-AF65-F5344CB8AC3E}">
        <p14:creationId xmlns:p14="http://schemas.microsoft.com/office/powerpoint/2010/main" val="128583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520" y="476672"/>
            <a:ext cx="7776864" cy="369332"/>
          </a:xfrm>
          <a:prstGeom prst="rect">
            <a:avLst/>
          </a:prstGeom>
        </p:spPr>
        <p:txBody>
          <a:bodyPr wrap="square">
            <a:spAutoFit/>
          </a:bodyPr>
          <a:lstStyle/>
          <a:p>
            <a:r>
              <a:rPr lang="it-IT" b="1" u="sng" dirty="0"/>
              <a:t>Plotting </a:t>
            </a:r>
            <a:r>
              <a:rPr lang="it-IT" b="1" u="sng" dirty="0" smtClean="0"/>
              <a:t>Hexbin </a:t>
            </a:r>
            <a:r>
              <a:rPr lang="it-IT" b="1" u="sng" dirty="0"/>
              <a:t>plot between "Ore Pulp Flow</a:t>
            </a:r>
            <a:r>
              <a:rPr lang="it-IT" b="1" u="sng" dirty="0" smtClean="0"/>
              <a:t>" and  "% </a:t>
            </a:r>
            <a:r>
              <a:rPr lang="it-IT" b="1" u="sng" dirty="0"/>
              <a:t>Silica Concentrate"</a:t>
            </a:r>
            <a:endParaRPr lang="en-IN" b="1" u="sng" dirty="0"/>
          </a:p>
        </p:txBody>
      </p:sp>
      <p:pic>
        <p:nvPicPr>
          <p:cNvPr id="9218" name="Picture 2" descr="C:\Users\Hello\Desktop\Data science\Impurity test project\Visualiation\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4392488" cy="42195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55976" y="1484784"/>
            <a:ext cx="4572000" cy="923330"/>
          </a:xfrm>
          <a:prstGeom prst="rect">
            <a:avLst/>
          </a:prstGeom>
        </p:spPr>
        <p:txBody>
          <a:bodyPr>
            <a:spAutoFit/>
          </a:bodyPr>
          <a:lstStyle/>
          <a:p>
            <a:r>
              <a:rPr lang="en-IN" dirty="0"/>
              <a:t>Most of the data falls in </a:t>
            </a:r>
            <a:r>
              <a:rPr lang="en-IN" dirty="0" smtClean="0"/>
              <a:t>393</a:t>
            </a:r>
            <a:r>
              <a:rPr lang="en-IN" dirty="0"/>
              <a:t>t/h</a:t>
            </a:r>
            <a:r>
              <a:rPr lang="en-IN" dirty="0" smtClean="0"/>
              <a:t>- 408t/h  of ore pulp flow for </a:t>
            </a:r>
            <a:r>
              <a:rPr lang="en-IN" dirty="0"/>
              <a:t>1%-2.2% of silica concentrate. The respective histograms also show the same.</a:t>
            </a:r>
          </a:p>
        </p:txBody>
      </p:sp>
    </p:spTree>
    <p:extLst>
      <p:ext uri="{BB962C8B-B14F-4D97-AF65-F5344CB8AC3E}">
        <p14:creationId xmlns:p14="http://schemas.microsoft.com/office/powerpoint/2010/main" val="1447544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520" y="476672"/>
            <a:ext cx="7776864"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it-IT" b="1" u="sng" dirty="0" smtClean="0"/>
              <a:t> "</a:t>
            </a:r>
            <a:r>
              <a:rPr lang="it-IT" b="1" u="sng" dirty="0"/>
              <a:t>Ore Pulp Density</a:t>
            </a:r>
            <a:r>
              <a:rPr lang="it-IT" b="1" u="sng" dirty="0" smtClean="0"/>
              <a:t>" and"% </a:t>
            </a:r>
            <a:r>
              <a:rPr lang="it-IT" b="1" u="sng" dirty="0"/>
              <a:t>Silica Concentrate"</a:t>
            </a:r>
            <a:endParaRPr lang="en-IN" b="1" u="sng" dirty="0"/>
          </a:p>
        </p:txBody>
      </p:sp>
      <p:pic>
        <p:nvPicPr>
          <p:cNvPr id="10242" name="Picture 2" descr="C:\Users\Hello\Desktop\Data science\Impurity test project\Visualiation\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268760"/>
            <a:ext cx="4752528" cy="46805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60032" y="1124744"/>
            <a:ext cx="4126873" cy="2031325"/>
          </a:xfrm>
          <a:prstGeom prst="rect">
            <a:avLst/>
          </a:prstGeom>
        </p:spPr>
        <p:txBody>
          <a:bodyPr wrap="square">
            <a:spAutoFit/>
          </a:bodyPr>
          <a:lstStyle/>
          <a:p>
            <a:r>
              <a:rPr lang="en-IN" dirty="0"/>
              <a:t>Most of the data falls in </a:t>
            </a:r>
            <a:r>
              <a:rPr lang="en-IN" dirty="0" smtClean="0"/>
              <a:t>1.67</a:t>
            </a:r>
            <a:r>
              <a:rPr lang="en-IN" dirty="0"/>
              <a:t>kg/cm³.</a:t>
            </a:r>
          </a:p>
          <a:p>
            <a:r>
              <a:rPr lang="en-IN" dirty="0"/>
              <a:t>- </a:t>
            </a:r>
            <a:r>
              <a:rPr lang="en-IN" dirty="0" smtClean="0"/>
              <a:t>1.75kg/cm³ of ore pulp density for </a:t>
            </a:r>
            <a:r>
              <a:rPr lang="en-IN" dirty="0"/>
              <a:t>1%-2.2% of silica concentrate. The respective histograms also show the same. There are few dark points at </a:t>
            </a:r>
            <a:r>
              <a:rPr lang="en-IN" dirty="0" smtClean="0"/>
              <a:t>1.52kg/cm³ of density and 5%, 4.8%, 1.2% - 2.4% of silica concentrate.</a:t>
            </a:r>
            <a:endParaRPr lang="en-IN" dirty="0"/>
          </a:p>
        </p:txBody>
      </p:sp>
    </p:spTree>
    <p:extLst>
      <p:ext uri="{BB962C8B-B14F-4D97-AF65-F5344CB8AC3E}">
        <p14:creationId xmlns:p14="http://schemas.microsoft.com/office/powerpoint/2010/main" val="1173639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050" y="476672"/>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it-IT" b="1" u="sng" dirty="0" smtClean="0"/>
              <a:t> </a:t>
            </a:r>
            <a:r>
              <a:rPr lang="en-US" b="1" u="sng" dirty="0"/>
              <a:t>"Flotation Column 01 Air Flow</a:t>
            </a:r>
            <a:r>
              <a:rPr lang="en-US" b="1" u="sng" dirty="0" smtClean="0"/>
              <a:t>" and"% </a:t>
            </a:r>
            <a:r>
              <a:rPr lang="en-US" b="1" u="sng" dirty="0"/>
              <a:t>Silica Concentrate"</a:t>
            </a:r>
            <a:endParaRPr lang="en-IN" b="1" u="sng" dirty="0"/>
          </a:p>
        </p:txBody>
      </p:sp>
      <p:pic>
        <p:nvPicPr>
          <p:cNvPr id="11266" name="Picture 2" descr="C:\Users\Hello\Desktop\Data science\Impurity test project\Visualiation\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2778"/>
            <a:ext cx="4464496" cy="4248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32040" y="1573109"/>
            <a:ext cx="3888432" cy="1200329"/>
          </a:xfrm>
          <a:prstGeom prst="rect">
            <a:avLst/>
          </a:prstGeom>
        </p:spPr>
        <p:txBody>
          <a:bodyPr wrap="square">
            <a:spAutoFit/>
          </a:bodyPr>
          <a:lstStyle/>
          <a:p>
            <a:pPr algn="just"/>
            <a:r>
              <a:rPr lang="en-IN" dirty="0"/>
              <a:t>Most of the data falls in </a:t>
            </a:r>
            <a:r>
              <a:rPr lang="en-IN" dirty="0" smtClean="0"/>
              <a:t>300</a:t>
            </a:r>
            <a:r>
              <a:rPr lang="en-IN" dirty="0"/>
              <a:t> </a:t>
            </a:r>
            <a:r>
              <a:rPr lang="en-IN" dirty="0" smtClean="0"/>
              <a:t>Nm³/h</a:t>
            </a:r>
            <a:r>
              <a:rPr lang="en-IN" dirty="0"/>
              <a:t> </a:t>
            </a:r>
            <a:r>
              <a:rPr lang="en-IN" dirty="0" smtClean="0"/>
              <a:t>and</a:t>
            </a:r>
            <a:endParaRPr lang="en-IN" dirty="0"/>
          </a:p>
          <a:p>
            <a:pPr algn="just"/>
            <a:r>
              <a:rPr lang="en-IN" dirty="0"/>
              <a:t> </a:t>
            </a:r>
            <a:r>
              <a:rPr lang="en-IN" dirty="0" smtClean="0"/>
              <a:t>250 </a:t>
            </a:r>
            <a:r>
              <a:rPr lang="en-IN" dirty="0" smtClean="0"/>
              <a:t>Nm³/h </a:t>
            </a:r>
            <a:r>
              <a:rPr lang="en-IN" dirty="0"/>
              <a:t>of Air Flow </a:t>
            </a:r>
            <a:r>
              <a:rPr lang="en-IN" dirty="0" smtClean="0"/>
              <a:t>for </a:t>
            </a:r>
            <a:r>
              <a:rPr lang="en-IN" dirty="0"/>
              <a:t>1%-2.2% of silica concentrate. The respective histograms also show the same. </a:t>
            </a:r>
          </a:p>
        </p:txBody>
      </p:sp>
    </p:spTree>
    <p:extLst>
      <p:ext uri="{BB962C8B-B14F-4D97-AF65-F5344CB8AC3E}">
        <p14:creationId xmlns:p14="http://schemas.microsoft.com/office/powerpoint/2010/main" val="1334209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02 </a:t>
            </a:r>
            <a:r>
              <a:rPr lang="en-US" b="1" u="sng" dirty="0"/>
              <a:t>Air Flow" and"% Silica Concentrate"</a:t>
            </a:r>
            <a:endParaRPr lang="en-IN" b="1" u="sng" dirty="0"/>
          </a:p>
        </p:txBody>
      </p:sp>
      <p:pic>
        <p:nvPicPr>
          <p:cNvPr id="12290" name="Picture 2" descr="C:\Users\Hello\Desktop\Data science\Impurity test project\Visualiation\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340768"/>
            <a:ext cx="4030158" cy="39631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2178" y="1573108"/>
            <a:ext cx="3888432" cy="1200329"/>
          </a:xfrm>
          <a:prstGeom prst="rect">
            <a:avLst/>
          </a:prstGeom>
        </p:spPr>
        <p:txBody>
          <a:bodyPr wrap="square">
            <a:spAutoFit/>
          </a:bodyPr>
          <a:lstStyle/>
          <a:p>
            <a:pPr algn="just"/>
            <a:r>
              <a:rPr lang="en-IN" dirty="0"/>
              <a:t>Most of the data falls in </a:t>
            </a:r>
            <a:r>
              <a:rPr lang="en-IN" dirty="0" smtClean="0"/>
              <a:t>290Nm³/h and</a:t>
            </a:r>
            <a:endParaRPr lang="en-IN" dirty="0"/>
          </a:p>
          <a:p>
            <a:pPr algn="just"/>
            <a:r>
              <a:rPr lang="en-IN" dirty="0"/>
              <a:t>- </a:t>
            </a:r>
            <a:r>
              <a:rPr lang="en-IN" dirty="0" smtClean="0"/>
              <a:t>310 Nm³/h </a:t>
            </a:r>
            <a:r>
              <a:rPr lang="en-IN" dirty="0"/>
              <a:t>of Air Flow </a:t>
            </a:r>
            <a:r>
              <a:rPr lang="en-IN" dirty="0" smtClean="0"/>
              <a:t>for 1.2%-2.4% </a:t>
            </a:r>
            <a:r>
              <a:rPr lang="en-IN" dirty="0"/>
              <a:t>of silica concentrate. The respective histograms also show the same. </a:t>
            </a:r>
          </a:p>
        </p:txBody>
      </p:sp>
    </p:spTree>
    <p:extLst>
      <p:ext uri="{BB962C8B-B14F-4D97-AF65-F5344CB8AC3E}">
        <p14:creationId xmlns:p14="http://schemas.microsoft.com/office/powerpoint/2010/main" val="24599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ello\Desktop\Data science\Impurity test project\Visualiation\%iron fee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20688"/>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5702" y="3998888"/>
            <a:ext cx="7642721" cy="1200329"/>
          </a:xfrm>
          <a:prstGeom prst="rect">
            <a:avLst/>
          </a:prstGeom>
        </p:spPr>
        <p:txBody>
          <a:bodyPr wrap="square">
            <a:spAutoFit/>
          </a:bodyPr>
          <a:lstStyle/>
          <a:p>
            <a:r>
              <a:rPr lang="en-US" b="1" dirty="0" smtClean="0"/>
              <a:t>Left skewed</a:t>
            </a:r>
          </a:p>
          <a:p>
            <a:r>
              <a:rPr lang="en-US" b="1" dirty="0" smtClean="0"/>
              <a:t>Not normally distributed </a:t>
            </a:r>
            <a:r>
              <a:rPr lang="en-US" dirty="0" smtClean="0"/>
              <a:t>and there is huge spike at around 63%-64% of iron feed. </a:t>
            </a:r>
          </a:p>
          <a:p>
            <a:r>
              <a:rPr lang="en-US" dirty="0" smtClean="0"/>
              <a:t>Most of the iron ore has 63%-64% iron which is fed in the flotation cell.</a:t>
            </a:r>
            <a:endParaRPr lang="en-IN" dirty="0"/>
          </a:p>
        </p:txBody>
      </p:sp>
    </p:spTree>
    <p:extLst>
      <p:ext uri="{BB962C8B-B14F-4D97-AF65-F5344CB8AC3E}">
        <p14:creationId xmlns:p14="http://schemas.microsoft.com/office/powerpoint/2010/main" val="30689965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03 </a:t>
            </a:r>
            <a:r>
              <a:rPr lang="en-US" b="1" u="sng" dirty="0"/>
              <a:t>Air Flow" and"% Silica Concentrate"</a:t>
            </a:r>
            <a:endParaRPr lang="en-IN" b="1" u="sng" dirty="0"/>
          </a:p>
        </p:txBody>
      </p:sp>
      <p:pic>
        <p:nvPicPr>
          <p:cNvPr id="13314" name="Picture 2" descr="C:\Users\Hello\Desktop\Data science\Impurity test project\Visualiation\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268760"/>
            <a:ext cx="4212468"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2178" y="1573108"/>
            <a:ext cx="3888432" cy="1200329"/>
          </a:xfrm>
          <a:prstGeom prst="rect">
            <a:avLst/>
          </a:prstGeom>
        </p:spPr>
        <p:txBody>
          <a:bodyPr wrap="square">
            <a:spAutoFit/>
          </a:bodyPr>
          <a:lstStyle/>
          <a:p>
            <a:pPr algn="just"/>
            <a:r>
              <a:rPr lang="en-IN" dirty="0"/>
              <a:t>Most of the data falls in </a:t>
            </a:r>
            <a:r>
              <a:rPr lang="en-IN" dirty="0" smtClean="0"/>
              <a:t>290Nm³/h and</a:t>
            </a:r>
            <a:endParaRPr lang="en-IN" dirty="0"/>
          </a:p>
          <a:p>
            <a:pPr algn="just"/>
            <a:r>
              <a:rPr lang="en-IN" dirty="0"/>
              <a:t>- </a:t>
            </a:r>
            <a:r>
              <a:rPr lang="en-IN" dirty="0" smtClean="0"/>
              <a:t>310 Nm³/h </a:t>
            </a:r>
            <a:r>
              <a:rPr lang="en-IN" dirty="0"/>
              <a:t>of Air Flow </a:t>
            </a:r>
            <a:r>
              <a:rPr lang="en-IN" dirty="0" smtClean="0"/>
              <a:t>for 1%-2.2% </a:t>
            </a:r>
            <a:r>
              <a:rPr lang="en-IN" dirty="0"/>
              <a:t>of silica concentrate. The respective histograms also show the same. </a:t>
            </a:r>
          </a:p>
        </p:txBody>
      </p:sp>
    </p:spTree>
    <p:extLst>
      <p:ext uri="{BB962C8B-B14F-4D97-AF65-F5344CB8AC3E}">
        <p14:creationId xmlns:p14="http://schemas.microsoft.com/office/powerpoint/2010/main" val="3882526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04 </a:t>
            </a:r>
            <a:r>
              <a:rPr lang="en-US" b="1" u="sng" dirty="0"/>
              <a:t>Air Flow" and"% Silica Concentrate"</a:t>
            </a:r>
            <a:endParaRPr lang="en-IN" b="1" u="sng" dirty="0"/>
          </a:p>
        </p:txBody>
      </p:sp>
      <p:pic>
        <p:nvPicPr>
          <p:cNvPr id="14338" name="Picture 2" descr="C:\Users\Hello\Desktop\Data science\Impurity test project\Visualiatio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4464495" cy="46085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2178" y="1573108"/>
            <a:ext cx="3888432" cy="2031325"/>
          </a:xfrm>
          <a:prstGeom prst="rect">
            <a:avLst/>
          </a:prstGeom>
        </p:spPr>
        <p:txBody>
          <a:bodyPr wrap="square">
            <a:spAutoFit/>
          </a:bodyPr>
          <a:lstStyle/>
          <a:p>
            <a:pPr algn="just"/>
            <a:r>
              <a:rPr lang="en-IN" dirty="0"/>
              <a:t>Most of the data falls in </a:t>
            </a:r>
            <a:r>
              <a:rPr lang="en-IN" dirty="0" smtClean="0"/>
              <a:t>299Nm³/h and</a:t>
            </a:r>
            <a:endParaRPr lang="en-IN" dirty="0"/>
          </a:p>
          <a:p>
            <a:pPr algn="just"/>
            <a:r>
              <a:rPr lang="en-IN" dirty="0"/>
              <a:t>- </a:t>
            </a:r>
            <a:r>
              <a:rPr lang="en-IN" dirty="0" smtClean="0"/>
              <a:t>301 Nm³/h of Air Flow for 1%-2.2% </a:t>
            </a:r>
            <a:r>
              <a:rPr lang="en-IN" dirty="0"/>
              <a:t>of silica concentrate. The respective histograms also show the same. </a:t>
            </a:r>
            <a:r>
              <a:rPr lang="en-IN" dirty="0" smtClean="0"/>
              <a:t>There are also dark spots at 295</a:t>
            </a:r>
            <a:r>
              <a:rPr lang="en-IN" dirty="0"/>
              <a:t>Nm³/h </a:t>
            </a:r>
            <a:r>
              <a:rPr lang="en-IN" dirty="0" smtClean="0"/>
              <a:t> of Air flow for 1%-2.2% of Silica concentrate and also at 3.2% of silica concentrate.</a:t>
            </a:r>
            <a:endParaRPr lang="en-IN" dirty="0"/>
          </a:p>
        </p:txBody>
      </p:sp>
    </p:spTree>
    <p:extLst>
      <p:ext uri="{BB962C8B-B14F-4D97-AF65-F5344CB8AC3E}">
        <p14:creationId xmlns:p14="http://schemas.microsoft.com/office/powerpoint/2010/main" val="1576771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05 Air </a:t>
            </a:r>
            <a:r>
              <a:rPr lang="en-US" b="1" u="sng" dirty="0"/>
              <a:t>Flow" and"% Silica Concentrate"</a:t>
            </a:r>
            <a:endParaRPr lang="en-IN" b="1" u="sng" dirty="0"/>
          </a:p>
        </p:txBody>
      </p:sp>
      <p:pic>
        <p:nvPicPr>
          <p:cNvPr id="15362" name="Picture 2" descr="C:\Users\Hello\Desktop\Data science\Impurity test project\Visualiation\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53" y="980728"/>
            <a:ext cx="4739508"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2178" y="1573108"/>
            <a:ext cx="3888432" cy="2031325"/>
          </a:xfrm>
          <a:prstGeom prst="rect">
            <a:avLst/>
          </a:prstGeom>
        </p:spPr>
        <p:txBody>
          <a:bodyPr wrap="square">
            <a:spAutoFit/>
          </a:bodyPr>
          <a:lstStyle/>
          <a:p>
            <a:pPr algn="just"/>
            <a:r>
              <a:rPr lang="en-IN" dirty="0"/>
              <a:t>Most of the data falls in </a:t>
            </a:r>
            <a:r>
              <a:rPr lang="en-IN" dirty="0" smtClean="0"/>
              <a:t>296Nm³/h and</a:t>
            </a:r>
            <a:endParaRPr lang="en-IN" dirty="0"/>
          </a:p>
          <a:p>
            <a:pPr algn="just"/>
            <a:r>
              <a:rPr lang="en-IN" dirty="0"/>
              <a:t>- </a:t>
            </a:r>
            <a:r>
              <a:rPr lang="en-IN" dirty="0" smtClean="0"/>
              <a:t>302 Nm³/h of Air Flow for 1%-2.2% </a:t>
            </a:r>
            <a:r>
              <a:rPr lang="en-IN" dirty="0"/>
              <a:t>of </a:t>
            </a:r>
            <a:r>
              <a:rPr lang="en-IN" dirty="0" smtClean="0"/>
              <a:t>silica concentrate</a:t>
            </a:r>
            <a:r>
              <a:rPr lang="en-IN" dirty="0"/>
              <a:t>. The respective histograms also show the same. </a:t>
            </a:r>
            <a:r>
              <a:rPr lang="en-IN" dirty="0" smtClean="0"/>
              <a:t>There are also dark spots at 306 Nm³/h  of Air flow for 1%-2.2% of Silica concentrate and also at 3% of silica concentrate.</a:t>
            </a:r>
            <a:endParaRPr lang="en-IN" dirty="0"/>
          </a:p>
        </p:txBody>
      </p:sp>
    </p:spTree>
    <p:extLst>
      <p:ext uri="{BB962C8B-B14F-4D97-AF65-F5344CB8AC3E}">
        <p14:creationId xmlns:p14="http://schemas.microsoft.com/office/powerpoint/2010/main" val="1739919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06 Air </a:t>
            </a:r>
            <a:r>
              <a:rPr lang="en-US" b="1" u="sng" dirty="0"/>
              <a:t>Flow" and"% Silica Concentrate"</a:t>
            </a:r>
            <a:endParaRPr lang="en-IN" b="1" u="sng" dirty="0"/>
          </a:p>
        </p:txBody>
      </p:sp>
      <p:pic>
        <p:nvPicPr>
          <p:cNvPr id="16386" name="Picture 2" descr="C:\Users\Hello\Desktop\Data science\Impurity test project\Visualiation\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4068452" cy="43247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02178" y="1573108"/>
            <a:ext cx="3888432" cy="2031325"/>
          </a:xfrm>
          <a:prstGeom prst="rect">
            <a:avLst/>
          </a:prstGeom>
        </p:spPr>
        <p:txBody>
          <a:bodyPr wrap="square">
            <a:spAutoFit/>
          </a:bodyPr>
          <a:lstStyle/>
          <a:p>
            <a:pPr algn="just"/>
            <a:r>
              <a:rPr lang="en-IN" dirty="0"/>
              <a:t>Most of the data falls in </a:t>
            </a:r>
            <a:r>
              <a:rPr lang="en-IN" dirty="0" smtClean="0"/>
              <a:t>300Nm³/h of Air Flow for 1%-2.2% </a:t>
            </a:r>
            <a:r>
              <a:rPr lang="en-IN" dirty="0"/>
              <a:t>of </a:t>
            </a:r>
            <a:r>
              <a:rPr lang="en-IN" dirty="0" smtClean="0"/>
              <a:t>silica concentrate</a:t>
            </a:r>
            <a:r>
              <a:rPr lang="en-IN" dirty="0"/>
              <a:t>. The respective histograms also show the same. </a:t>
            </a:r>
            <a:r>
              <a:rPr lang="en-IN" dirty="0" smtClean="0"/>
              <a:t>There are also dark spots at 250 Nm³/h  of Air flow for 1%-2.2% of Silica concentrate and also at 3.2% of silica concentrate.</a:t>
            </a:r>
            <a:endParaRPr lang="en-IN" dirty="0"/>
          </a:p>
        </p:txBody>
      </p:sp>
    </p:spTree>
    <p:extLst>
      <p:ext uri="{BB962C8B-B14F-4D97-AF65-F5344CB8AC3E}">
        <p14:creationId xmlns:p14="http://schemas.microsoft.com/office/powerpoint/2010/main" val="4093902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646331"/>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07 Air </a:t>
            </a:r>
            <a:r>
              <a:rPr lang="en-US" b="1" u="sng" dirty="0"/>
              <a:t>Flow" and"% Silica Concentrate"</a:t>
            </a:r>
            <a:endParaRPr lang="en-IN" b="1" u="sng" dirty="0"/>
          </a:p>
        </p:txBody>
      </p:sp>
      <p:pic>
        <p:nvPicPr>
          <p:cNvPr id="17410" name="Picture 2" descr="C:\Users\Hello\Desktop\Data science\Impurity test project\Visualiation\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4176464" cy="48245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02178" y="1573108"/>
            <a:ext cx="3888432" cy="1754326"/>
          </a:xfrm>
          <a:prstGeom prst="rect">
            <a:avLst/>
          </a:prstGeom>
        </p:spPr>
        <p:txBody>
          <a:bodyPr wrap="square">
            <a:spAutoFit/>
          </a:bodyPr>
          <a:lstStyle/>
          <a:p>
            <a:pPr algn="just"/>
            <a:r>
              <a:rPr lang="en-IN" dirty="0"/>
              <a:t>Most of the data falls in </a:t>
            </a:r>
            <a:r>
              <a:rPr lang="en-IN" dirty="0" smtClean="0"/>
              <a:t>300Nm³/h of Air Flow for 1%-2.2% </a:t>
            </a:r>
            <a:r>
              <a:rPr lang="en-IN" dirty="0"/>
              <a:t>of </a:t>
            </a:r>
            <a:r>
              <a:rPr lang="en-IN" dirty="0" smtClean="0"/>
              <a:t>silica concentrate</a:t>
            </a:r>
            <a:r>
              <a:rPr lang="en-IN" dirty="0"/>
              <a:t>. The respective histograms also show the same. </a:t>
            </a:r>
            <a:r>
              <a:rPr lang="en-IN" dirty="0" smtClean="0"/>
              <a:t>There are also slight dark spots at 250 Nm³/h  of Air flow for 1%-2.2% of Silica concentrate.</a:t>
            </a:r>
            <a:endParaRPr lang="en-IN" dirty="0"/>
          </a:p>
        </p:txBody>
      </p:sp>
    </p:spTree>
    <p:extLst>
      <p:ext uri="{BB962C8B-B14F-4D97-AF65-F5344CB8AC3E}">
        <p14:creationId xmlns:p14="http://schemas.microsoft.com/office/powerpoint/2010/main" val="3784287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836712"/>
            <a:ext cx="8208912" cy="2126864"/>
          </a:xfrm>
          <a:prstGeom prst="rect">
            <a:avLst/>
          </a:prstGeom>
          <a:noFill/>
        </p:spPr>
        <p:txBody>
          <a:bodyPr wrap="square" rtlCol="0">
            <a:spAutoFit/>
          </a:bodyPr>
          <a:lstStyle/>
          <a:p>
            <a:pPr algn="just">
              <a:lnSpc>
                <a:spcPct val="150000"/>
              </a:lnSpc>
            </a:pPr>
            <a:r>
              <a:rPr lang="en-US" dirty="0" smtClean="0"/>
              <a:t>In these </a:t>
            </a:r>
            <a:r>
              <a:rPr lang="en-US" dirty="0" err="1"/>
              <a:t>H</a:t>
            </a:r>
            <a:r>
              <a:rPr lang="en-US" dirty="0" err="1" smtClean="0"/>
              <a:t>explots</a:t>
            </a:r>
            <a:r>
              <a:rPr lang="en-US" dirty="0" smtClean="0"/>
              <a:t> between Flotation columns Air flow in each column and the percentage silica concentrate, most of the times data lies on 250 </a:t>
            </a:r>
            <a:r>
              <a:rPr lang="en-IN" dirty="0" smtClean="0"/>
              <a:t>Nm³/h and 300</a:t>
            </a:r>
            <a:r>
              <a:rPr lang="en-US" dirty="0" smtClean="0"/>
              <a:t> </a:t>
            </a:r>
            <a:r>
              <a:rPr lang="en-IN" dirty="0" smtClean="0"/>
              <a:t>Nm³/h for 1% - 2.2% of silica concentrate. Except in Flotation column 04 and Flotation column 05 we see the Air flow maintained is 295Nm³/h and 296Nm³/h and - 302Nm³/h for the same percentage silica concentrate.</a:t>
            </a:r>
            <a:endParaRPr lang="en-IN" dirty="0"/>
          </a:p>
        </p:txBody>
      </p:sp>
    </p:spTree>
    <p:extLst>
      <p:ext uri="{BB962C8B-B14F-4D97-AF65-F5344CB8AC3E}">
        <p14:creationId xmlns:p14="http://schemas.microsoft.com/office/powerpoint/2010/main" val="50025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01 Level" and"% Silica Concentrate"</a:t>
            </a:r>
            <a:endParaRPr lang="en-IN" b="1" u="sng" dirty="0"/>
          </a:p>
        </p:txBody>
      </p:sp>
      <p:pic>
        <p:nvPicPr>
          <p:cNvPr id="18434" name="Picture 2" descr="C:\Users\Hello\Desktop\Data science\Impurity test project\Visualiation\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4464496" cy="47525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02178" y="1573108"/>
            <a:ext cx="3888432" cy="1754326"/>
          </a:xfrm>
          <a:prstGeom prst="rect">
            <a:avLst/>
          </a:prstGeom>
        </p:spPr>
        <p:txBody>
          <a:bodyPr wrap="square">
            <a:spAutoFit/>
          </a:bodyPr>
          <a:lstStyle/>
          <a:p>
            <a:pPr algn="just"/>
            <a:r>
              <a:rPr lang="en-IN" dirty="0"/>
              <a:t>Most of the data falls in </a:t>
            </a:r>
            <a:r>
              <a:rPr lang="en-IN" dirty="0" smtClean="0"/>
              <a:t>400mm, 450mm, 600mm, 500mm of froth level for 1%-2.2% </a:t>
            </a:r>
            <a:r>
              <a:rPr lang="en-IN" dirty="0"/>
              <a:t>of </a:t>
            </a:r>
            <a:r>
              <a:rPr lang="en-IN" dirty="0" smtClean="0"/>
              <a:t>silica concentrate</a:t>
            </a:r>
            <a:r>
              <a:rPr lang="en-IN" dirty="0"/>
              <a:t>. The respective histograms also show the same. </a:t>
            </a:r>
            <a:r>
              <a:rPr lang="en-IN" dirty="0" smtClean="0"/>
              <a:t>There are few dark spots at 850mm.</a:t>
            </a:r>
            <a:endParaRPr lang="en-IN" dirty="0"/>
          </a:p>
        </p:txBody>
      </p:sp>
    </p:spTree>
    <p:extLst>
      <p:ext uri="{BB962C8B-B14F-4D97-AF65-F5344CB8AC3E}">
        <p14:creationId xmlns:p14="http://schemas.microsoft.com/office/powerpoint/2010/main" val="3647488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02 Level</a:t>
            </a:r>
            <a:r>
              <a:rPr lang="en-US" b="1" u="sng" dirty="0"/>
              <a:t>" and"% Silica Concentrate"</a:t>
            </a:r>
            <a:endParaRPr lang="en-IN" b="1" u="sng" dirty="0"/>
          </a:p>
        </p:txBody>
      </p:sp>
      <p:pic>
        <p:nvPicPr>
          <p:cNvPr id="19458" name="Picture 2" descr="C:\Users\Hello\Desktop\Data science\Impurity test project\Visualiation\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124744"/>
            <a:ext cx="4320480" cy="41044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2178" y="1573108"/>
            <a:ext cx="3888432" cy="2308324"/>
          </a:xfrm>
          <a:prstGeom prst="rect">
            <a:avLst/>
          </a:prstGeom>
        </p:spPr>
        <p:txBody>
          <a:bodyPr wrap="square">
            <a:spAutoFit/>
          </a:bodyPr>
          <a:lstStyle/>
          <a:p>
            <a:pPr algn="just"/>
            <a:r>
              <a:rPr lang="en-IN" dirty="0"/>
              <a:t>Most of the data falls in </a:t>
            </a:r>
            <a:r>
              <a:rPr lang="en-IN" dirty="0" smtClean="0"/>
              <a:t>390mm- </a:t>
            </a:r>
            <a:r>
              <a:rPr lang="en-IN" dirty="0" smtClean="0"/>
              <a:t>450mm, 500mm and 600mm </a:t>
            </a:r>
            <a:r>
              <a:rPr lang="en-IN" dirty="0" smtClean="0"/>
              <a:t>of froth level for 1%-2.2% </a:t>
            </a:r>
            <a:r>
              <a:rPr lang="en-IN" dirty="0"/>
              <a:t>of </a:t>
            </a:r>
            <a:r>
              <a:rPr lang="en-IN" dirty="0" smtClean="0"/>
              <a:t>silica concentrate</a:t>
            </a:r>
            <a:r>
              <a:rPr lang="en-IN" dirty="0"/>
              <a:t>. The respective histograms also show the same. </a:t>
            </a:r>
            <a:r>
              <a:rPr lang="en-IN" dirty="0" smtClean="0"/>
              <a:t>There are few dark spots at 810mm – 820mm of froth level for  1.2% - 1.4% and 3% of silica concentrate.</a:t>
            </a:r>
            <a:endParaRPr lang="en-IN" dirty="0"/>
          </a:p>
        </p:txBody>
      </p:sp>
    </p:spTree>
    <p:extLst>
      <p:ext uri="{BB962C8B-B14F-4D97-AF65-F5344CB8AC3E}">
        <p14:creationId xmlns:p14="http://schemas.microsoft.com/office/powerpoint/2010/main" val="1724640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03 Level</a:t>
            </a:r>
            <a:r>
              <a:rPr lang="en-US" b="1" u="sng" dirty="0"/>
              <a:t>" and"% Silica Concentrate"</a:t>
            </a:r>
            <a:endParaRPr lang="en-IN" b="1" u="sng" dirty="0"/>
          </a:p>
        </p:txBody>
      </p:sp>
      <p:pic>
        <p:nvPicPr>
          <p:cNvPr id="20482" name="Picture 2" descr="C:\Users\Hello\Desktop\Data science\Impurity test project\Visualiation\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1828"/>
            <a:ext cx="4392488" cy="45392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35996" y="1196752"/>
            <a:ext cx="4068452" cy="1754326"/>
          </a:xfrm>
          <a:prstGeom prst="rect">
            <a:avLst/>
          </a:prstGeom>
        </p:spPr>
        <p:txBody>
          <a:bodyPr wrap="square">
            <a:spAutoFit/>
          </a:bodyPr>
          <a:lstStyle/>
          <a:p>
            <a:pPr algn="just"/>
            <a:r>
              <a:rPr lang="en-IN" dirty="0"/>
              <a:t>Most of the data falls in </a:t>
            </a:r>
            <a:r>
              <a:rPr lang="en-IN" dirty="0" smtClean="0"/>
              <a:t>400mm, 450mm, 500mm and 600mm of froth level </a:t>
            </a:r>
            <a:r>
              <a:rPr lang="en-IN" dirty="0"/>
              <a:t>for 1%-2.2% of silica concentrate. The respective histograms also show the same. There are few dark spots at </a:t>
            </a:r>
            <a:r>
              <a:rPr lang="en-IN" dirty="0" smtClean="0"/>
              <a:t>900mm of froth level.</a:t>
            </a:r>
            <a:endParaRPr lang="en-IN" dirty="0"/>
          </a:p>
        </p:txBody>
      </p:sp>
    </p:spTree>
    <p:extLst>
      <p:ext uri="{BB962C8B-B14F-4D97-AF65-F5344CB8AC3E}">
        <p14:creationId xmlns:p14="http://schemas.microsoft.com/office/powerpoint/2010/main" val="4017825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04 Level</a:t>
            </a:r>
            <a:r>
              <a:rPr lang="en-US" b="1" u="sng" dirty="0"/>
              <a:t>" and"% Silica Concentrate"</a:t>
            </a:r>
            <a:endParaRPr lang="en-IN" b="1" u="sng" dirty="0"/>
          </a:p>
        </p:txBody>
      </p:sp>
      <p:pic>
        <p:nvPicPr>
          <p:cNvPr id="21506" name="Picture 2" descr="C:\Users\Hello\Desktop\Data science\Impurity test project\Visualiation\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340767"/>
            <a:ext cx="4608512" cy="43924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35996" y="1196752"/>
            <a:ext cx="4068452" cy="1477328"/>
          </a:xfrm>
          <a:prstGeom prst="rect">
            <a:avLst/>
          </a:prstGeom>
        </p:spPr>
        <p:txBody>
          <a:bodyPr wrap="square">
            <a:spAutoFit/>
          </a:bodyPr>
          <a:lstStyle/>
          <a:p>
            <a:pPr algn="just"/>
            <a:r>
              <a:rPr lang="en-IN" dirty="0"/>
              <a:t>Most of the data falls in </a:t>
            </a:r>
            <a:r>
              <a:rPr lang="en-IN" dirty="0" smtClean="0"/>
              <a:t>320mm – 520mm of froth level </a:t>
            </a:r>
            <a:r>
              <a:rPr lang="en-IN" dirty="0"/>
              <a:t>for 1%-2.2% of silica concentrate. The respective histograms also show the same. There are few dark spots at </a:t>
            </a:r>
            <a:r>
              <a:rPr lang="en-IN" dirty="0" smtClean="0"/>
              <a:t>640mm  of froth level.</a:t>
            </a:r>
            <a:endParaRPr lang="en-IN" dirty="0"/>
          </a:p>
        </p:txBody>
      </p:sp>
    </p:spTree>
    <p:extLst>
      <p:ext uri="{BB962C8B-B14F-4D97-AF65-F5344CB8AC3E}">
        <p14:creationId xmlns:p14="http://schemas.microsoft.com/office/powerpoint/2010/main" val="359721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389" y="831081"/>
            <a:ext cx="2796407" cy="369332"/>
          </a:xfrm>
          <a:prstGeom prst="rect">
            <a:avLst/>
          </a:prstGeom>
        </p:spPr>
        <p:txBody>
          <a:bodyPr wrap="none">
            <a:spAutoFit/>
          </a:bodyPr>
          <a:lstStyle/>
          <a:p>
            <a:pPr lvl="0"/>
            <a:r>
              <a:rPr lang="en-IN" b="1" dirty="0"/>
              <a:t>No outliers</a:t>
            </a:r>
            <a:r>
              <a:rPr lang="en-IN" dirty="0"/>
              <a:t> in </a:t>
            </a:r>
            <a:r>
              <a:rPr lang="en-IN" b="1" dirty="0"/>
              <a:t>% Silica Feed.</a:t>
            </a:r>
            <a:endParaRPr lang="en-IN" dirty="0"/>
          </a:p>
        </p:txBody>
      </p:sp>
      <p:sp>
        <p:nvSpPr>
          <p:cNvPr id="3" name="Rectangle 2"/>
          <p:cNvSpPr/>
          <p:nvPr/>
        </p:nvSpPr>
        <p:spPr>
          <a:xfrm>
            <a:off x="377389" y="332656"/>
            <a:ext cx="3186499" cy="461665"/>
          </a:xfrm>
          <a:prstGeom prst="rect">
            <a:avLst/>
          </a:prstGeom>
        </p:spPr>
        <p:txBody>
          <a:bodyPr wrap="square">
            <a:spAutoFit/>
          </a:bodyPr>
          <a:lstStyle/>
          <a:p>
            <a:pPr lvl="0"/>
            <a:r>
              <a:rPr lang="en-IN" sz="2400" b="1" u="sng" dirty="0" smtClean="0"/>
              <a:t>% Silica Feed</a:t>
            </a:r>
            <a:r>
              <a:rPr lang="en-IN" b="1" dirty="0" smtClean="0"/>
              <a:t>.</a:t>
            </a:r>
            <a:endParaRPr lang="en-IN" dirty="0"/>
          </a:p>
        </p:txBody>
      </p:sp>
      <p:pic>
        <p:nvPicPr>
          <p:cNvPr id="3074" name="Picture 2" descr="C:\Users\Hello\Desktop\Data science\Impurity test project\Visualiation\%silicafe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89" y="1556792"/>
            <a:ext cx="4548187"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5157192"/>
            <a:ext cx="7848872" cy="646331"/>
          </a:xfrm>
          <a:prstGeom prst="rect">
            <a:avLst/>
          </a:prstGeom>
        </p:spPr>
        <p:txBody>
          <a:bodyPr wrap="square">
            <a:spAutoFit/>
          </a:bodyPr>
          <a:lstStyle/>
          <a:p>
            <a:r>
              <a:rPr lang="en-US" dirty="0" smtClean="0"/>
              <a:t>There are no outliers, and the data is </a:t>
            </a:r>
            <a:r>
              <a:rPr lang="en-US" b="1" dirty="0" smtClean="0"/>
              <a:t>slightly right skewed(subjective).</a:t>
            </a:r>
          </a:p>
          <a:p>
            <a:r>
              <a:rPr lang="en-US" dirty="0" smtClean="0"/>
              <a:t>From summary it is right skewed as mean&gt;median</a:t>
            </a:r>
            <a:endParaRPr lang="en-US" dirty="0"/>
          </a:p>
        </p:txBody>
      </p:sp>
      <p:sp>
        <p:nvSpPr>
          <p:cNvPr id="5" name="Rectangle 4"/>
          <p:cNvSpPr/>
          <p:nvPr/>
        </p:nvSpPr>
        <p:spPr>
          <a:xfrm>
            <a:off x="5364088" y="910461"/>
            <a:ext cx="4572000" cy="646331"/>
          </a:xfrm>
          <a:prstGeom prst="rect">
            <a:avLst/>
          </a:prstGeom>
        </p:spPr>
        <p:txBody>
          <a:bodyPr>
            <a:spAutoFit/>
          </a:bodyPr>
          <a:lstStyle/>
          <a:p>
            <a:r>
              <a:rPr lang="en-IN" dirty="0"/>
              <a:t>Mean = 14.6517</a:t>
            </a:r>
          </a:p>
          <a:p>
            <a:r>
              <a:rPr lang="en-US" dirty="0"/>
              <a:t>STD = 6.8074</a:t>
            </a:r>
            <a:endParaRPr lang="en-IN" dirty="0"/>
          </a:p>
        </p:txBody>
      </p:sp>
    </p:spTree>
    <p:extLst>
      <p:ext uri="{BB962C8B-B14F-4D97-AF65-F5344CB8AC3E}">
        <p14:creationId xmlns:p14="http://schemas.microsoft.com/office/powerpoint/2010/main" val="18417544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05 Level</a:t>
            </a:r>
            <a:r>
              <a:rPr lang="en-US" b="1" u="sng" dirty="0"/>
              <a:t>" and"% Silica Concentrate"</a:t>
            </a:r>
            <a:endParaRPr lang="en-IN" b="1" u="sng" dirty="0"/>
          </a:p>
        </p:txBody>
      </p:sp>
      <p:pic>
        <p:nvPicPr>
          <p:cNvPr id="22531" name="Picture 3" descr="C:\Users\Hello\Desktop\Data science\Impurity test project\Visualiation\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34" y="1124744"/>
            <a:ext cx="4320480" cy="4392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55976" y="1243271"/>
            <a:ext cx="4572000" cy="1477328"/>
          </a:xfrm>
          <a:prstGeom prst="rect">
            <a:avLst/>
          </a:prstGeom>
        </p:spPr>
        <p:txBody>
          <a:bodyPr>
            <a:spAutoFit/>
          </a:bodyPr>
          <a:lstStyle/>
          <a:p>
            <a:pPr algn="just"/>
            <a:r>
              <a:rPr lang="en-IN" dirty="0"/>
              <a:t>Most of the data falls in 320mm – 520mm of froth level for 1%-</a:t>
            </a:r>
            <a:r>
              <a:rPr lang="en-IN" dirty="0" smtClean="0"/>
              <a:t>2.7% </a:t>
            </a:r>
            <a:r>
              <a:rPr lang="en-IN" dirty="0"/>
              <a:t>of silica concentrate. The respective histograms also show the same. There are few dark spots at </a:t>
            </a:r>
            <a:r>
              <a:rPr lang="en-IN" dirty="0" smtClean="0"/>
              <a:t>680mm of </a:t>
            </a:r>
            <a:r>
              <a:rPr lang="en-IN" dirty="0"/>
              <a:t>froth level.</a:t>
            </a:r>
          </a:p>
        </p:txBody>
      </p:sp>
    </p:spTree>
    <p:extLst>
      <p:ext uri="{BB962C8B-B14F-4D97-AF65-F5344CB8AC3E}">
        <p14:creationId xmlns:p14="http://schemas.microsoft.com/office/powerpoint/2010/main" val="26948106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06 Level</a:t>
            </a:r>
            <a:r>
              <a:rPr lang="en-US" b="1" u="sng" dirty="0"/>
              <a:t>" and"% Silica Concentrate"</a:t>
            </a:r>
            <a:endParaRPr lang="en-IN" b="1" u="sng" dirty="0"/>
          </a:p>
        </p:txBody>
      </p:sp>
      <p:pic>
        <p:nvPicPr>
          <p:cNvPr id="23554" name="Picture 2" descr="C:\Users\Hello\Desktop\Data science\Impurity test project\Visualiation\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4680520" cy="45336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04823" y="1213008"/>
            <a:ext cx="4359665" cy="1200329"/>
          </a:xfrm>
          <a:prstGeom prst="rect">
            <a:avLst/>
          </a:prstGeom>
        </p:spPr>
        <p:txBody>
          <a:bodyPr wrap="square">
            <a:spAutoFit/>
          </a:bodyPr>
          <a:lstStyle/>
          <a:p>
            <a:pPr algn="just"/>
            <a:r>
              <a:rPr lang="en-IN" dirty="0"/>
              <a:t>Most of the data falls in </a:t>
            </a:r>
            <a:r>
              <a:rPr lang="en-IN" dirty="0" smtClean="0"/>
              <a:t>350mm, 400mm, 440mm - 450mm and 500mm </a:t>
            </a:r>
            <a:r>
              <a:rPr lang="en-IN" dirty="0"/>
              <a:t>of froth level for 1%-</a:t>
            </a:r>
            <a:r>
              <a:rPr lang="en-IN" dirty="0" smtClean="0"/>
              <a:t>2.2% </a:t>
            </a:r>
            <a:r>
              <a:rPr lang="en-IN" dirty="0"/>
              <a:t>of silica concentrate. The respective histograms also show the same. </a:t>
            </a:r>
          </a:p>
        </p:txBody>
      </p:sp>
    </p:spTree>
    <p:extLst>
      <p:ext uri="{BB962C8B-B14F-4D97-AF65-F5344CB8AC3E}">
        <p14:creationId xmlns:p14="http://schemas.microsoft.com/office/powerpoint/2010/main" val="3552886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"Flotation Column </a:t>
            </a:r>
            <a:r>
              <a:rPr lang="en-US" b="1" u="sng" dirty="0" smtClean="0"/>
              <a:t>07 Level</a:t>
            </a:r>
            <a:r>
              <a:rPr lang="en-US" b="1" u="sng" dirty="0"/>
              <a:t>" and"% Silica Concentrate"</a:t>
            </a:r>
            <a:endParaRPr lang="en-IN" b="1" u="sng" dirty="0"/>
          </a:p>
        </p:txBody>
      </p:sp>
      <p:pic>
        <p:nvPicPr>
          <p:cNvPr id="24578" name="Picture 2" descr="C:\Users\Hello\Desktop\Data science\Impurity test project\Visualiation\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25" y="1340768"/>
            <a:ext cx="4248472" cy="39647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55976" y="1124744"/>
            <a:ext cx="4572000" cy="1477328"/>
          </a:xfrm>
          <a:prstGeom prst="rect">
            <a:avLst/>
          </a:prstGeom>
        </p:spPr>
        <p:txBody>
          <a:bodyPr>
            <a:spAutoFit/>
          </a:bodyPr>
          <a:lstStyle/>
          <a:p>
            <a:pPr algn="just"/>
            <a:r>
              <a:rPr lang="en-IN" dirty="0"/>
              <a:t>Most of the data falls in </a:t>
            </a:r>
            <a:r>
              <a:rPr lang="en-IN" dirty="0" smtClean="0"/>
              <a:t>320mm - 520mm </a:t>
            </a:r>
            <a:r>
              <a:rPr lang="en-IN" dirty="0"/>
              <a:t>of froth level for 1%-2.2% of silica concentrate. The respective histograms also show the same</a:t>
            </a:r>
            <a:r>
              <a:rPr lang="en-IN" dirty="0" smtClean="0"/>
              <a:t>. There are few dark points at 620mm – 640mm of froth level for 1.2% of silica concentrate. </a:t>
            </a:r>
            <a:endParaRPr lang="en-IN" dirty="0"/>
          </a:p>
        </p:txBody>
      </p:sp>
    </p:spTree>
    <p:extLst>
      <p:ext uri="{BB962C8B-B14F-4D97-AF65-F5344CB8AC3E}">
        <p14:creationId xmlns:p14="http://schemas.microsoft.com/office/powerpoint/2010/main" val="1392168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24936" cy="369332"/>
          </a:xfrm>
          <a:prstGeom prst="rect">
            <a:avLst/>
          </a:prstGeom>
        </p:spPr>
        <p:txBody>
          <a:bodyPr wrap="square">
            <a:spAutoFit/>
          </a:bodyPr>
          <a:lstStyle/>
          <a:p>
            <a:r>
              <a:rPr lang="it-IT" b="1" u="sng" dirty="0"/>
              <a:t>Plotting </a:t>
            </a:r>
            <a:r>
              <a:rPr lang="it-IT" b="1" u="sng" dirty="0" smtClean="0"/>
              <a:t>Hexbin </a:t>
            </a:r>
            <a:r>
              <a:rPr lang="it-IT" b="1" u="sng" dirty="0"/>
              <a:t>plot between  </a:t>
            </a:r>
            <a:r>
              <a:rPr lang="en-US" b="1" u="sng" dirty="0"/>
              <a:t>"% Iron Concentrate</a:t>
            </a:r>
            <a:r>
              <a:rPr lang="en-US" b="1" u="sng" dirty="0" smtClean="0"/>
              <a:t>" and"% </a:t>
            </a:r>
            <a:r>
              <a:rPr lang="en-US" b="1" u="sng" dirty="0"/>
              <a:t>Silica Concentrate"</a:t>
            </a:r>
            <a:endParaRPr lang="en-IN" b="1" u="sng" dirty="0"/>
          </a:p>
        </p:txBody>
      </p:sp>
      <p:pic>
        <p:nvPicPr>
          <p:cNvPr id="1026" name="Picture 2" descr="C:\Users\Hello\Desktop\Data science\Impurity test project\Visualiation\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4123605" cy="4395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55976" y="1124744"/>
            <a:ext cx="4572000" cy="2585323"/>
          </a:xfrm>
          <a:prstGeom prst="rect">
            <a:avLst/>
          </a:prstGeom>
        </p:spPr>
        <p:txBody>
          <a:bodyPr>
            <a:spAutoFit/>
          </a:bodyPr>
          <a:lstStyle/>
          <a:p>
            <a:pPr algn="just"/>
            <a:r>
              <a:rPr lang="en-IN" dirty="0"/>
              <a:t>Most of the data falls in </a:t>
            </a:r>
            <a:r>
              <a:rPr lang="en-IN" dirty="0" smtClean="0"/>
              <a:t>65% -66.7% of Silica concentrate for </a:t>
            </a:r>
            <a:r>
              <a:rPr lang="en-IN" dirty="0"/>
              <a:t>1%-</a:t>
            </a:r>
            <a:r>
              <a:rPr lang="en-IN" dirty="0" smtClean="0"/>
              <a:t>2.4% </a:t>
            </a:r>
            <a:r>
              <a:rPr lang="en-IN" dirty="0"/>
              <a:t>of silica concentrate. The respective histograms also show the same</a:t>
            </a:r>
            <a:r>
              <a:rPr lang="en-IN" dirty="0" smtClean="0"/>
              <a:t>. There are few dark point at 65.4 -65.5% of silica concentrate for 2.2% of silica concentrate. This point is darker than all, which </a:t>
            </a:r>
            <a:r>
              <a:rPr lang="en-IN" dirty="0" smtClean="0"/>
              <a:t>shows </a:t>
            </a:r>
            <a:r>
              <a:rPr lang="en-IN" dirty="0" smtClean="0"/>
              <a:t>that most of the data points lie there. </a:t>
            </a:r>
            <a:endParaRPr lang="en-IN" dirty="0" smtClean="0"/>
          </a:p>
          <a:p>
            <a:pPr algn="just"/>
            <a:endParaRPr lang="en-IN" dirty="0"/>
          </a:p>
        </p:txBody>
      </p:sp>
      <p:sp>
        <p:nvSpPr>
          <p:cNvPr id="3" name="TextBox 2"/>
          <p:cNvSpPr txBox="1"/>
          <p:nvPr/>
        </p:nvSpPr>
        <p:spPr>
          <a:xfrm>
            <a:off x="827584" y="5447928"/>
            <a:ext cx="7776864" cy="646331"/>
          </a:xfrm>
          <a:prstGeom prst="rect">
            <a:avLst/>
          </a:prstGeom>
          <a:noFill/>
        </p:spPr>
        <p:txBody>
          <a:bodyPr wrap="square" rtlCol="0">
            <a:spAutoFit/>
          </a:bodyPr>
          <a:lstStyle/>
          <a:p>
            <a:r>
              <a:rPr lang="en-US" dirty="0" smtClean="0"/>
              <a:t>If we see clearly, we can see that these two variables have </a:t>
            </a:r>
            <a:r>
              <a:rPr lang="en-IN" b="1" dirty="0"/>
              <a:t>negative linear relationship</a:t>
            </a:r>
            <a:r>
              <a:rPr lang="en-IN" dirty="0"/>
              <a:t> </a:t>
            </a:r>
            <a:endParaRPr lang="en-IN" dirty="0"/>
          </a:p>
        </p:txBody>
      </p:sp>
    </p:spTree>
    <p:extLst>
      <p:ext uri="{BB962C8B-B14F-4D97-AF65-F5344CB8AC3E}">
        <p14:creationId xmlns:p14="http://schemas.microsoft.com/office/powerpoint/2010/main" val="14630241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3342" y="1124744"/>
            <a:ext cx="8640960" cy="2169825"/>
          </a:xfrm>
          <a:prstGeom prst="rect">
            <a:avLst/>
          </a:prstGeom>
          <a:noFill/>
        </p:spPr>
        <p:txBody>
          <a:bodyPr wrap="square" rtlCol="0">
            <a:spAutoFit/>
          </a:bodyPr>
          <a:lstStyle/>
          <a:p>
            <a:pPr algn="just">
              <a:lnSpc>
                <a:spcPct val="150000"/>
              </a:lnSpc>
            </a:pPr>
            <a:r>
              <a:rPr lang="en-US" dirty="0" smtClean="0"/>
              <a:t>If we look at these </a:t>
            </a:r>
            <a:r>
              <a:rPr lang="en-US" dirty="0" err="1" smtClean="0"/>
              <a:t>Hexbin</a:t>
            </a:r>
            <a:r>
              <a:rPr lang="en-US" dirty="0" smtClean="0"/>
              <a:t> plots of Flotation Column level of each column, which tells about the froth level in each flotation column.  In column 01, column 02 and column 03 the formed froth level is from 400mm – 600mm which gave 1%-2.2% silica concentrate. If we look at column 04, column,05, column 06 and column 07 the froth level is 320mm – 500mm which gives 1%-2.2% silica concentrate.</a:t>
            </a:r>
            <a:endParaRPr lang="en-IN" dirty="0"/>
          </a:p>
        </p:txBody>
      </p:sp>
    </p:spTree>
    <p:extLst>
      <p:ext uri="{BB962C8B-B14F-4D97-AF65-F5344CB8AC3E}">
        <p14:creationId xmlns:p14="http://schemas.microsoft.com/office/powerpoint/2010/main" val="40117947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94144"/>
            <a:ext cx="6408712" cy="461665"/>
          </a:xfrm>
          <a:prstGeom prst="rect">
            <a:avLst/>
          </a:prstGeom>
          <a:noFill/>
        </p:spPr>
        <p:txBody>
          <a:bodyPr wrap="square" rtlCol="0">
            <a:spAutoFit/>
          </a:bodyPr>
          <a:lstStyle/>
          <a:p>
            <a:r>
              <a:rPr lang="en-IN" sz="2400" b="1" u="sng" dirty="0" smtClean="0"/>
              <a:t>Multivariate Analysis</a:t>
            </a:r>
            <a:endParaRPr lang="en-IN" sz="2400" b="1" u="sng" dirty="0"/>
          </a:p>
        </p:txBody>
      </p:sp>
      <p:pic>
        <p:nvPicPr>
          <p:cNvPr id="3074" name="Picture 2" descr="C:\Users\Hello\Desktop\Data science\Impurity test project\Visualiation\stironsil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05" y="1916832"/>
            <a:ext cx="7704856" cy="4764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1124744"/>
            <a:ext cx="7344816" cy="646331"/>
          </a:xfrm>
          <a:prstGeom prst="rect">
            <a:avLst/>
          </a:prstGeom>
          <a:noFill/>
        </p:spPr>
        <p:txBody>
          <a:bodyPr wrap="square" rtlCol="0">
            <a:spAutoFit/>
          </a:bodyPr>
          <a:lstStyle/>
          <a:p>
            <a:r>
              <a:rPr lang="en-IN" b="1" dirty="0" smtClean="0"/>
              <a:t>Plotting Starch Flow, Iron concentrate and Silica concentrate to see overall behaviour of the reagent on Iron and silica in ore.</a:t>
            </a:r>
            <a:endParaRPr lang="en-IN" b="1" dirty="0"/>
          </a:p>
        </p:txBody>
      </p:sp>
    </p:spTree>
    <p:extLst>
      <p:ext uri="{BB962C8B-B14F-4D97-AF65-F5344CB8AC3E}">
        <p14:creationId xmlns:p14="http://schemas.microsoft.com/office/powerpoint/2010/main" val="4274947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8064896" cy="2585323"/>
          </a:xfrm>
          <a:prstGeom prst="rect">
            <a:avLst/>
          </a:prstGeom>
          <a:noFill/>
        </p:spPr>
        <p:txBody>
          <a:bodyPr wrap="square" rtlCol="0">
            <a:spAutoFit/>
          </a:bodyPr>
          <a:lstStyle/>
          <a:p>
            <a:r>
              <a:rPr lang="en-US" dirty="0" smtClean="0"/>
              <a:t>If we look at the previous plot, here on a whole if we see for 24 hours, as the Starch Flow is decreasing till 10 hours , the percentage iron concentrate is also decreasing till 11 hours and after that both are increasing( except in few hours where the inference is violating).</a:t>
            </a:r>
          </a:p>
          <a:p>
            <a:endParaRPr lang="en-US" dirty="0"/>
          </a:p>
          <a:p>
            <a:r>
              <a:rPr lang="en-US" dirty="0" smtClean="0"/>
              <a:t>The same way if we look as a whole for 24 hours, the starch flow is decreasing till 10 hours and the percentage silica concentrate is increasing at 10 hours and starch flow is increasing and the percentage silica concentrate is decreasing.( except for few hours where the inference is violating</a:t>
            </a:r>
            <a:endParaRPr lang="en-IN" dirty="0"/>
          </a:p>
        </p:txBody>
      </p:sp>
    </p:spTree>
    <p:extLst>
      <p:ext uri="{BB962C8B-B14F-4D97-AF65-F5344CB8AC3E}">
        <p14:creationId xmlns:p14="http://schemas.microsoft.com/office/powerpoint/2010/main" val="21374253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ello\Desktop\Data science\Impurity test project\Visualiation\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704856" cy="5124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15616" y="404664"/>
            <a:ext cx="6912768" cy="646331"/>
          </a:xfrm>
          <a:prstGeom prst="rect">
            <a:avLst/>
          </a:prstGeom>
        </p:spPr>
        <p:txBody>
          <a:bodyPr wrap="square">
            <a:spAutoFit/>
          </a:bodyPr>
          <a:lstStyle/>
          <a:p>
            <a:r>
              <a:rPr lang="en-IN" b="1" dirty="0"/>
              <a:t>Plotting </a:t>
            </a:r>
            <a:r>
              <a:rPr lang="en-IN" b="1" dirty="0" err="1" smtClean="0"/>
              <a:t>Amina</a:t>
            </a:r>
            <a:r>
              <a:rPr lang="en-IN" b="1" dirty="0" smtClean="0"/>
              <a:t>  </a:t>
            </a:r>
            <a:r>
              <a:rPr lang="en-IN" b="1" dirty="0"/>
              <a:t>Flow, Iron concentrate and Silica concentrate to see overall behaviour of the reagent on Iron and silica in ore.</a:t>
            </a:r>
          </a:p>
        </p:txBody>
      </p:sp>
    </p:spTree>
    <p:extLst>
      <p:ext uri="{BB962C8B-B14F-4D97-AF65-F5344CB8AC3E}">
        <p14:creationId xmlns:p14="http://schemas.microsoft.com/office/powerpoint/2010/main" val="1323362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548680"/>
            <a:ext cx="7848872" cy="3693319"/>
          </a:xfrm>
          <a:prstGeom prst="rect">
            <a:avLst/>
          </a:prstGeom>
          <a:noFill/>
        </p:spPr>
        <p:txBody>
          <a:bodyPr wrap="square" rtlCol="0">
            <a:spAutoFit/>
          </a:bodyPr>
          <a:lstStyle/>
          <a:p>
            <a:r>
              <a:rPr lang="en-US" dirty="0" smtClean="0"/>
              <a:t>If we look at the previous graph and on whole if we see for 24 hours, the </a:t>
            </a:r>
            <a:r>
              <a:rPr lang="en-US" dirty="0" err="1" smtClean="0"/>
              <a:t>amina</a:t>
            </a:r>
            <a:r>
              <a:rPr lang="en-US" dirty="0" smtClean="0"/>
              <a:t> flow is increasing till 7 hours, the percentage silica concentrate is increasing and also percentage iron concentrate is increasing . After that, </a:t>
            </a:r>
            <a:r>
              <a:rPr lang="en-US" dirty="0" err="1"/>
              <a:t>a</a:t>
            </a:r>
            <a:r>
              <a:rPr lang="en-US" dirty="0" err="1" smtClean="0"/>
              <a:t>mina</a:t>
            </a:r>
            <a:r>
              <a:rPr lang="en-US" dirty="0" smtClean="0"/>
              <a:t> flow  is  decreasing  till 11 hours and also the percentage iron concentrate is also decreasing till 10 hours. At, the same time till 10 hours percentage silica concentrate is increasing. </a:t>
            </a:r>
            <a:r>
              <a:rPr lang="en-US" dirty="0"/>
              <a:t>( except in few hours where the inference is violating).</a:t>
            </a:r>
          </a:p>
          <a:p>
            <a:endParaRPr lang="en-US" dirty="0" smtClean="0"/>
          </a:p>
          <a:p>
            <a:endParaRPr lang="en-US" dirty="0"/>
          </a:p>
          <a:p>
            <a:endParaRPr lang="en-US" dirty="0" smtClean="0"/>
          </a:p>
          <a:p>
            <a:r>
              <a:rPr lang="en-US" dirty="0" smtClean="0"/>
              <a:t>After 10 hours, there is increase in </a:t>
            </a:r>
            <a:r>
              <a:rPr lang="en-US" dirty="0" err="1" smtClean="0"/>
              <a:t>Amina</a:t>
            </a:r>
            <a:r>
              <a:rPr lang="en-US" dirty="0" smtClean="0"/>
              <a:t> flow and also percentage iron concentrate but percentage silica concentrate is decreasing. </a:t>
            </a:r>
            <a:r>
              <a:rPr lang="en-US" dirty="0"/>
              <a:t>( except in few hours where the inference is violating).</a:t>
            </a:r>
          </a:p>
          <a:p>
            <a:endParaRPr lang="en-IN" dirty="0"/>
          </a:p>
        </p:txBody>
      </p:sp>
    </p:spTree>
    <p:extLst>
      <p:ext uri="{BB962C8B-B14F-4D97-AF65-F5344CB8AC3E}">
        <p14:creationId xmlns:p14="http://schemas.microsoft.com/office/powerpoint/2010/main" val="11835641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7704856" cy="646331"/>
          </a:xfrm>
          <a:prstGeom prst="rect">
            <a:avLst/>
          </a:prstGeom>
          <a:noFill/>
        </p:spPr>
        <p:txBody>
          <a:bodyPr wrap="square" rtlCol="0">
            <a:spAutoFit/>
          </a:bodyPr>
          <a:lstStyle/>
          <a:p>
            <a:r>
              <a:rPr lang="en-IN" b="1" u="sng" dirty="0" smtClean="0"/>
              <a:t>Plotting correlation matrix to see the relationship between the input and output variables</a:t>
            </a:r>
            <a:endParaRPr lang="en-IN" b="1" u="sng" dirty="0"/>
          </a:p>
        </p:txBody>
      </p:sp>
      <p:pic>
        <p:nvPicPr>
          <p:cNvPr id="5122" name="Picture 2" descr="C:\Users\Hello\Desktop\Data science\Impurity test project\Visualiation\cor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16" y="1211153"/>
            <a:ext cx="6921112" cy="531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9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ello\Desktop\Data science\Impurity test project\Visualiation\%silica fee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92696"/>
            <a:ext cx="4840287"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7544" y="4293096"/>
            <a:ext cx="8280920" cy="923330"/>
          </a:xfrm>
          <a:prstGeom prst="rect">
            <a:avLst/>
          </a:prstGeom>
        </p:spPr>
        <p:txBody>
          <a:bodyPr wrap="square">
            <a:spAutoFit/>
          </a:bodyPr>
          <a:lstStyle/>
          <a:p>
            <a:r>
              <a:rPr lang="en-US" dirty="0" smtClean="0"/>
              <a:t>Right skewed</a:t>
            </a:r>
          </a:p>
          <a:p>
            <a:r>
              <a:rPr lang="en-US" b="1" dirty="0" smtClean="0"/>
              <a:t>Data is not normally distributed </a:t>
            </a:r>
            <a:r>
              <a:rPr lang="en-US" dirty="0" smtClean="0"/>
              <a:t>and there is a huge spike in between 5%-7%. </a:t>
            </a:r>
            <a:r>
              <a:rPr lang="en-US" dirty="0"/>
              <a:t>T</a:t>
            </a:r>
            <a:r>
              <a:rPr lang="en-US" dirty="0" smtClean="0"/>
              <a:t>his range of % of silica which is feed to flotation cell most number of times.</a:t>
            </a:r>
            <a:endParaRPr lang="en-IN" dirty="0"/>
          </a:p>
        </p:txBody>
      </p:sp>
    </p:spTree>
    <p:extLst>
      <p:ext uri="{BB962C8B-B14F-4D97-AF65-F5344CB8AC3E}">
        <p14:creationId xmlns:p14="http://schemas.microsoft.com/office/powerpoint/2010/main" val="757032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340768"/>
            <a:ext cx="8064896" cy="2308324"/>
          </a:xfrm>
          <a:prstGeom prst="rect">
            <a:avLst/>
          </a:prstGeom>
          <a:noFill/>
        </p:spPr>
        <p:txBody>
          <a:bodyPr wrap="square" rtlCol="0">
            <a:spAutoFit/>
          </a:bodyPr>
          <a:lstStyle/>
          <a:p>
            <a:r>
              <a:rPr lang="en-IN" b="1" dirty="0" smtClean="0"/>
              <a:t>Inference and Observations</a:t>
            </a:r>
          </a:p>
          <a:p>
            <a:endParaRPr lang="en-IN" dirty="0"/>
          </a:p>
          <a:p>
            <a:r>
              <a:rPr lang="en-IN" dirty="0" smtClean="0"/>
              <a:t>Most of the variables are not strongly correlated with the output variable in fact many of the variables are not at all correlated. Only %iron concentrate is strongly negatively correlated to the %silica concentrate</a:t>
            </a:r>
            <a:r>
              <a:rPr lang="en-IN" dirty="0" smtClean="0"/>
              <a:t>.</a:t>
            </a:r>
          </a:p>
          <a:p>
            <a:endParaRPr lang="en-US" dirty="0"/>
          </a:p>
          <a:p>
            <a:r>
              <a:rPr lang="en-US" dirty="0" smtClean="0"/>
              <a:t>It is evident that iron concentrate and silica concentrate  are complimentary to each other, one increases and the other decreases.</a:t>
            </a:r>
            <a:endParaRPr lang="en-IN" dirty="0"/>
          </a:p>
        </p:txBody>
      </p:sp>
    </p:spTree>
    <p:extLst>
      <p:ext uri="{BB962C8B-B14F-4D97-AF65-F5344CB8AC3E}">
        <p14:creationId xmlns:p14="http://schemas.microsoft.com/office/powerpoint/2010/main" val="3243809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352928" cy="369332"/>
          </a:xfrm>
          <a:prstGeom prst="rect">
            <a:avLst/>
          </a:prstGeom>
          <a:noFill/>
        </p:spPr>
        <p:txBody>
          <a:bodyPr wrap="square" rtlCol="0">
            <a:spAutoFit/>
          </a:bodyPr>
          <a:lstStyle/>
          <a:p>
            <a:r>
              <a:rPr lang="en-IN" b="1" u="sng" dirty="0" smtClean="0"/>
              <a:t>Checking for the correlation between input and input variables.</a:t>
            </a:r>
            <a:endParaRPr lang="en-IN" b="1" u="sng" dirty="0"/>
          </a:p>
        </p:txBody>
      </p:sp>
      <p:pic>
        <p:nvPicPr>
          <p:cNvPr id="6146" name="Picture 2" descr="C:\Users\Hello\Desktop\Data science\Impurity test project\Visualiation\corrilinea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6041703" cy="526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3654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7992888" cy="6186309"/>
          </a:xfrm>
          <a:prstGeom prst="rect">
            <a:avLst/>
          </a:prstGeom>
          <a:noFill/>
        </p:spPr>
        <p:txBody>
          <a:bodyPr wrap="square" rtlCol="0">
            <a:spAutoFit/>
          </a:bodyPr>
          <a:lstStyle/>
          <a:p>
            <a:r>
              <a:rPr lang="en-IN" dirty="0" smtClean="0"/>
              <a:t>The Input variables which are correlated with each other:</a:t>
            </a:r>
          </a:p>
          <a:p>
            <a:r>
              <a:rPr lang="en-US" b="1" dirty="0"/>
              <a:t>Negative relationship between independent variables.(Above 0.60</a:t>
            </a:r>
            <a:r>
              <a:rPr lang="en-US" b="1" dirty="0" smtClean="0"/>
              <a:t>)</a:t>
            </a:r>
          </a:p>
          <a:p>
            <a:pPr marL="285750" indent="-285750">
              <a:buFont typeface="Arial" pitchFamily="34" charset="0"/>
              <a:buChar char="•"/>
            </a:pPr>
            <a:r>
              <a:rPr lang="en-US" dirty="0" smtClean="0"/>
              <a:t> %</a:t>
            </a:r>
            <a:r>
              <a:rPr lang="en-US" dirty="0" err="1"/>
              <a:t>ironfeed</a:t>
            </a:r>
            <a:r>
              <a:rPr lang="en-US" dirty="0"/>
              <a:t> </a:t>
            </a:r>
            <a:r>
              <a:rPr lang="en-US" dirty="0" err="1"/>
              <a:t>vs</a:t>
            </a:r>
            <a:r>
              <a:rPr lang="en-US" dirty="0"/>
              <a:t> %silica feed = -</a:t>
            </a:r>
            <a:r>
              <a:rPr lang="en-US" dirty="0" smtClean="0"/>
              <a:t>0.97</a:t>
            </a:r>
          </a:p>
          <a:p>
            <a:endParaRPr lang="en-US" dirty="0"/>
          </a:p>
          <a:p>
            <a:r>
              <a:rPr lang="en-IN" b="1" dirty="0"/>
              <a:t>Positive relationship between independent variables.(Above 0.60)</a:t>
            </a:r>
          </a:p>
          <a:p>
            <a:pPr marL="285750" indent="-285750">
              <a:buFont typeface="Arial" pitchFamily="34" charset="0"/>
              <a:buChar char="•"/>
            </a:pPr>
            <a:r>
              <a:rPr lang="en-IN" dirty="0" smtClean="0"/>
              <a:t>Ore </a:t>
            </a:r>
            <a:r>
              <a:rPr lang="en-IN" dirty="0"/>
              <a:t>Pulp density </a:t>
            </a:r>
            <a:r>
              <a:rPr lang="en-IN" dirty="0" err="1"/>
              <a:t>vs</a:t>
            </a:r>
            <a:r>
              <a:rPr lang="en-IN" dirty="0"/>
              <a:t> </a:t>
            </a:r>
            <a:r>
              <a:rPr lang="en-IN" dirty="0" err="1"/>
              <a:t>Amina</a:t>
            </a:r>
            <a:r>
              <a:rPr lang="en-IN" dirty="0"/>
              <a:t> flow = 0.66</a:t>
            </a:r>
          </a:p>
          <a:p>
            <a:pPr marL="285750" indent="-285750" algn="just">
              <a:buFont typeface="Arial" pitchFamily="34" charset="0"/>
              <a:buChar char="•"/>
            </a:pPr>
            <a:r>
              <a:rPr lang="en-IN" dirty="0" smtClean="0"/>
              <a:t>Flotation </a:t>
            </a:r>
            <a:r>
              <a:rPr lang="en-IN" dirty="0"/>
              <a:t>column 01 Air flow </a:t>
            </a:r>
            <a:r>
              <a:rPr lang="en-IN" dirty="0" err="1"/>
              <a:t>vs</a:t>
            </a:r>
            <a:r>
              <a:rPr lang="en-IN" dirty="0"/>
              <a:t> Flotation column 02 Air Flow = 0.85</a:t>
            </a:r>
          </a:p>
          <a:p>
            <a:pPr marL="285750" indent="-285750" algn="just">
              <a:buFont typeface="Arial" pitchFamily="34" charset="0"/>
              <a:buChar char="•"/>
            </a:pPr>
            <a:r>
              <a:rPr lang="en-IN" dirty="0" smtClean="0"/>
              <a:t>Flotation </a:t>
            </a:r>
            <a:r>
              <a:rPr lang="en-IN" dirty="0"/>
              <a:t>columns 03 Air Flow </a:t>
            </a:r>
            <a:r>
              <a:rPr lang="en-IN" dirty="0" err="1"/>
              <a:t>vs</a:t>
            </a:r>
            <a:r>
              <a:rPr lang="en-IN" dirty="0"/>
              <a:t> Flotation column 01 Air Flow = 0.95</a:t>
            </a:r>
          </a:p>
          <a:p>
            <a:pPr marL="285750" indent="-285750" algn="just">
              <a:buFont typeface="Arial" pitchFamily="34" charset="0"/>
              <a:buChar char="•"/>
            </a:pPr>
            <a:r>
              <a:rPr lang="en-IN" dirty="0" smtClean="0"/>
              <a:t>Flotation </a:t>
            </a:r>
            <a:r>
              <a:rPr lang="en-IN" dirty="0"/>
              <a:t>columns 03 Air Flow </a:t>
            </a:r>
            <a:r>
              <a:rPr lang="en-IN" dirty="0" err="1"/>
              <a:t>vs</a:t>
            </a:r>
            <a:r>
              <a:rPr lang="en-IN" dirty="0"/>
              <a:t> Flotation column 02 Air Flow =0.86</a:t>
            </a:r>
          </a:p>
          <a:p>
            <a:pPr marL="285750" indent="-285750" algn="just">
              <a:buFont typeface="Arial" pitchFamily="34" charset="0"/>
              <a:buChar char="•"/>
            </a:pPr>
            <a:r>
              <a:rPr lang="en-IN" dirty="0" smtClean="0"/>
              <a:t>Flotation </a:t>
            </a:r>
            <a:r>
              <a:rPr lang="en-IN" dirty="0"/>
              <a:t>columns 06 Air Flow </a:t>
            </a:r>
            <a:r>
              <a:rPr lang="en-IN" dirty="0" err="1"/>
              <a:t>vs</a:t>
            </a:r>
            <a:r>
              <a:rPr lang="en-IN" dirty="0"/>
              <a:t> Flotation column 01 Air Flow = 0.66</a:t>
            </a:r>
          </a:p>
          <a:p>
            <a:pPr marL="285750" indent="-285750" algn="just">
              <a:buFont typeface="Arial" pitchFamily="34" charset="0"/>
              <a:buChar char="•"/>
            </a:pPr>
            <a:r>
              <a:rPr lang="en-IN" dirty="0" smtClean="0"/>
              <a:t>Flotation </a:t>
            </a:r>
            <a:r>
              <a:rPr lang="en-IN" dirty="0"/>
              <a:t>columns 07 Air Flow </a:t>
            </a:r>
            <a:r>
              <a:rPr lang="en-IN" dirty="0" err="1"/>
              <a:t>vs</a:t>
            </a:r>
            <a:r>
              <a:rPr lang="en-IN" dirty="0"/>
              <a:t> Flotation column 01 Air Flow = 0.65</a:t>
            </a:r>
          </a:p>
          <a:p>
            <a:pPr marL="285750" indent="-285750" algn="just">
              <a:buFont typeface="Arial" pitchFamily="34" charset="0"/>
              <a:buChar char="•"/>
            </a:pPr>
            <a:r>
              <a:rPr lang="en-IN" dirty="0" smtClean="0"/>
              <a:t>Flotation </a:t>
            </a:r>
            <a:r>
              <a:rPr lang="en-IN" dirty="0"/>
              <a:t>columns 06 Air Flow </a:t>
            </a:r>
            <a:r>
              <a:rPr lang="en-IN" dirty="0" err="1"/>
              <a:t>vs</a:t>
            </a:r>
            <a:r>
              <a:rPr lang="en-IN" dirty="0"/>
              <a:t> Flotation column 03 Air Flow = 0.66</a:t>
            </a:r>
          </a:p>
          <a:p>
            <a:pPr marL="285750" indent="-285750" algn="just">
              <a:buFont typeface="Arial" pitchFamily="34" charset="0"/>
              <a:buChar char="•"/>
            </a:pPr>
            <a:r>
              <a:rPr lang="en-IN" dirty="0" smtClean="0"/>
              <a:t>Flotation </a:t>
            </a:r>
            <a:r>
              <a:rPr lang="en-IN" dirty="0"/>
              <a:t>columns 07 Air Flow </a:t>
            </a:r>
            <a:r>
              <a:rPr lang="en-IN" dirty="0" err="1"/>
              <a:t>vs</a:t>
            </a:r>
            <a:r>
              <a:rPr lang="en-IN" dirty="0"/>
              <a:t> Flotation column 03 Air Flow = 0.65</a:t>
            </a:r>
          </a:p>
          <a:p>
            <a:pPr marL="285750" indent="-285750" algn="just">
              <a:buFont typeface="Arial" pitchFamily="34" charset="0"/>
              <a:buChar char="•"/>
            </a:pPr>
            <a:r>
              <a:rPr lang="en-IN" dirty="0" smtClean="0"/>
              <a:t>Flotation </a:t>
            </a:r>
            <a:r>
              <a:rPr lang="en-IN" dirty="0"/>
              <a:t>columns 07 Air Flow </a:t>
            </a:r>
            <a:r>
              <a:rPr lang="en-IN" dirty="0" err="1"/>
              <a:t>vs</a:t>
            </a:r>
            <a:r>
              <a:rPr lang="en-IN" dirty="0"/>
              <a:t> Flotation column 06 Air Flow = 0.85</a:t>
            </a:r>
          </a:p>
          <a:p>
            <a:pPr marL="285750" indent="-285750" algn="just">
              <a:buFont typeface="Arial" pitchFamily="34" charset="0"/>
              <a:buChar char="•"/>
            </a:pPr>
            <a:r>
              <a:rPr lang="en-IN" dirty="0" smtClean="0"/>
              <a:t>Flotation </a:t>
            </a:r>
            <a:r>
              <a:rPr lang="en-IN" dirty="0"/>
              <a:t>column 02 level </a:t>
            </a:r>
            <a:r>
              <a:rPr lang="en-IN" dirty="0" err="1"/>
              <a:t>vs</a:t>
            </a:r>
            <a:r>
              <a:rPr lang="en-IN" dirty="0"/>
              <a:t> Flotation column 01 level = 0.72</a:t>
            </a:r>
          </a:p>
          <a:p>
            <a:pPr marL="285750" indent="-285750" algn="just">
              <a:buFont typeface="Arial" pitchFamily="34" charset="0"/>
              <a:buChar char="•"/>
            </a:pPr>
            <a:r>
              <a:rPr lang="en-IN" dirty="0" smtClean="0"/>
              <a:t>Flotation </a:t>
            </a:r>
            <a:r>
              <a:rPr lang="en-IN" dirty="0"/>
              <a:t>column 03 level </a:t>
            </a:r>
            <a:r>
              <a:rPr lang="en-IN" dirty="0" err="1"/>
              <a:t>vs</a:t>
            </a:r>
            <a:r>
              <a:rPr lang="en-IN" dirty="0"/>
              <a:t> Flotation column 01 level = </a:t>
            </a:r>
            <a:r>
              <a:rPr lang="en-IN" dirty="0" smtClean="0"/>
              <a:t>0.73</a:t>
            </a:r>
          </a:p>
          <a:p>
            <a:pPr marL="285750" indent="-285750" algn="just">
              <a:buFont typeface="Arial" pitchFamily="34" charset="0"/>
              <a:buChar char="•"/>
            </a:pPr>
            <a:r>
              <a:rPr lang="en-IN" dirty="0" smtClean="0"/>
              <a:t>Flotation column 03 level </a:t>
            </a:r>
            <a:r>
              <a:rPr lang="en-IN" dirty="0" err="1" smtClean="0"/>
              <a:t>vs</a:t>
            </a:r>
            <a:r>
              <a:rPr lang="en-IN" dirty="0" smtClean="0"/>
              <a:t> Flotation column 02 level = 0.65</a:t>
            </a:r>
          </a:p>
          <a:p>
            <a:pPr marL="285750" indent="-285750" algn="just">
              <a:buFont typeface="Arial" pitchFamily="34" charset="0"/>
              <a:buChar char="•"/>
            </a:pPr>
            <a:r>
              <a:rPr lang="en-IN" dirty="0" smtClean="0"/>
              <a:t>Flotation </a:t>
            </a:r>
            <a:r>
              <a:rPr lang="en-IN" dirty="0"/>
              <a:t>column 05 level </a:t>
            </a:r>
            <a:r>
              <a:rPr lang="en-IN" dirty="0" err="1"/>
              <a:t>vs</a:t>
            </a:r>
            <a:r>
              <a:rPr lang="en-IN" dirty="0"/>
              <a:t> Flotation column 04 level = </a:t>
            </a:r>
            <a:r>
              <a:rPr lang="en-IN" dirty="0" smtClean="0"/>
              <a:t>0.68</a:t>
            </a:r>
          </a:p>
          <a:p>
            <a:pPr marL="285750" indent="-285750" algn="just">
              <a:buFont typeface="Arial" pitchFamily="34" charset="0"/>
              <a:buChar char="•"/>
            </a:pPr>
            <a:r>
              <a:rPr lang="en-IN" dirty="0" smtClean="0"/>
              <a:t>Flotation </a:t>
            </a:r>
            <a:r>
              <a:rPr lang="en-IN" dirty="0"/>
              <a:t>column 07 level </a:t>
            </a:r>
            <a:r>
              <a:rPr lang="en-IN" dirty="0" err="1"/>
              <a:t>vs</a:t>
            </a:r>
            <a:r>
              <a:rPr lang="en-IN" dirty="0"/>
              <a:t> Flotation column 04 level = 0.62</a:t>
            </a:r>
          </a:p>
          <a:p>
            <a:pPr marL="285750" indent="-285750" algn="just">
              <a:buFont typeface="Arial" pitchFamily="34" charset="0"/>
              <a:buChar char="•"/>
            </a:pPr>
            <a:r>
              <a:rPr lang="en-IN" dirty="0" smtClean="0"/>
              <a:t>Flotation </a:t>
            </a:r>
            <a:r>
              <a:rPr lang="en-IN" dirty="0"/>
              <a:t>column 07 level </a:t>
            </a:r>
            <a:r>
              <a:rPr lang="en-IN" dirty="0" err="1"/>
              <a:t>vs</a:t>
            </a:r>
            <a:r>
              <a:rPr lang="en-IN" dirty="0"/>
              <a:t> Flotation column 05 level = 0.71</a:t>
            </a:r>
          </a:p>
          <a:p>
            <a:pPr marL="285750" indent="-285750" algn="just">
              <a:buFont typeface="Arial" pitchFamily="34" charset="0"/>
              <a:buChar char="•"/>
            </a:pPr>
            <a:r>
              <a:rPr lang="en-IN" dirty="0" smtClean="0"/>
              <a:t>Flotation </a:t>
            </a:r>
            <a:r>
              <a:rPr lang="en-IN" dirty="0"/>
              <a:t>column 07 level </a:t>
            </a:r>
            <a:r>
              <a:rPr lang="en-IN" dirty="0" err="1"/>
              <a:t>vs</a:t>
            </a:r>
            <a:r>
              <a:rPr lang="en-IN" dirty="0"/>
              <a:t> Flotation column 06 level = 0.61</a:t>
            </a:r>
          </a:p>
          <a:p>
            <a:endParaRPr lang="en-IN" dirty="0"/>
          </a:p>
        </p:txBody>
      </p:sp>
    </p:spTree>
    <p:extLst>
      <p:ext uri="{BB962C8B-B14F-4D97-AF65-F5344CB8AC3E}">
        <p14:creationId xmlns:p14="http://schemas.microsoft.com/office/powerpoint/2010/main" val="875844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6672"/>
            <a:ext cx="8136904" cy="369332"/>
          </a:xfrm>
          <a:prstGeom prst="rect">
            <a:avLst/>
          </a:prstGeom>
          <a:noFill/>
        </p:spPr>
        <p:txBody>
          <a:bodyPr wrap="square" rtlCol="0">
            <a:spAutoFit/>
          </a:bodyPr>
          <a:lstStyle/>
          <a:p>
            <a:r>
              <a:rPr lang="en-IN" b="1" u="sng" dirty="0" smtClean="0"/>
              <a:t>Checking the scatter plots between the correlated input variables</a:t>
            </a:r>
            <a:endParaRPr lang="en-IN" b="1" u="sng" dirty="0"/>
          </a:p>
        </p:txBody>
      </p:sp>
      <p:pic>
        <p:nvPicPr>
          <p:cNvPr id="7170" name="Picture 2" descr="C:\Users\Hello\Desktop\Data science\Impurity test project\Visualiation\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72" y="1484784"/>
            <a:ext cx="7017791" cy="4098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9572" y="5731515"/>
            <a:ext cx="7632848" cy="646331"/>
          </a:xfrm>
          <a:prstGeom prst="rect">
            <a:avLst/>
          </a:prstGeom>
          <a:noFill/>
        </p:spPr>
        <p:txBody>
          <a:bodyPr wrap="square" rtlCol="0">
            <a:spAutoFit/>
          </a:bodyPr>
          <a:lstStyle/>
          <a:p>
            <a:r>
              <a:rPr lang="en-IN" dirty="0" smtClean="0"/>
              <a:t>We can see that these two variables are correlated with each other. So, have strong linear relationship which is confirmed with the correlation matrix as well.</a:t>
            </a:r>
            <a:endParaRPr lang="en-IN" dirty="0"/>
          </a:p>
        </p:txBody>
      </p:sp>
      <p:sp>
        <p:nvSpPr>
          <p:cNvPr id="5" name="Rectangle 4"/>
          <p:cNvSpPr/>
          <p:nvPr/>
        </p:nvSpPr>
        <p:spPr>
          <a:xfrm>
            <a:off x="1259633" y="980728"/>
            <a:ext cx="6657750" cy="369332"/>
          </a:xfrm>
          <a:prstGeom prst="rect">
            <a:avLst/>
          </a:prstGeom>
        </p:spPr>
        <p:txBody>
          <a:bodyPr wrap="square">
            <a:spAutoFit/>
          </a:bodyPr>
          <a:lstStyle/>
          <a:p>
            <a:r>
              <a:rPr lang="en-IN" b="1" dirty="0"/>
              <a:t>Flotation column 01 Air flow </a:t>
            </a:r>
            <a:r>
              <a:rPr lang="en-IN" b="1" dirty="0" smtClean="0"/>
              <a:t>v/s </a:t>
            </a:r>
            <a:r>
              <a:rPr lang="en-IN" b="1" dirty="0"/>
              <a:t>Flotation column 02 Air Flow </a:t>
            </a:r>
          </a:p>
        </p:txBody>
      </p:sp>
    </p:spTree>
    <p:extLst>
      <p:ext uri="{BB962C8B-B14F-4D97-AF65-F5344CB8AC3E}">
        <p14:creationId xmlns:p14="http://schemas.microsoft.com/office/powerpoint/2010/main" val="32167787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548680"/>
            <a:ext cx="7920880" cy="369332"/>
          </a:xfrm>
          <a:prstGeom prst="rect">
            <a:avLst/>
          </a:prstGeom>
        </p:spPr>
        <p:txBody>
          <a:bodyPr wrap="square">
            <a:spAutoFit/>
          </a:bodyPr>
          <a:lstStyle/>
          <a:p>
            <a:r>
              <a:rPr lang="en-IN" b="1" dirty="0"/>
              <a:t>Flotation columns 03 Air Flow </a:t>
            </a:r>
            <a:r>
              <a:rPr lang="en-IN" b="1" dirty="0" smtClean="0"/>
              <a:t>v/s </a:t>
            </a:r>
            <a:r>
              <a:rPr lang="en-IN" b="1" dirty="0"/>
              <a:t>Flotation column 01 Air Flow </a:t>
            </a:r>
          </a:p>
        </p:txBody>
      </p:sp>
      <p:pic>
        <p:nvPicPr>
          <p:cNvPr id="8194" name="Picture 2" descr="C:\Users\Hello\Desktop\Data science\Impurity test project\Visualiation\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03" y="1124744"/>
            <a:ext cx="7200800" cy="40261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99592" y="5490469"/>
            <a:ext cx="7704856" cy="646331"/>
          </a:xfrm>
          <a:prstGeom prst="rect">
            <a:avLst/>
          </a:prstGeom>
        </p:spPr>
        <p:txBody>
          <a:bodyPr wrap="square">
            <a:spAutoFit/>
          </a:bodyPr>
          <a:lstStyle/>
          <a:p>
            <a:r>
              <a:rPr lang="en-IN" dirty="0"/>
              <a:t>We can see that these two variables are correlated with each other. So, have strong linear relationship which is confirmed with the correlation matrix as well</a:t>
            </a:r>
          </a:p>
        </p:txBody>
      </p:sp>
    </p:spTree>
    <p:extLst>
      <p:ext uri="{BB962C8B-B14F-4D97-AF65-F5344CB8AC3E}">
        <p14:creationId xmlns:p14="http://schemas.microsoft.com/office/powerpoint/2010/main" val="28574058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476672"/>
            <a:ext cx="6840760" cy="369332"/>
          </a:xfrm>
          <a:prstGeom prst="rect">
            <a:avLst/>
          </a:prstGeom>
        </p:spPr>
        <p:txBody>
          <a:bodyPr wrap="square">
            <a:spAutoFit/>
          </a:bodyPr>
          <a:lstStyle/>
          <a:p>
            <a:r>
              <a:rPr lang="en-IN" b="1" dirty="0"/>
              <a:t>Flotation columns 03 Air Flow </a:t>
            </a:r>
            <a:r>
              <a:rPr lang="en-IN" b="1" dirty="0" smtClean="0"/>
              <a:t>v/s </a:t>
            </a:r>
            <a:r>
              <a:rPr lang="en-IN" b="1" dirty="0"/>
              <a:t>Flotation column 02 Air Flow </a:t>
            </a:r>
          </a:p>
        </p:txBody>
      </p:sp>
      <p:pic>
        <p:nvPicPr>
          <p:cNvPr id="9218" name="Picture 2" descr="C:\Users\Hello\Desktop\Data science\Impurity test project\Visualiation\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560840" cy="44644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99592" y="5517232"/>
            <a:ext cx="7416824" cy="923330"/>
          </a:xfrm>
          <a:prstGeom prst="rect">
            <a:avLst/>
          </a:prstGeom>
        </p:spPr>
        <p:txBody>
          <a:bodyPr wrap="square">
            <a:spAutoFit/>
          </a:bodyPr>
          <a:lstStyle/>
          <a:p>
            <a:r>
              <a:rPr lang="en-IN" dirty="0"/>
              <a:t>We can see that these two variables are correlated with each other. So, have strong linear relationship which is confirmed with the correlation matrix as well</a:t>
            </a:r>
          </a:p>
        </p:txBody>
      </p:sp>
    </p:spTree>
    <p:extLst>
      <p:ext uri="{BB962C8B-B14F-4D97-AF65-F5344CB8AC3E}">
        <p14:creationId xmlns:p14="http://schemas.microsoft.com/office/powerpoint/2010/main" val="41161270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589330"/>
            <a:ext cx="7632848" cy="369332"/>
          </a:xfrm>
          <a:prstGeom prst="rect">
            <a:avLst/>
          </a:prstGeom>
        </p:spPr>
        <p:txBody>
          <a:bodyPr wrap="square">
            <a:spAutoFit/>
          </a:bodyPr>
          <a:lstStyle/>
          <a:p>
            <a:r>
              <a:rPr lang="en-IN" b="1" dirty="0"/>
              <a:t>Flotation columns 06 Air Flow </a:t>
            </a:r>
            <a:r>
              <a:rPr lang="en-IN" b="1" dirty="0" smtClean="0"/>
              <a:t>v/s </a:t>
            </a:r>
            <a:r>
              <a:rPr lang="en-IN" b="1" dirty="0"/>
              <a:t>Flotation column 01 Air Flow </a:t>
            </a:r>
          </a:p>
        </p:txBody>
      </p:sp>
      <p:pic>
        <p:nvPicPr>
          <p:cNvPr id="10242" name="Picture 2" descr="C:\Users\Hello\Desktop\Data science\Impurity test project\Visualiation\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94528"/>
            <a:ext cx="7164387" cy="36028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79669" y="4755311"/>
            <a:ext cx="6928325" cy="923330"/>
          </a:xfrm>
          <a:prstGeom prst="rect">
            <a:avLst/>
          </a:prstGeom>
        </p:spPr>
        <p:txBody>
          <a:bodyPr wrap="square">
            <a:spAutoFit/>
          </a:bodyPr>
          <a:lstStyle/>
          <a:p>
            <a:r>
              <a:rPr lang="en-IN" dirty="0"/>
              <a:t>We can see that these two variables are correlated with each other. So, have </a:t>
            </a:r>
            <a:r>
              <a:rPr lang="en-IN" dirty="0" smtClean="0"/>
              <a:t>medium linear </a:t>
            </a:r>
            <a:r>
              <a:rPr lang="en-IN" dirty="0"/>
              <a:t>relationship which is confirmed with the correlation matrix as well</a:t>
            </a:r>
          </a:p>
        </p:txBody>
      </p:sp>
    </p:spTree>
    <p:extLst>
      <p:ext uri="{BB962C8B-B14F-4D97-AF65-F5344CB8AC3E}">
        <p14:creationId xmlns:p14="http://schemas.microsoft.com/office/powerpoint/2010/main" val="2523829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404664"/>
            <a:ext cx="7128792" cy="369332"/>
          </a:xfrm>
          <a:prstGeom prst="rect">
            <a:avLst/>
          </a:prstGeom>
        </p:spPr>
        <p:txBody>
          <a:bodyPr wrap="square">
            <a:spAutoFit/>
          </a:bodyPr>
          <a:lstStyle/>
          <a:p>
            <a:r>
              <a:rPr lang="en-IN" b="1" dirty="0"/>
              <a:t>Flotation columns 07 Air Flow </a:t>
            </a:r>
            <a:r>
              <a:rPr lang="en-IN" b="1" dirty="0" smtClean="0"/>
              <a:t>v/s </a:t>
            </a:r>
            <a:r>
              <a:rPr lang="en-IN" b="1" dirty="0"/>
              <a:t>Flotation column 01 Air Flow </a:t>
            </a:r>
          </a:p>
        </p:txBody>
      </p:sp>
      <p:pic>
        <p:nvPicPr>
          <p:cNvPr id="11266" name="Picture 2" descr="C:\Users\Hello\Desktop\Data science\Impurity test project\Visualiation\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13" y="990925"/>
            <a:ext cx="7164387" cy="40942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22218" y="5225673"/>
            <a:ext cx="7266205" cy="923330"/>
          </a:xfrm>
          <a:prstGeom prst="rect">
            <a:avLst/>
          </a:prstGeom>
        </p:spPr>
        <p:txBody>
          <a:bodyPr wrap="square">
            <a:spAutoFit/>
          </a:bodyPr>
          <a:lstStyle/>
          <a:p>
            <a:r>
              <a:rPr lang="en-IN" dirty="0"/>
              <a:t>We can see that these two variables are correlated with each other. So, have medium linear relationship which is confirmed with the correlation matrix as well</a:t>
            </a:r>
          </a:p>
        </p:txBody>
      </p:sp>
    </p:spTree>
    <p:extLst>
      <p:ext uri="{BB962C8B-B14F-4D97-AF65-F5344CB8AC3E}">
        <p14:creationId xmlns:p14="http://schemas.microsoft.com/office/powerpoint/2010/main" val="15675332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5130" y="543178"/>
            <a:ext cx="7920880" cy="369332"/>
          </a:xfrm>
          <a:prstGeom prst="rect">
            <a:avLst/>
          </a:prstGeom>
        </p:spPr>
        <p:txBody>
          <a:bodyPr wrap="square">
            <a:spAutoFit/>
          </a:bodyPr>
          <a:lstStyle/>
          <a:p>
            <a:pPr algn="just"/>
            <a:r>
              <a:rPr lang="en-IN" b="1" dirty="0"/>
              <a:t>Flotation columns 06 Air Flow </a:t>
            </a:r>
            <a:r>
              <a:rPr lang="en-IN" b="1" dirty="0" smtClean="0"/>
              <a:t>v/s </a:t>
            </a:r>
            <a:r>
              <a:rPr lang="en-IN" b="1" dirty="0"/>
              <a:t>Flotation column 03 Air Flow </a:t>
            </a:r>
          </a:p>
        </p:txBody>
      </p:sp>
      <p:sp>
        <p:nvSpPr>
          <p:cNvPr id="3" name="AutoShape 2" descr="data:image/png;base64,iVBORw0KGgoAAAANSUhEUgAAAjQAAAHoCAYAAABen3XKAAAABHNCSVQICAgIfAhkiAAAAAlwSFlzAAALEgAACxIB0t1+/AAAADl0RVh0U29mdHdhcmUAbWF0cGxvdGxpYiB2ZXJzaW9uIDMuMC4zLCBodHRwOi8vbWF0cGxvdGxpYi5vcmcvnQurowAAIABJREFUeJzsvXl0HOWZ9n09VdW7WpZka8F4CVgGCzADRGYZEttgLAwOgVdAgDhhCUlM3sFwksAkY3gnhzAxyYRMYiYD4UwGHMDYZlE+CCa2wcSGYTMCghdkY3lDxlZbu3rvrqrn+6O6St1St7pbvUv37xwjVJK6n+6u5ap7uW7GOecgCIIgCIIoYYRCL4AgCIIgCCJTSNAQBEEQBFHykKAhCIIgCKLkIUFDEARBEETJQ4KGIAiCIIiShwQNQRAEQRAlDwkagiAIgiBKHhI0BEEQBEGUPCRoCIIgCIIoeUjQEARBEARR8kiFXkCmBAIB7N69G9XV1RBFsdDLIQiCIAgiAxRFQVdXF8466yxYrdaU/67kBc3u3buxbNmyQi+DIAiCIIgssnbtWjQ2Nqb8+yUvaKqrqwFoL7yurq7AqyEIgiAIIhM6OzuxbNky4/qeKiUvaPQ0U11dHaZNm1bg1RAEQRAEkQ3SLSOhomCCIAiCIEoeEjQEQRAEQZQ8JGgIgiAIgih5SNAQBEEQBFHykKAhCIIgCKLkIUFDEARBEETJQ4KGIAiCIIiShwQNQRAEQRAlDwkagiAIgiBKHhI0BEEQBEGUPCRoCIIgCIIoeUjQEARBEARR8pCgIQiCIAii5CFBQxAEQRBEyUOChiAIgiCIkkcq9AIIIp+0trnQsq0drl4faqvsaF5Yj8aG2kIviyAIgsgQitAQE4bWNhceb9mJvkE/nDYJfYN+PN6yE61trkIvjSAIgsgQitAQBSWfEZOWbe2QJAarWdvtrWYJAcho2dZOURqCIIgShyI0RMHId8TE1euDxSTGbLOYRJzo9eXk+QiCIIj8QYKGKBh6xERRgWPdPnT2+NHnDuJPGz/NyfPVVtkRDCsx24JhBTVV9pw8H0EQBJE/SNAQBcPV64OscHT1+SErKkQBUFQVn7vcOYnSNC+shyxzBEIyONe+yjJH88L6rD8XQRAEkV9I0BAFo7bKjr7BIBgDBMYAMDAwmESGlm3tWX++xoZaLG8+G5XlNnj8MirLbVjefDbVzxAEQYwDqCiYKBjNC+vx4BPvgwEIq6qxvcJmzlldS2NDLQkYgiCIcQgJGqJgNDbUYsokK070+QEAjGn/3L4wKpzWAq+OSAR5+RAEUYxQyokoKDarBIFp/885oKoA5xwcvLALI+JCXj4EQRQrJGiIgjLgDoFzLTIDaF8517YTxUe0lw9j2ldJyk3NE0EQRDqQoCEKSlhRwYbthUzQthPFB3n5EARRrJCgIQoKV3kkzRT5Xk87qZRyKkbIy4cgiGKFBA1RUJheQJPidqKwkJcPQRDFCgkaoqAkisRQhKY4IS8fgiCKFWrbJgoKE5hREBxTHEwRmqKFvHwIgihGKEJDFBRJZBAYi6mhERiDJJKgIQiCIFKHBA1RUCqdVqgqj2nbVlWOSjLWIwiCINKABA1RUDi44T0DDKWdyFiPIAiCSAcSNERBIWM9giAIIhuQoCEKSlhRIYgMkigYYoYDCITkQi+NIAiCKCFI0BAFRRIZwIGwrBppJwAIhBSaD0QQBEGkDLVtEwVlRl052g72jNguiQJatrVTezBBEEUBTZkvfihCQxSU5oX1UPnIAmBFUdHR6S7AigiCIGKhKfOlAQkaoqA0NtTCJI3cDWlAJUEQxQJNmS8NKOVEFBxREADEihcaUEkQRKrkOh3k6vXBaYu9XNKU+eKDBE2GUF41c2j8AUEQY0VPB0kSi0kHIYszxmqr7Ogb9MNqHrpk0pT54oNSThlAedXsQOMPCIIYK/lIB9GU+dKABE0GUF41O9D4A4Igxoqr1weLSYzZlu10EE2ZLw0o5ZQBlFfNDvr4AzUmQkPjDwiCSE6+0kE0Zb74yWmEZvXq1bjyyiuxdOlSPPnkkwCAf/mXf0FTUxOuvvpqXH311XjttdcAAO+88w6uuuoqNDU14be//W0ul5U1aqvsCIaVmG2UV00fGn9AEMRYoXQQoZOzCM2OHTvw3nvv4eWXX4Ysy7jyyiuxYMEC7N69G8888wxqamqM3w0EAli5ciWefvppnHTSSVi+fDm2b9+OBQsW5Gp5WaF5YT0e2fAxuvoCkBUVkijAbpVw+9fpQEqHsKKCCYhxCqa2bYIgUqGxoRZoPhst29pxoteHGmrOmLDkTNCcf/75eOqppyBJElwuFxRFgdVqxbFjx7By5Uq4XC4sXrwYd955J3bu3ImZM2di+vTpAICrrroKmzZtKnpBAwCccwB6/QePfE+kA1c51CjtwnnkH7VtEwSRApQOIoAc19CYTCY88sgjeOKJJ7BkyRLIsowLL7wQP/vZz+B0OrF8+XK88MILsNvtqK6uNv6upqYGLlfxdwq1bGtHmd2EKRU2Y1sgJJNlf5okas+mtm2CIAgiVXLe5XTXXXfh3XffxfHjx/Huu+/iv/7rv1BTUwObzYZvf/vb2L59O1RVBWNDFy/Oecz3xUo+qusnAokiMRShIQiCIFIlZxGaAwcOIBQKoaGhATabDU1NTXj11VdRUVGByy+/HIAmXCRJQl1dHbq6uoy/7erqiqmxKVYmmtlSrkwEyViPIAiCyJScRWiOHj2K+++/H6FQCKFQCFu3bsW8efOwatUqDAwMIBwOY8OGDVi8eDH+4R/+AYcOHcKRI0egKApeeeUVzJ8/P1dLyxoTqbo+lyaCksggCgxCRMBQDQ1BEASRLjmL0CxYsAA7d+7ENddcA1EU0dTUhDvvvBOVlZW46aabIMsympqa8LWvfQ0A8Mtf/hIrVqxAMBjEggULsGTJklwtLWtMpOr6aBNBALCaJQSQnXqhGXXlOHRsAF5fGMBQhEZWVLS2ucbl+0kQBEFkF8ZLvC3n6NGjWLRoEbZu3Ypp06YVejnjltt/8RqcNmlErZPHL+OP9y3O6LFb21xYtWYHFFWN6XYqs5twytRJWPWDizN6fIIgCKJ0GOt1nUYfECmRSxPBxoZamETBEDOMAYIA+AMyOjrdGT8+QRAEMf4hQUOkRK7rhZjAIAhDLsGca6MPyFyPIAiCSAUSNERK5Ho4m26uFz1xW1WpMJggCIJIDRpOSaRMLt04yVyPIAiCyAQSNERRMFHN9XLl7UNo0PtLEBMHSjkRRcFEjNDk0tuHoPeXICYaJGiIomAiRmiivX0Y075KEkPLtvZCL21cQO8vQUwsSNAQRYE+/sAYexD5//EcoaFZYLmF3l+CmFiQoCGKAklkEBiL6XISGIMkjl9Bk0tvH4LeX4KYaJCgIYqCSqcVqspjIjSqylHptBZ2YTlkIs0CKwT0/hLExIIEDVEUcHDDVA8YmrrNMX5raHLt7TPRofeXICYW1LZNFAUD7tCQiIn6OuAOFXppOSWX3j4Evb8EMZGgCA1RFIQVFYLIIInC0PgDAIGQXOilEQRBECUARWiIokASGcAxYnZTIKSgtc1Fd9lEyUGmfgSRXyhCQxQFM+rKEa+fSRIF8g0hSg4y9SOI/EOChigKmhfWQ+UjC4AVRUVHp7sAKyKIsUOmfgSRf0jQEEVBY0MtTNLQ7sgYIAkMgshGpKEIotghUz+CyD8kaIiiwWqRIEacgTkHZFWrDB7P5nrE+IRM/Qgi/5CgIYqGiWiuR4xPyNSPIPIPCRqiaJiI5nrE+IRM/Qgi/1DbNlE0TFRzPWJ8QqZ++YXa5AmK0BBFQ1hRwYbtkUwY6U1DEAQRDbXJEwBFaIgigqscapR24TzyTx1fKSe6kySI7BLdJg8AVrOEAGS0bGunY6vEOHC0H//9/N/H9LckaIiigQnxu5kSbS9F9DtJSWIxd5Kg+gqCGDOuXh+cttjLGbXJlxYdLjfWbtqLt3ceQ9jXO6bHIEFDFA2JIjHjKUJDd5IEkX1qq+zoG/QbxxVAbfKlQmePF+u27MO2Dzugn+rrJjtwaAyPRYKGKBomQoSG7iQJIvs0L6zH4y07EYAMi0lEMKxQm3yR0zPgx4bXPsOW949AiSiZ2io7bmo6HbPrGBY/n/5jkqAhioaJEKGhO0mCyD6NDbVA89lo2daOE70+1FBtWtEy4AnihTf249W3DyEka0WTVeVW3LD4NDRdMBOSKODo0aNjemwSNETRwARmmOrpbdv69vEC3UkSRG6gNvnixusP48/b2/HymwfgD2ou2uUOM667dDaWXnwKzMNGhYwFEjRE0SCJDKLAwAEoCh8y2BtHERq6kyQIYiIRCMr4y/8eRMvf2uHxhwEADpsJ18w/FdcsqIfVkj0ZQoKGKBpm1JXj0LEBeH3aTq9HaGRFRWuba9xc9OlOkiCI8U5YVvDXdw/j+a370e8OAgCsZhFLLz4F1y06DWU2U9afkwRNDiG/kfRoXliPVWt2gAkAV4dGIJjNInUBEQRBlACKouL1Dzqw/rV96O73AwBMkoDLL5yJGxefjklllpw9NwmaHEF+I+nT2FALkyggHCkUY0z75w/I6Oh0F3h1BEEQRCJUleOtv3+BtZv34ni3FwAgCgyXNk7HsiVzMHmSLedrIEGTI8hvZGwwgUEQhlyCtY2cxh8QBFFyJIrSj6foPecc7+/pxNpNe3H4+CAA7Ub0q+ecjG8tmYOTppTlbS0kaHIE+Y2MjYky/oAgiPFNoij9/nnT8cYHHSUfveec4++fdeGZTW347PN+Y/sFZ9Xh5isaMKOuPO9rIkGTI8hvZGxMBHM9giDGP4mi9C+9eRCVTnNJR+8/PdSDp//aht0Heoxt55xWjZuvaMDsGZUFWxcJmhxBfiNjYyKY6xEEMf5JFKX3B2XUVdlGbC+F6H370X4889c2fLj3hLGt4UtVuOXKBpw5a0oBV6ZBgiZHkN/I2KAIDUEQ44FEUXqbRUIwrJRU9P7zzkGs3bwX7+w8bmybdfIkfPvKBpx3eg0YK47zMwmaHEJ+I+lDERqCIMYDiaL0V88/FW980FES0ft4gyOn15ThW1c04KK5JxWNkNEhQUMUFRNh/AFBpMJ46oSZiIwWpZ89vbKoo/fxBkfWTbbjm01zsOC8aRCK9HxMgoYoKiSRQWDMOIg417wMJLE4DyCCyAXkYzU+SBSlL9bofbzBkZMnWXHDZaej6YIZEEWhwCscHRI0RFFR6bRi0BMCY0MRGlXlqHRaU/p7uqslxgOZ+FjRMUCki8cfxv+3rR0vvzU0OHJS2dDgSJOU+eDIfECChigqOLgmYvTBlBwQmLY9GXRXS4wXxupjRccAkQ4JB0cumIVr5s/K6uDIfFBaqyXGPQPukBGZif464A4l/VtyZybGC2P1saJjgEiFUFjBpncjgyM9Q4Mjv/aVU3DtpbkZHJkPcipoVq9ejc2bN4Mxhuuuuw633XYbNmzYgKeffhqMMZx11ll44IEHYDab8fvf/x4vvvgiyss1d8FvfOMbWLZsWS6XRxQhYUWFEKmjkRXVGH8QCMlJ/5bcmYnxwlh9rOgYIEZDVlRsjTM4cslFM3HDZbkdHJkPciZoduzYgffeew8vv/wyZFnGlVdeiQULFuB//ud/0NLSAofDgZ/+9Kd49tlnceutt2L37t34j//4D5x77rm5WhJRAkgiAzhGzG4KhBS0trlGvcskd2ZivDBWHyv9GFAUjn5PEGFZhSgw1E1x5GnlRDGiqBxvfXwUz27ZFzM4ctG86fjm5fkZHJkPciZozj//fDz11FOQJAkulwuKosBiseBnP/sZysq0YVWnnXYajh07BgDYvXs3Hn/8cXzxxReYN28efvKTn8BiKW21SKTPjLpytB3sGbFdEoWkYXNyZybGE2PphGleWI/V6z+C2xeG3lkrKxyDnlDSGwJi/ME5x3u7O7F2UxuOdLoBaGn8+eeejG8taUDd5PEldHPag2UymfDII49g6dKluOiiizB16lRcfPHFAIDe3l6sXbsWixYtgtfrRUNDA+699178+c9/xuDgIB599NFcLo0oUpoX1kPlIwuAFUVFR+SATERjQy2WN5+NynIbPH4ZleU2LKdiSGIC0dhQiwqnFZIogIPBJImoqbLDYZPQsq290Msj8gTnHB/tO4Efr34Tq9bsMMTMhWfV4ff3XIJ7ljWOOzED5KEo+K677sL3vvc93HHHHXjuuedwww03wOVy4bvf/S6uvfZaXHDBBQCA//7v/zb+5jvf+Q5WrlyJH/7wh7leHlFkNDbUwiQJCIa1lBNjgMgYOBuZhkr09yRgiImMLyhjWo0jxsWVc051NBOEPQe1wZF7oiLd551ejW9feQbqp1UUcGW5J2eC5sCBAwiFQmhoaIDNZkNTUxP27duHAwcO4Lvf/S6+/e1v4zvf+Q4A4NixY3jnnXdw3XXXAdAOPkmiBqyJitUiQVbCUFQOzgGZczLXI4gUoVqy0iDbfkFxB0eeUoVbrjwDZ546ORtLLnpylnI6evQo7r//foRCIYRCIWzduhVnn302br/9dtx9992GmAEAq9WKX//61+jo6ADnHGvXrsXixYtztTSiyKl0WqGqfGjsQZrmegQxkWleWA9Z5giEZHCufaVasuJC9wvqG/TH+AW1trnSfqzPOwfx0J924Ie/3W6ImVnTJuGB712EX/3TVyaMmAFyGKFZsGABdu7ciWuuuQaiKKKpqQn9/f3o7u7Gk08+iSeffBIAcOmll+Luu+/Gz3/+c/zgBz9AOBzGeeedh9tuuy1XSyOKnEzM9QhiojPWDikif2TDL6izx4tnN+/Fto+OGvYWM+qc+NaSBlx4Vl3RDY7MBznN66xYsQIrVqyI2XbrrbfG/d3LL78cl19+eS6XQ5QImZjrTQTI2p5IBtWSFTeZ+AV19/ux4fXP8NqwwZHLLp+D+ecW7+DIfECFKkTREVZUMAGIbnZiQmpFweMdsrYniNJnLHVO/e7I4Mh3DiEcGRw5ZZIVNzSdjsXzin9wZD4gQUMUHVzlUKO0C+eRfyqlnMjaniBKn+aF9Xhkw8fo6gtAVlRIogC7VcLtXx9Z5+Txh/Hnbe14+c0DCISGBkdev+g0XPmPXyqZwZH5gAQNUXSwBCHTRNsnEmRtTxDjA845AL35gUe+H8IflPGXtw6iZVs7vJHBkWU2E/7Pwln4+vxZMdEdQoPeEaLoSBSJoQgNteSWKlT3RETTsq0dZXYTplQMjRwIhLRI69n1U/DXdw/jhWGDI6/66qm49pLZcJTo4Mh8QIKGKDooQpMYGu9QerS2ubB6/UfwB2UoKseAO4DV6z/C3TeeR6JmghIv0mqWBBw+NojlD72O7oEAAG1w5BUXfQnfuOy0kh8cmQ9I0BBFx0SI0Iz1jp1ackuPNRv3RGYraVPkVRVw+8JYs3FPSX5uFG3KnOhIK+ccHn8Y3QMBKAqHG4AoMlw2bwZuajp93AyOzAckaIiigwnMMNXT27b17eOBTDuVqCW3tDjW5YXAYLTTMgZA5TjW5S3swsYAddllh+aF9fjDi5/AHwxg0Bs2upYYAxacNw3fWtKAWkojpw31eRFFhyQyiAIzLgDjrcspulOJMe2rJDEaHjiOGb7nluqeTPtu5nDOITAGURTQMxA0xIzTbsJZs6ZgwbnTSMyMERI0RNExo64cVosEVdFO+4xp/2RFHZM1eLHh6vXBYopttaROpfHLydVl4ByRKfIcKtdmlJ1cXVbopaUN7buZsedgD/7l0bfxs/9+F8e6tQid027CjLoy1FTaMhqBQFDKiShCmhfWY9WaHZq5njpksGc2i+PCb4U6lSYWtyw9A49s+Bi+gGx4jpQ5TLhl6RklV49C++7YaO/ox9N/bcNH+4YGR2ozljgGPUGYI14y5CuVGSRoiKKjsaEWJlGIySszBvgDMjo63QVeXeZQp9LEorGhFnfdcO6IQm4AOalH0UXS552DkBUOkyhgep0zK2KJ9t30ONI5iLWb9uLdXceNbfXTK3DzFQ049/Qa3P6L18hXKouQoCGKEiYwCMJQ/Yy2kY+L8QfUqTTxiFfIvfKxt7Pu+qwX7YYVBV5/GBxAgAPHujxZEUu076bGsW4P1m3eh+0fDxsceUUDLjxzaHAkRbyyCwkaoigZ7+MPqFNp4qJHUPYc7IFZElDptBhmaZnenetFuwNeGQxacb3KOXwBGZMnWbKSyqB9NzFdfX5seH0fXtvxOdTIueqkKQ4su3wOvnrOySMGR1LEK7uQoMkhpZYfLybIXI8oNrJxPEe3PZslAWFFRVe/HwDgsJkyvjvXDdvCsgohEgUQGBCWVUpl5JB+dxDPv/EZ/vrOYSNVXl1hw42LT8OiUQZH6hGvNRv34HOXB0BpFosXCyRocgT5NaRGootEpuZ6JCaJbJKt47llWzvCiooBr4ywrEJVOZgA9LmDEEWW8d25nsIwSQJkWZsTpHLNcZZSGdnH4wuhZVs7/vLWQWNwZEWZBddfNhtXXJT64MhgUEFtlc2I0tC1YmyQoMkRNBU5OaNdJDIx1yMxSWSbbB3PHZ1uuH0hCAKDJDLIDFAUjmBYQWW5LWPhracw7FYJA54QZJUDHLA7JEplZBF/UMbLbx3An7cdiBkc2XxJPa766qlpDY6ka0X2IEGTI2gqcnJGO5AlUbOJVyIRGc4BMXIRyORx6QRBjIVsHc9hRQUYIiMQuFFnwRjLShQxumhXVoa6nKZWl1GUMguEwgpefecwXnjjMwx4QgAAm0XC1796KpovqYfdmv7gSLpWZA8SNDmCqteTM9qBXOm0YtATAmNDERpV5ah0WjN6XIIYC9k6niWRgUEziVSi0qdc5VmLIlLRbvaRFRWv7/gcG17bZwyONJv0wZGno9xhHvNj07Uie5CgyRFUvZ6c0Q7kQW/QyP8DmqgRGMBTMI2nE0QsVE+UOdk6nmfUleNYlxt9g0EAQx5LFtPQCIGxFBrT55sbFJXjzY+PYt3mfTjeozn7iiLD4vNn4KamOagqT36DlQy6VmQPGn2QIxobarG8+WxUltvg8cuoLLdhOdVwxNC8sB6yzBEIyeBc+6ofyAPuUGztTCRSM+AOZfS4Ew29nqhv0B9TT0TW6umRreO5eWE9TKIIxhjMEoMkChCYgAqnZUxRRPp8cwPnHO/sPIYVD/8N//HsRzje4wVjwCVfnobHf3oZ/um6c7IiZgC6VmQTitDkEAr9js5oJl1hRdVGH0QFZJiAlIz1yPxrCKonyh7ZOJ71ffPhtR8iEJQhCIAgAF19PogCQ90UR1qPR59vduGc46N9J/DMX9vQfnTA2P6Pc0/Ct65owPRaZ06el64V2YEETYas27IXL715EP6gDJtFwtXzT8VNTXMKvaySIdGBnKmxHp0gNKieqPhobKjF1fNPxbrN+2LqaBSFY9ATQmubK+V9lz7f7LH7QDee2bQXew72GNu+PKcGN195Bk49eVLOnldPGXZ0uhFWVEgiw4y68pibsERpRUo3xkKCJgPWbdmLZzfvM773+sPG9yRqMoOM9bID1RMVH+u27MX61/aNqAbj0CKQ6URX6PPNnP0dfXj61TZ8/FmXse2sWZNx8xUNaDhlck6fe2hUhQq3LwQwgAE41uU2isSB+DO/9s+bjjc+6CB7iihI0GTAui37Em4nQZMZmRrrFSOFuJuigsPiorXNhRe27o+JPkbj8YVTGsAaPYDSF5BR7jCjosxMn28aHDk+iGc2teG93Z3GttnTK3DzlQ0457SavKwhelSFIDCjnV8bVSGhZVs7AMRNK7705kFUOs2UboyCBE0G8ATX1kTbiZEkusgPN9bTUUv0zS2U2R/VExUXmj/M6HVgyerEovelKZOs6BeDcHtDUBSetana45lj3R48u2kf3vz70ODImXVOfPuKBpwfNTgyH0SPqtCnI7Bhoyo4EDet6A/KqKuyjdg+kdONJGhyxLoteylKk4TWNhce2fAxfAEZsqJiwB3EIxs+xl03nDvCWE8nEFLSqjEoBlrbXEYRqCgyox5IFBj+tPHTnL8WqifKnGxF11wpXGx088hEzzm8ELjSaYXNIqGy3IZVP7g47TVNFOINjpw6xYFvLpmDr/7DyMGR+SBmVIWiatYUcUZVxEsr2iwSgmGF0o1RkKDJEZR2Ss5jL36CPveQH0dYUTDoVfGnjZ9iRl052g72xBjrMWgHeqmEVFvbXPhDyydw9fqNbbpAExggK8Dh44O45p9fxvQaJ25ZekZJvK6JRrLoWjpip7bKjq4koqbSaR3xnMe63HhozQ7YrSZ4A2FMLrcAUV5uxXxnXujC1T53AC9s3Y9X3zlsRMeqK2y4sel0LGqcnnBwpM7w9c+dNRm7DvRk5fVEj6rodwehMg4GwG41xaQO46WNr55/Kt74oIPSyVGQoMkRJZoZyRutbS6c6Bu60OtRC4FxfNHlwcql5+PBgz1alIZz7efQbMaL7cQ9vNNtXkMNDh934/POQSQq+YnerigcHS63EZ0iUVNcjNYaDYws2Hxkw8coLzPDH1RGXPCaF9Zjz8GehLVgosDAwWOe0+sPY8ATAgcQCMkQGENXfwCMMThsmtV+sd6ZF3Kumj448uW3DiKoD450WvCNRbOxJMXBkfGE5acHe1DhtKCizJzx64lOCSsKN7qcplbHpg73z5set5t29vRKSidHQYKGKAj6xYAZ/xkSNYB2oE+ZZDVEj+6o6vaFUZHC+IN88Zu1rdj20RfG915/OOb7VFE5hztyAp7IJ6RiZLTW6OFiR1GBQW8IvkAY02rKRlzw9nf0GemO4TAGOO0SAkEF/uDQc/Z7gmBgEAVAVjiqK2040etD72AAdqsU98680FERnUL45PgCYfyhZSe2f/yF8V7bLBKuXzQ748GRvoAMMO1rpdOSldeTLCXc2ubCGx90oNJpRl2VDcGwgjc+6MDs6ZWUTh4GCZoMWHjeyaNevFY++hZW/d+v5nFFpYOr1weTxBCWOVjU+Z0DmFqtmYvZrBKEyPiD6AhOKuMP8kFrmwvbP05fvMSDc+1ilUqHC5FfRmuNHi52+t3ayA5F5WBMuxD2BQN4eO2HcNhM6O6PCHR5XUAQAAAgAElEQVRgZNs2Bwa9YUx3WlHusBjPGZZVrfslUlvhsEqorrShZyAAj18ecWdeTNPm8+mTEwwr+Os7h7Buyz5NeAAQBIaaShsEMJwydVJaYgYYuf6wrEKMFO3qZPJ6UhGe6YrCYhGzhYAETQb8eFnjqIJm14HePK6mtKitskNRVC1vHEkpAVpB5K1LzwSAmPEH0V9TGX+QD9Zs3JP11GIqTshEfpk7azKe37ofqso1QWEzwSQKaF5Yj5Zt7TFiJxRWjDop3WlWLzX1+sPGYybabVQOHOvyYsCtRXmcDhMkUdCcs8FQ4bTA6w+jb1AbkBgvzVBM7sH58MkJyype33EEG17/DD2RwZGMAXVVdpTZTeBcS9WN5fUPX79JEhCSVZilobqbVF5PPJEBxPeXGS480xGFxSRmCwEJGqIg6MVw+gk6LKsQBIbrF802DrxMxh/kitY2F/608VN0nHBDUdJXMwIDWJzuLZ1S9tkZj+jh/nKHCV6/jLCswu0N4bqo/VQv2JQVHvdzTfUT1aM2YVnF5EkWiCLDoDcEU6Tjr9xhBldVdPVrF+3qSlvcAuW9h3vBuSa+KsoscNhMo0YRcnlHn0sfJEXl2P5RB57dvM/oHhNFhkkOC6rKLQCGzh3JoiiJ3HrnzpocU3hrt0oIuUOwWyVwzlN6PUPmeQq8fhk9/X7sO9yLCqcFZpOQVHimIwqzLWZLLdpDgiZDTBIQlhP/vNRajPOFXgz3p42fYtAbgiAwTK12YPb0SuN3Mh1/kC0yFTGANq9neq0Tty49E49FhgmG5ZGPJStqUewzpXYiS8ZYX88fWj7BiV6/IUp0Qfr6js+NThebRUQgKMd0s42F6L3hWLcPFU4LaqtsqCy3Ye6syXjpzYPo8YfBAFSWW1BmM2nRGncAq9bswNRqBwY9ISiKCpUDsqLV4gDaBf2kOHOicn1Hn6oPUjqfD+cc7+w6jrWb9qLDpaVoGQMuOW86vrlkDlZv+DitqNC6LXvxwtb9kCPvG2NacfaxLje6en24dN507DrQgxO9PkytdmLuLAs+aDuBQ8fdRhNAy7Z2PNayM+5YAl1gqiqHKAgQBa3R4USfX/ORGdat1tHpxsrH3o7Zt7r6AzCJDJVOCyRJiCui4olZAOhzB3Gs24eVj72d0jiF6McrtWgP43z0oPlbb72Fiy66CJJUnNrn6NGjWLRoEbZu3Ypp06bl/flb21x44I/vJfy5xSzihYe+lscVlQ7RB0z03Zs+afbG+1+NCdPrOGwmrP+3K/O2xkc2fIxBbyhhVCUZC887GT9e1mh8v/Kxt3Gsy4PegQA4YuspGAC7zYR7ln25YCeNZJ9LqTHW1zN8tEmpIzCg3GGJMd9b+djbIy7+gZCcV0+bVD8fzjk+3HsCz2xqw4GowZFV5RaEZBXBkIKp1Q5cfPZUYyRAss+7tc2FVWt2QFHVEe7NDIDZJKBuigO/v+fSuGvt94TQOxCAGPEOEgUGm0XClRefYqzheLcvxq6BYyhyJAoMZpOIsKzCJAkwSQyBoIKaKhtkeSgaV+4wwe0LQ47cUEWn4adUWLH4/Jl444MOdA/4jd8ZjiQKUDnHjFon/vHsk0a8R16/HNOd5/aGICtKQfaNsV7Xk6qUJ554Aj/5yU/w1a9+FZdffjm+8pWvwGw2J/uzCUOyE7zeLkiMZM3GPehzB6CoQ3cUksSM8GgxjD9o2dYOX0CzJU9X0JhNApx2M3oGgzHb9TC8/mjRj8qh1VqsWrMD1y+aXRAvo2KqwRgr0XefXn8YVrOIMrt2xzq8UFf3Fnl9x+fo6vePW8sFlWsdU+pxFavW7IDdKkUs9mO7BvPtaZPK/rbrQDcee3GnEZEBgBl1TgRDMrr7A4ZP1VGXB6++fQhXXnyKEVWpiRM10aMSmsOyGtdegQMIhlUcOe42jFJj2ukDslGzo4sIWeEIhkN4dvM+WEwC7FbTMKfz2OdQVA5/UNYKyUMq/EGgzG6C1SzhiwGPcc7pG1Y3qD8m50BXXwDrt+wz6oUSISsqBAE43u3F81v3o9xhAhMkdJzwIBRWI88ThCQydPf6oOs7s0nA5Ek2OKwSZFnF3sO9uP0XrxVl5DapoHnyySfh8Xiwfft2bNy4ET//+c/x5S9/Gb/5zW/ysT5inNLa5kKHywORAQJjkGWOrn6/1qodOZkOH3+g/38+B1R+3jmIYDh1USoKDILAjHbR3oEAegcD+PbPNhl3xgDgD46MPEUTllU8u3kfjnV5jOhOa5sLj734SYx/j47+3titppiJ72NJteSzMyWT1FY8/5+ewSA+7xyEJ5KaUVUOlWsiUb/4ROP1h3Gi14dd7d1ZfmXFy6BX2/cGPNpFsrMnUn8SiRbYrRKmVpcZv5/r9ONo+9tnn/fhv174BAe/GIrIlNkklNlM+DxBR2C/JxQTWTvR5wO4it+t+xAD3qHjLp39+dnN+9KO1gXDKoLhYPJfRGydoMcXRrtvIPEvx0HlQ5/rqL+nAmGuQuUcPQNBACPXNzzCEwqrON7tNb6XRAYBHJ8d6cWDT7yPGbXFYwqaUh6pp6cH/f398Pv9CIVC6O/vz/W6Soq5s6pG7Wii9u2RtGxrhykSAmVMEy6qqt0hnDazCgBGjD/QxwXo1vDpku6JubXNpU3ATQNFHSoMNSI6kTvj/vZg2hfObR99kZKvjX5C1Ce+R598LWYB06pHeqIA8d+TVIoQs3GRS5Sj3x+pWYj32PrzHvyiH17/UPHaWP1/iCH0aIE/qEUervrxSzE/N0kMvkDYcCyucFrAweMaCAJDtWdfdHkAaHYMegejvu/YLCIGPEF09w2JC4tZBBgQDCr48eo3o55fgNkkwhsIw+MfpXBxGJxTx2k0mc7DkxWOzqh6saMn3EVTW5O0hubSSy9FOBzG1772NVx88cWYN28eLBZLvtaXlELX0OgMP/iH85ffXJ2nlRSGVArMon/+eecgbBbJCBcLEe8OlQP/7zsXoLGhFise/huOHB8EovLF4MDMk8rxn/dcktaaGDi6+vxGyFcSGJwOc0Jn3tY2F3751AfjKmVos4gQRc37R1W5EWoXGGA2iXDYJJhEEZfOmx6TX+/3hDDo1To7ojs/huffTZJgjLLQL16jFX8ORNKNnCOmdV9nuFeL7klEFCeCAEyZZIPHF4I/pGQtdSeJAqxmEZ449XREcWCziKifXpm12pqc1dDccMMN+N///V/87W9/g8/ng9/vx4UXXgin05nRgonxQyqzbrS2RRVefxjdfT6oXAt5S5ELLKBdwGqqbMZFkINrkZuofLFWVJf8TBm9JoEBnT2xaRpZ5ehzB/FvT76PM06ZHDOfBZyjdzCQsLiuVPEH44szlWtDPwMR8ZYotD7gCWFXe3dMlEkUNDE0/LGPHHfHLZZnDHDYJEgCQzA8evv98HefxExxo6qImw4dK5LIYLeY4PaF4PGTP1Mx4w8qMWnBQpFU0CxfvhzLly+H1+vF9u3b8dvf/hZHjhzBnj178rG+kmEit28nK+pr2dYOTyAMry884iKliwa9HTYYNU07E2O9lm3tCCsqugeCowoTReEjLtJE6ihqYqEUD84Bjy/1dAEx8RAFbUaV2xfCYJopX6Jw+AOFj6AlFTQdHR1488038dZbb2HXrl2YN28e/umf/ikfayspVt564ajt27986oNx2749WlHfui17UxILamSsgSgyY87ToC9ktDUDQ3UigVDyC+KBjn74gnThJIhSQRAYymwmeHxaipMoLYohgppU0HzjG9/ApZdeihtuuAGPPPIItWwnIJ327fFmWpaoiBTgWL8l9c4AVQX6BoPwB2QtZcWHioGjCURFceLR2uaCn8QMQZQEAgPKbGZ4AyRkiMxIKmjefvttHD9+HDt27MBLL72ECy64ADNmzMjH2sYl8epNVq//CBVOK3xBuSQFTiJ7c21OU3qPpXIgEFZRJTFYzFJcYSKJwqieKGs27imS8ZUEQSSCMaDMZoI/KFNqicgKQrJfeOedd3Dttdfi9ddfx9atW43/J0Yyd1bVqD9f+ehbMfUmjDEoCofbF8bxbm9MQW1rmytPq86cxoZaLG8+G5XlNnj8mpPk8uazER5jUS3nHBaTiApn/G46RVETTqXW/W0IgihOGDQhYxKFGPdbgsiUpBGa3/3ud3jmmWdQX68Zgu3fvx/33nsvLrvssqQPvnr1amzevBmMMVx33XW47bbb8M477+Chhx5CMBjEFVdcgR/+8IcAgLa2Ntx3333wer1obGzEAw88ULTjFhKx6v9+ddT27V0HelFTZY+pN+n3BI2WZcZYSbqyApqoGb5em0WKO7ogGXarCcGwAodVMgqBoxltQKXubxNUx0+7NUGMFxxWCWFFpRZsIickjdCEw2FDzADA7NmzoSjJLxY7duzAe++9h5dffhkvvvginn76aezduxcrV67Eo48+ildffRW7d+/G9u3bAQD33nsv/vVf/xWbN28G5xzPPfdcBi+reKmtskd8O8L4ossDf1CBrHDD6RXIv/V4rjh16tha+6+efypkmWvFv3Fu3lQ18fgDV68PleXF45NEEARgt0iwmEV4A7Jhs08Q2SapoLFardi1a5fx/a5du2Cz2ZI+8Pnnn4+nnnoKkiShp6cHiqJgcHAQM2fOxPTp0yFJEq666ips2rQJX3zxBQKBAM455xwAQHNzMzZt2pTByyocpiRBpbmzJsPjC+NEnx+yrB3YHJpFux7NGG0ybKnQ2ubCnkPpu3NKAnBT0xwjhYVhpsCMRf4lGH9QW2XHgGekxT1BEPnHZhFhM4vwBeVxZVJJFCdJczr33nsv7rjjDsycORMAcOjQIaxevTqlBzeZTHjkkUfwxBNPYMmSJThx4gSqq6uNn9fU1MDlco3YXl1dDZerdGpIoknWvv3i39px0mQH/EEFisphNml1NGCa7b8osrij4TMl351VLdvaR0yvTQU1omD0FNa3fvZXeHzhEeMPuKpi5WNvj3g9c2dNJk8ZgigwVrMIxhh1GxJ5JamgaWxsxMaNG/HJJ59AVVWcc845qKysTPkJ7rrrLnzve9/DHXfcgcOHD4NF5VZ4ZI6Pqqpxt5ciqbRv+4IyptU4jNfoDcjoGwwgJKuoLLdlXWwkc/LNBa4xpsyGT+KodFox6AnFmOspKkdIVtE36B/xenYd6MnG8gmCGANmkwBJFOALkJAh8k9CQfPkk0/G3X748GEAwG233TbqAx84cAChUAgNDQ2w2WxoamrCpk2bIIqi8TtdXV2oqalBXV0durq6jO3d3d2oqalJ53UUDal0Jw33bXFYJYiCFZXltqzNwogmmZNvLqitso+pDshuNcV8H2/8gU681zNWIUUQxNgxBkf6w1QjQxSMhDU0n3322aj/knH06FHcf//9CIVCCIVC2Lp1K2688UYcOnQIR44cgaIoeOWVVzB//nycfPLJsFgs+PDDDwEAL730EubPn5+9V5kn9EiIxTR6adKRY/1G0Svn2tdcpJl0XL0+WExizLZcFx5PHmNh7tXzT435Pnr8ATD0VR1WFKy/ntoqO8SklWEEQWQDSRRQZjMhLKtj6mgkiGySMELzox/9KKauJV0WLFiAnTt34pprroEoimhqasLSpUtRVVWFFStWIBgMYsGCBViyZAkA4OGHH8b9998Pj8eDM888EzfffPOYn7tQ6JGQ6bVOtB9NPKhr0Cfjh99sRMu2dpzo9aEmxzUtiZx8c1l4/EHbibT/ZuF5J+Ompjkx28KKCiaMbN0e/r3+epoX1uPgFwN0ciWIHKIPjhykwZFEEZFQ0Hz/+9/Hn//8ZwDACy+8gOuuuy7tB1+xYgVWrFgRs+2iiy7Cyy+/POJ358yZgxdeeCHt5ygm4s00SkQ835ZckcjJN1cRIQBpFwMuPO9k/HhZ44jtXOUxxcXRQiYQGvl6GhtqMaXCikBQNgqJCYLIDqLAYLdK8PjC5O5LFB0Jg/PRxZlr167Ny2JKHd1jJhXu/PXWHK9miEROvrkUVDZL6qaIjAE9g8H4P0vQnm02CQlfT1evj8QMQWQRQWAod5ihcs3ZnI4uohhJeNUZ3nVEJCc6EuKwivAGEoubI535tefPZ0QI0Gph1m/Zl3SWE8Po9TyJDPREQYhbQN3a5oIvSH4XBJENaHAkUUqkVD5Zqi3U+SY6ElJmT14UW0rzmtLlpqY5uLHpdFjNWjEyY4DdMrS7MaadLEWRwWGTEtbzMIEZZnr6341mrPfoi38fdV2VTgu+efnpmFs/BbVVdsytn4LqSivEyPMQBKEdY067CYwxDPpCSDBphCAMiqEZI2GEpqenx2jdjv5/nWRt2xOV6EjIaHOdAODhZ1qx/hdL87GsgnBT05wRRb7rtuzFC1v3Q1E5TJIAh02CSRQT1vNIItOM9AAoCjdqaOJFblrbXOjqS+wSzBhw1w3norGhFjcN+7vV6z+CPygjOIFbTkUBcNotePqBJWhtc+FPGz9Fxwk3FIVDEhgsFhFe/1BtFIMmSM0Sgy84+vvmsJlw9fxTjf2htc2FRzZ8DLcvRMMJiwgG7bMKhmS4fVRYT6TOGadOKfQSEguaiy++2GjPjv5/InXmzqrCrgOJ7f+9ATmu2+145qamOZg9vTLlDq8ZdeU4dGwA3sjJVY+iyIqK1jZXzN+1bGsf9bln1pXHfZ7GhlrcfeN5xppUrsLtDSMQUuIOxywlGIDayXZIEQfq5c1nAwB+8eT7MUKCMUAShyac68J85WNvx3TIeQMyegcCUDnHnC9VGZ+d7kSdatdeY0Mt7rrhXLRsa0dHpxseXxDyxNWSRUGuBkc6rBJCkQ/XZhERCqva9yoHfeTjA1FgmDtrcqGXkVjQPPTQQ/lcx7gk2fRtADhyfADVFba8uPcWC+nU8zQvrMeqNTu01m11SFyYzeIIY8Bkpnq3LD1jTGtK92Idzbote/Hs5n0p/S6gRz0ECJHwraJwCALDylvPR2NDbcII16XzpuONDzogSczo/PL4wqhwWuEPyjEO1K1tLpTZTBj0hmIMC8Oygn53IEYoDu/cc1gl2C0OePxyTA3TWGq0ov+mtc2FXz/9AfwhJS0BKTDtTRvLmA1Cw26RoHAO7zB3Xz0Dq38c+s1EKp8PAyBJAq5fNHtElDaadVv24qU3D8IflGGzSLh6/qmYPb3ScDa3mET0e0LoG9Qir1Trn3sYAJNJgCyrULk2X08QBCgqhygwVDgtUFQVvoCMsKzCJAmwWyXsOtATE/kuBKm3ohA5YdAbRk2lPS/uvaVIY0MtTKKAcOQOT6+h8QdkdHS6Y343mTvxWN/XTAqq9ZP5C1v3Q1bUhCdkUQCmVNhgkoQYv6BASBMj+vPvOtCDmirbiN/ZdaAHy5vPjhFet399btx1t2xrR5ndBG8gDC5zcGjvqSgKKLObYvbBfHkYtWxrR9UkK6xmCV90eSDL2nwzxgBZ5lC55hgtCsyILGn7gpaSvG6xduFct2Uvnnv9M0pjpYDNIgJc83pyWCWEZUW7aQAgCACDdvFSVY7yMjP63UH4AjIkkcGfpPDeahExeZI16UUuXlp65WNvxzibV0aihoGQgjKbCR5/GFazALMkot8TRFhWIQoMdVMcuHXpmXjwifdHGG9Gw4BRu7QEATCJImRVhaJwWEwCKp0WuHr9cf9OEhnuu+0CAIgRYsGwAq9fRp87fgenjsNmgs8fv3PMLAmoqbLB4wvD49dm2iUSlIxpTutlNgkmSYCicHT1+8HAoHDVEP0C07rWOAfKHWbcdcO5cdcuyxyXzpuOXQd6Ym7mHmvZiYoyCyqdVuO5Oec5NWpNFRI0RUSu3XtLFSYwCBFzPeNgZhzhYZWKzQvrCzqYMtEA0HhptrmzJo84UQBI6hcUz+tI329SFV76Y3CuWdZzDsiqirCsors/AI9v6E49Xx5G0a8rLKsQGIvM7QJqq2zo6veDc2BmnRP9Hq3jxm6VMKOuPCZipl8g123Zi/Wv7aPIDbQLWPT13W6VUFVugcUkwuOX8cf7FgPQ9t+H136IQFCG2aSlHx1WCYGQjHKHBb+/51JjH+/odGPQF4Kq8pg5a/rx6Q8qOHrCi+M9vhGp4WTE28cryszGWm//xWtw2qRIN6MWomOMYcAdQmNDLWbUOnH4+GDcxy53mGC3mBBWNGfjsKxCEBjMJgFOuxnd/YFIJIprQ4MBVJVb4bBpBdIn+vyR9Kxg/O31i2YPvb4RNxX1aNnWjs+O9EJVNSEBACrnEBjDaTMr0bywHms27kFHp9t4H4VI3aDNKqGy3Ibbvz4X+zv6jBsjAMbxe92wKFj07L4pk6zocwehKAy1VVaonKPfrXWrTaspwy1Lz0i4duP8New9LIRRa6okFTThcBgmkynZrxEJWHjeydj20Rej/k7vYABV5dai2SmKjXjmepwnbumOhyTmtoUp2QDQeGIj7p1rgpOKTjZOJvpjmCQBobBqePYwaHfBgZCCOx9+A7cuPVN77iRrin4PxjrRPfp1mSQBciRypKXVTAjJCgIhFR6/jKnVZbjz+tEfe/b0ynErZnSxZzaJsFslOO1mOB3mmM/HaTfh6b+24ZP93YaYcdpNqJtsN0RHICTH7DeNDbVw2Eyoq7LFdLZG32gNTxOuWrMDKucxBfvRKArH6vUf4e4bzxvTvqATvY/XVtlxrMuDgcjQWlHQokxqIIzWNhduWXoGHnzifTDwmO6sijITLGbTiEhm80JNdPQN+lFdaUO/O2hEhCWRod8TRFe/drw47RK8AQWTyixxj4VENxWr13+kFVmr2n7NOVDmMBl/n0odWmNDbUr1h8OP2dNmVqV0LKZ6Q1QIo9ZUSSporrvuOrz00uh1IERifrysMQVBE4TdKhXNTlFsJGrRHr69ZVt7wnDy5EnWOFuzRyoDQFO54Cc7qWTjZKI/ht0qwR8cCodHv29HjrvxwB/fgyQADrsZM+rKccco9V2ZTnSPfl2THGZ09QcADkyaZEYgJMMkirhz2bkpPZYeaShFqsotkQs1A2McYVn7VGoqbbjs/Bkj6qRkmcfcZR86NoC1m/bi/T2dxmPOmVmJfzx7Kl59+xD8wdH3m3QEc2NDLa5fNBsvbN0PznjCdGq/J4SH136Ie5Z9OSsXTL2ujoNDAIOqamLc6dDSpat+cDGm15ahs9sLxrRas4oyC0SRGenbeOvQ99+pUzSD1OM9PigKB4MWTZFljlBYxrTaMvz+nkuTvo7o9+nuG8/Dmo17cKzLC4Y40RGkJihSFR259B1L5yYn3yQVNDabDZ2dnairq8vHeiYs0UWbRCyJIjHDt3/eOThKbjy3EZrRUkFA5hd8nWycTKIfo2cgOCIlEY2sAgOeEHa3d2Pv4d6ERZ6ZTnQf/rqm1ZaBgY0oaB5OPJHYsq0dvhKc5WWSmNEWX12hpTmAoTqq0ToEj55w49nN+/DW34dunk6ZWo6br2jAlxtqwZg2Yy7ZfpOuYI5e0+4D3UaUZnh3YCAop7y/J9vHGxtqYbdKCIYUyIoaESxW2K2ScbzduvTMuDUhiV5HvOcMhVX0DASMWi4OAFyrLUqXfBub5ppifT1JBY3f78eiRYtQV1cHu31Ipf/lL3/J6cLGEzPrypI6A08utxTlDlIMpBqhCYbiFyoyIOepvGR3ttmK4ADZOZkMb8vu7PFDUdWEBYccWm3Lui1ax9ZwUZNM0KWzplRJJBL9IbnkrPkFAZFojAJBAHoGA+jqD8AkCZhUZo6b8gGAE70+rF7/Md5o/dwQpdNqyrDs8jn4x7OnGjUb6exb6Qrm6H3psyN9UDmHrKhGtJRBG1UiSSwtgTva782oKx9xvEWn0DJ5HTq3/+I1VFfaMOAJGd08kyaZ055TlwsySe+OZ5IKmvvuuy8f6xhXDN/Zbv3aWXjgj++N+jfbPvoi7nBGIvUITUiOL2g4kPNUXrI722QX/HVb9uL5rfuhRtqxFUXNSxu/vm6teyj573MOPLt5H97ZeTwmZJ5Jbc9YT86JRKLs50k7WfJB9AV9tLWU2ST4gwosJgGcc4RkFSFV1byDFBVdfX5Mr3XG/E3vYADPvf4ZNr932Ojoqqmy46bFp+OSxukQo8R+utHBsQrm5oX1eGTDxxj0hmKEMYd2szG84DwTUokkZSr89X365GqHsU2PlhWSbEV7xyMJzYoPHDgAAHA4HHH/EfHRd7a+QX/szkaMmVTHHyRsZ8TYW7ZTpbFh9AGg8QaX6hf81jYXXti6HyrnkEQGReXaXaGiJjULzNa6T5qS3jF9+PggVq3ZgXVb9gLQLjCyzBEIyeBc+5pKbU+i4yWVsSCuXh8sJjFmm8UkwiQKsNsK28jAAFSWWyCJAiRJgFliEJhW5Gy3SDBLAiZPsmDWyeVGAWrVJCvkqEpmWeEIy1rRtjegdaYMekNY88oefG/V69j49iHICkdVuQV3NJ+NP/xkES47f0aMmAFihR9j2lc9WpJNGhs0s8Tptc6YMSKCoL3usKLCFynczcZz5Xrg7lj36VyTr8+zFEkYofn3f/93PP7441ixYsWInzHGsHVr/qZFlxKJ7hpT4TdrWylKEwdJZBAYM7pxONf8SIZ3LiVy9WV5mjEy2h1hojvKubMm4+G1HyIkq1qbMtf8YFRweP3hhCmbbIac9XWn6+Gico4Xtu7H7OmVY67tyaT2JlFUaHqdE80L6/G79R9iwJPfWhrdK4cD6HeHIEb2XVUFLGYBkydZjZqgIWdqoLrSBnCesDOrpz+Ah9d+iA8+7YQvYoBX7jDj2ktmY+lXThkh7KJJNx2Yyb4V3bGjd0CJbGThbjaER67rOIq1+DUb6d3xSkJB8/jjjwMA3njjjRE/a28nJZiIRDub1SwikKDGQ4fSTvGpdFoxGGnR1H0aVJXHGDsBwIzachw5PghE/R64tr3QxDs5zp01GW980IFAJCfPOSBzDkCFKDKEZTVuyiZXIWe9wPNPG28oL+sAACAASURBVD/FF10eI3KQCDEiMvUL1FguMJmcnJOlHYR8KdkIZpOAGbVOeP1hdPX7oXAOVR4Sh2V2S1zPIL2O6USfP+FjqxzY/tFRAJqPzDULZuHq+bNgtyaPRKWTDsxm8bpeuBuW9dosDq9/pCFmMVOMxa/F7ANTaNI64t98803cfvvtuOaaa3K1npInUWph9ozKAq2o9OHgMdEXw8RrWGXCLUvPQIXTArMkQhQYzJJmDjbayIN80thQi1U/uBh/vG8xVv3gYuw60ANJYjCbRIhR0SaFc8iqNvIgXng7lyHnxoZa/Oc9l6DlV1dhbv2UUSfohiLpkL2He8ecRhgtFZfKWhOlHVav/yipQ2s2EQWGyZNs8AZk9HviD9zsd2t+JsNfm57aCCUZjMoYcO0l9fjjfYtxU9McfHqoFysfexu3/+I1rHzs7YSfQTqpk2zuWzPqyg1DOlFkWU87TVSKNRVWDCQVNMFgEOvXr8cVV1yBO+64A1OmTMErr7ySj7WVJJnubCsffSvHKyw9BtyhoYgLhlJLAxHHSx09h3/azEpMqbDhtJmVxnTtYqO1zYW9h3txvNsHRdX85nVRw7kW/YhxII0iUe1ItkPOzQvrUe6wIEGTGYCIjTpDynUv8Z4jk+NluEjUU2f9nlDyP84SFpOAcocZobCCE72+UYvTB73hEUP8dGE2GtUVVpw1awpu/dqZcNrNadUepVNvks19q3lhvVYgDK1Ie3jaiRgb+agfKlUSppxcLheeeeYZPPfcc6ipqcG1116LZ555Br/61a/yub6SY7S8ayrt26NN556ohBUVQqQWQVbUGKfT4RRjiFhHr034vHMQvoAMzjUxoL8eUdDMLqwWaVQTsmyHnBPVTOgCUU9BKSo3ZuSwyH9UrrVz97mD+NPGT9N+73NRp/DSmwfH/LfpYpIE/PSW8wEAD6/9EJyPMmsn8jXefCPOedwaMLtFAsAhCkKMyEu39ijV4yKb+1YqfjHE2Cjm81whSShoFi1ahCVLluCJJ57AmWeeCQBYt25d3hZWyiTa2X5/76Kk07eJkUgiM4boRRMIKWnPiSkU0bUJwZAClXOj7VyNXMVUlaPCaUkaVcqm9Xj0ugRwfHakFw8+8T5m1DqNtuzotejFnoqqrV83HAuGFRw+Pojv/NtmMCakVUya7ZOzN4+melXl2uDExoZarXg9anjmCNjIaMcHn3biT6+2abVfUdgsIjgHfEEZXzqpfISrbK4KQ7Ntax/tF+MNyOh3B3Gizw+rRSqZY5coHRKmnL71rW/h7bffxoMPPohnn30WAwMD+VzXhObOX1MHWTQz6srjenNKolAyoevoO2pZUSEyBiYwqFGpNG3GS/IOo2yGnPV1KQpH90BAG6DHgOPd3rgpjMaGWsz5UhVMogBB1Cb2RpcydfUFcKLXh0PHBsachsqE1jZXjj2hh6goM8MkCcbrlJXhVV2xcK5NVtajHc9v/QwPrfkgRsxYzSLKHSZj5EFFmQX/ec8lIz7bTGqPRiPb6Qw9pdjnDhrpOMYAq1kYdf9obXOlVB9EENEkjND89Kc/xY9+9CO88sorWLduHR566CFIkoQPPvgA8+bNy+caJxzJ0lITjeaF9XjwwMgp2oqilkzHRPQdtT58UU/fmCURqsohSQxl9tTaWrMV1dDXdWzACwZmOMsqkfXEW0vzwno8+MT7xvrjXcQ9Pi1Kkq0W3VRp2dYOp8OEQW9uozSVTosxH0xP9ZhEAf5RBqYKDHB7QzgUGsCN978aE0myWUSYRBH+kIywzPGlk5yjmrjlckBgNiNmekpRn60lCpoIHvCEIQpy3DRlvozjyG13/DFqUbDZbEZzczOef/55ozD4+9//Pq6//vp8rW/csfC8k1P6PbojGaKxoRYmaWhXZQyQBAZBZCPSUMVK9B11RZkFHEO1FqrKwcFRUWZJK22QjbtYfV3hiA8OoNXFmCQh4VoaG2oxvbYs6WP7RvHRyRWuXh+qK2yoKrdkHKlJVAxd6TTHDDvV36fpdU5DEMYlkp7z+MOGmLFbJUyrKYOicAz6QpBlFYGgnLQ4eqyRlEJEPhobtCne1ZU2w2dHFABFVfG5yx2zBn2waFe/Hz0DAfgCck6M4zIxdCSKl5Tbts8880ysWrUK27dvx1VXXZXLNY1rUvWZefiZ1hyvpLSwWiTDAZVzQFY5wDHCXK9Yie7msVslTCozg0U6hHTn465+P46e8MBqSWySppOtE/LcWZNxotdvuNKGFQWcAxVOy6gpjFuXngmTJMS0mw9H5bmfoTUcXaBVlVsxa9ok1E+bhMmTrAmFhllicNhMsFskmCQBkigYQkjlmsutLvQcNhO+dFK5MTRSp98ThMcfxuedg5AVPsL0URJ07yQY3j4Oq4SKMjMCQRlfnPBoxoqIpB2hmSsmEyjxOrxGo5AXca3YOBjZ57VUq6xoUcqH136I1jYX1m3Zi4fW7IDXH4bKOYIhBV39fnj94ax38ZHb7vgkbeep8vJy3HzzzblYCxGFN1D4AWjFRKXTCjVShAokNtcrVobfUU+tduKmptNR7jBrDsiRaI2scAx6QkkvMms27kGfO4DOHh+OdXuhKDztE3JrmwtvfNABp8MMk6S526qqNltIFJA0QnD9otkQ2eiCcld7N5p/8hfc+fAbeblwxmsDN4kCblx8GubWT0FtlR1z66fgZ9+9EH/5zdV48Vdfx/p/uxI1VfahLrqox1NVLRooCgz3LPsybll6Rszj97kD6HeHYDWLmDLJCknQ0nWca87ANosIWR3qXrJZRJw6tRwnTbZr+/DQR298LbObUO7I/rDaQl7EmxfWa9FUzqGoaoxpo9cfxgN/fA/Pbt6HUGQ759p7o6oc/Z5g1o3j8mV9QOSXpMMpiexjkoBwCnpl3Za9I6YaT1R0cz29RMFoeS74CMLUiVeb8M7O4/AHFSiRoZQVTgtEYfTak9Y2FzpcHoiRu11Z5ujq92PKJGta6aqH136IQFCG2SRiSoV2segdCMAbkDG9rjxpTYHuLPyHlk/g6k3scqsoKo66PFi9/iPcfeN5BbOrH94qrdPa5sLnLrcRLRtel805x7Ra59C6ox4/EFJR4bSg0ql1O1VX2uHq9UUGMg5dtCWRwWGT4PPLONrlgaryEd1QjEHrkpLVnFxYC2mZr6cpO7u9SQ0Eo+EAQmE168Zx5LY7PsmvNzgBAFh564Up/d761z7L8UpKh1TN9UoNX1DGtBoHvnSSEydXO+CwSkkvMnoBKhgDY1ohLwNDnzuY8nTrx1t2IhCUtUhMZKIzAEyrcaCq3JpSCgPQLlR/vK8J37z89BFpHf07Dk14+YNyXqIB6aRidGGnC4x4TWYcDBefPTXu4ztsJlSUmQFows0flI3IAqAJlEkOU2TgaBiyojkCx2vtFhmDyBKPvMiUXHVGpcqtS89EpTNx+i8ePOLLNFEGTxKZMaqgkWXZaCN9//33sWbNGuzZsycvCxvPNDbUQkhBSqqjdExMNMKKOmLIJBNGetOUGmO5yLh6fagst0TC8lrVBQdHWEnthKynHswmAZxrhoWMadb8Y73A3dQ0B1MqbJh1cjkkfV6C3o4eEaKKyosmpN/a5sKdD7+BB594H15/OGEBsdmkRc12HeiJ+/PaKjv8QRm9gwEc7nQbDsUCAyaVmWEWGQa84aGxHaOsSeEcCtdqcHJxYS30RVxPu1otqScGzJIwqslkpmsht93xRcLL6ptvvonzzz8fl156KdauXYt//ud/xr59+7BixQps3rw5n2scl/y/71yYUhfGb9ZScTAAcFWbRBw9z0lVYZjTlSpjucjUVtkhiQzVlTZIogBFBURBG4yYyglZrx/Qu61UlYOBI5Rh668uzkySYAwGBTQxE5K1qITHn9s5Pql08egRqs5uL0Q9zQTE3GQwNjRssqLMHFeIBUIyaqvsON7jQ+9g0JgCP8lhhigAgaAcMf1PDS2NynBdgpEXmVIMF/HGhlrcs+zLMV2LiWAAJjnNeKxlZ046stItqiaKn4RS+Xe/+x02bNiAI0eO4P9n783DpCrv9O/7OUvt1ftGsxkBpSGomHaJjkAkQpS4oRlF3BKdMa5jXpefQfMmxkCMMObVUYnv6ARHEEwURx1EIRjEJS6gUcIii7IIdPXeXeupszy/P546p6uqa+2uqq7qPp/r8pKu9antPN/zXe773/7t37BhwwaMHj0aHo8HN998M+bOnVvIdQ47mpvq8f/eeCYefObDlLczHbgZJEmaOtnlQ02mGhcDkf7XNUgEgaCxxmFokGRqwqn3D+jTOt0+CWGZDjq1r6+Lyd0r0HNnehDKRQmq5VpTBMhcv+S5dTvR5ZUgRXo5OK4vQNZLmTzHobqcacDEZ61kRcWGDw/ixb/sMQwwOcKaeWVFgz8kg4BN8iTry0mE0y7mJRsRTTFI5usN5X/6y56EpTcC5mtmiUgHWEU+b1o0JsOLpAGNqqqYNGkSJk2ahMbGRowezfRT6uvroWmlneYvFswfZuYky8QUY4YmW2GwbDeZREHQtAnVWLt5H5av/SKtSFi0KJvDJoDnWWPxYM/Wo9elqizbFAqzchrPARzHpRRUGyzp/I227vJgxbodOHiMiTHqSSRdHVlXPSZg5SKHlY/JmKmqhr9uO4zVG75Ea6TnSBQ4nNZUj4PHekA4AqvI45tWP2RFBUChRYTk0lHhsuS9YbqY0BvKdZ8wGim12awCxjWUodcvQVW1jL2qiglTsG/oSBrQOBwOvP322zj33HOxceNG4/J169bB5UovqmWSOxY99S6W3HLOUC9jSCmlDE22xoGJSHdQjA6CBhJA5doQMtG6AOCGxRvBEaC9OwSgv6BaLg/0qaZ4DA0WbyhG70VHo+y2lW4rzj1tLLbv7zDem0tnTkAwpODWpX/FkTam4s1xBN8/bSyuPG8yfr/mUxCu7/Ouipo2U5P5OkUhcBhRwYxOqkD+hsUbh2wiazAUSuXYJDFJA5pf/vKXuPfeezFr1ixwkeLyG2+8gcceewxPPvlkwRZoYjpwA6WTodm6y4PdBzpBaWQM22WF0y5mrQCczUFxIAFUoUoP9VUO7DnYZQiqASwDIvK5t0VINYobX2aKRg9wRtU4DRPIBWDj2p/s9OD59bvw9VHmt0QIcM4po7HwB5PRWMNO7OIDKadNQG2lHZ64zzuqrch4rHLnyMrMZEqpjlXn4mTGZOAk7cyaPHkyXnvtNSOYAYA5c+Zgw4YNmDRpUkEWZ2KiQzhiKOoCfeq6xZSh0QMRfePW9WH8QTmrg3G2AmjFLBIWL6gmySpkVYOm0Zz7cCVrsJ42oRqHPF6oWp+9A9A3Vm4ROYwf5Y4xgfx8bxtueYRNQenBzJTjqvAfd30P91zdbAQzQOJJNYEnEHjOULcmJOoJjdtwZjCThKGeyBooxfxbHAmknJ9788038dprr6GlpQU8z6OhoQHf//73cfHFFxdqfcOabLr2b1u6CU/cMzuPqyluBJ6ptVKwNL4x7VREGRo9EKkqtzFdFwIQCnT2hlDptmV8MM5WAK2Yz2Z1QbUjrX4oKgsoeAJoAAIhOadlp2S9Ra9u+QqaRqGhrwEYYNkSvcx0/bypAIDdBzrx/Ppd+GJfnxlqucuCCpcFnb0htHUHMX5UWczzJjOKbKx1oqU9AI2q7Mn0YBwsiDphfFVGr30k9mTksyyaT4r5tzgSSBrQPPHEE/joo48wf/58NDQ0gFKK1tZWvPzyy9izZw/uueeeQq5zWJKNyNhId+Ae11CGr4/2wB9xcdbPtBVVy3kvxkDRAxFCCFBpR7dXQlhmm1k2DbfZHhTz6bycC66fNxVLVnwMnmfCcSygoHA7M3MWz4boUtrqDbvx5017Y2T2oxuAo8tM1eU2/PrZD/HJzr6TDKddwKhqp/G3qtGE6022+QLA4y9+BtmnsomvqNjbbhUy+nxGck9GMUxkZUux/xaHO0kDmtdffx2vv/46LBZLzOUXXHABLrzwQjOgyQHxNXaT5MyfNRFLVnwMwgE0So/GYuGLpj4dHYg4bey/UJjpfWSzvvmzJuKxNZ+irSsIVWPTH3argBsumpbw9sV+NtvcVB8Z5VahqBpTiqUE3d4wev2deQlIt+7y4KVNe6FR2m9smlKWIWmoceLea5rxwlu78d7nR43rJ4wuRzCsQFU1HGnzQ1Y0iAKH8iR6NPprTPQa7rhiOp5btxOHW72GF9nYejeunzc1o9ds9mSUFsX+WxzuJA1oOI4zVIKjUVUVoigmuIdJttRXObKqrY7kaafmpnqIPGecbes9NMGQkvNeDJ1sU/25PDsjkaYL9hskkb+Tk8uz2XyUOMY1lKGrNwhVA9q6gobTOEeQ84yDbmegGx1Gl5nY3wRuhwWVLhtuW/q24Q82ts6FhedPxlnTGnHHv2/G4Y4AOI7E2EOMrXdntZbBfi5D6b9kMjBKMbM0XEga0FxyySVYsGABfvjDH6KhoQGEELS2tuL111/HRRddVMg1Dlvmz5qI7VG1+nSM9GknwhFjczI2KELzYn8wkFR/rs7O1m7eB6ddQHV5n5N4KFyYs/J8lTj0YI8J0VGAsn6oqjIbeJ7k5LVt3eVJaJSpaYj53hBC0OmV0N7DRsnrqxxY+IPJmDF9jNHEa5ie6m7Yxp+F7dkyezJMTDInaUBz0003YfLkyfjLX/6CDz74AJRSjBo1Crfeeiu+973vFXKNw5aBHMCLpV9kKNDtD4y/IxtUPhqDB5rqz8XZ2VCeleerxKEHe0tWfAwAEASCCpcNTrvI+vMG+dq27vLg8Rc/M5R749FVgAGWbQGA6nIbrvj+CTjvjPF9/lMRgpKK2gobevzhvpKT04qQpMY/dF4xezJMTDIn5ZTTzJkzMXPmzEKtxSQDlq3cijWL5w31MoaEQorrDWVQMZRn5fl83c1N9Zh8XFVeXttz63aiO0kwo6Nn9cqcFlw+exLmnfUtWOJGbHX0z2B0bd94tt4PNViyKemVSk/GSJzEMik+Mrc9NSkK/CFlqJcwZBRSXG8og4psm4JzSb5fdz4yDlt3eXDI401bDLJZeFx27iRcPGMC7Gkcn/OVGRloKbOY+6NG8iSWSXFhBjQlyOoNu7FgzuShXkbB0cX1AL0Xou/yXJPvVH/8xjJtQjW27++ApzMAu5WHrLJm4EybgnNFvl+3nnF4bt1OHPIwKYLGWmeae6XmuXU7Ew4w6BACzJw+BjfNPwkue2YDDfnKjAzl1FK+Ag9zEsukWMhrQPPEE09g/fr1AFj56owzzsCjjz5qXO/xeHDyySfj6aefxhNPPIGXX34ZZWVMtOqf//mfsXDhwnwur2RZs3HPiAxoBJ6AIwRqJCPDXJEJBD73m30+U/3xG8vRNi92ftWBCrcVFS4Lvmn1QVEp6qoccNrYTzS+KThfKf5ClThCkoL6KrsRNA1kY403m0yEyy7gB989DtdFhPOyIR/TKpmU9PL12eYr8DAnsUyKhbQBTXt7O9asWYPu7u6Yyx944IGU9/vggw/w3nvv4ZVXXgEhBDfeeCOmT5+OV199FQDQ1taGBQsW4Oc//zkA4B//+AceffRRTJ8+faCvZcSgFZE6biGpdNvQ6wsbuiKEsPei0m1Lf+cBkK/xS31jUTXgaHsAIUkBBeANhFHptkKN6JV0eyUjoIneIPKd4s/32GmuzDufXvsFOnuDCa932ATwBPh/FjYXVZYgXUkvn59tvgIPcxLLpFhI6uWkc88992DHjh0oLy9HRUWF8V86amtrcd9998FisUAURUyYMAFHj/aJVz3yyCO48sorcdxxxwFgAc3TTz+NCy+8EL/+9a8hSakb/EY6/75q61AvoeBQxIqk6Wqvxzr8WdlIDDWezgAUlaKtKwhF1Yzej7CswR9SIAocCBCjcBu9QWTr9VRs5MLvZsX/7kB7TwhhJTa4t1t5uCIifsUWzACJPYr8QQW9fgk3LN6IZau2QVa1vHy2iTynchF4lKrvksnwI22GpqWlxSgbZUO0geWBAwewfv16rF692vj7448/xuLFiwEAfr8fTU1NuOeeezB+/Hjcd999eOqpp/Czn/0s6+cdKWz+9AjuWtg81MsoKD3eMBK1SsgDLFkMFfEO1NEZp26vhAqXFS0dAYBQHDjW268pON8p/nxPrAzmjP6TnS34wytfoDVOa8Zm4UEIQVBSIHDAmHp30X0X9Pc1GFagBClEnkOF2wpKZaiqBrddQEd3ECFJgUXkE2bnBkO++qNKZRLLZPiTNqBpbGxEIBCAwzGwKH7v3r246aabcO+99xrZmBdffBFXXXWVYavgdDrxn//5n8Z9fvKTn2DRokVmQGMSg6xqhvVBLMQ4iy2Fg+j8WRPx0H99BJ70eRZSMNXcsKwirKgs2OF036PYpmA9IFA1FgDJigaeIxhVM7jmWqAwEyuGyJ4kwR+UISvMDmHG9DEp7/fK5n1YuX6XoQAMsM2e5wkCUdN/FARnn9SYk7Xmiuj3tabcZgQTFBQuh2gEdxaRQ1jRYsqN8cHeQAPOfAYepjquSTGQNqCpq6vDJZdcgtNPPx02W1+vQroeGgDYtm0b7rjjDixatAjz5vVpp2zatAnPPvus8ffRo0fxwQcf4PLLLwcAUEohCOYAVjr+fdXWEZWliRfWi7qmpJoQdQfqlnY/VI3CauFhE3kEJAUaBUJhDZVlNlS6rcZ9opuC58+aiMdf/Ay9ftZPRAAoKkW3NzRo4cW1m/dBVjX0+BVDUM5hE3IaLDY31WPvaWPx0qa9UDUKUeDgtAt4+5PDmDS2st/z7P+mGyvf3B1TVrQIHESRgz+oAHLfbS0iB7fDgu37O7AgJ6vNDcn6ho62+TGuvk/rpsJlRVt3EGFZBaW0XxZlsAGnGXiYDGfS9tCMHj0aF110ERoaGrLqoTl27BhuvfVWLFu2LCaY6ezsRCgUwtixY43LbDYbli5disOHD4NSilWrVuG8884b4EsaPlw198SU12/+9EiBVlIcRI9tR0NRek2I18+bCodNBM9xCMsaApIKh03EoutPh9MuosIVawobHbA1N9WjzGUxprsEgUNdpR0uhzjoXovDLV50eyUoqmZ4GHV7pZz7ZW3f34G6Kju+1ViGMXUuVLpt/XpFDnu8ePi/P8Gdv3/HCGZEgYPLLiKsaCyYiUAIC2bG1btRkcJEcqhI1jcEIKavxWkXUe6ywGYV4AsyIb9op/ZS758yMcknadMgt91224Ae+Nlnn4UkSXj44YeNy6688kpMnToVDQ0NMbetqqrCr3/9a9x8882QZRmnnnoqfvzjHw/oeYcTC+ZMxgtvfTnUyygajLHtuEYaSgF/UMENF5VWEyLTTqGRII0aWir1VQ4cbfMiEGJZkr4eG4JFy9/H/FkTEZRUjKlzxZSicmEhIKsaEOntAVgZTMuDX1aqPqCWDj9Wb/gSm7cdNowjLQIHq4WHNyBDTZCm4zkO1eVMxbcYg9tkfUOja10ISUpMX4vI87ht4fSEmRRzRNrEJDlpA5o33ngDjz/+OHp6emIu/9vf/pbyfg888EDSstSf/vSnfpfNnTsXc+fOTbecEYfdyiEoJd9MRpID97iGMuz6qqPf5QRAmctSUqn0tZv3weUQUVNhhz+koNsrwRuQsWzVNpzWVIedX3VEmmsolMgJfKVbNEoMdivb/HI9KivwBARsHN4IpCKX55JEG3wgJENWKG7+3SYoKotkypwWcATo8YWN3hlNY4GWPuUm8ATlLgscVr5oJ2ySNeTecNEUAMi4r8UckTYxSU7agGbp0qV44IEHMG7cuEKsxySOe685HQ8+82HS67Nx4C51v5X5sybiof2J3cl7vOECr2Zw6Gfa/pCCtq4gCAF4jgnOffDFMTjtAmSFIiSxsgrPE4TCGqrLWe8FAWGjsjmeWBnXUBaTHWI9NCIaa925eNkG0Ru8wBG094TgiyohVZfbcM4po7H+g6+haLSvczoCpazE1FDjxPXzphb9hE26htxM1zsSzSpL/bhlUjjSBjSjR4/G7NmzC7EWkwRk8sPNpBF0OPitNDfVQxQ4SDI7UycE4AkBJch5SSTf6Gfa3V7JGN/WNMAiEoRlDWFZw5g6Fw4c6zVGu3VdGqvIwxdU8NM8TKzoG2Z1uZDXDbO5qR6hH07BH1/fgW+6+kawRYHDeaePw/QT6vD/vfiZ8VlzHGJG9jmOoNJtw9knNZbMZpeLhtyRNiI9HI5bJoUjbUBzySWX4He/+x1mzJgRM3l02mmn5XVhJn1Mm1CVMhOTiQP3cPFbsVkFKKoMVaOgFFAozZv9QT7RA4ewrAKgiOzbUCnbuENhFUfa/Gx0W2PJCVFgPfx6iSEfEyuF2DBDkoL/ff9rvPz2XviCbESJjZ07QAD8bfsxfPDFUYQkxSh7aVpfUEMp+x6ce9pYvP3J4RG32Y2kSaV4VW1douC5dTtHzHtgkjlpA5qPPvoIW7ZswXvvvRdz+euvv563RZnEsuSWc3DhXa8mvT4TB+7h0kxYaPuDfKEHDg//9yeQwir0cCy63zUo9X2uHGFlmEL0iORrw5QVFW/+7SD+tGkPur1MCZzjCGorbChzWowMzLGOAPProjFVJmgaK71xhODuhd8puSDdLJ1kj6czAI4A7d0hoyyrahoOebyDligwGX6kDWh27tyJLVu2wGq1prupyRCSzoF7uDQT6vYH+vQLpZEGUdDUdyxCmpvqMaraicMeLyiSaewwOI4gJKkY2+DO+UaY741WVTVs2noYazZ+ibZIeUkUOPzgzOOwdXcLHFaBTaqFFHT0BI2GYL3xNxqeEFw+exKam+qxfO0XeQvSc/2eZFo6MYOeWOJVtQHWTiXyKNrA1WToSKtDU1NTA0VJnwEwyS/TJlSlvH7Nxj0prx8ufiu6/YE+raxnakqtKVgnIClwO8SkwQw7kAMN1Q6MbXBjyc1n5zyYeXrtF+jqDcZsTqSDlwAAIABJREFUtLnwxtI0inc+/Qa3PPI2/uNPf0dbVxA8RzDnjPH4/3/+ffzrpdNQU8H8hfTm6Gj/Ko2yMpP+WTvtIi6fPQnb93fghsUb4Q/K6PbFer7lIkjPx3uSiX5MPj+LUmX+rImsP44yWQNNY+rKlW5ryWWXTfJP2gxNfX09Lr74Ypx11lmGVQGQmVKwSe5IV3ZK58A9XJoJDfuDqJdLuNJrCtZhZ6CdEHkOiqb1y0joo8mKouXlAJ5p2SabzAGlFB/vaMHKN3fjwLFeACwomTF9NK7+QRMaqvssGvReovaozEw0mgaIPIFGgYtnHG/0zHAEkMIK/EGKHq+Emgo7BIHLSZAe/Z7oI/VhWcWyVdtw98LvGK87m/ckk5JvqZXQCkG8qrYocKhw2cDzBJVl9qFenkmRkTagGTdunDmyXSKkqykPh2bCePsDvUmUpgnoihXd14kjrDE20aYOAJ6uIMY3lOX8+TPZaDMtl1BK8fneNjy/fhf2HOo2Lj/z2w245vwmjEuyfpVqCV+34XHFEVS4LHh1y1dGo3D07VUNaOsOYUy9CzdcNHXQ3/FUI/X66waQ1fRNJiXf4dLnlmuunzfVeK9Hyqi6ycDIm1KwSe6ZderolHYHD//3J3jptz8s4IoKD+ESTzMlu7zYaW6qx7h6N45FzkCRpBeIUuTEqymeTDbaTDIHu77uxPPrd2F7lE7Q9BNrce35UzBxbGKrFD1Q6vWF42VmgMjfVpGH3cqzcmmkSTo++KEAKtwWlDmtOXlvUo3UR5eJssmmZKIfM1z63HLNcMkum+SftAHNhRdemPByc8opPblu8LtrYXPKgEYKq0mvGy4ky8TkOkNTqObMrbs8oGDWAiLPgSOs9JSop4bnc+8onslGmypzkMg4csq3qnDtBVMw9fjqlM/93Lqd6PJKhtZMNHqAozuIK6qKUFhFKNy/n4+AWV/kKpMRPVLPc6zsRUFR4bIZr5sCWWVTMtmUR6JoXqYMh+yySf5JG9D84he/MP4tyzLWrVsXYyxpkpihEoRKN+1U6kQbVMY0B+cwQ1Oozy76eeoqbOjySoa8fzwcye2mrZPJRpsoc+ALyghKKu78/TvGZRPHlOOa85sw/cS6GI+pRGzd5cEhjxcc6WvsBvoCGV0F+D/u/h6u/uV6SGEVstK/xwhgjcOyosVkMgYTkOrvybJV2xCSFHAcBQeCtm7W1NxQ40SZ05pVNiWT9YykTIQ5zWWSD9IGNKeffnrM32eddRauvPJK3HzzzXlb1HAgXw1+6cpOazbuGdYBjWFQGcnIUIqcC+sVqjkz5nksgMthQSis4Gi7H6BsykdXQ+Y40m/TBnKzMaQ7+43OHHCE2RQEorSPxtW7cfX5k3Hmt0elDWT0NS9btQ2aRqEhVgWYgr1mu1XA9fOmYusuDwIhBVpEQFGNy8QJHEAJAU+IkcnIRUDa3FSPuxd+B4+t+RS9/jC0yAIVlaK9O4SzT2rE258cziibks169M9C/1yXr/1i2G34pvqvSb5IG9DE09XVhdbW1nysZViRrwa/dGWndNNOpU4hhPXy2ZwZHYB09YZQXR67bqvIg+c4lDkt6Im8To4AisY29OhNe8W6HTjs8UHkOVSWWfO2MTQ31aN37mQ8t24nOntDxuUN1Q5cNXcyZkwfAz7DDNnqDbvx5017Y8ez45JSPEeMwGjt5n3Ge8GMKDkokYk2ffqJi9Km0e+Ti4C0uakeVgsPzcf+JkTXA2J+WzdlmE3Jdj3DfcM3p7lM8kXWPTRHjx7FFVdckbcFDReGssHv31dtxV0Lm/P+PEMBBQXHEYAAqkqNM/tASM7Zc+Trs4vfqHq8iEzREDhtgvE8FW4LerxhaJGdXqGAIHDGpm3olXhD4AmgUZY1qK20G02rudoYenwSXnp7L954/2ujHFZTbsMV552I758+DgKfVsoq5vW/tGkvNEpjykw6hDDBvXH1boTCbIM71NILKaxGNEgAgEIUWCBTVW5PGEjkMiDt7JUg8AQ81/c6VU3DkTZfxn0d2a5nuG/45jSXSb7IqoeGEIKqqipMmDAhr4saDuSzwe+quSfihbe+THr95k+PDNuAJiipcDtE9PiYkB5hsQ3ae3I3AZSvzy5G3yQoQ6MUqkbR0u5HfbUDAk/gC8gghMDttMAflCNeTywbsX1/ByZFMjzM34ZGjCsJNFB0eyU01jhysjH4gzJeeWcfXtuyH0GJraHcZcGPzp2E88/6Fiwin9Xj6WUmPSiKN5sEAJ7j4LKLONLmR1hWcawjAEopCCHgOWJo8pQ5LWisZSKDich1QBqfe8q2uJnteob7hm9Oc5nki6SnVzt27MCOHTvgdDqN/xwOB0KhEHbs2FHINZYkzU31uGn+Sagss8MXVFBZZsdNOUoZD+cemXTUVzngC8jGiC+N9JpwJFZ1dTDk67PzdAZgFXn4gzLauoMAJeA5tkm3dgUh8Dwq3DY47QIq3VZUltnAcRy4SGlFLz0cbvHCKvIQBc4ICriIG/dgN4aQpODPm/bgxsUb8eLGPQhKKlx2EVefPxnPLDoPF8+cmHUws3rDbixZ8TH8wb4smm42aTR1Ayhziuj1ywgrKlSNQlVZVkZVaUSPhr1XXr+cMrjMpSp2Y60TGmVlTV2pVqPs8kzJdj31VUw9OZrhtOEPF9Vyk+IjaYbm9ttvT3onQgg2bdqUlwUNJ/I5aigKgJzCkWLRU+9iyS3n5OW5h5JpE6qxfV97v8sVVcPhFm/Onicfn52hb+KTQMAafUE5WEQO1eVWuJ2WmLNzQwcFBIqqGaUHOcgClwqXFW3dQWOsmOcGrpQrKyrW/+0A/rxpr2EcabPw+OE/HY/Lzp0El10c0GtOVWbSzSYppSh3WuEPKtBo4pF1VdNACQeR52CzCGkFJHM1LXT9vKl4bM2nCEoK1Egfk9Mq4vp5UzN+jGzXM9zHt0fSNJdJYUka0Lz99tuFXIdJliy6/kw8+MyHSa/fvr+zgKspHNv3dyS9rtjtD/r0TTSmbxJROa5wW42SQn2VA0fbfPAGwghH6bNYBJZMtYo8BJ5AUSgEgaCmnI17yyowpsaJ6+ZNyWpjUFQNmz5hxpHt3VHGkd89Dld8/wSUuwZuSptRmYkQXP79EzBpbCWWrPg4qacV1YDa6swl73MVkDY31ePfrjx10JtvNusZCRu+qStjkg/S9tAEAgE88sgj2LJlCxRFwdlnn437778fLperEOszScJADwalrv/g6QwkVJUFit/+IF7fxCJysFt5dHsltHaqsFkF2HwhdPSE+t1XVjT4gzJ4nmBcQxnmz5qItZv34XCLF4LAw2ZlfTeZomkUW/5+BC+8tRvH2v0A2HTR7NPG4aq5J6K6fHA+OXrjsm5VQGlfmUm3q3DaxRhvpMnHVWHnVx1sRDpqjFv/f2dvCJVuW8EzFUOx+ZobvolJ9qQNaH77299CVVU8+eSTUFUVL7zwAh566CH87ne/K8T6TFIwvsGFgy2+pNfftnQTnrhntvH3cBgHra9yoC1Jc2Qp2B/o+iZPr/0Csqqx8k5EXE5R1aSfZ/yGrn9eT6/9Ai5BgFXkM/o8KaX48B8tWPXmLhyMlOgIAWZOH4OFP5gcYxw5GHQVYOaO3IdeZuIIiQlmAJbB2n2gE6qSODDVKHLWh5aOQgf+pX6iYWJSDKQNaD7//HO89tprxt+/+c1vMG/evLwuyiQznrhndkoH7vjNcTiMg86fNRH/SNBDAxR/hkYnOlMDsHJShcsKT2cw5f3iN/RMPk99o2zp8MNpFxGWVRxt8xuPeea3G3BaUz02f3YE9//hg4w201Sbr66Pc/AYC5a4BOPZfJxuTPT78qPZk7B6w5eGxhAB034pd7HJpkIFM/kO/KPfQ7uVR68vDKddKNkTDROTYiBtQKOqKjRNAxfRYdA0DTyf3ZSDydARPco8HMZBm5vqYRG5fv4/hJRGhkanuakeTruIhiq7ISKn0dSfw+TjqrLSW9E3ZlXT4A3IaOvqC5hOPbEW114wBV1eKavNO9VmD8DQx9HLghpNXWaKR5/ge2nTXqgahShwcNoFiDxfsFJTvgP/+Pfwm1YfFJXCZhVACCnJEw0Tk2IgbUDz3e9+F3feeScWLFgAAFi9ejXOOOOMvC/MJDOmTahK2QC8bOVWrFnMMmrDRf/BZhWgqHKMDD5Hcmt/kE/0s/Ou3hA6e5BQZC4egSf9NvR0n+eqN3ejyyfFmJY67QLGN5ThwX89CwCwaPn7MZu3qlJ0eUNYsuJjTD6uql+2JtVm7/WHE5pNalqfqm+qYEZnwZzJmDS2csiaYvMd+Me/h6rGJsC6vZIhsFhqJxrFjlnSGxmkDWjuu+8+LF++HI8++ihUVcU555yDW265pRBrM0H6H+KSW85JWXbyR3nuDJdx0ELYH+SL6LNzi8jBH0wxex/FP53c2O8AnOzzPOfkRixZ8TH2fdNt3NZpF9BQ5QAojWk6jt68dX0cAsTo3kRnaxJt9oqiYcdX7caEUnTTtv5vjiNorHFmNemT7w0n2W8r34F//HsoChwURYuxgyjFE41iZTj0DppkRkZeTrfffjtuv/12tLa2oq6uLt9rMomwesNuvPiXPVBVtj109gTxuMeLO66YntUPUXfgHi7joBTsjFZP0FAa6dVIOPtUXPSp/AKBDIIZAqCq3IaOXsm4LHojdlgFUFD4ggrK3VbYRB7L135hZHxsFh6NtU6wahxBKG6jjN68dX0cENbXE1/62LrLA39QRkd3EBaR9f0AQFt3iAWWYMFL9KdAwbINlW5rVtot+SbVJpfvwD8+YKpwWSPCikyTp1RPNIqV4dA7aJIZSZWCvV4vrr76arz55pvGZQ888ACuvfZa+HzJJ2tMcsfqt740ghmAOf32+CQ8t25nzO1mnTo65eOs2bjH+HdzUz2W3Hw2nrn/PCy5+eyS/EH3eMNGZgboK9n0eMNDu7AM0NWCu72S4SydCgqWOdFFAw0fp94g3HYBiqoiEJQxps6F/Ye78cW+dlAKjKp24EezJ6HSZUVYVkEpEiqyRqu2yooGCmpo4wB9pQ/9eW0W1j8XVjS0dQfR0hmAqlFETVob6C9tVI2zYNNJmRK9yel9K9E+WPlS+QaYOKSnM4ivj/bim1YfwooGt0PEqBpnXp5vpKP/5qIxS3rDk6QZmqVLl+KEE07AeeedZ1z2xBNPYPHixVi2bBl+9atfFWJ9I5pE+QaNAkfaYgPKkebALasaSJxIG+GKX1gP6Ds7lxUto94ZgJUfNI0amRl9I1ZU1uzb4wujrZuVkWoqmHHkeaeNA89zmPKt6pQZueisnaczCI4QVJXbYswybVY+RjvHZuERlFSoaRbP8xxG1znxH3d/b+BvWJ5I1ycz0JJXugmw59btxCGPFxzps6vw+sO4fPakEW1pkk+GS++gSXqSBjSffvopXn311ZiJJovFgvvvvx+XXHJJQRZnkjuGkwM31WiMoqw+QVMKY9t6OYPnWNkpE5gonYYV63YgKKlwWHl09ITQ7ZOMgEjgCa7/4VRccNZxEIW+32wmG7N+Gz0Lw3NMr6bbJ6HHFzb8i3gOkMJqxDsrk3VTnH1SY2YvssDkY5PLbAJMAjOLJ6CgqKu0g48Yjy4Y9KsyScRw6R00SU/SkpMoignHsy0WC6zWgcuhmwyeRMZ4V809MeV9UmVwSg3CETamHbepapmkO4aY5qZ6TD6uEmFFzSg7o6NR4HCLF2FZxcEWL7q8LJjheYLGGgeavlWNi2dMiAlmBrI2vdTS3hNCr5+ZSXKR6EXV+vqW0sWOFoFDhduS0qpiKMmHQWKqMla0QzrPMR8vAoJun5Rx+WPrLg8WLX8fNyzeiEXL38fWXZ4Br3Ukke8SoknxkDRDY7Va0dnZiaqqqpjLOzo6QEtg4xjOJGquXDBnMl5468shWE3hESJKs2rcrhoKqzG6O8XI6g278e7fj2ZcbtLRX6puHMkRglE1dgg8Byms5fxsMxBSwBECRaMQeAJCSMwUTjrGNbhBKU27UQ/VOG0+GuRTlbEoALddYBNNqsayNJGSU7cvjFBYxQ2LNyZ9D0b6pM5gvyemlcTIIGmG5oorrsAdd9yBw4cPG5cdOnQId955Jy677LKCLM4kMcl+mGKambVFT72bh9UUnnENZSCIbQrmCGAVOazdvG9I15aOV7d8BQqa1IQxHYSwptIypwXHOoJo75Fw7mljcyr41tUbBKUUqqZB0ygUjYIjJKMyE8CagY+0+dDtk1KWcOIbnPVNulCZh1w3yNdXOSDJasxlehlLv67CbWUlREqhahSKysbo/UEZ3b0hHG3zJnwPVqzbgS5vCC0dARxt90NVqZH9Ge4M9ffEpHRIugVeeuml8Hg8uPjii2G326FpGhRFwb/8y7/gmmuuKeQaTTJkpDhwz581EQ991cGyNLRvwsZuFYp+ciEoKQMOZhw2AQDFlwe74HaK+NYoNyRZxdufHMaksZVZbcj6Ge/hFi9kVWMO3iqFzcLD5bCCI8RwyVZVCkq1tGUmHVFg9w17w5h7ZnXS2w2Hcdr4EXpfgJXpEvVq6BmWmgob2ruD/TKMYUVDV6+EyjJrP/uKwx4feMIyc4pC0dYdRE25rei/77nAKNepFEd7/JAVDTxHsGLdjpL5npgUhpTn9D/96U9x3XXX4auvvgLHcZgwYQIslswdfU0Ky0A2tFJUzmxuqmcH84iUv95P4w3IqChycT27VYA/KGd9H0opAhGRRI4DenxhWAQeTruYMghI9DkDMMwxvYEwItIzUFWKkKSwrIwar/abWTQjChw0ynpoHDYhZbNrqVtxrN6wO8aiQVVVyCpFW1cQskphtwq4eMbxfZ9LVInLahFAJaVfUKNRwOuX0cr3vQdrN++DyHPQKAUhBJqmQdUoWjqDcNrFoi+zDhZPZwAcKNp7QiBg5WZNo/jG4xv2r90kO9IK69ntdkydWjyCWCOdpDXCCHYrh6CUPAXw76u2YuapY0u+Hm+3CeAi4nr6lBNHaNGL61084/iMe51sFh4cIQhIsQJ8mgZooEaQ4rAlzkwl67uwWVmzao9fAcexDSIsq6BgMvxdkT4dgWM9NNlAKUVthR1Ou5i2h6aUx2m37vLgz5v2QqOsyVdVKbq9bCLMInIx2TMA+OCLY4bcQmOtE15/uF8woxNWNNisfc3dns4AKsusaO8OQdbUmAxfMCRjyYqP8aNhPPZdX+XAnoOdLJiJ1D0p2PezlLJ5JvknI6Vgk8QMRZbjyjTTTPdec3rKstPmT4+go1cq+VR/tLhe9P/zJa6X7WedLDPyxvtfp30uq8hD4EmMbUUiNAoc62ABg9XC92sqjS7p+IMyun0SwjI7uxd5AlllistIIIoHIOtgBmDij/pr5nmSMjgp5XHatZv3QYs0TCMygq2LYIZlDQFJhdMmoEuSsGbjnpgMl+5EnopeXxirN+zG9v0daO8OGErM8R+JKHBQNIqXNu3NuuxYKsyfNREP/ddHRg+XfhJTWW4tmWyeSWEwA5oBMlRTB+nOwjJ57lJP9W/d5UFvIMw24QKI66XTF9EDFwKKju4g4oeBWjsD2L6vPe3zWEQOosAhEFIgZVeVghRW0doZQHtXALsPdOJHsycZn7M/KKO1K7ZnQ45svvkYWNQo0NoVhNsh4oaLpiW93VBacWQaoCYLTHcf6ISqUWiU9pu4owCOtfsh8AQaHVgDOMcBf960F2VOEQTscRJ9VGFZY5k1UCxbtS0j889So7mpHuPq3TjW7jeMPDkOaOsKwmYVzLKTiYEZ0AyQYm5oTFd28vpDsAj2kk31P732i34ievkU11u7eR9kVUOPn9kDiJH+kOfW7URIUiCrGrq9oYyF8uIRBQ5WkYc/KCMsDy4g0yigKRpWb/gSdZV2SLKKjt4Q2wiQOBOTDwSeQ4XblpGoHwCjQXnZqm0QeIJxDWU5D25Wb9iNV7d8BX9QBgHgdoqorbAnDVAdVgHd3hBcDtEIZH+74iOElajghSKpYrKiDvzd7uiRYv6fjOhn8AdlIztrs/CY/72Jw6YMdd28KZG+L5WJPUZ5lZVaudwkf6QNaP7yl79gyZIl6OnpAaUUNNKY9umnnxZifUVLMWc50pWdgpLGRMVKNNUvCEwXJZEeEsl0tjgF8Wflew91IRTuG8dVVA1BSYlxrR4IAs/BbuXhC8hZabxkAqWApzMYe1mC2zHF4tyGOTwHjKljvkTp0APU+AZlfXw5VxvV6g278eLGPezxI+XJXr8MX1AB1Vj2Y/EfP2ITXXH37fYVv0dYPKGwihfe+hJ/+sseaBRGg3J0gJMsS1WMAwN6Nm/Zqm2gFLCIPCrcVjhtAkLh4jiRNBl60gY0S5cuxX333YcpU6aApHPSG0EUc0NjJj/sc08bi+37O0rOdbsvkEy8CQ82Q7N1lwePrfkUvqAMRU0vDDcQeJ7AYWMjvt7A0PpP1VU54A1I8AXSBx+ZompAt09CY6077W31ADW6QVnTKHr9YXCEYMmKjzH5uKqsSkKJbvfqlq8AAggcB0ntC06je1sGk1EpVvTX5A/KRjP6gjmTYwJJ3UF994FOnH3SKOw+0JV1Kb0QQVBzUz2cdpYt6/GH0dYVQLfAodxpKYoTSZOhJ21AU1ZWhjlz5hRiLSXFUDQ0ljnFjG87bUJVSt2ZV9/ZjzWL52X0WPEHq2kTqrF9f0fSg5d++6+OdCMoMWNFjiOwW3kcP7qi35ngoZZeKCqFyHNMeAwU3V7JuGxsg9u4jx5IIkkBJST3Ka5Om1Ddb7rk+nlTE67V0xmA3crj0DFv3soyPEfgtIvwBcLw+rNskskTx9r94NONzg0Ar1/G/B+l/i1s3eXB7gOdzCtKo+B5DiAsAxbp8AEAHG3zJdxUM+ljW71hN17+6z5IkQybqqoYybzw1pfYvr8DvX4JAUmG1y8bru9Uo3jnsyOoKrPC5bDBH1LQ3s2MVH/97IcY31CG6+ZNKYiKcbIAyW7l8Y3HFxF61DV5QhhT78rBu2NS6qQNaE4++WS88847mDlzZiHWUzIMRUPjzxZ8J+PbLrnlHFx416tJr081QRMvFhbdR3C0zYudX3Wgwm1FhcuCo20+LFnxMUSegHAcFEU1GhWj0TQKf1DBwWM9eGzNp7BaeLR1h9jotcZGOPyRM/t4lKOacYDUA8lkvk2aRo117tjPGnGZbw7wjceHpc9/groqJwKSAruVR68vDKddAAea0fTJQOAIgcsuwh+S0esvvvJFPkzKHTYxaeCoB5v/s3lfTKlNUTUocfEGIUxzp9xl6VdWiO9jUzWgyythyYqP0VjrRLc3hB5fcQSOxUSiBnW9Bw0AunolaBrQ45OMXhVKgYPHerH4jx/BZbfEnGTkup8wPkDSjzEOm8DMUTUKTmB+bvpgAPuFm4x00gY077zzDlauXAlRFCGKotlDE0Wh/UFy/VyJHLjjDybftPqhqBrsVgHEQpi4G2FePxaRR48vDFXTICsAx6lpJzp6/TJ4jqDHFwYfUacFkLJb1ReQDVuDJTefjb2njU2q5cI8cgh6/X2Ng1Sj4CM9NwFJxbF2P8bUOfFNq4+p41oFtA+yHyYRhAAuu4igpKA3UHyBTD7p9kn9AmqBJ6iJNOGu3vBlRhNWlLJAp6MnhC6vZEy06NkdSpmoHc8R+IOK8TU63OLNWNnYJBaNwtAiAvpyoRSshOUPhbHnYBce+q+PMLbexVSPVWbjIAosy+qwJu8nTFeeipEbCCno8YVBQSGFVciKFmOWKgocysstCEq5K5malC5pA5oVK1YUYBkm+WDWqaNTumxv/vQIZp46Ns1ZLwVH2AbltItMdlw31fNKMY7XNE0wox8YOQKoYCWYdH0LegOnP6gYB8hUDs4aBY61+SDHTaIoUbunJKvYf6TX+PtYuz/1wrOEEMBpExGWVXgDZoZAR4mo6Ja7LAMaF9c0igef+RDlLhEc4cARAlnTEJT6l5HMYCZ3xL+VskIhChQ8AY5ETnj044AiaQhJCtxOEeNHlfd7rEzKU9EDF/oxhgOBomqwiDzCigqBJxhdy8pMoTBz0C7GZmaTwpI2oBk9ejTeeOMNvPvuu5BlGf/0T/+ESy65JKMHf+KJJ7B+/XoAwMyZM3Hvvffi5z//ObZt2wa73Q4AuO2223Deeefhgw8+wG9/+1tIkoTzzz8fP/vZzwbxskwA4K6FzSkDGgD90sLx01uiwEFWVKM0IAocwooGi8BFPFX6UtXp9hD9el0DRcpgRFl/7FBYRagzkLKMpuNPsMEVCqddhKKo8GVpbzBSUDWKzt7Uo8jp0MtIulK0SeHhCGEZm8hxITpApWCZ2OoyKxYtfz8mwHhu3U50eSXDLqLCbYWsali2ahucdpEpX1sFdPvCCIQUBCUlYj5LYBHZ7Vs7A6ysTanRuzhtQnXJq5+bDJ60Ac2zzz6L1157DZdeeikopfjjH/+Io0eP4pZbbkl5vw8++ADvvfceXnnlFRBCcOONN2Ljxo34xz/+gZUrV6Kurs64bSgUwqJFi/D8889j1KhRuOmmm4ZN306uzhqEPDRuAsD+w10xf8dPb+kHEIFnJRuHTUDYG4bDJqDXL0GSzR0FYMaRrE/IDGQKhRnMDB3xruKJ2PL3I2iscRoBxuMvfoZun2RkahVJM0pFPEfQUMXKkW1dwZiTHV3rxybycNoEVLitCIVV+IKK0btYzLpgJoUj7Tb5P//zP1i1ahWuv/56/PjHP8bKlSvx+uuvp33g2tpa3HfffbBYLBBFERMmTMDRo0dx9OhRLFq0CBdeeCEef/xxaJqGL774AuPHj8fYsWMhCAIuvPBCvPnmmzl5gUNJLm3v//m81JYHyZh16uiU1wfishnzZ01kGjVhBZRS8BxQ5rSgoYbpijTWunHOKY3wB+WYss5IxW4VYLfwCISUGK0aE5ORjqaxPhdCWKARCCmgtM+6IBqbfeEOAAAgAElEQVSOY7dTVWoEM/EqIcGwilBYgchzuHvhd/DM/edhyc1no7mpHp7OAKwiH3P7YtEFMykcGZ33u1x9I3FutxuCkF5geNKkSTjllFMAAAcOHMD69etxzjnn4Mwzz8SSJUvwpz/9CVu3bsVLL72E1tZW1NbWGvetq6uDx5P9pl9sRJ816D9qQWCGatkyUMXP+KbfREQHWM1N9bhp/kmoLLPDF2S16TuumI7r501FXZUDh1p68f4Xx6CoWsTHZmRis/BwWAUEJQVBM5AxMUmIp8NvTFRGO7jHHzkUlRp+YzoWgYdV5MHzBBxhpp2VZXbclKCMVF/l6Jc1KhZdMJPCkTagGT16NJ577jnIsgxZlrFixQo0NjZm/AR79+7FT37yE9x77704/vjj8eSTT6Kurg52ux3XXHMN3nnnHWiaFiPap09SlTqlctbw+9XbYv5ubqrHkpvPNs6AABiZJimsQqNsokEdhkJk6bBG0t6hsNrPBdvExCQWjQLt3UyxWogIHgkJ1LwpBdq6g4ZeUPThnydMGXzq8dVGRiae+MxyKKyUjPq5Se5Im2p58MEHcffdd+ORRx4BwHRpli5dmtGDb9u2DXfccQcWLVqEefPm4csvv8SBAwcwd+5cACxwEQQBDQ0NaGtrM+7X1tYW02NTquRLTTjbvpyr5p6YdMwZYA18yR7fbuXh6QiwBmCexHgNjaRwxiJysAg8/CE5a+NIE5PhTLrmbFnREAorcNgEqFpEoypOF5OQ2ClIQkjE+JP1z/AcSRmcDKXRqUnxkDagqa+vx/PPP49gMAhN0+B0OjN64GPHjuHWW2/F73//e3z3u98FwAKYJUuW4Mwzz4TD4cCLL76ISy+9FCeffDK+/vprHDx4EGPGjMH//u//4rLLLhvcKysC8qEmPBBVzgVzJqcMaBI9vqyq6PWF0RrJwhAg554/pYBuHBkIDd440sRkOMLzHKBqMUGNwLGsihwpM1WW2XHDRROx93AX/rxpr2HoyfNMHY/jiKEoXuawgONIpE+P6c5cPntSRkanZgAzskka0CxevBj3338/fvrTnya8/g9/+EPKB3722WchSRIefvhh47Irr7wS//qv/4oFCxZAURTMmTMHP/zhDwEADz/8MG6//XZIkoSZM2fiBz/4wUBeT1GRq7OG6MbegXbzp3PgXvTUu1hyyzkRZ2nmaBtdUspHKMNFzsKKEcM4Mph748iRCIc+cTaT4YXAc6ipsKOjJ2gE/TxPoFE2vTS23m2Urpub6jFpbCWWrdqGkKTAInCocFnhtIuGnow+tWRmWkyyJWlAo2dV9PJQtjzwwAN44IEHEl63cOHChM/32muvDei5iplcnDVEN/YO1OU7nQO37vvk6QzAH1RAQNDfd3hwEACEY4HMcaPKAAAHjjEfp0TOTJETv4KiG0f6i8A4shQod4qoLLPjwLHehNcLPMGYOjfcTgsOtfTCFwgn/Ux5nozIvqxSpLrcCq9fhttpQaXbGrnUDk+H31AUFngOLqeI6+ZNiblvc1M97l74HSPTbBX5mJ4XM9NiMlCSBjTnnnsuAODgwYO48847Y677zW9+g0svvTS/KzNJyED7cjI5QGzd5UF9lQMd3UHwHDFUeuODDY4AdgufsYAdIQDPcaittKO1MwCeI4YolkaBCpcISWaKr0xEi9XQjxtVZgQ8+UY3jvQHi8c4spjhCBvn/7crT0VzUz1Wb9iN1W992e974nZYYgwNt+7y4Ll1O2MMQ88+qRFvvP81E1EDoKrJQ2kC9n2yiHxEDt8MOnOB/ltPeB36fv88B1AQNNa6Me3Marz9yWGEwqykznNAucuKMpcFIUlNmV0xe15M8kHSgObxxx9Hb28v3njjDfh8PuNyWZbx3nvvJc2+mOSXwfTlpHPgXrZyK+6+uhlfHuhkjXgEUCj63HgjKeTaChu6vBI4wmrfmdgXCDwxNG3KXBZDFIvnOaiqhhqLgCNtTEYdFBAENubAcwSqRgcklW88P5KXOjhC4HKICBSpcWQh4DnAbhMQDmtw2ESMbXAbjuqtnQHYrDwICLq9EuTIuP64hrKYDWjBnMmYNLYSK9btwNE2ZiUxutbVz5052dn3pLGVMZtbdZkVn+xqRVBSYLcKuHjG8VgwZ7LRsK7fbtqE6hg3bZPs4QgLLP1BBYJA0O3t+x1QSgEQQ9WX51g/jF5Civ/cbrgo86DEzMSY5JqkAc3JJ5+M7du3g+M4VFRUGJfzPI9ly5YVZHEm/RnMmU0mDtzNTfW4fPYk/HnTXmgUEHl2RqZRirpKG2xWASGJZVbqqhxw2UXj/r6gjNaugGFQaRE4WCwcwmENNotgNAbGuzDrAVq5y4K2LjbiWe60IhRmm5nAayndwVOhWzPEB0SEAG7dOHKEBjIVLgvK3dakZ9MLsny8wWxQmd430e0mja3E4y9+hl5/GCTi3q5RtlHXVTkg8ASKQnHT/JOw93BXv0zSSCM6wBd41ryb6repl4USnTyZQYlJMZE0oJk5cyZmzpyJGTNm4KSTTirkmoqaQhugJbI8yPdBRD/bThU0LVr+Prp6g7Fr5QmmHl+TVVNffIA2tt4NCoqQpEYOstMAAE+9/He0dWXmiM1xQE25Ha1dwX79GoQAboeIUFhF7wg0jiRgQV7T8TXGWXap09xUjzuumG6UsnieoNptgdPGXJj1RtPo382rW75KaVMxHHyiCABR5KAobALJ5RARkiKO5JTZmog8l1CoDjDLQialB6E0dTL/wIEDWLlyJQKBACil0DQNBw8exJo1awq1xpR88803mD17NjZt2oQxY8bk9bmSnbEkOyBkQjqzxavmnjhgleBELHrq3ZRlp/ENLjxxz+y0j5OP9yIdqzfsznj8XBfm0r/dBOyArlGKMqcVlFK0dgXAkfQls1JA4Akqy1ijZioLBp4jcDtEo/dlJBMvUaCbptZX2fHT+Sdj7eZ96OoNQlUpPFGZx2IlOvMiCmzyiIlAKhB43mjMVlQKkecwtsE9LAIU02V7+DHQfT2tDs1dd92Fb3/72/jss88wb948/PWvf8XUqVMHtdhSZSgM0HIZzADpy04HW3xJr4smn2dvyQ5QC+ZMxtE2X1oHcSC2xOS0CYa6cYXbahzkp0ayFFt3efCHtZ+jtSs4qF6doWDaRJYR0/U94kfMozMNPE8wps6F6+dNNQ/4iP0OC3z/7/DytV/AbRdALATH28vhD8ro6AkhHPceCzyByy7igrO/hT9v2htROkdOvM70HrJEcKR/E+60CaxRN3566IaLpgzLz3wgulwmw5e0AY3f78eDDz6IxYsXY8aMGbj22mtx9dVXF2JtRcdAR6ZLjdUbdmP7/o60Zzz5KH2lO0B19EqoLrfBGwinFbqzWwUQAqP/prrcBoeV7yeL3txUj2fun2Pcb/7/eb0ktGeOG1VmBGQvbdoLLbKRRgdllAJWkUNDjRNP3H3u0C22SEn1HY6fKHTaRfA8QZc3jEq3JWbSMBRWsH1/ByYfV9VvCjEUZn1a8YrcACLThOxDI1GWAI21TiPw1Mu7NosAf0hBt1dCWFZhswq444rpCXuKRkqZyHTZNokmbUCjNwSPHz8ee/fuxUknnTQsfJYGQr6sDApNummnF976EmPqnENyxpPuAOXpDKDCxbQv9n3Tk/AxbBYePEfgDykxJnhePxMLTJdqH13rSqqrUgzoZ+bXzZuCrbs8WLZqm5E14Li4gAbs77NPytx/zYSRbKJQ4ElSj7afzj8p4X1+tuA72Hu4y+jdIQAqy6yoKrMBYNNEvqCCZ+4/L+U6HFYePGdNWd4dSY26I+Uk0yQz0ppTjh8/HosXL8app56KlStX4vnnn4eijExTvkIboGVkhT4AltxyTtrbZOIQvnWXB4uWv48bFm/EouXvx7h2D5REhp6KSrH7QCduWLwx4sgbRjCBMaTVwowjJVk1sjL63s4mXuwY2+BOanCnc928KXDa0jvKR2MROPAJTPcGgq7FY/wNpsbKcUC5y4KpE2pwxxXTATDT0JCkGD1D8X0eBIDbacHbnxzOyeeTb/LxnRooiZznb5p/EsY1lCV1dk52H71kuuY3F2DaxBqMrnMawUz0/bNZx0gJWlJhumybRJP2qP2rX/0KW7ZswZQpU/CjH/0I77//Ph566KFCrK3oyHXfSLqD9Ywoy4NC09EdRHWFHUDiM5581a7js2D+kIK2riAEnj2PJLE+hmh048hASIaUYDybgAU7mZ65NTfV4+6rm7H8ZdZXo8Pp+v3o60sReAIa+T/hCNRB6qHocQzHEXAg0KgGt8PST/dl6y4Pfvffn6RsACYAGmqcRs9Qsafhi7EfIlm2I5UWVLoMyUC0pEZS1iUb8uGXZ1K6pE0CPP3004b9wVVXXYUnn3wSb7zxRt4XVqw0N9Vjyc1n45n7z0t7pp+Krbs8ePi5j1Pe5vO97Xk7Q52VJljq8vVpsyQ644kuDaXL5GRDfBasMxK8uB0WtHQE0BPVhyAKHNwOEYpK4QvK/czxBJ5A4DhwHEGFy5rVmVtzUz2efWAOfnnjmRAj2RerKEAQOPAcB6vIQeA5HDeqDBUuC2SVwioOPqfGRenm8BxBudOKO688Nea7tnrDbvzmjx+lDGYAVtLQM02lkIbP13cq1ww2Y2JmXHKH+V6aRGMqBQ8Ry1ZuhZSmqdUbCOftrPquhc1pp4V0e4JEZzz5ql3HZ8FUTYMocGiPyso4rAIqy6ywiDy+Ppq414UQQI0IA1a6beAj4mrRryOTcc/mpvqYRs8Dx3ojpposoAIAf1CBplF4U+jaZKJrQiK6/nYrj9G1zNU+PrOiNwCn8jziOIJKtzXKY6c00vCl1A8x2IyJmXHJHeZ7aaKT9JTy5JNPRkVFhaEUrP/X0NBgKgUPkkVPvZuR8q2i0iE9mB/2eJOe8eSzdt3cVI87r5yOkyfVQlGpkYmwWXgc31gGp51Hty+Mrl4p4f0JABCCX/zkDJwwvgoUpN/r0MsbXb3BmPJGooxYdNZI4DkomgZF0RCWVRxp8yMsqxAFLuXId7pgRlc01gXPdOI39OfW7ew3Nhz7OARXnncCRJ4rWK9XrjD7IUxMTAZDxkrBisIOjqIoJruLSQawkejkE0bx5PNgPuvU0SmzNGGFJlWTHWztOll2pMsbwp837cX6Dw4wXyewTEh9lR12K4/OXgnd3jAq3FZUuCzo9vUPaigAjdKUZ26ppqn066PXdlMka9TZI0HTWGmI54CwwmwgZGXgvTOsAZiA42Do5OjoG/rWXR6sWLcDB495kz4OIcCYeldGSs/FyHDrhzAF30xMCkvapuDGxkbceOON+PDDD6GqKk477TQsXboU9fXmD3MgvLrlq6xuP21CdV7WsXWXB7sPdA34/oNpkE7U/Ln8pc8xaXwltu7yGEaDFW4rfjR7EuqrHHh1y1do7QwgFNZQEVVOSeYSLPKp+1mSlTcOt3gTNqbeNP8kLLn5bCxa/j6OtnkRCCmQFQ08IVBB+1ksJCIStyTwlSIoc1pw/lnH4Y33v8ZhjxeqRsFzBHargBnTx7BskjeU0miz3GnB9fOY6GUppuGHk9R+MTY4m5gMd9IGNA899BBOOeUUPProo1BVFc8//zx+9atfYfny5YVY37Aj0bhxKrbv78jaJDAT9AxFOhY99W7SMe+BbprR2RFNowiEFHR5JbR+ziaKXHYRl86aiItmHG9kUM6YOgoAcMPijTGBSLINnkujlZRMU0hWNbgEIY0OjhWVbjZye6TNB5EyNVdB4NKK/emj3ZQCqkbBRZzIy1wWTBpbCUIOACCGyzEhBH/5+BB6fOGUPVd1lXbcfNnJJb9ZlmIglghT8M3EpPCkDWgOHDiAxx57zPj7jjvuwLx58/K6qOGM3SqkNMWLJ189NHqGYlS1A8c6kj9HNuUxILM0u6czAKeNR5dXQrdXMqTdOUJw+bkTcdm5k+CwJS5t9g9EEoc0JI0mzEBE0xI9v64obLUIGF3rhD+kwNPhj+mZcTlEhMMq3E4Lenxh8BzTi1FBQSnL0HR7JazdvA9Ou4Dq8j59ki6vhNbI2Hp0Nkp/1aYKcHFSSg3OJibDhbQBjaIokCQJVitL8QeDwRGrFJyM6E3cYRVAQdHtleAPhBHfvylmkBWJJl89NPrG7LTnricqkzS7rGgQeIJDLb6oQAaoqbCjscaFay6YkvI54gORZN6qNE0XbrLyhm5ImEwNOv75eY4YHlHRRIdZgZAMu1VAhcuCQEhBWFGNKSUKQFY1qCGKwy1eVJf3PY4/pBhj64pKY1SAWTDDo9JtNcpMJsXDcFEVNzEpJdIGNBdccAGuv/56zJ8/H4QQvPzyy4YujUnsJi7LCg6kOQPL1rBu+752XHjXq+AIK1coGmUaHSKHCWMrMW1CdUa+S/FEb8zpuG3ppowcuFOl2aefWId3Pj2MF976Ep7Ie0QA1Fba4bQLCIZUXDxzQtrniA9ECEcSBi8apVi0/P20I9kDEU2Lfv6GGid6I1kXSinaugLQKAvSRJ5NPunGmJKswm7l+5UdCVgPTSisQpJV2CwCOntD6OqVYnJPmsYel1IW0IyqceK6ecPTdLDUmT9rIh5/8TO0dYWgqBoEnoPDJuCGi0qzwdnEpBRIG9DceuutaGhowLvvvgtN0zB//nxcfvnlhVhbSfCHtZ+jtTOYtFEzV2gU0PSzekoRkFRs39eO7fvajduEJDnjxsPojdkbkNETJaQXz8EWX8alpPg0u0XgcKilF7cvexuHPUzPiBDg5Em10DQKT2cALocV116QefNndCByxaJ1CCToSwqF1X4j2dm+L8kaU+MDIf29Ybo5rC9GFHjjtUKjkBUV/iAzKYzH7RBR4bKgvScEX0BGS0fQmPCKh1KmjNxQ48R/3P29tO+VydBBI3P4LKFNk2YTTUxMckPSgKa7u9v49+zZszF7dt8Zek9Pj2FaOZJZvWE3PJ3B9DcsEL1+Gf6gjOfW7cwoOIjemC+869WUt31szadwOcSUAUJ0mp1S1uzb3hOCrGhGwPTdaaNw7QVNGFPnHsQr7YNwxPAxYv0ofWWZjp4QKlxWOO1iVg2Z6RpTEwV3+nj7/P/zer+Ni4L1yXj9Usw0FAeAj+jFSLKACrcV7d2hpMEMoIvm2cwyU5GzdvM+uBwiaiL2IUB/kUQTE5PckjSgOfPMM0EIm7aI7pnR/961a1dBFlgsxG9i0yZUY/WGL4d6Wf1QNeCQx4utuzxZHTjTOXD3+MLGwTnZxIZexuoJS/AG5Bhp/u9MrsO15zfh+DG5DYQFnoAjxOjHiY4lFIWirZsFnA6bkLYhM5MsVLo+odG1Lhz2eKFRaqgDa5G1xYv7agAI1RCWmYqxLyAlbRjXAzWbVTCl3UsAsynYxKTwJA1odu/eXch1FDX6JiarGvxBGe1dgZhST7GhaRR/WPs5nrl/Tsb3WXLLOSmzNPHJ8kQH5zKnBQ67iK+O9BiXfauxDDdfdjKajqvKeC3ZUOm2odcXTqhHw3EEmgZ0+yTwPEnZkJmpbki6cdzr5k3B4y9+hkBIMXonNI6AoK9kGI2qAU67gHNPG4sX3koeIHMcC9zuXvgdM5gpAcymYBOTwpM0oPnFL35huGp3dnaiqio/G1IpsHbzPsiqFjNiXOx4OoNYvWE3FsyZnPQ28RmJdEQ7cEcfnA8c68XK9bvw0Y4W47aTxlbg2vObcMqJdYN8JamhkR6FRB+LRikIoQjLNK3ibKa6IenOvJub6nHHFdNjenAOtfTCH5ST+jmd1lSXVnCRJwSXz55kBjMlwnBTPTYxKQWSBjTbt283/n3DDTfglVdeKciCihFPZwBdvaG0fjzFxtq/7ksa0CTKSFgEgnCKKawuXxhV5Tbj4Dxz+mgsXbkV7/79iJEdGd/gxtXnN+GMqQ0FGe/v8Yb79c4AiAjWcQjLakZlmkxLBJmcecf34Ny27G30+sMJFY05Arz/xTGjLJUIq8jhvutON4OZEmI4qR6bmJQKaaecAIz47nwCWnLBDICYHpZ4EmUk6qoc+KbVn/IxfUEFFW4rHFYBT738hbERN9Y4cdXcyTjnlNHg0oja5RJZ1cBF+mgUVYvRaakut0JRaEY9Jw6rgG9a/VA1ClHgUOG2guf66wBle+a9dZcHvb5wQjljPtLQLCsaUr1jl51rZmZKkYGoHpv+TyYmAyejgGYkC+lt3eUpqkmmbEj1qSXLSKSj3GXB/m96jEmc2go7rpxzAmY3jwOfxj8pV0Qf9ENhBZpKocZFDJSyCaIbLpqadkPYusuDbi+bLuIIM5ps7QygzGnppxuS7Zm3rv5rswo41h4fLFLonpaJ4mUCwO0U82Z/YVJcmP5PJiaDI2lAo2kaenp6QCmFqqrGv3VGwti2foApVVLFF8lKJ7WVNrR1hZLeb88hNs6vG0ee/91vQRQKE8gA/Q/6PV4Okto/EyXwHMqc1ow2An3E1m4V0O2TDDXjMpcl4f2zOfPWA0dCCEbVONHWFYSmadAoUhpacoSgvtoBh9WcjBkpmP5PJiaDI2lAs2fPHpx55plGEHPGGWcY142UsW39AJOsmbPYUTQkHd9OVjq55bJT8OAzHyZ9TI4AV5/fhItmTMgoo5Nr4g/6VeW2BJkPQFU1HG7xZvSYRtBhIYYVBKUUvmB2RqKJiA4cnTYBqLSjJcF64yEE6PaGEJYFNNbmRrPHpLgxR71NTAaHObadAv0AU+60oCuFkm4x89sVH+Py2ZP6NQdnWzohhLlgy4qGQy29QxLMAP0P+k5b7FeYEDYRRAnrr8mEfI7YRgeOiqKhvTszVWmeA8KKhrA3jLlnVv9f9s49PIr63v/v78zsLZs7hHCLWAGF4pXG2/GpUDmgghaLbQWplaLPsda2Pj4Wqoi12ko9FT2/itVyaqsei4gFrK0UwWLRVqwatAIaFNAohLAk5LbZ7M7O5fv7Y3Ymu5u9Jdl7Pq/naTE7s7Pf787Mft/zuQ55HET+Q6neBDE0UoqhGa6YPzBmqnIhihqNc/xxxwFMrqtK2stIUXX8ddensNsEBBVDDDAAbpcNmq7D22sUfdv5bjNuX1yftTmEE+tHP9yCxjmgcg5RYJDE1GK/Ug30HUzApikcn9ryAVraelOy9Blp6Ax2yej/QzE0wwNK9SaIoZG94IcCZMHMSVBVjg6vDH+CjKF8RhIYdJ1j886DcffRdI4d73yO7/73Djy+aY8lZtxOCU6nhB6/Ar+cH/M3z0kgqIJz418zq8qMXWfMKC5YVeZM6Zj1U2tx04IzUVXuQo9fRVW5q19mlBm7E90fqqHRk9LxGRikULPKRAgMGD3CjZPHlGFcjRuVpXZyOQwTUrkOCYKID1loElA/tRYHzq3D83/7GGqMKq+FgM4BmyTEXBR1nWPX3qNY9/J+HDluNI4UBIYZ54zD2x8cQ6+sxl2AH1rXkBMrTSxXmaxoONEZiLDSCMwoujeQ4yZaOIYSsNnQ6MHnHi8E1r9eTjRV5c4INxq5HIYXg0n1JgjCgARNEna883nBihnAWDzdLlvEosg5x+79x/HM1karTQFjRuPI6y6bivG1ZVi/fX/CUvy5dDtF/+hfd8/LEcX1zH+7vOlzEcYK2FRVHfub2nHD/a8k7P20et1u6DqHDkAQYgsaM0Xb6wui0yvDJglwuyTYRJFcDgRBEClAgiYBhVyDxqSi1A6bKFiL4t6DbXhmayMam/oaUdZPGYXrohpHLpozJaGgyScUTQeLEgpMSD0oOBWiY3d8fgWtnQFIohC3Zsj67fvxxx0HoKh949BjDEkSALtNhCgIKHOL8PkVKKqObp+Cb8w6mZ7YCYIgUoAETQISxZ0UCpLIcNOCM1HutuPu3+zCvw+0WttOP2UEvj3vi3EbR7ocAvxyfFGw4rF/YNX3vpz2MQ8UrvMIocB56H9pzLWPDths7zZq9VRXOMEY6+eCamj0YOOOA9BiKBgGo+ifKACVZU6Mqi6B1xeEqmlw2iVUlTkAAIGgSgHBBEEQKUKCJgGeIgjG7PYpePnNpkE1jlx+3XkJa9LsPdQed1s2YXFaLcR7fTBEx+7oHKipckXEu5g1Q0w3U1CNLQYZA8pKbCgvtVvB1p1eGSMqHBH7UQ0SguiD2kIQySBBk4Da6pKCX1D8smqJmQljyvGty6ak3DgylR+LeIX7skk8S0w6LTRAZOzOisffQEd3pDtSVjQ4HaJhyZHjF+XjQKgCt265q3oDCkSRWdYZ83gUEEwQ1BaCSA1K205AsQRj2m0ippxchevnTcUFp48ZUG+uMybGdkeZrP5Dw1CHN2SyYaGJJlb6uKpyBGQVHV45Yfdss8+U0y5Z7qoytw0d3gAOe7xoaunGYY8XPb1K0VyDBDEUwrMMzXtGklhRhAUQ6YMETQLqp9ai3G3L9TAGjSgwlLvtqK1yoqc3iP/dvDeluinhJIuR8QWG3h4gVRoaPVjx+Bu44f5XsOLxN6y5ZMtCE050zRBRFKBzDk+7H7KiIZlm7PTKEd+dzapRw6x/h3NTWIIIx9Pe2686OblkiWhI0CTB6bChxJGbMv+DRQgJGVFk6PYF4enwZ/SJZv32zLfJSFTYjgkMjEUW1mMssxYawBA1q26+CN9dcCZkWUNXj2x1OE+kpRgDwAxRY9LhlWGXRNTVluILY8tRV1sKt0uiJ1CCgOH+l5XI4p7kkiWiIUGThNrqkrjBnfmGwIBytx12SUC3L2hV/A0qOnwBddBPNDOnj0u4/blXPh7UeAdCIpOzJDKIArMqBmciyykRT2/5EB1eGbKiJyzlx5hRuVlgDAyAHFRx5HgPPj3aDVnRUeKkJ1CCiEU8Fy+5ZIlwSNAkYcHMSXlfWM/MmnHYRXT7ggjEaNNwvL130E80yQroJYoXSReJTM4njS6H0yFBD50n00KjavqAXWwDoaHRg++vfhVNLd2GmynJ/pIggDFDfOkah86BQLkdm2AAACAASURBVFCz+k51+5QINxQ9gRKEAbWFIFKBspySkM83jNk4Ug9rHBkPTefw+VXc8NXMPNGs376/X0fvdJKoE/GCmZOw6qm3jeJ6el+BPbtdTKk1wWCwXGDeABhCmUtx9jUrFyuaDlEAdM3Y17Qq6RwoK7Gj0yvj2AkfRMEQPS6HhBu+ekbax04QhQi1hSCSkVFB8+ijj2Lr1q0AgBkzZmD58uXYsGEDnnnmGTDGcPrpp+Pee++F3W7Ho48+ik2bNqG8vBwA8M1vfhOLFy/O5PBSRhBiV3jNJW6nBA7AF1CSNjw0KS+1D/oHYeb0cdj5bnPc7eu3f5RRQZOoE3H91FrYRMGqyGtaaPwBFYePeTMynnA3UzzskgC3U0JA0Qx3FDe6S9ltIlRNhygYgb86OHr8CgQB0CxBRkHBhU4666ZQDRaCSE7GBM2uXbvwz3/+Ey+88AIYY7jxxhvxv//7v9i4cSM2b94Mt9uNO+64A88++yyWLFmCffv24eGHH8Y555yTqSENioZGD2yiADlPFE2JQ4IgsAEJGZO2zsCgP/f2xfUJBc1AxzJQYjWlDP9RZwKz+iRZY2E8re0PTOI1mzQtNYwBIgNOGl1mvafDKyMQ1OCX1VDwMoeicmt/I5WbweUQMa7GDcCoFJwpCxORmIZGD57e8iGaW3ug6TpEQYCq6f2ucxb6P0kU4HKICCo6gqoOuyRAYIDLKaG7J4jj7b3Ye7ANtdUufHfBWdY5bWj04KktH+DI8R5oMVzbJaFq3eFbzGMJjMEmMbgcNtSNLiORQwx7MiZoampqcMcdd8ButwMAJk6ciGAwiHvuuQelpaUAgFNPPRVHjx4FAOzbtw9r165Fc3Mzzj33XPz4xz+Gw+GIe/xsYLoVSktskLvk5G/IIC6HCFEU0OtXEmbQJKI3oGS0EF6mO3CbJmfzafXxzXusp9VstD8A+jebDIfDiOspcUpW4KLDJqKzx2g4WVlmh6YJkBUtYmE0/5vrHJVhhfUoKDjzxLJ8PPXSPnx2rCdiPz3OAw0P/Z+i6hE9u8w4tl45Mp7N0+7HvU/8CwIDwFjS+LPeBK1HdM4hKxyyIqPzoIx9B9swqtoFDkZWHGJYkrGg4MmTJ+Pss88GADQ1NWHr1q244oorcNFFFwEA2tvbsW7dOsyaNQs+nw9Tp07FsmXL8MILL6C7uxuPPfZYpoaWMmZmTVWZExnOAI6L0y6irMQGWdHR0zt4MQMA4EPrT3Xtpacl3J7IgpMu4qVvx+qZBKQ3dXv99v1Y9dTb8PnjxytVltlx+X+cjMoyJzztfnzu6UFPbxCVZXboGu8nZiLGygxXoi+gornVh6YWL3r8SkYDm4cz0dfS0VYv7nviX/3ETCbQefqD6TkMwSQwRJQ1IIjhQsaDgg8cOICbbroJy5cvx8knnwwA8Hg8uPHGG3H11Vfj/PPPBwD89re/td6zdOlSrFixArfddlumh5cQT3svylzGV+Swi1bfnWzgsAmw20T0BtSYWUuDwSYJQ3riz4cO3OHp2wCsppCKGr+4XjriD8xmkzrnEW6mcCQBcDokvPrO4VAAMENQ0aBwpGTh03Tg4JEu62+BAaqm4b7fGf20Spw2zL/4lIzGKg0nwq8ln19BV08wYdp9oXDsRC/skoAyt41clsSwIqOCZvfu3fjhD3+IFStWYN68eQCAQ4cO4cYbb8R1112HpUuXAgCOHj2KXbt24etf/zoAo8+NJOU+ASs8s6ay1AG/nHnzv10S4HRI6A2oSTOXBoqi6kNOA851B+5wkWnisIng4FZhPc774lICQRU/+/1bsIX6JA2mB0yyZpMmqg581pK+IGSdA3Kw7zN9fgXPbvsIz277CA67CEk0KvRJIsNJo8v7CbXBCLnhFHwafi119shgVhRU4RNUdXR65bwvOUEQ6SRjLqeWlhbccsstWL16tSVmenp6cMMNN+DWW2+1xAwAOJ1OPPjggzh8+DA451i3bh1mz56dqaGljFnMqcMro63Ln/wNQ8AmCih326Fzjm5fEGoGglk5gBHl/eOS4rUUiMXy685L+BmZ7sAdr2KoECpYZ8WjhP7VuWHp0HWgrSsATeMpV0w268z87Hf/SuhmygVyUIPPr1qWhb0H2/DgM+9Y5y5RZeV4DOY9hYx5Lfn8CgKylpEA8lyi6UC3L5j0niaIYoFxnpn8lJ///OfYtGkTTjrpJOu1uXPnYs2aNZg4caL12iWXXIJbb70V27Ztw5o1a6AoCqZPn26lcyfjyJEjmDVrFnbs2IHx48enbfxmlkNTS3fajhkLSWQocdoQkNWsVSQ+Y9JI68k7vItteDp0oqJVV97+YsLj/+Wh+ZkYNgDEHa/OOVo7/EAMd5DDJgAwAjAliaHCbceJbhlV5c64Vgjzc9q6AhkRl5nk2ktPwxt7juJYmw+azmGTBFSWOhBUdQSCGiSRQdU4bKIQkR1jdhAPr/UTCBpFzFbdfFEOZ5Qeoq1PZ0wcgb++8Sm8vQq0LFWVzgUOmwBF4ziptgzXz/ti0VrciOJhsOt6xgRNtsiEoGlo9OCRDe+h0ytnzAAtCgxulw2BoGq1KMgWIyocsIkibgqlQQ90EVvx2D8SWmLOmFidUbeTuTCFp28/teUDHD7mjRk0bZOEkPWGQ9V0MMYgiQLGj3LHFXA/WP13tLT5+lmDChFbqHGmGYQqiszKzqksc8AmCrhpwZl4fPMelLmkiPo3nHP0+FU8cVfuLaZDIZEQ7uoJFsV5ToTRHkRAVZmDKuwSec9g1/XcB6rkIZt3HkRvQM2ImBEEhlKXDUFFQ7cvmIFPSE5vQMWICsl6Wo0Vk5IoeHjV976c0EqTabdTrIqhv3ruvYjYGRPGAFXtq+MRypZFdYXT6gkVQGS9F7POTLHEU6haZB0TVeNW8UHjWnBg886DCasxFzrxgsk97QGMKHfgWHtmXcq5xmgL0uduJUFDFCPUyykGnvZeKGp6n9iiG0emK3NpMCiqbomWYuliq2g6WNjVHBEgHPY6B1DutsHt7Fu0wwVcRJ2ZwvI0xSWWLOPciCuSg31NS4u5AWC8XmCAUfSw2NFhWCqpthFRzJCgiUFtdUnaKt+ajSOdCRpHZhOBGT9s4X2QBrOITRhdmnD79x/ckc5hJ8UsrBcdFAwAAjMq8I4ZUQKHTUBvILaAS6XOTKHDWJ+VKvSKNf9ibgAYT7iPqylN2L6imKgscxTkwwpBpAq5nGKwYOYk7DvUNiSPg9k4knOe9vTrwcKY4fIqcUoRfZAStRSIx6PLZiV0O2WjOFk4TGARVhnrdQacPKbc+ptzjtbOADq8Afj8KhTVqBczaXwlNu44ELdAX6Fj1RdkDDrn1rWt88impcXaADBeL7CLzxmDI8e9wyK9ub3LTw1PiaKGBE0M6qfW4qTRZYOuKeJ2SgAbWOPITFJZagfAoGg6JJFhbE1k35dMLWKZbLMQjSQaadvR2SqcG/Vb3C6bsZ8koLrCgU5vEHooA0iSBLz2XnNenKuMwYwqK7GyeeSgGvF3MdaiiSfcN+88CKdDQk+ePHRkEk3jYIzhwOGOoju/BAGQoInLknnTrEwnIDVjjdk4sjcwxBYFaaS0RELd6PKMpN2eMbE6YQDwA//3Djb+4oq0fFaiRbah0QNV43FTbw2LjAxF1SEIDNXlDtRWu+C0SzjR6UdHT26Cs7MK54hlhBCYIXLMQNHwbKDwWjQDKUSYr8QS7o9v3gM1S+UScg0HoGga/rjjAGqrXUV3fgmCYmjiUD+1Fj+85hxMGFMOSUr8NbkcIspK7AgoGnqG0DwyE9RWlWQsCDBZaracpnihRAXfzG1Oe/xzpGpG40CbJKDcbUNrZwCqxuHzK+gcDmIGfQUGTRgDJMFIX9d0bl0j4dlAZhZYqoUIC5Ha6pKcx7VlC03n6PWr0HU+bM4vMbwgC00Cwp/orlr2534WAKddhE0S0BtQs9rnKVUYcp+xtH77/iH3HoqXcmv+CEsSQ2mJEyei+iVJAoOqGynKXxjbF0fT06ugrcMPnfMiScxOlb7S/nbJyPDRdQ5RYNY1Mpg0/kJmwcxJ2HuwLdfDyBo6B5y2SPFfzOeXGF6QhSYJ+z9rx12PvxEhZhw2EeVuO1RNz+sqoxzIeNrtzOnjEm5/7pWPh/wZ8VJuj7f3RmyLbqxtFoiL7rftcohQdZ5XlrRMY2Y2md+RpuvQdR0653A5JOsaKZY0/lSpn1oblvFV/DAGK57MpJjPLzG8IEETh0+au3Df7/6FZY/8A3tCT3B2KbrfUv6viJlOu719cX3C7XoaVEOiRTZ8m8MuQmB9qcmSxCAJDLYol2GPPzIIdjjABEASBVSUOjCqymWIPcYwvrYUty6cbl0jxVyLJhbDrcfRjHPGQdN0HPZ40dTSjcMeL3p6laI9v8TwglxOURw57sW6l/fjn+8ftV47eUw5vnX5FPz30+/krLrvYPl/z70bsxNzNnloXUNS4ZOIeCm35o+wua3CbUerEgADUFPtgiQy+PzhC7OOtk4/zBhQgSGplUYUjJYJhWzNMawyDGNGupP28hlsGn8hYrY4GS5+x9pqF2ZMr8P7B9oAGNc1wCJaXRBEIUOCJoSnvRfrt+/H3xsOW4vX2Bo3rr10Ci4+exwYY1AKwCITjRzUMp7JcO2lp+HZbR/F3b7z3eYhCZqki2zYtvG1pWBg8MtGYTizvspTWz5AS1tvhDDROSAIRmo350ZMVJnbZqR0c6N5o8MuorLMgc9bvAW37gnMiDeaWFc5IFFSrLVoojFbnEiSAGUYZDpNPbkam3cehNslYUSF03o9EFSpHQJRFAx7QdPeHcDzf/sY2/7VZLmQaqpcWPSfp+KS8yZAjA7MKDBUTY/ZryidLJozJaGgSQfhi6yZwv345j1WCneytPSnt3wISRT6ua50HbCJDDoHfvztc+N+P4XQrFIUGepGUUflVPG090IN1WaK7gFWjLzTeBxul21YBX0Tw4thK2i6fUFsevUAXnrjUwRDi1RVmQPf+M9TcfmFJ0MS+4cXJau7ko+Y8SOZ/tGySYCSIDRlxWP/SEsH7sHUSTGbTZrxNebCZeb8CALD2JHuhCLg+nlfxNrNe6BoulGbKBSnU1FqRyCoQ1U1BFU9bYuiyyFGZM5JAoPDIaHEKaKtMwCEGnHaJBElTgk/vOYcEjEDpLa6BF1eGTrnkMTsWmn68s2yh19Wccq4ioJvQFqMhR+J9DDsBE1vQMGfXjuEP712CH7ZWIHLSmxY8JVJ+OqXJ8IelU0TTrIu0/mGwIDKUgeAzP9orVhyAe594l9xt6dLCCZK4Y71oxbRbBJ9LibAWFAcNhFVZQ4smTct4eeGu700jcetutzQ6MH/W78bXb7BV54121M47RLKS+0IyFqEm838QS/2GJdMs2DmJDyy4T10+4JZy3Qy24/YJREjKhyQROP3prnVaBXicojw+pS4YsftlDCy0jmo1iJmNluieLR8p5gLPxJDZ9gImkBQxZZ/fopNfz9g9VZyOSR89cunYMFXJqHEaUtyBINk8SL5RFW5AyVOKSuZKtn6MRlInZT12/fjjzsORDx567oh9Mx2RqkEypqkEltSP7UWf7hvbj/RMaLcgdf/fbRf1hcDYLcJIXcnh6YbmWFdPUF88z9PjVnDZ7jEuGQas3jm01s+RHNrDwSBW/FUiWDM6Nje1ZO6aLVJzLrmwGH1U7vhq/2vvfXb92PT3w/2K0w5qsqFm68+C/VTa/HQuga89m6zJXyMrD4BF505Bm/ubenXcFNgwPyLTyn4oO+BPtAQw4uiFzSKqmHbvz7D83/7GB2hNgYOm4i5/3EyvjFrMsrcjgEdb9GcKTja2oOd7zZnYrhpY1SVC7Uj3Fn90XI5BPjl+Gb77z+4A48umzWkz6itLknJZN7Q6MHGHQegc94vPoJzQ0SMHunGmh99ZUjjiUcs0fFpy6s41uaDFuohVVnqQHt3AEFVhyQIEAQBkmg0jBQYw95DJ7AoI6MjTKLPU0OjxxI4AFBZZofAGNq7jd+OsTVuLJk3zXrP+u378eLrn8Avq3A5JMy/+JR+ItQUt58f64aqGcHmY2tK496Ti+ZMSVqM8vbF9ZgxvS6mMGlo9OCxTf9GW2fACnZf8JVJ1jELWRAPt8KPxMAoWkGjaTpebTiM9a98hNYOPwCjDsec80/CNbNPQ3W5M8kRYtPQ6MH+pg6IQv9GiPnEie4AfrdyTlY/c/l15yV0O6WjA3cqJnPTzRQMWWbC3UzG3wxVZc6kbqZ0YS5ohz09sEsCaqpcRgNTAK2dfvBQPIw1PmYEc9OPdPYZ6GKfivjIlICId9z6qbX4/cpL0/55+UCqDzTE8KToBI2uc/zz/WY8u20/mlt9AIxaIjOmj8e1l05B7RAvfNPkabcJednuwETTOH6w+u9ZzXhJ5XOG2oE7mck8rpspPD3bIWW84KBJuM/fLglQNN0Q2CFRYwrjcFGjc0N80480QURS6DFARGYpGkHDOcdb+1rwh5f3o6mlG4DhV/6PM8fiW5dPwfhRZWn5HNPkWVnqgF/O7yfowx4vHtnwXlYzYJJlgq3+QwOeu3/ekD4j3pNpIjeTrhtpzQJj+NHiL2Xt+wj3+VeVOQyLDDg6ugMQBSdcDgmSqKM3oAJaX+aL2ynRjzRBRFHoMUBEZikaQfOLp97B4c6+DKX6qbX41uVTMHFcZVo/xzR5ul02VJXa0ZHH3ZoFgaE3kN2AuWSZYL5AZtoOJHMzAYDIGL4+a3JWf/zCff5mD50Or4ygqocK/52BA4c7sOFvH0ML1UGSRJYw244ghjOFHANEZJaiETSfHO2CraQaZ0waiesun4qpJ1dn5HPCTZ7VFU50+YJ5WRbfbESYj7EYQ3U7xTre2s17EJBVyzIT7WZyu2wZscwkq4kR7fN3u2wQRQYxVOfo8c174PMrqCx1oKqsL0CdqrcSBEEMjKJpTnnK2Ar8/LsXYtXNF2VMzADG08FNC85EVbkLbV2BvBQzQGhRz1EsRrIO3Kv/0JDWz3t6y4fo8MrQQ7EoJoaoMZpTZkrMrN28Bx3d/oiaGOEND6ObPXZ4A2hp8+HwMS8+/qwDAgMCsopOrxxhvaLMDYIgiIFRNILmziXn4qzJo7LyWfVTa7Hq5otw0uhy5HNjBF3nKMlBLEayvk3pcjs1NHrw/dWvoqmlG7KixSyOJjKGb2TIzRQeH8OY8a8kMWzeedDaJ1oAd/sUMCZAFBh0ztHWGYAoGmWHO0NlBQDK3CAIghgoRSNoctEx1tPem9cNC+tqy/K2JP767fuH9H7TOnKszWeJSrPZpHkpuF023LnkvKRptYPF094LR1SsSyzLSrgArq12AeBgzAhQNl1kXOfwyyqaWrpx2ONFT69CQcEEQRADoGhiaLKJGTfR0R3I9VAS0tTSbdWFEQQGm8ggCgKYwCCJDCeNLscZE0dg76ETae+LMnP6uITFB5975eMhCQ3TzRRdETW82WSms5kGWhPDDBC2SQJUlVtxTmaKOYMZyMxyItAJgiAKGRI0AyS8rsiIcgeOtftzPaSU0HUOWecAjMVTEhn2N53A3oNt1j7H23ux72AbykvtqCpzgoPDL2uorS6xhM/hY14omg6u62CCAH9AiYgjcjkELL/uPNy+uD6hoIluAWASHmTrcohgYOiVVeu/Wzt70RtQE5an55xjfG3ZgMRMrGqudaPL+vVPChd+A62JYQqgylIjfVvXAQ5uNMhkDLUjSqyCexQUTBAEMTBI0AyQiF4idqAqqOV16nY8tKgAWhMOoLsniJ5Qv6uaSieOtvbgw09OwOWU4A+o0Ln53v6FBf2yjp///l9YufSCpGN4aF1DRLxNuFgUwHHEY1QWLiux4USn3wj6TWFuOgcuOnNsCnv2fe4jG96D1xeEGhJaAgOOtjI8suE9SBLDiS4ZNlFAVbnDCv69acGZuClOTYxYwqzTK6M3oKDMbcPICic6vDIUzbCe1VS6AADNrT4oqg5d19F83If5y/4ct6R+vlPsXZGLfX5E6gz2WqBrKL0UTQxNtoiOmxgRWogKjYQWDhiLrMAYunxBo+gbA3r9KgQhuStE0w3hV1lqT7hftAUnXCx2+YIQGIMgMHT7FAiMDSheadeelpT3fXrLh+j2BaGFvhQGQxR19cjo9gWNwF0GK4hX02EF/5rxMU/cNRurbr7IEjNm9pMpzA57vHA6RJS57ej2KfAHNZw6oRp3Lz0fX/zCCPT4FRxr88Evq1A1HbrVyNDIkNrwysdDjjvKJqlkgBUyxT4/InUGey3QNZR+SNAMkNrqEshKpGWiGL9EgRnBtYqqQ1F1a0EXWPJuxIDhvrLbB2YADBeLiqpbMSY6Nx0ziWHMCMoVBGY1F0yF5taeyMrCIc2man0Vh8ODeDu9csK06njCrKsniKoyB8rddqgah6e9F5t3HsSIcgd6epWYM9S54Y4CA158/ZOU55RrUskAK2SKfX5E6gz2WqBrKP0U41qcUaLrigSCKsqTWCIKET1UkM4mCbBJArTQwqpHNVKMx6jqkpT6Zj20rq8mTbhYtEmCVUuHMUNcJEMKFasbTDgtQ+S8WNi/4SLODOJNFvwbS5gpqg5fwKg5E5BV66ls156WhGNWNUNQ+uXMVFnOBKlmgBUqxT4/InUGey3QNZR+SNAMkPC6Ij1+FVXlLty6cHpOxjJz+jjUVEV2DRdTcAkxZmQCxUMSjKBdnXNUuO0ocUoAB0pcUtxg3sgxwAqaNcv9xyPc7RQuFivcduicQ1X1lCxCAgu5inQOnQNja9zJ3xRibI3bEE6hvznv66mkc6DCbQcHh65zaDqHKLCkwb+xhJlNEoxaMwyw2wTrqSy8a3uss8I5oHHA5SickLdYlsxiqq1T7PMjUmew1wJdQ+mHBM0giBU3kQtee7cZQUXHGZNG4p4bL8BfHpqPPz34Vdxz4wWYMKbMqskiCAwOu4iKUjvOmDQSP7nhAmz+5Vdx7aWn9VtASxwCRlSWoK62DONrS8HBMLamFNfMPhVfGFuBshI7Spw2lDhEuF02ROsnl0PAyqUXWP1WfrT4SynPJ1wscjCMqHCmHDcjCILhEhOMIOIl86al/LlL5k1DWYkNNkmwXG2MAbXVLpSV2OAuMYJ4BcEQJmNGuhN2644lzHSdo6LUjqCigQFw2kQ0t/agqaUbPCx2J+58OTD/4lNSnlOuiWXJLKauyMU+PyJ1Bnst0DWUfhjnqTz/5i9HjhzBrFmzsGPHDowfPz5n40jUkDGTMAZUlztgE8WEi2wu+eaKv8Av63G3nzGxGqu+9+WI18xmkz6/kW0lCEaNmXAYgMoyBwQBCAR1lLpsg+6+a2YbxMtWGmhn3/D3OUNZTn5ZRY9fAWMcAVkDgxGTo2h6KE4ndnyS0y5iwVcmFWyWU7F2RS72+RGpk47fCbqG+hjsuk6CZhBEp9qNKHckrLmSaSSRoaLUjrE1ZVh180WDOkYm0wcbGj1Wgb94/OWh+dZ/r9++H3/cccAqOGcSLmrC67ZwztHjV/HEXbPTMt5M0tDowS+eehsa55AEIybJdGUZliEGHkqLP3lMOa6f90X6gSMIYlgx2HW9cJzyeUJ4rRQzqDO8OF0uYGDw+dVBB5PFmtPazXuANFl8Un1SMS0iG3ccgM55P4tFuIUmvAhdJv3ODY0ePL3lQxw+7oWm9dWoERjAGQt19o58JhAEoKbSBZ1zdHqNGkXjakrxH2eOwd5DJyyLjBYd6MwNN5fbZTPM0OB4assH+PmTb0HXORgYbBKDy2GLKPpXjIR/73pI7NXVlmHJvGlFO2eCIIYGCZoBElFYD4goe58rFE2HogG1DjH5zjGINacA0lup9oyJ1dh7qD3u9tV/aMCPvlWP1et2IxiyzAhCfxeMKABOhw2iYFQETladdyiYBfe6euSIash6KMg3XsSLrgOeqArSTS3daGrpTvh5HEDLifiilINDVjhkRUbnQdkS0m6XrSAL78Uj1vfOOfB5ixe/eu5d3LpwOokagiD6QUHBAyRWql2+0NYZGFRRpmykD0bHyETjC6hGGwFZtdKndb1/s8mVSy/AjxZ/KSLLLFOxQ5t3HjTaLKT9yOnF51fw7LaPsPgnfy2Kolzh33t0Or1fVqlOB0EQMcm9eaHAiNWQMF/wBxT8ZvP7GFXtHlAszECbLGaK46Hu5eECQtcBUTSK2oU3m8z0E3pDowf7m9r7xfHkM90+BQ88/TZGj3RbPbgK0S3lae+FGhYobcJhtOygOh0EQcSCLDQDJDrVrsObPx23dW64OgZaSjtb6YNnTKxOuF1H7KJ9ImP4xqzJWVuYzZiiQgyXlxUdn7d4ITAMuZR6Q6MHKx5/Azfc/wpWPP5G1qw/tdUlkETBuBbCzgGDUWeJ6nQQBBELEjQDJLqwnhn0mU8MtJR2rGKBmXDjJHM7AaFS/1FupjuXnJfV+JDNOw9C0XSoWuFYZ8LhQL+eUwMll31mFsychBKnZNXlCReWLodEdToIgohJ/vlNCgCzaByQu/oz8YiuAJxqLEz4nHKNrhvz0Dki3EzZwtPea9W/KVQ4ODq9MsaOLIl7/hOl6ocHivv8Cjp7ZAQVHavX7c74OamfWosfXnMOZTkRBDEgSNAUEQzo11cq30ppz5w+LqWaPYLAMHakOyeLV211CU50+pPvmMdoGodfU3HkuA9jRhptIMIFTIlDQqc3gNISG8pcEo62evGLp95GidNICf/8WDdGVjjh8yto7fSDgUEUgICspjWlPx75JLAJgigMMipoHn30UWzduhUAMGPGDCxfvhy7du3CL37xC8iyjMsvvxy33XYbAKCxsRF33XUXfD4f6uvrce+990KSSG8NBA4jMBRgqCy1ZzSlebDcvrg+qaBx2ERUlTkG1L4gnSyYOQn7m9ojeiwVKrKioaml27IkCgwA66vp09kT7OthBUDpkeH9JBgq9qdDjfjvjQAAIABJREFU04y2DRxGsT+BMSialtaUfoIYKJksBEoULhmLodm1axf++c9/4oUXXsCf/vQnfPDBB3jppZewYsUKPPbYY/jrX/+Kffv24bXXXgMALFu2DD/5yU+wbds2cM7x/PPPZ2poRQsD4LAL8PqCONElQxJFOBwiHt+8J6tBnYlYv31/0n2cdiGnbRzqp9biG7Mm5+SzM41RmTjytfDMMjOTiAPo6VXhlzWr8zoAMAHo6gni82OJa+oQRKbIZXwXkd9kTNDU1NTgjjvugN1uh81mw8SJE9HU1IQJEyagrq4OkiThyiuvxMsvv4zm5mYEAgGcffbZAIAFCxbg5ZdfztTQ0kYqi3M24QACsoYytw0VZXYEZBWapse96bOdxWJWAU6G16/m/Glr0ZwpuPbS03I6hnzDJgmQBAEcgBpd5ZggskR4fNdAkh+I4idjgmby5MmWQGlqasLWrVvBGENNTY21z6hRo+DxeHD8+PGI12tqauDx5L/afv5vH+d6CBHYRMFqg3DkeA86vDKOnfDjaFtvv4yXbD/lmM0mgynUdYluJZArFs2ZgpJBVl8uRriuQ+cc4Ma1RhC5IBuFQInCJOO/SgcOHMDSpUuxfPly1NXVgYUVGuGcgzEGXddjvp6vmJaNfHtKFQSje7Mc1KBpHIqmQdN1+GUVx9p88PkV66bP5lPO+u37seqptweUOfTQuoa0j2MwTKyryvUQ8gZNByRRQGWZA3Wjy3I9HGKYUltdAlnRIl7Lt+QHIjdkVNDs3r0bS5Yswe23346vfe1rGD16NFpbW63tra2tGDVqVL/X29raMGrUqEwObdCEWzbyDU3n0DgHmFGATNcBhKqtcgAd3iBcDiPQOt5TzuFj3rS6oaKbTaZKLruXhzOi3JHrIeQcBqOjuygyjKhwwCYKeRVoTgwvslUIlCg8MpZG1NLSgltuuQX/8z//gwsvvBAAcNZZZ+HTTz/FZ599hvHjx+Oll17C1VdfjXHjxsHhcGD37t340pe+hBdffBEXX3xxpoY2JKIbOeYTqqbDJglwOkUEgxo0hII9wwxJPPRHrHYHnT1B9AaUfm6oA+fWYe+hEwPOKIh2M8VqNjkYspnh8E7j8YwcNxcIDBhZ6QIAdHhlaDpPyb1XWeZAb0CFzjmqyl2UUULklPqptcCCM7F550Ecb+/FKMpyIkJkbFX+3e9+B1mW8cADD1ivLVy4EA888AB+8IMfQJZlzJgxA5dddhkAYPXq1Vi5ciV6enowbdo0fPvb387U0IaEp70XZS4pL+uUiCLDiiXnYfPOg/jwkxOQBEALZaiYT9kB2TDVLpg5yWgGCRUOmwhZ0dDtC6LcbbNEjqYDbV1+PLvtIyOVutxhiZxkdUhMS5bZbJLzvmaTnKcmbFY89o9+1YXN4x4Luc6Ot/daXacBoKbSgd/ffdkAv7n4+GU1bcfKFTVVTnzv6rNjnq+GRg+e2vIBjhzvgRblQhUAjKp2QZIEOGxiTjPPigFTiB/4vAOBYJ/LxGkXMfmkKlqUBwDVKSJikTFBs3LlSqxcuTLmtj//+c/9XpsyZQo2btyYqeGkDdOy0dmTXy0PBMFoeWDe5Pub2qFzwCYwQ0CAo7zUbvmZYz3leHsVVJYaLhZfQEVrh9+KE5IVDZ4Tvagqd6DEKSWtQ/L0lg/R4ZVDNUz6CG82+Y1Zk/Hsto/iHmPvoXbrv1OtyNzaKWPpz14elKiJZfmxSQLkoJb8zXnK+FFuqGp89RhvYTC/i+PtvWSVSQOmEO/yyRFiBgACQQ0HD3dkpWAhQRQz+ec3yXNMy0Z+hQOb7QKMkCizjsrGHQeg6Rw2SYDbZYNNFCP8zNGL2YrH37DcUJ1eGeFSxLSydHTLsCfIKDCf+D9r8QIw3BzR1hiRMXx91mQsmjMloaABBtdaorVTHvB7zAVHkpjlbntkw3tQlMIVM3abAKddQgDqgAvh0RNwejFd1X459vXklzWMqGBUsJAghgDlXg4Qs5FjviEwRGSeLJozBXcuOQ9fPGUEKkodGFtTltRlEB5sF1S0fi4Is1lgR7ccM6OgodGDXz33Lj4/5rVeS9ZscsLo0sFPOo3Eyvry9gaRJxnkg0ILNdeklNbcEysIPxo6TwQxNMhCMwjy8QmKCaxflP9An7LD3VCedj80nUMAoCPSyqJqer/Pamj0YNWTb0GJkcoer9lkPjX2NGOjTHwBNe/S8geKphvzEAVQSmuOMV3ViaDUY4IYGiRoBkE+ltgeUe5Mi9AyRVBDowernnobOucQOYcWVg9PiurovX77fmz428f9LDrhCAKDoui494l/DXmMyaipTJxqHStWpsQh4chxn+Wi06L7AxQoLW0+uF023PDVM6zXqA9O9jFd1S6HGNPt5HKIlHpMEEOEBM0g+M3m93M9hAgEhiEVIoy3wJlxOGrI78JC9W1KS2xWACMAI1YniTVDVrIjEJJlOcWKlfnVc+9CUXWomg6BAYqqFbx1JpyA3FfQMNb8KRg184RbP2NlOU2qoywnghgqJGgGgac9v1K2OYdVMC8WiZ7IEy1wi+ZMweS6KqxetxsBWYXdJqCy1AG3y4ZA0Ag09fqCKbUzyDRnTKzul+Idi+g6Qk67hNYOPwCGUVUudPbIUPJgPumAASFrE7eCTWPNfzBBw7FIxfIzWOtQuq1KuTheuPWTLGQEkX5I0BQDDOj0BtDQ6Im5gCR6IjcXOE0Hjrb1QlF1iALD01s+tH6A3S4bRle7IqxAZlXhzp6BZxSlA4EBL66eP+D3RcfKAKHu0pzD7bLB7bIBAD5p7irogGDACOAOqjpsIsP+pnZ8656t6PYFwRiDI0ycOmwiPj/WjRWPvxF3kU22CIdfZwI4Pv6sHT/7/Vs4qbYM18/7orWQD8Y6lG6rUi6PRxYygsgcJGiKAM4BURRiPmUneyL3tPdCYEBbZyDkUgI0XcfnHq8lkMKrCje1dOfMHXPPjRdELKrm+KIX2zMmjrAqG5c4JHBwdHmDUDQdvQEFrR2G9cJhF1FZ6oAoMBiv9GGTBGgat9xthYyicUgC4PMroaKGHEFFR2uoOGRQ1dAbUPtViDYX2VQWYUsYaxxtXQEwMAjMiOEx942+FjWNo8MbwKqn3saUk6vjWirSbVVK1/HM625/UzsEBlSXO8HsLO7xGho9eOD/3oEc1IxClxLDyAqX1UMt3meTRac4WL99Pza9esByvwsCixD8xNAhQVMknOgK4ERXIOXMoSPHfXhoXQO6euS4hePufeJfKHGI6I1TOyPb/Oz3b8EmMlSVOSLaMrz6zmFrsT3a6sWHn5xAZZkDNknAYY8XnHOjWnJY6wUOo4nn8Q4/HDYBDruEQLCvarLLIUHRONQBNNTMZwSRgeuATWJQVKNrtsQY2rsD4Bwod9vjLvCpCADT8nW0y2eIGcEQiJrOrQU73Drm8yto7fSDwUjtT2SpiGVVG0qKczqOFy7ydN0oxW0KRNPqFX68hkYPHtnwnnWvcQCKyuFp78WoKlfCuk5k0Sl81m/fj/XbPooqMsrxWUs3HtnwHn54zTl0PtMA1aEZIOu378/1ENLGznebk1bBzRcxAxg/ALoOtHUFoGnGQvni659E1I/pDagAA3oDKrp6ghAEI10cYQX+TM8Z50b36FHVbvzwmnNQVe5Cj19FVbkLcy/6AlQ1f+Y+VDTNaA4qMAZJFABuCAmdAyVOGypL7RH7hy/I8RqZhi/CZgdkRdWt71fnhqXL3De8S3JnjwwGBjAGu01M2O093d2V03G8cJFnt4kAY2Bglgs2+nibdx5Eb8BoA8IQeQ12eGPXdYr+HLM+UrzvichfXnz9k5jFWDmM3yo6n+mBBM0AefH1T3I9hGGNIPQtHA6bCL+sRiy2iqpDZMa/impkLQGR/aM4B+ySAFFkGD/KDb+son5qLVbdfBGeuGs2FsychFffOVxUmU7h82cMcDokjBlZgiknV6NudFnCBT4VAWAWZRQFBs459JBVrLLMYe0bXrhRUXVw9O0DxLeSpLu7cjqOFy7yKsscVnsRRdVjHs/T3gtV0yEKQkTDWA7DJRjvs1MRk0T+k6gnnKrpdD7TBLmcBkgxNCssZMyFVdGAQ83dAPr+jcRYMeIZWczMLPO9+VTkLxPonEPXOBD6PhRVx5HjKo4c98V9z5HjvoTfS/j22moXZp17Et7YcxRHPD2QBIaqCgdEAdbiHl24UWAM1RVOuJ3Gz1A8K0m6uyun43jhcWVupwRUudDeFYjbkby2ugRdXhk6N+ocqZoOcENcnlRbFvezwz/HhArwFR4uhwRfHPe1YSWm85kOGOep9D3OX44cOYJZs2Zhx44dGD9+fMY/b+HKv8a9MAmCIAiD2moXvrvgLIoNAfDQugbsfLe53+sMhoWPYmgiGey6ThaaATL/4lP6BXcRBEEQkXja/VmpDF7IcBgxVOn4ngQGXHzOONy+uH7oAytQSNAMELOp4nPbPkJxlF8jCIIgCh2dw7ICDVdRQ0HBg2DRnCl48aH5uPbS02CL6mtEEARBELni9X8fzfUQcgYJmiGwaM4UbP7lV3HGxOpcD4UgCIIgjLpIwxQSNGlg1fe+DJG+SYIgCCLHmEUthyMUQzMEwkuSOx22os9+solGkbqVS89Pe0T+isf+gb2H2od0jJnT0xMQV4wp3AxAicuGU8ZVpK10fkOjB6vX7S76654gComLzx6b6yHkDBI0gyS6JLmm6fAHlIJpaGgTjVou4UwYXYrDx31xTZaCwDB2pDsj6YWrvvflIYmadImZYqWi1I5bF05P67mrn1qLHy3+ktXPKLxLeardz4sZ84EnvNbN5r9/HHGNp/I9rXj8jX61aAJBo6L1qpsvytj4B8v67fvx/CsfoUia1qcVQWAYWeEEABzv8Kf32JTlRIJmsET3t6kqc0BRNXT78vNplTFg4rgKAPF/DFc8/gZsJ3qhM6Paa3hjRodNRFWZA0vmTcvYGKN/2JNZSu658QKq3ZAipSW2QTdzTITZkZ3oT6zvZjDfVbp7WWWaRXOmWNmgBJFNKPJjkESXJPcFVPT05peYsUkCKkrtmDiu3BIzQPwfQ097L6rKHODgYIxBFPp6UI8Z6cZNWW6IlyzYevUfGnLyuYVIPi+ARGLS3cuqWGho9GDF42/ghvtfwYrH30BDoyfXQyJyDAmaQRL9I9PplfPC3WQ2vWMM+MasyThpdHnKP4a11SWQJAE1lS5IEgNjDHabgAljyrDmR1/J+pN4MlO8L5CZNhSrvvdluBzFdWvQAli4pLuXVTFguvw7uv0RXchJ1AxviutXO4tE/8gEowNScoAQ6uRrlwQsmnMaFs2ZMqAfQ6vBoGjEyoweUYKqMmdG3UxDJVPdz5dfd17RZAuUltiG/QJYyNRPrcVNC86M6AafbWtpvkFdyIlYUAzNIIlucOdM0Hwsm0iigK/Pmmz5sAfSiC/dTQDTwczp42L2QDF57pWPM+Kvr59ai7raUnzW4k37sbPNyAoXrp/3xWG9ABY6FKsUSaHFFRHZgQTNEAj/kWlo9OSsb4kkMDCBQRIFjKhwYO+hE1gUZ5zJyLcfztsX1ycUNJksIrVk3jT87Pf/gl7A2RqMAWVue16dU4IYKtSFnIgFuZzSRP3UWkwYU5aWYzH0xcKkgqpzKKqOgKxC1fiwe0p5aF1mgoPrp9Zi4ezTUMieJ84x7K4HovihuCIiFiRo0siSedNSFiIDES2p7scBtHb44XIUl+Ft5vRxCbcnsuAMlUVzpuDuGy5Im1jNBfTUShQbFFdExKK4Vr4cUz+1FuVuO7p6gkn3ZcwossRhiBtV63OdcOv/Qn8PwKui6RwtbT1Yv30/9h46AU97L2rzIBZmKCRzO2WacDfcjfdvh6c9vQWxMgkD6KmVKEryzT1O5B6y0KSZk0aXY0SFI+l+OjdETLSYSQeyouPZbR+h8ZMTEBiGRUpjtuY269yTCsoFNWFMOf3oEwQxLCBBk2YWzJwEmygm3zFEMjEjCgwCA4RBnClV5zh2ohfHO/xQNL2gUxqvvfS0hNuzNbe9h04MKL4pl5jjLGYhSxAEYUIupzRjpj7/ZvP7SV0TAkPCYnymW4oxhqAy+FSboKLjRFcAgWBkrZzw5pr57pZaNGcKnt32UdztmQ58Nb+rfYfaBuQCzCW11SVQNQ1rN+8BKL6AIIgihwRNBqifWosn7pqDh9Y1JE45TmFhVNLY4a3Xr+CGn29Hh1eGputgjKGy1IHKUrvllsrnhc/lEOCXY38fmQx8NauSKppeMGIGgFVwLAA1I32cCIIg8glyOWWQ2xfX49pLT4Mk9vdRpOJCil48xSEGb3AYHV4VVYeuA5rG0emV0StrcNolKJqO1et2521vlOXXnRfzgq0stWc08NWsSurtTR7snU+c6DIshFRwjCCI4QBZaDLMojlTMLmuCpt3HsThY170BhSUuW3o9AYRkcoUB1EwOl9zDCzbKREs7JM1ncNzohclLslqrqlpOjRN72exybWLqn5qLe6+8QI8veVDNLf2AADG1rixZN60jI7DrEo6FLdfLjDHSwXHCIIYDpCgyQLRFYU37zyIbl87dJ3HlTQs1JfpC2PL4fMraO30py0bKvooOueWmGHMEDldPUFUlNqtYNuntnyAw54e2EQBJU4RjZ+ewL0H2yAIQF1tWcZFhUkuUjVrq0twNCSgCg0qOEYQxHCBBE2WMRfkhkYPfvXcu+jqCUYIDAZAkhh0DtglI1vK7bIhqGro8AZTKvUviWzQ4kdkDAJj0MHh8ys4fMxrdLX1BiAyQNV1dHj7got1HfisxYvVf2jAj75VPyRrTq4tQPFYMHMSVj31dq6HMSiqyl158z0SBEFkEhI0OaJ+ai1uXTgdT235AM3He6BqHJLIMLLCCUXT0ekNosQpgXMOWdFgE0UsnH0q/rjjAHTOocURLAxATaULnvbelIKOoxFFI0pFYEZAsijqKJUkaDqHwBi0OEHKvoCK32x+H6Oq3Th0uBN+WQVjgN0mRrivAMQULeu378cfdxyAFgq8bevoxf6mdnwjrNFmrqifWosSp5RSwcR8oqLUhlU3X9Tv9VSFY/R+Z0wcEbNYY74KUYIghheM80LK2+jPkSNHMGvWLOzYsQPjx4/P9XAGjbkomF2uzcUjuuv1+u37sXHHAQTjCAubxDBhdDk6vAF0+5SQRYdDixP+IQkMGudWfI5NFAy3EzcETIlTwsgKJ462+aCqHEq8A4UYUeHEia6A9bcoMjAwlDhFyIoORdVhEwVUlTsMS5LKccm5ddi44wBUXY/ZCHLCmOQurUSL6mAXXPN9h4950eWTCyrDyaTcbYPTYbPmDQBrN++BJDE4bCJkRYOq8n5l483MLnO/zp4gOr0yKsvsqCx1WO+75Nw6vPrO4aTHIwiCSJXBruskaAqQhkYPnt7yIT471g2gL1iYAaitdkGSBGuxefH1TxCQVQgCwMCgqLrl4jLFiykkSkskQ7SoOkSB4euzJmPvoRPo6PZD03hKcTwuhwS/rFrjQaiWjmlRsokMYAycAzVVLogC0OENIiCr0HSjcjIQGefjsAmoKnPGXSSjF9/wRRVIbQEPP9bmnQdx6HAH/LLWbyyFyOiwa8LpkKBqWkSX4kDQ6IUTbs1Z8fgbEd2Mm1t9CKoa7JKAcTWl1vs6vEFUldmTHo8gCCJVBruuk8upAAmPwzGtOi6HBA6OgKxFxE1MrquK+aTtcoqWeJEEAf9x9hic6Jb7WYQmh4mFkRVOHEtQLNAmGoKJsT6RxTmsuB+jIadRKFCHkTI+dmQJ/LIKuyRAC2oAi8zmMoOUJYnFraViplWbi2p47RUAcbdFH6uv3owGv6wVvJAx6fIFMa6mFAGoaG7twUm1pRHbY6V1m5ldJoqqQ2SRdZEcNhF+WcXoalfS4xEEQWQaEjQFTCoZP2blYlP4jK0pxaUXTIjpzkrl/bXVrrgVkMtL7egNaNAVIw7GFASmQJEkwzLDWF+MjqxocDkkOO0CAkGtn1uHAbBJQsJFMnrxBfoWVQ7E3RaNKYy6fGrRiBmgT4Q4bEaQuaxEWmhipXXXVpdEWGhskmBZaMLf53JIKR2PIAgi05CgGQbEEj6LhvD+9dv3Y9PfD0IOamDMCEL+z/NOwqvvHEaJkyGoaGDMUDSMGcLG7ZJQ5rKjtdMPXQc4OETBcIPMv/gUvPrOYZSW2Kz0cRNBYFbMRrxFMnrxBSIX1UTbwjGFUbSVqdCxhUSIrGgYW+OGLGsIQI1wwUWndS+YOQlrN++x9itxSgh6tYhA9fBzl+x4BEEQmYYEDTFgFs2ZEjPzyCwgqGlG8LAkMpw0uhxnTByBV985DDGUxdXhlaFowPiRblw/74uWa8wMwA0EVQSCWih2xgExFDwcb5GMXnyjF9VE28IxhZFNEqAHi8PlJAoMFW67VY/mhq9OA4CIAPRYFrqBWPbMc5eKxY8gCCJTZDwouKenBwsXLsRvfvMbHDp0CA8//LC1zePx4KyzzsLatWvx6KOPYtOmTSgvLwcAfPOb38TixYuTHn84BgUXItFZXMkWvXTun+qxwmNounqC0HQj+yu8snKh4LAJGDOy1IqrIqFBEEShkJdBwe+//z5WrlyJpqYmAMCMGTMwY8YMAEBraysWLVqEO++8EwCwb98+PPzwwzjnnHMyOSQiRwy0wm8690/1WOFWCVXrhqpx2EQBdaPLcMbEEdi1pwWfHevOa1fUzOnjcPvi+lwPgyAIIutkVNA8//zzuOeee7B8+fJ+2375y19i4cKFOPnkkwEYgmbt2rVobm7Gueeeix//+MdwOByZHB5B9COR+Fk0Z4pl7fnwk7a4tX0EAGCpdVNPF4LAcPHZY0nMEAQxbMmooLn//vtjvt7U1IS3337b2u7z+TB16lQsW7YMEyZMwB133IHHHnsMt912WyaHRxADZii9pMz6QU0t3Qn3IysLQRDEwMlJUPCGDRtw7bXXwm63AwDcbjd++9vfWtuXLl2KFStWkKAhiopcNNYkCIIYLgjJd0k/O3bswNy5c62/jx49io0bN1p/c84hSZSARRAEQRBEamRd0LS3tyMQCKCurs56zel04sEHH8Thw4fBOce6deswe/bsbA+NIAiCIIgCJetmkCNHjmD06NERr1VXV+O+++7DzTffDEVRMH36dHznO9/J9tAIgiAIgihQsiJoXn31Veu/zzzzTDz//PP99rn00ktx6aWXZmM4BEEQBEEUGTmJoSEIgiAIgkgnJGgIgiAIgih4SNAQBEEQBFHwkKAhCIIgCKLgIUFDEARBEETBQ4KGIAiCIIiChwQNQRAEQRAFDwkagiAIgiAKHhI0BEEQBEEUPCRoCIIgCIIoeAq+pbWmaQCAY8eO5XgkBEEQBEEMFXM9N9f3VCl4QdPa2goAWLx4cY5HQhAEQRBEumhtbcWECRNS3p9xznkGx5NxAoEA9u3bh5qaGoiimOvhEARBEAQxBDRNQ2trK04//XQ4nc6U31fwgoYgCIIgCIKCggmCIAiCKHhI0BAEQRAEUfCQoCEIgiAIouAhQUMQBEEQRMFDgoYgCIIgiIKHBA1BEARBEAUPCRqCIAiCIAoeEjQEQRAEQRQ8Bd/6oFB49NFHsXXrVgDAjBkzsHz5cuzatQu/+MUvIMsyLr/8ctx2220AgMbGRtx1113w+Xyor6/HvffeC0kq3FMVa+4bNmzAM888A8YYTj/9dNx7772w2+149NFHsWnTJpSXlwMAvvnNbxZ0W4tYc7/zzjuxe/duuFwuAMD3v/99zJ49O+71UKhEz/3888/Hww8/bG33eDw466yzsHbt2qI777/61a+wbds2MMbw9a9/Hd/5zneGzf0ea+7D5X6PNffhcr9Hz/2UU07J/v3OiYzzxhtv8GuuuYbLssyDwSD/9re/zf/yl7/wGTNm8M8//5wrisKXLl3Kd+7cyTnnfN68efy9997jnHN+55138nXr1uVy+EMi1tzXrl3LZ8+ezb1eL9d1nS9fvpw/+eSTnHPOb7rpJv7uu+/mdtBpItbct2/fzq+44gru8Xgi9vX7/XGvh0Ik3txNjh8/zmfNmsU//fRTznlxnfe33nqLL1y4kCuKwv1+P//KV77CGxsbh8X9Hmvuhw4dGhb3e7y5D4f7Pd7cTbJ1v5PLKQvU1NTgjjvugN1uh81mw8SJE9HU1IQJEyagrq4OkiThyiuvxMsvv4zm5mYEAgGcffbZAIAFCxbg5ZdfzvEMBk+suQeDQdxzzz0oLS0FYwynnnoqjh49CgDYt28f1q5diyuvvBL33XcfZFnO8QwGT6y5Hz16FEePHsWKFStw5ZVX4pFHHoGu69izZ0/M66FQiTd3k1/+8pdYuHAhTj75ZADFdd7PO+88/N///R8kScKJEyegaRq6u7uHxf0ea+4Oh2NY3O+x5u50OofF/R5r7iUlJdb2bN3vJGiywOTJk60frKamJmzduhWMMdTU1Fj7jBo1Ch6PB8ePH494vaamBh6PJ+tjThex5n7FFVfgoosuAgC0t7dj3bp1mDVrFnw+H6ZOnYply5bhhRdeQHd3Nx577LFcDn9IxJr7l7/8ZVxwwQVYtWoVnn/+eTQ0NGDjxo39zrt5PRQqseY+Y8YM6++3334b3/72twGg6M47ANhsNjzyyCOYN28eLrzwwrjnt9jud6D/3MeOHTss7neg/9xVVR0W9zvQf+61tbUAsnu/k6DJIgcOHMDSpUuxfPly1NXVgTFmbeOcgzEGXddjvl7ohM/dVOkejwfXX389rr76apx//vlwu9347W9/i4kTJ0KSJCxduhSvvfZabgeeBsLnfsopp+DXv/41Ro0aBZfLheuuuw6vvfbasDrvGzZswLXXXgu73Q4ARXvef/jDH+LNN99ES0sLmpqahtX9Hj73559/HsDwud/D5/7mm28Oq/s91nnP5v1OgiZL7N69G0uWLMEIbopkAAALbUlEQVTtt9+Or33taxg9ejRaW1ut7a2trRg1alS/19va2jBq1KhcDDltRM8dAA4dOoSFCxfia1/7Gm655RYAwNGjR7Fx40brfZzzgg6OBPrP/aOPPsK2bdus7eYc410PhUys8w4AO3bswNy5c62/i+28Hzp0CI2NjQAAl8uFOXPm4K233hoW93usuX/00UfD4n6PNfe//vWvw+J+j3fegeze7yRoskBLSwtuueUWrF69GvPmzQMAnHXWWfj000/x2WefQdM0vPTSS7j44osxbtw4OBwO7N69GwDw4osv4uKLL87l8IdErLn39PTghhtuwK233oqlS5da+zqdTjz44IM4fPgwOOdYt24dZs+enauhD5lYc+ecY9WqVejq6oKiKNiwYQNmz54d93ooVGLNHTBcDoFAAHV1ddZrxXbejxw5gpUrVyIYDCIYDGLHjh1YuHDhsLjfY839zDPPHBb3e6y5n3vuucPifo819y996UtZv98LVw4XEL/73e8gyzIeeOAB67WFCxfigQcewA9+8APIsowZM2bgsssuAwCsXr0aK1euRE9PD6ZNm2b5HguRWHOfO3cu2tra8OSTT+LJJ58EAFxyySW49dZbcd999+Hmm2+GoiiYPn06vvOd7+Rq6EMm3nn/r//6LyxatAiqqmLOnDm44oorACDu9VCIxJv7tGnTMHr06Ih9q6uri+q8z5gxA3v27MFVV10FURQxZ84czJs3D9XV1UV/v8eae2dn57C432PN/fvf/z6qqqqK/n6Pd83v2bMnq/c745zztByJIAiCIAgiR5DLiSAIgiCIgocEDUEQBEEQBQ8JGoIgCIIgCh4SNARBEARBFDwkaAiCIAiCKHhI0BBEDjnttNNw5ZVXYv78+db/7rrrLmtbe3t7wvfv3LkTv/rVr5J+Tvh+O3bswM9//vOhDz6MF154Addccw3mz5+PuXPn4u6770Z3d3fS911yySXYu3dvWseSCmvXrsVll12G2bNnY82aNTCTPQOBAO677z5cddVVuPTSS/HEE08kPM4zzzyD0047Df/+978jXr/rrruwa9eupONYs2YNLrjggojzP3/+fOzduxdr1qzBfffdN/hJEsQwg+rQEESOefrpp1FdXT2o9+7duxddXV0D2m/WrFmYNWvWoD4vFr/5zW/w+uuv49e//jVGjhwJRVGwatUqfPe738Wzzz6bts9JF6+99hq2bt2KzZs3QxRF3HDDDZg4cSLmzp2L1atXo6urC5s2bUJvby/mz5+P+vp6qy9VNM899xyuvPJKPP300xH73H///SmPZ+7cufjJT37S7/WdO3cOeG4EMZwhQUMQBcCvf/1rbNmyBaIo4gtf+ALuvvtuHD16FM899xw0TUNZWRluuukm/PSnP8Vnn32Gzs5OuN1urF69Gl6vN2K/CRMmYNu2bVi7di2OHTuGn/70p2hubgbnHFdddRVuvPFGHDlyBEuWLMGMGTPw/vvvo7u7G8uWLetX0bO3txdr167FCy+8gJEjRwIwmtQtX74cr7zyCoLBIBhjeOCBB/Dmm29CFEWceeaZuPPOO1FaWmod56233sLPfvYzvPTSS/3+XrNmDT7//HN4PB60trZi2rRpOP/88/GnP/0JR44cwbJly3DFFVdgzZo1aG5uRmtrK5qbm1FbW4sHH3ywX0n5V155BVdccYXVDXjBggX485//jMsvvxwvvvgiNm7cCFEUUVZWhqeffhoVFRUxz8lbb72Frq4u63tpaWnBmDFjAADXXXcdFi9ejNNPPx2LFy/GxIkT0dzcjGeeeWZQJe4PHDiA++67D52dnWCMYenSpbjqqqswf/583HHHHbjwwgvx0ksv4c4778Q777wDp9OJu+66C9OmTcO111474M8jiEKEXE4EkWOuv/76CHfDiRMnIrZv2rQJ//jHP/D/27vfkKb2MIDj35YbSmkU2oxK+mMEZkgvqqWN0raZ4tG1NIRYWCFlvrIiAgkKwRdiQVQWBEHWNMvyzygycOXUgrB817vEDKKZSZAZzu3svgiHu9PurXsvt937fN6dc54957dzYHv4/c7haW5uxul0smbNGk6ePElaWhrFxcXk5uZSUVGB2+0mLi6OpqYmOjo6SE1NxeFwhMVNd/z4cTZv3ozT6aSxsZH29nbu378PwNu3b9m6dSvNzc0cO3aM6urqsLEPDAwQHR0dbDw5JSYmhvz8fHQ6HZcvX2Z4eJi2tjba2tpQVZWampofukYvXrzg0qVLtLS04Ha7ef36NQ6Hg1OnTnHhwoVgXF9fH+fPn+fhw4fExMRw69atsFzTCw+AxMREPB4Po6OjfPnyhadPn2K32ykoKMDlchEXFzfjmBoaGlAUBb1ej8Fg4ObNmzPGvX//niNHjtDR0TFjMfPgwYOQ+3/x4sWQ4z6fj7KyMux2O06nk6tXr3Lu3Dn6+/sxm8243W4Auru7WbBgAX19fQQCAbq6uiK6lYAQP0pmaIT4l/3RkpPb7cZmswVnFPbt28eVK1fwer0hcTt37mT58uXcuHGDN2/e8Pz5czZs2DBr3vHxcV6+fMm1a9cAiI2NxWaz4Xa7SUtLQ6vVsm3bNgBSUlL49OlTWA6NRoOqqt/9fm63m4qKCrRaLfBt9mKqQeGflZ6eTmxsLACLFy/GaDQCkJSUFDKuTZs2BWd+UlJSZlyO+31n40AggEajwefz4ff7GRoa4vr164yOjmK321m6dCkmkykkx4cPH+js7OTu3bsAWK1WTp8+TXl5efA+TYmKipp1yQpmX3KaMjg4yMTEBBaLBQC9Xo/FYqG7u5vs7GyOHj3KiRMn6Ovro6SkhN7eXubNm0dSUhIJCQmz5hXiv0ZmaIT4xamqGvIHrKoqPp8vLK6hoYHKykqio6NRFIW8vDy+19lEVdWw49Nza7VaNJpvPxHTzz9dcnIyPp+PwcHBkP0TExOUlpbi8XhmHP/k5GRI/Jw5c0LG8vvjOp0uZHu27rzR0dGz5pyyZMkShoeHg9vDw8MkJiaycOFCtFotVqsVjUZDfHw827dvp7+/PyzH7du3ASgrKyMrK4uamhrGxsZoaWkJi9XpdH+pm7Df7w+7/oFAAJ/Px9q1a5mcnKSzs5MVK1aQmZlJb28vLpeL7Ozsnz6nEJFIChohfnFGozH4kCp8e7Nm48aN6HQ65s6dGyxAenp62LVrF0VFRaxcuRKXy4Xf7wcIiZsyf/580tLScDgcAHz+/JnW1lbS09P/9Nh0Oh2lpaVUVlYyMjICgNfrpbq6mq9fv6LX6zEajTQ2NjI5OYmqqjgcDjIyMkLyLFq0iHfv3vHx40cCgUBw2eufsGPHDtrb2xkfH8fr9XLv3j1MJhM6nY7MzExaW1sBgstP69evD/m83+/nzp07nDlzBpfLhcvl4smTJxw6dIj6+vrvFpE/Y9WqVURFRfHo0SMAPB4PHR0dwftkMpk4e/YsGRkZrF69mrGxMZxOZ3BGR4j/CylohPjFFRYWsmXLFoqKisjJyeHVq1fU1tYCYDAY6OnpoaqqigMHDtDU1ISiKOzdu5d169YxNDQUFjddbW0tz549Q1EUCgsLsVgs2Gy2Hxrf4cOHsVgsHDx4kIKCAvLz8wkEAtTV1QHfZjHi4+OxWq3k5OTg8/mCr6ZPSU5Opri4mN27d7Nnzx6WLVv2s5frD2VlZWGxWCgqKiIvL4/U1FSsVisAVVVVjIyMkJubi81mw2w2h3VBfvz4MaqqoihKyP6SkhJGRkbo6ur6W8er1Wqpq6ujvr4eRVHYv38/5eXlGAwGAMxmMwMDA8ECJz09nYSEhJDnhIT4P5Bu20IIIYSIeDJDI4QQQoiIJwWNEEIIISKeFDRCCCGEiHhS0AghhBAi4klBI4QQQoiIJwWNEEIIISKeFDRCCCGEiHi/Aa0suVTWBGc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1" name="Picture 3" descr="C:\Users\Hello\Desktop\Data science\Impurity test project\Visualiation\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1"/>
            <a:ext cx="7164387" cy="38204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0513" y="5157192"/>
            <a:ext cx="6853466" cy="923330"/>
          </a:xfrm>
          <a:prstGeom prst="rect">
            <a:avLst/>
          </a:prstGeom>
        </p:spPr>
        <p:txBody>
          <a:bodyPr wrap="square">
            <a:spAutoFit/>
          </a:bodyPr>
          <a:lstStyle/>
          <a:p>
            <a:r>
              <a:rPr lang="en-IN" dirty="0"/>
              <a:t>We can see that these two variables are correlated with each other. So, have medium linear relationship which is confirmed with the correlation matrix as </a:t>
            </a:r>
            <a:r>
              <a:rPr lang="en-IN" dirty="0" smtClean="0"/>
              <a:t>well.</a:t>
            </a:r>
            <a:endParaRPr lang="en-IN" dirty="0"/>
          </a:p>
        </p:txBody>
      </p:sp>
    </p:spTree>
    <p:extLst>
      <p:ext uri="{BB962C8B-B14F-4D97-AF65-F5344CB8AC3E}">
        <p14:creationId xmlns:p14="http://schemas.microsoft.com/office/powerpoint/2010/main" val="9247458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393692"/>
            <a:ext cx="7920880" cy="369332"/>
          </a:xfrm>
          <a:prstGeom prst="rect">
            <a:avLst/>
          </a:prstGeom>
        </p:spPr>
        <p:txBody>
          <a:bodyPr wrap="square">
            <a:spAutoFit/>
          </a:bodyPr>
          <a:lstStyle/>
          <a:p>
            <a:r>
              <a:rPr lang="en-IN" b="1" dirty="0"/>
              <a:t>Flotation columns 07 Air Flow </a:t>
            </a:r>
            <a:r>
              <a:rPr lang="en-IN" b="1" dirty="0" smtClean="0"/>
              <a:t>v/s </a:t>
            </a:r>
            <a:r>
              <a:rPr lang="en-IN" b="1" dirty="0"/>
              <a:t>Flotation column 03 Air Flow </a:t>
            </a:r>
          </a:p>
        </p:txBody>
      </p:sp>
      <p:sp>
        <p:nvSpPr>
          <p:cNvPr id="3" name="AutoShape 2" descr="data:image/png;base64,iVBORw0KGgoAAAANSUhEUgAAAjQAAAHoCAYAAABen3XKAAAABHNCSVQICAgIfAhkiAAAAAlwSFlzAAALEgAACxIB0t1+/AAAADl0RVh0U29mdHdhcmUAbWF0cGxvdGxpYiB2ZXJzaW9uIDMuMC4zLCBodHRwOi8vbWF0cGxvdGxpYi5vcmcvnQurowAAIABJREFUeJzs3XmcXGWZ8P3ffc6prbur051OdyeBEJYAaQK4EBRkJEgkICHAE3hEBlE2BR2jHx15dYLP4+vMMzijODPwODK8oyxCRBSDLGFYDAYURAiOZusACSRk7XR6X2o759zvH6eqUt1d3V3dXVVd1X19Px8+JJVa7trOueq6r/u6ldZaI4QQQghRxozJHoAQQgghxERJQCOEEEKIsicBjRBCCCHKngQ0QgghhCh7EtAIIYQQouxJQCOEEEKIsicBjRBCCCHKngQ0QgghhCh7EtAIIYQQouxJQCOEEEKIsmdN9gAmKhqNsmXLFurr6zFNc7KHI4QQQogJcByH1tZWTj31VILBYM63K/uAZsuWLVxzzTWTPQwhhBBC5NGaNWtYvHhxztcv+4Cmvr4e8J747NmzJ3k0QgghhJiIgwcPcs0116TP77kq+4AmNc00e/Zsjj766EkejRBCCCHyYaxlJFIULIQQQoiyJwGNEEIIIcqeBDRCCCGEKHsS0AghhBCi7ElAI4QQQoiyJwGNEEIIIcqeBDRCCCGEKHsS0AghhBCi7ElAI4QQQoiyJwGNEEIIIcqeBDRCCCGEKHsS0AghhBCi7ElAI4QQQoiyJwGNEEIIIcqeBDRCCCGEKHvWZA9ACCGEKKSNzS2s3bCDlvZ+GmdWsPK8BSxuapzsYYk8kwyNEEKIKWtjcwv3rN1ER3eEcMiiozvCPWs3sbG5ZbKHJvJMMjRCCCGmrLUbdmBZiqDfO90F/RZRbNZu2FEWWRrJLuVOMjRCCCGmrJb2fgI+c8BlAZ/Jofb+SRpR7iS7NDaSoRFCCDFlNc6soKM7ks7QAMQSDg0zK/Jy/4XMoJR7dqnYJEMjhBBiylp53gJsWxON22jt/d+2NSvPWzDh+y50BqWcs0uTQQIaIYQQU9bipkZuXnk6tdUheiM2tdUhbl55el4yHJkZFKW8/1uWYu2GHXkYuZddiiWcAZflM7s01ciUkxBCiClp8HTQLXkKZFJa2vsJhwaeRvOZQVl53gLuWbuJKDYBn0ks4eQtuzQVSUAjhBDT0FRfPZOaDrIsNWA6iDwGNYWuz1nc1AgrT2fthh0cau+nYQq+T/kkAY0QQkwzxTjZT6aNzS3cseYNojEbv8+kJhygMpj/gtpiZFAWNzVOifekGKSGRgghpplC135MplSwFo3ZmAbYjktrR4S+qJ33gtpC1ueIsZMMjRBCTDOFrv2YDKkptO272jGUwjQV2gXDULhoOntimEYg7wW1kkEpHZKhEUKIaWaqrZ7JXD6ttcZxXWzbxdUa19UoNHEpqJ3yJKARQohpppC9WYotVS/T2hmhrSuGYSgUCtM0MAyFZSkcF4IBS6aDpjiZchJCiGlmqqyeyVYv4zguSikMwNVQNzOEbWsJZqYBCWiEEGIamgq1H6niZr/PwLY1hqHA9CYeDAVoqK0OlWWwJsZOAhohhBBlZ2NzC9t3teO6XiDjag0uKKVxXKirkRVH043U0AghhCgrqakmQyUzMYDWGmUg9TLTmGRohBBClI3MpnleZsb7ZZ4qBq6vCUowM01JhkYIIURZGFwEDEcyMwCuluLf6UwyNEIIIUraSE3zMA1Mw6ChNkBtdUiCmWlMAhohhBAlK3PfKa01TqpZnlLpImBpmidAAhohhBAlavAmk4bhZWZM06sEtkxFPKFLtgh4qu9oXmqkhkYIIUTJydY0L7WdAcksTd2MIPU1Ib5+zRklFyhkbseQuaP5xuaWyR7alCUBjRBCiJKSuZ2B1uBokrUz3nYGqf9KeXfrqbyjeamSKSchhBBFN9x0zJDMjKtxHAAXU1E2TfOm4o7mpU4CGiGEEDnLR11IZqFv5nRMan+pzO0MfKZBAgftgqPKp2le48wKOrojBP1HTrPlvKN5OZApJyGEEDnJV13IcNMxD6zbxvZd7Rw43I/taNxkrYxlKJSiZOtlsplKO5qXCwlohBBC5CRfdSEt7f0EfOaAy2xH815Lz5TZzmBxUyM3rzyd2uoQvRG7pOt9pgqZchJCCJGTfNWFDJ6O6YvatLT1owF3Cm1nMBV2NC8nBc3Q3HnnnVx88cUsX76c++67D4C/+7u/Y9myZVx22WVcdtllPP/88wC88sorrFixgmXLlvGv//qvhRyWEEKIcWicWUEs4Qy4bDx1IZnTMb2RBIfavWBGtjMQE1GwDM1rr73Gq6++yhNPPIFt21x88cUsWbKELVu28NBDD9HQ0JC+bjQaZfXq1Tz44IPMmTOHm2++mRdffJElS5YUanhCCDElFbKZ28rzFngrkLAJ+Exi4+zQu7ipkbfPnMfjL71DXySB8nYwwFAGhpLtDMT4FCxD86EPfYif/vSnWJZFW1sbjuMQDAbZv38/q1evZsWKFdx11124rsumTZuYP38+8+bNw7IsVqxYwTPPPFOooQkhxJRU6GZu+aoL2djcwguv76E27McyFaah0Jp0EbBCtjMQY1fQGhqfz8ddd93Fvffey0UXXYRt25x11ll8+9vfJhwOc/PNN/Poo49SUVFBfX19+nYNDQ20tEg3RSGEGIvMol2AoN8iis3aDTvyluWYaF1IuW9nIEpXwVc5ffnLX+YPf/gDBw4c4A9/+AP//u//TkNDA6FQiGuvvZYXX3wR13W9jcaStNYD/i6EEGJ02VYPlVIzt3LfzkCUtoJlaHbu3Ek8HqepqYlQKMSyZct4+umnqamp4cILLwS8wMWyLGbPnk1ra2v6tq2trQNqbIQQQoyu2M3cxlqvM7hpnmGodCWwoQANtdUh2cRRjEvBMjR79+7lW9/6FvF4nHg8zvr16znzzDO5/fbb6erqIpFI8Mgjj3DBBRfwvve9j3fffZfdu3fjOA5PPfUU5557bqGGJoQQU1Ixm7mNtV5nY3NL1qZ5Cu//teEgq6/7ELd/4RwJZsS4FCxDs2TJEjZt2sTll1+OaZosW7aML33pS9TW1nL11Vdj2zbLli3jkksuAeCf/umfWLVqFbFYjCVLlnDRRRcVamhCCDElLW5qTG8fcKi9n4Y8r3LKNJZ6nVTwYyggs2meqXCc8muaJ0qT0lrryR7EROzdu5elS5eyfv16jj766MkejhBCTAs3/uPzhEPWkPrH3ojNj2+7IH1ZZhGwYShcV2MohUZjGga14YAEM2KA8Z7XZesDIYQQY5ZLk73BRcAgTfNE4cjWB0IIIcZspCZ7qWLh7bvaMZTCNL2l2akiYGmaJwpBAhohhBBjNly9DsA9azdhWQqtNU6q+FcpcEEpaZonCkMCGiGEEOMyuMmeNM0Tk0kCGiHEtFDIPY5E9qZ5juM1TTUAV0PdzBC2XVp1M/K5mDqkKFgIMeUVeo+j6S6VmWntjKA1OJpk7YyBYaj0f+Pd+6lQ5HMxtUiGRggx5RVjj6PpakhmxtU4DoCLqcBxoa6mtAKZFPlcTC2SoRFCTHmlvsdROcvczkBrhc80MQzQrhfMlHK9jHwuphYJaIQQU14uPVPE2A23nYFlKJSi5DeZlM/F1CIBjRBiyivmHkfTReZ2BkbmdgZG6WdmUuRzMbVIDY0QYsor5h5HU93gpnkVQR89/XGU9hrnKRT1NcGSD2ZAPhdTjQQ0QohpYXDPFDF2qaxMZtO8nv4E4Qo/0bhNwtZlt52BfC6mDglohBBCjGq4pnkoiMYdjqqvIhq3ZTsDMWmkhkYIIcSIsjXNs20XV2vQ3lYGHT1RDrVH2HOwh9V3vyy9XETRSUAjhBBiWLk0zdNouvsShCv91M0ISIM6MSEd3dFx3U6mnIQQQmSVa9O8YMDCdhxpUCcmpLc/zi/Wv82vnt04rttLQCOEECKrzKZ5tq3xmQYJHK9pnjqyNPvutZsIhwaeTqRBnchVwnZ5+pV3eeT5N+npT+A47rjuRwIaIYQQQ6Sa5rmuxjCUVy/jgmUoHNdrmpdazdQ4s4KO7kg6QwPSoE6MTmvNy5v289N1zRxo6wMgGDC56IzjuOuFsd+fBDRCCCEGyGyaR2bTPFPhOEOb5q08b4E3NYVNwGcSSzjSoE6MqPnddu59cgvbd3cAXg+jj585j09f1ERf92HuGsd9SkAjhBACGH/TPGlQJ3K1/3AvD6zbxiubDqQvO2NhAzesWMQxs6sB6Ose331LQCOEEGLCTfOkQV12qSCxpb2fxmkc6HX3xXnk+Td5+pV3sR0NwPFzZ3DjpYs4/cT6vDyGBDRCCDHNSdO8wsgMEsMhK72cnTLqpDxR8YTDU79/h1/85i36ojYAs2qCXPuJJs774DyM1EZgeSABjRBCTGPZmuY5jotSCgPvhCSbNg6Ua9YltUpsOi5nd13N7/68j58+vY1DHREAKoIWV3xsAZcvWYDfZ+b9MSWgEUKIaSozM5NqmmcZCkyv56qhAA211aFpO1Uy2FiyLi3t/dNyOfvmnYe598mt7NjTCYBpKC48az7XXNREdaW/YI8rAY0QQkxDuTbNK6eNJothLFmX6bacfe+hHu5/aht/3HowfdmHF83m+hWncFR9uOCPLwGNEEJMM9kyMz7TzNo0T4KZgcaSdZkuy9k7e2I8/Nx2nnl1N67rFfwuOLqGmy47lUXH1xVtHBLQCCHENDJSZiZb0zwx0FiyLlN9OXss4fDESzv55fq3icS8gt+G2hCfufgUzv3AUSiVv4LfXEhAI4QQ00iu2xlMlZNuvo016zIVl7O7rmbDn/bw4NPNHO7yNpKsDPn45NITWfHR4/FZ+S/4zYUENEIIMQ2kVuZsfacNv2UQClj02HHcYbYzENlN9azLaP7yViv3PrmVd/Z3AWCZiovOPpZrLlxIVUXhCn5zIQGNEEJMcZkrc/yWQcJxsTOa5sUTWjIzYzAVsy6j2X2gm/ue2sob2w+lL/vIaXO47pJTmDOrahJHdoQENEIIUQST1TF2cNO8UMDC7o+j0URiNrNqgtj28B2AxfTW3h3lZ89u5/k/7iZZ78vC+bXccOmpNB07c3IHN4gENEIIUWCT1TE2W9O8nn6XcIWfSMwmbrvSY0ZkFYnZ/HrDDtZu2EE07gAwu66Czy4/hXNOn1v0gt9cSEAjhBAFNhkdY4drmueiicYdZtUEqa0OcfsXzinI4xdCueyLVC7jzMZxNb957T3WPNNMR08MgHCFj6suOJnl5xyHlWy6WIokoBFCiAIrdsfY0ZrmxcuwH0q57ItULuMcTGvNn948xH1PbmX3wR4AfJbB8nOO41MXnExlyDfJIxydBDRCCFFgxewYO1Wb5pXLvkjlMs5M7+7v4t4nt/Lnt1rTl537gaP47PJTaKgtn67GEtAIIUSBFatj7FRumlcu+yKVyzgBDndGeOiZZl7YuAedLPg95biZ3HTpqZx4TO3kDm4cJKARQogCK3TvklTNxvZd7RhKYZoK7TKlmuaVy75I5TDO/miCtb/dwWMv7iSe8Ap+j6qv5Lrli/jwqbNLsuA3FxLQCCFEERSqd0lmzYbWGkdrXFd7J6Up1DSvXPZFKuVxOo7Lc3/czc+efZPOXq/gd0aVn6uXncxFZx2LWcIFv7mQgEYIIcpYZs2Gz/K2MzBN7xe2Zaop0zSvFDv0DruaqcTGqbXm9W0t3PfUVvYe6gW8abBLP3o8Vy49kYpg6Rf85kICGiGEKFMbm1vYvqsd19X4fSZBv7edgdLgaqibGZpSTfNKqUPvaKuZSmWcb+/p4N4nt7JlZxsASsHHzjiaz1x8CnUzQpM8uvySgEYIISbBRHuVpE6ohgLUwKZ5/dEEaCbUNK+ce6kUQ6mvZjrU3s+D/9XMhj/tTV/2vhNnceOlp3Lc3BmTOLLCkYBGCCGKbKK9SjKXZhuGwtXgVT9o+qM2teHghLIy5dpLpZhKdTVTbyTBo+vf4onfvUPCdgE4pjHM9SsWTfn3TgIaIYQoson8uh+8NFvj1Uio5MomV098iqnUsw+loNRWMyVsl//6w7v8/Lm36OmPA1AbDvDXFy7kgg/PxzTKc+XSWBQ0oLnzzjt59tlnUUpx5ZVXcv311/PII4/w4IMPopTi1FNP5Tvf+Q5+v58f/vCH/OpXv6K6uhqAT37yk1xzzTWFHJ4QQkyK8f66H247A0wD0zBoqA1QWx2acNBRqtmHUlIqq5m01ryy+QAPrNvGgcN9AAT9Jv9jyQJWnr9gQMA11RXsmb722mu8+uqrPPHEE9i2zcUXX8ySJUv4yU9+wtq1a6msrOSb3/wmP/vZz7juuuvYsmUL//Iv/8IHPvCBQg1JCCFKQihgsvdQL46r8VkGNVUBTFON+Ou+mNsZlFr2oRSVwmqm7bvbufeJrTTvagfAMBRLF8/j2oubqA0HizaOUlGwgOZDH/oQP/3pT7Esi5aWFhzHIRAI8O1vf5uqqioATjrpJPbv3w/Ali1buOeee9i3bx9nnnkm3/jGNwgEAoUanhBCTIqNzS1098axHY1SYNsuhzoihCt83HjpaVmvX+ymeaWSfSh1k7Wa6WBbHw+s28bv/7I/fdkZCxu4YcUijpldXfTxlIqCdtHx+XzcddddLF++nLPPPpu5c+dyzjnezq7t7e2sWbOGpUuX0tfXR1NTE7feeiuPPfYY3d3d/OhHPyrk0IQQYlKs3bCDypBFw8wKfJaJRmGZBjXh4JCTYyor09Ed8ZrmuS627eImm+dZhkIpr2ne1685I28n18VNjdy88nRqq0P0Rmxqq8u7Kd9U0dMf58ePb+EL/7w+HcwcN7eaf7jlI/y/nzt7WgczUISi4C9/+ct87nOf45ZbbuEXv/gFV111FS0tLdx0001cccUVfPjDHwbgP//zP9O3ueGGG1i9ejVf/epXCz08IYQoqlR9ilKKyqB3CNZa0xuxh1x3MpvmlVIvlekuYTs89ft3eeQ3b9EXSQAwa0aQaz7RxPlnzMOYBgW/uShYQLNz507i8ThNTU2EQiGWLVvGm2++yc6dO7npppu49tprueGGGwDYv38/r7zyCldeeSXgfbkta/oUMgkhpo9c61OmW9O8Qij3Xjpaa37/5/088PQ2WpIF2aGAxRUfW8Dl5y0g4DMneYSlpWBTTnv37uVb3/oW8XiceDzO+vXrOf3007nxxhv5yle+kg5mAILBIN///vfZs2cPWmvWrFnDBRdcUKihCSHEpFl53gJsWxON22jt/X9wfUpm0zwj3TQvQbjCj2EoDEPJNNAoMqfrMnvpbGxumeyh5WTrO23cetfv+N5DG2lp78c0FJ84+1j+c/XHueqCkyWYyaJgaZAlS5awadMmLr/8ckzTZNmyZXR2dnL48GHuu+8+7rvvPgDOP/98vvKVr/D3f//3fOELXyCRSPDBD36Q66+/vlBDE0KISTPa6phCN82bLsq1l86+1l4eWLeNP2w+kL7szFMauWHFIo5uCE/iyEpfQed1Vq1axapVqwZcdt1112W97oUXXsiFF15YyOEIIURJGK4+pRhN86aLye6lM9bprq7eGD9/7k3+6w+7cFwNwAlHz+CmS0/l1BNmFWXM5U4KVYQQogQUq2nedDGZvXTGsnVELOHwxEs7efSFt+mPeoXh9TUhPntxE+d+8GiUkoLfXElAI4QQk6yYTfOmi9NOqOOX69/GTTYvrAz58JlGUV7DXKa7XFez4U97efC/mjncGQGgMmhx5dITuezcE/BZUiMzVhLQCCHEJJmMpnnTwcbmFl54fQ/VlT76IjYJ26WnL86VS08syms42nTXX95u5b6ntrJzbxcApqn4xFnH8tcXLSRc4S/4+KYqCWiEEKJIMusqKgIWnT1Rqip8XtO8ZLM8pRS43nST43rTDxLMjE0qQ1JVEaQ2WUcbjdts3tnG1UV4/OGmu6qr/Hznx68OWGn1kdPmcP2KRcyuqyzCyKY2CWiEEKIINja3cOfP/0QkZpNwvOAFoC/qrWbSLkVrmjfVTXZB8OCtI/pjNp09caKtfWjvbefk+bXcuGIRTcfVFWVM04EENEKUmHJvBiayu3/dVnr6E6BIBzMACdvFUKCUwkCa5uXDZG+umVqa/+gLb7PrQDeRqI2bjGT8lsHxR83gkx8/SYKZPCvoXk5CiLEp92ZgYnj7W/swksHM4HUrpmmkG+ZJ07yJy6V5YSE5rqazJ8qBw330RRK4WmMaiqPrK5k/p4reSJz/77HN8r3OM8nQCFFCyrUZmMiNo3V6yiGTQuO4UCf1MnkxWvPC4eQjO/qnNw9x35Nb2XWgGwCfZTB7ZgWGCT7TRGv5XheKBDRClJDJnvsXhTOzOkBLeyTrvzmurGTKt7FurjmW3jHZvLu/i/ue3Mp/v9Wavuyj75/LdcsX8Xd3v0zYJ9/rQpOARogSMtlz/6IwNja30NaZPZixDMUsycxMuvFmR9u6Iqx5Zju/ef29dPbtlONmctNlp3LivFpAvtfFIgGNECVk8OqImDRUK3up1U22m/3fHa1ZeGwtazfs4O61m6QQfJKMNTvaH02wdsMOHtuwk3jCAWBufSXXX7KIDy+aPaDDr3yvi0MCGiFKyHjn/kVpSm1n0BdJDHsd01D87s/7qQn7qakKjHmqQ+RHrlkUx3F57rX3+Nmz2+nsiQEwo9LPp5adzCfOPhbTHLrWRr7XxSEBjRAlZqxz/6I0ZW5nMBLDUDiut5O23zLp7I0RT7jcseYNvn7NGfJZKJLRsihaazY2t3DfU1vZ09ILgN9nsOKvjueTHz+JiqBvxPuX73XhSUAjRJmQ/jTlIdt2Bo6bZWkT3gnRdUnu1+TS2hlBoTANiMZsydQU0UhZlJ17O7n3ya1s2nEYAKXgvA8ezQdPbuC5195j1Q82yHeyBEhAI0QZmOgKjMz7kaCocDLfp9R2BraTPZhJlVg4joud/LulvH40rvaCHctSsrQ3j0b7/A/OorR2RPiXn73Bhj/tTRf8nragjpsuPZX27lhevpMifySgEaIM5KM/Tb6CIjG8zPfJZxnYtkYpr/eMAjJDG629JnupKSetwdUuaAOtoSYckKW9eTSWz39fJMGvfvs2j7+4k3iymnteYxXXX7KIxU2NKKX48RMvS8+oEiMBjRBlIB/9aaRpX2FtbG5h+652XFfj95kE/RY9djz9y96yvEClvjbE4Y5+EsnMjd9nEPRbdPbGcFwwTS9b09oRwTQUc2bJpoX5kMvn33Zcnv3DLn723Jt098UBqA0H+OsLF3LBh+djGkdWLknPqNIjAY0QZSAffSzkAFw4qV//hgKUd2Ls6XcJV/jp7I2hNVimQU04QGXQ4pCGoN/k6Iaq9H0EfAYtHREcR6OUl9GxHa+F/sbmFgk6J2ikz7/Wmle3HOSBdVvZ19rn/Zvf5PJzT+DK808kGBh6qpTeMqVHAhohykA++ljIAbgwUkuzozE7Xf/iLdz1Vi7NqPSjlKIyZBHwmXT0RHG1Jp5w2NfaS01VgMqQD8sy8FveLR1XY1kGNVUBTFPqaPJhuM9/VYWPv/vRy2x9pw3wsmNLF8/j2otPYWZ1cNj7y+U7KTVrxSUBjRBlIB99LKS5V/5lLs02Da9GRmuNMhXaBVdrvvKpDwLelMd7B7vpj9qEK3z0RWzitreyKW47+EyTUMBH3YzAgKZsWmvJouXB4M9/XzRBZ0+caNxJX+cDJ9dz46WnMn929aj3N9p3UmrWik8CGiHKxET7WEhzr/zKzMxoDY72tjHA9GplzGS2Zu2GHaw8bwG3f+EcVt/9cjpL0Bey6eyJEU84ROMuX7rmA6zdsEOyaAWS+vz/cv1b7DrQTSRqp4u0j51TzQ0rFvGBkxvGfJ/DfX+kZq34JKARYhqR5l75MTgzY7saxwFwQXs7Z5uGorrSx1u7O/iHe//IrBlBDndFcF2vPsbnM6ibEaIiYNLWFWPthh3sOdhDfzRBuNJHTVWg7LNopTTlkrBd9rX2sqelh/6o1+xwZnWQaz+xkPMXH4ORUfCbD6manb6oF7gmbBelNAfa+rnxH5+ncWYFp51Qx+adbSXx+kwFEtAIIUSOsjXN0y74TIMETnKaybuu42o6euLp2x7qOLI5pcZrpNfS1kdVhY9ozKGjO0LdDK9mprsvju1ojpldXbYnuVKZctFa8/Km/TywbhsH27ypu1DAYuXHFvA/zltAwGcW5HEbZ1awv7WXrt54uudQwvY+HAaa/a09bHunjZpwgJoqv0xJ5YEENAVSSr9MhBATN2LTvHQZRvYmesNxNXT3JaibEUhPTdSGA4QCJrXVIW7/wjkDHr+cjimlMOWy7d027n1yK2/u7gC8bSaWffgYrrmwiZpwoKCPvfK8Bdx+/2toNAaKhOP1szEUdCWXhKOgP2pTGw7IlFQeSEBTAKXyy0QIkR8PP7ednz37ZsHuv6Zq4Ml18HL6Qh1TChkkTWabgP2He3lg3TZe2XQgfdmZpzRy/SWLmNcYLvjjgze9WxG0iMUdbMdFAaYBhmGQSDbrMxXpP4O0UZgoCWjy7OHntvPz59/yOoAqxYwqP3UzghJ5C1EGNja3cP+6rexv7cNxXUyl0g3wCmnnvu4BdTWmwYBC4LUbdpBwHLr6bBK2i88yqAhaEzqmDA6S9rf2cvv9r1ERtPIy1TUZbQK6emM88pu3ePrld9P7Z51w9AxuXHEqpy2YVbDHHc4xs6vTr8G+1j5sx0Vr8CWX58dtN71UH6QAfKIkoMmTjc0tfO/B14jEjkTbrtZ0JLeXn1kdkMhbjEuxpxrKbWpjvFLBy56WHlw3+3XcMU4hTURmXc2MqgA3XnqkEPi9g9309HldhzXgOA6xuEMkarP67pfH9F4NrAPyCmP7XYeu3jgaTSzu5CUDVMw2AfGEw1O/f4df/OYt+pIFv/U1Ia69uIklHzg67wW/uTrthDp+uf7t5BYXJJsmKmZUBkg4LvGeOBVBC6112ReAlwIJaPLg4ee28/Pn3mSYDXXp6o1TGbIk8hZjVuzpy6k4XZpL4FJKXA0dPTH+4d4/EgpYXHbu8URj9oDji9fvBvqTxcTPUqEDAAAgAElEQVS5vleZ76/rehtMtXZGUEqhFBgobMcdUz3HcAFwMdoEuK7mpT/v48Gnt6WLriuDFlcuPYlLP3o8/gIV/OZiY3MLL7y+h+pKH9298XRBsM9UROIOx8yu5sKzvFVO0kYhPySgmaAfrNnIhj/tG/E6rtYSeYtxKXZhZSkUco7XZE0X5VPmBpaWAdG4zSPPv4Wb3BBKZVwpdb1s7xWQNcjIfH/9PtOr7dBg2y5+n4HrHpkOyaWeY7QAuJBtAjbvPMy9T25lx55OAExT8YmzjuXqCxdSXekvyGOOReq1VspE462E03ilCCG/lX5Prp7sgU4hEtBMwMPPbR81mAGvsv7mMv6FK4ov9at36ztt+C2D2rDXHh8KWzhYLvs9ldp0UTY+y6Ay6KMmHKA/mkhPP2cWgQ6WGrFSoJSBpcB2XbQLhuFlZbT2/j3b0wv4TN472D1skJH5/taEA7R2RACNxuulo4CaKq/dfy71HJMRAO9p6eGBddv449aD6cvOOnU2169YxNxZVSPcsrhSr/X+rj4UKj3tZTsuHT0xbr//NebWV6JQ9MfsKT29WywS0EzA4y+9k9P1PnXBSfIhFTnL/NXrtwwSjtceH6Ay5Cto4WCp7fdUytNFSnkBRNBvMSPspzs5tWzbLq2dUVxXEwyYtHdH6O5LoPA2PEzkcN9ae6+7UqR36049f0OBaXorZSzTGHC7WMLBdvSwQUbm+1sZtKA2RHtXFHAxlCJc6aMiaBGN2zlllYsZAHf2xHj4ue088+pub7oMOOmYGm689FROOa4u7483UaGAyd5DvcQS3hvnw8BF47oaR7m4Gva29ALeDuxTYXp3sklAMwH90dEPTQGfwdXLFhZhNGKquH/dVjp6ojiuxjAU2tVgKDp6YpimKuj05WTt95QZuKRO4AqGrUubTKap+Nb1Hx5w0ll998s4jktfxE5nYoDkTs7enzUM2DcoFzrL83c1aMelMuTDZyqi8YHvlXY1LW396R45PstIL0q4ZeXpA95f0/D63ty88nSAMde7pE7ajqvxZWymmc8AOBq3eeKld3j0hbeJxLyC38aZFVy3/BTOed/cAftelYqHn9vOvkO9R/oUQboPDXi7qCsFpmGA8uosj6qvLJvp3VIlAc04bWxuyel6M6oK27xJTC0bm1vY09KLmZxSiCd/3eFoHMehtjpU0LR0MQo5c826lGAsg8JbqfIPP3kV1JHpHyOZShk8m1SogExruOzc4zlxXu2A9+q0E+r4+fNvDnhd47ZLS0eEY2aHR31/B7/PqanPPQd7SDgulqnSS7rf3tORPmkrwHUdDnVECFf4uPHS0yb8HB1Xs+GNPTz4X820dUUBqAr5+OQFJ3HJOcfzl7dbue0/XpnU1XjZCqIBfrn+7VE/v970ocY0VHoaMlv/ocz7n+hWCVN9BaPSOttvgCN+97vfcfbZZ2NZpRn77N27l6VLl7J+/XqOPvrogj9e5pJHx3YZLQtuGPD49y8r+LjE1LD67pd5a3cHtut6Szw5cmL3WQarr/tQ2RyASnm6CLxMS111kL6oTX8kUZIB1FhkTk9lYxgQrvBjOxqfaTBvdnjICS3zhFcRsOjsiWKaBp09MVytB9y/oUAZCgUDMhFBv8k3PnPmhD6nf37rEPc9uY139ncBYJkGl/zVsVx1wUKqQr4B07KZ2ali1ipubG7hrkf+m/6oje14038VQYsZVQHeO9g9pmDWZxnMnx2moydKNO5l3yoCFq0dXqYt1ZjP1Zra6iA1Vf4xP+dSeM1yNd7z+qhRyr333ss3vvENPvrRj3LhhRfyV3/1V/j9k19BXmxHDs69+EzDmw4wFe4oqyhGDhfFdDf4F9Oegz3UVgdoSe45k/nxCQXMEVewTJZymS5qqA3xhSveN+C1WnXHbzncGSn7YAZGP9a4rje1kdL7bpy7Wnr48lUfYHFT45AVS3sPeY3gDEOlm9QNuD8NhqsxDIPUJ1UlO9+OpRbk4ee28/hL7xCJedNgNeEABw73pf+9vibEp5MbSKZMpBh5Y3MLD6zbxr5Wr35lbn0l1y1flL7fXL9XD6zbRnef17snVfMUSzgDphxzlbBd3tnbBQpqq4OEQxa7D/ZgO17/Gp9pELe9pnw9/fFxbZUwntdsuAxUKR1/Mo2aoQHo7e3lxRdf5IUXXuCNN97gjDPO4Ac/+EExxjeqYmRoUpF4Z28snWLW2vuFp7Ue8denaSp+/b1LCzKuqWQiqdBSSaPmMo7M60RjCbr7cikRHSi1wiXgN7Esg2jMRuNNe9SE/ShU+qB6VH0VHzl9Tl529E2N/b2D3URjdrrYsZwYBhzTWM1nl5/C4qZGLv9/nsAps6XdhZBagRPwGYA3BeI4LkqNPTANBSzqZgSG7EUFAz9DtqNxHDddV2QMeqzKkMXsmRVDMgkbm1u4/f7XcFyNTmaNFMlVYMmcptbec5rXEE6/1+nA+2CPF4wZySnELB/jVOH1/1x6YnpaL/X9qasO8HrzIfoiY//ujpcBA2YD5tRVUBnyobWmN2Lz49suAEY+Bt34j88TDlkDao4G3z5TZoBrO5qO7hhx2ytUrw2PL0uUq/Ge13MKaHbv3s3vf/97Xn75Zf785z/T1NTET37ykwkNOF+KEdCsuuO37GnpSf9KGWbFZFbHzqnm/379YwUZ12iKHSSM9zb3r9vK7gM9yaWqCp+pCAUsvvKpD+Z0+4mmUcc67mx1BTXhQHqVy3DjePi57Ty6/m0SyfbnhTb4BJHJMiAQsACFdl3itpueNgj4Tc4+dTZb322jtSNa+IGKKcs0FbNmBAkGLA609hK3R//gm6aiImDR01+8gGGqUsAxs6s43BWjL5JIB35KGRiG15hQKcXCY2cOOe6tuuO3HDjsZekGZ+hMwyv8rkyuiMsWvE5EwQKa888/n0QiwSWXXMI555zDmWeeSSBQOoWuxQhoLrv1ifQywbGoDFp8/dOLs54cM0+ioYCZcy+CXE++g6Prw52RdPoy8xdqtvs87YQ6Xnh9z5Ag4fwz5w35pQ9e+nHnng4icQeFN9/tuhrb1V4WwVTYtkvC1smOF951HFeP+LoaBsxrDCczDlFicYeE46YzEfGEQ1fv8Ae9ypAP23ZION7KD2UoLAN8PgufaTAj7Ccas2lpjwwJpi4+5zg272xj555OInE7nZkL+Q1iyZUkqV95qYJQN3mdVMZuPL9uhZiuDAVVFX56++PyvZkklgGOzr1UYs6sSioC5rBZnvEqWA3NVVddxe9//3t++9vf0t/fTyQS4ayzziIcLs6OpZPtS99fP+JJNxWpArR1RdKrUubPCXPd8kVZpxweWLeN91p6kidPk7Zkj5HhehGk5phTEXa40kd9zdDrprIdmcsFTWNgStV1YfeBbu54aCP1tRV09sTojcRxHY2Lt8x0847D3vOqDaH8Kr0UNbXbsKGOXE8BlRUW/TEvbazxVlWkxOIO2WaUR2ouNnCsPUMud9A5ZQ4Gp4S1q4m7ELe9yzt7j4wsteIg5mpiiXjWnZW9VvMDx+26gxq46YHXF0KMrirkIxq36e6Lj35lUTA5HJYHOHC4D0N5m3CWgpymnAD6+vp48cUX+eEPf8ju3bvZunVroceWk0JmaHLZ1iBFAZalqK70M7feWz0wOOux/vX3aGmPpG+TmhJIzddapuH1IojbWKZJuNLPzj0d9MecAV1CU7cN+C0qghZz66s47YQ6Hnn+zazzweNlJGuF5LwshCiEUMDC1d6GmKJ8GcD/uumsvNXRFCxDs2fPHl566SV+97vfsXnzZs4880z+5m/+ZkKDLRe5BjPgnfQTtqatK8ZpJ8wasFpgf2svW3ceHpJGTf3dK+g8krXo7U/Q2ds38LpZ+ltE4zbRmE007njLyPNcoylpXyFEIfh9Bj7TSO+MLcqbC/zbw2/w0N9fPKnjGDWg+eQnP8n555/PVVddxV133TVtlmz/YM3Gcd92w5/2EfCZzJwRRClFzyhzwlp7wYPPMuiLJOjszS3tmsrWFLPaXgghxssyvWXDvZHEkaaRYkroGseKzXwzRrvCyy+/zBe/+EU6Ozt5/PHHee+994oxrkmV66aTI3Fcl9aOCO3d0Zy+uAnbJZZwOFhimwAKIcREGcqbjndcTa/8ABMFMmpA88orr3DFFVfwm9/8hvXr16f/PJXluunkSBQKpaCzJ85oW40YhvfLRSGFpEKIqUPhFfwqhdeETo5vooBGnXL6t3/7Nx566CEWLPCW6L799tvceuutfPzjHx/1zu+8806effZZlFJceeWVXH/99bzyyit897vfJRaL8YlPfIKvfvWrADQ3N3PbbbfR19fH4sWL+c53vjNp2y1EYvaobcRHYhqg0Sjttao2k0vhBjMMrwumzzLS3Rvf2deNK996IUSZqwhYOK4rGRlRNKNmaBKJRDqYATjxxBNxnNEr0l977TVeffVVnnjiCX71q1/x4IMPsn37dlavXs2PfvQjnn76abZs2cKLL74IwK233sr//t//m2effRatNb/4xS8m8LQmJhSYWCDVMLOS+poQhuFlaSzToDJoDcjU+EzF/7rhLDRen5h39nexY2+XBDNCiLIW8JmEAhb9ZdpNWpSvUQOaYDDI5s2b03/fvHkzoVBo1Dv+0Ic+xE9/+lMsy6KtrQ3Hceju7mb+/PnMmzcPy7JYsWIFzzzzDPv27SMajfL+978fgJUrV/LMM89M4GlNzGXnHs9ENqQ/3NlPXzSBqyHkN7Edl76oPSDjk3A0D6zbhkJzsK2/JDfvE0KIXFmmQVXIRyzhEInJ6iVRfKOmIm699VZuueUW5s+fD8C7777LnXfemdOd+3w+7rrrLu69914uuugiDh06RH19ffrfGxoaaGlpGXJ5fX09LS0tY30ueXP1soU8/9rucbV9V3jLtxN2AtNQRN3sez0ZhteUKJaQ/gtCiPJlGIqqkI+evji9EfllJibPqAHN4sWLWbduHX/5y19wXZf3v//91NbW5vwAX/7yl/nc5z7HLbfcwq5du4ZsjKWUwnXdrJdPJqUM/JYxoOvtkX/z/vNZXvbF2w8DfKYJkA5Ssu1QC6SLf+MSzAghypRSXsFvfzQhHX5FSRg2oLnvvvuyXr5r1y4Arr/++hHveOfOncTjcZqamgiFQixbtoxnnnkGM3nSB2htbaWhoYHZs2fT2tqavvzw4cM0NDSM5XnkXUXA4lAymEntbqwBn6WoDPoJ+k0sS3HgcH+6g6+Di2mOOovndd6VUhkhRJmqCFrYjisbSIqSMmxA89Zbb03ojvfu3ctdd93Fww8/DMD69ev51Kc+xfe+9z12797N0UcfzVNPPcUVV1zBUUcdRSAQ4I033uCMM87g8ccf59xzz53Q40+UHmF/noTjUmVZBP0Wfp9JNLl5oaM1ZsZ9pJJMUucrhJgKAn4TQyn6pcOvKEHDBjRf+9rXBtS1jNWSJUvYtGkTl19+OaZpsmzZMpYvX87MmTNZtWoVsViMJUuWcNFFFwFwxx138K1vfYve3l4WLVrEZz7zmXE/dj5EYg4VAZP+mJOOZ1J7G1mmtws1QE04wKF2B0drr+NvRsGMYSgUCjvfexIIIUQR+SwDv8+UruSipA0b0Hz+85/nscceA+DRRx/lyiuvHPOdr1q1ilWrVg247Oyzz+aJJ54Yct2FCxfy6KOPjvkxCqUiYNHWGRmwKaSroaEmSGNdJR3dEYJ+i8qgRcPMClo7+r2aGaWorw3QH3WwbRfbcbFMhcabb+7pj2MZBgnblVknIURJMw1FZdCipz+R3mtOiFI1bECTuQn3mjVrxhXQlDONRms9YA8mQ0EoaLHyvAXcs3YTUWwCPhPTgFkzQty88vT0bqMbm1tYu2EHh9r7aZhZwcrzFrC4qZHVd79MR3cEx/GWa0tQI4QoNamC375Igm6pkxE5mOR1PMAIAc3gVUfTTVeP16Y71TE49f+unrgXtKw8PWvAkrK4qTHrVuqpYMiyFDOqfHT2egeL1MqpfPSjmUiXYyHE9FYZtEjYUvArxmb+7OrJHsLoy7aBSV9CPRkSjothKizjyKol23WJxm1W3fFb9rX2AjC3vnJIMDOSzGAoYWvmzwmiUHT0ROmP2lSFTPoiNm6yJmc0SkHQb1JTFQCgtTOC42osU+Hq7D1w8kkprzNoTTjAwTbZWFOIchX0myigTwp+xRiZBnx2+SmTPYzhA5q2trb00u3MP6eMtmy73KU2i0z1mNEa0BCNO+w60J2+3u4DPXz/wde59dozxxTUZLvuxuYWHli3jb5oT3pllWUqDEOlHz/huCjA7zNIOC7HzakeEHBWBC16IzY/vu2C9H3ev24r+1v7ADiqvorPLj9l2LFubG7hP9b+hZb2yKjPY/6cMNctX8TaDTvo6I5gmd42DtkowDQVrvZeU0jteeVlpYxkYNYfK2xvHstUuO7AqcThGIqcridEOfNZBgGfKXsuiXExDMVVF5yU8/mvkIYNaM4555z00u3MP08Xx8yu5t39XfQnsyWGUsNOvfXHHO5ftzUvb2g0ZjOnroKAz6SzN0ZnTxzb9gqLU7GCNz3lBTGxhIPjaDp7YyRsF9NQzJ5Vmb6/4YKn4SxuauTHty1jY3MLdz3y3/RHbexkEIWCqpCfebPDQ7JS96zdhNYDgwCloKbKj99ncUvGFF0oYNEXjdPZ4zXjqq8JEAxYRGMODTMtNDr55wpOO6GOlzftZ/eBHgD8lrcvVk8kMWzwlDJ46i0VQCmlOO34Wt7Z30NfJIFhKEIBi+OPmpF+vFQAeEyWAPDabz9DT3+M4Rav+S0Dx9U4rvZWxlG8KcD5c8Kcc/pcXtl0gPdaetLB40iSbZbSAn6TKz62gKuXLUxf9oM1G9nwp335H7CYNKahqJCC3ymrvjaIoRSHu6I4WY6VpukdICeyCPfYOdUj/kAutmEDmu9+97vFHEfJOe2EOra904YywK+8YMIdIXmw71DvhB9z7YYdWJZK77xdGw4C0NETx3Z0OmCwTC87YyhFe1eUWMLFSCZpbEfT3RtnY3PLhD5ki5sa+fJVHxixTijzuqw8nTvWvEE0ZhPye1NQlUGLaNymtjo05sAq09XLFqaLqVOvTTBg0doZHXZJ/JxZlVQGLfa19hGN2yi8QMZnGVQELVAGP/8/Fw+4zcbmlnR90zGNVcQSDtEse9LUhAP09MfxWSodwLmuZlZNkIaZlRxq7ycYMOnujVMZspLBaZyOnmjBpwB/+PXzAdLByGgZuuGK1wf722sWA/DSn/fnFCSJ0qUUhCv89PTH6YsmME2VPuEZgM/nTbMPt7FkwGcQDFjMmhGkvStKR++RLsHeffvo6U+kaw9DfpNowgWGToErBY0zKzjY1j8gsM78MRIKWNSEA6A1hzoiWKZBKGDS1RtPX98yVfrH1mkn1LF5Z1v6M33aCXW88PoeEo5LR3d0SNa1oTZERdBHJGbTMLOCuurApHzOFaAMlX5cpaAi6Ev/0Mp8Tpnf01RmP7MM4rrli4Z8j2/8x+cJhyz2H+7HTp4/vK78mtl1FdRWh1h53oL0cdzvG3ocv/0L5xT1NRmriW0rPYVt3tlGTdhPf9QmYbv4LYPICLuM246ecBDR0t5PODTwLampCuA40B9N4GiNZXjTNgrFjCo/fZEElullBHyWQU04gGl4wdFEo+axBCGLmxr5+jVnpAOCQLLhoG1rVp63YPQ7GMWQlWWmYtaMII526e6Np59/0GfS3Z+gvStKRaCSeMLBNBT1NSEqQz7AK3I/1D603mdwQBn0W0Sxh7yW6aaLemDX52DAGvCFzwwW5tZX8aX/+X7e3tPB4y+9Q380kRyLd12fqaiu8uMzTW5eeTrf+fGrE37NYPT3cCzv8d9es5i/vcb7c+ogmjn9KkpfZcgiHnfo6YtTEw7w5as+MOT9T31ut77ThpnMBrva+37NqPSjUTTMrKCjO0JdTYi6Gm+z4pFOepfd+gSWoUgkawPT3deTfb0qQz5qw/70dw+goydGT1+cuhkBAj6TWMIhXOGjJhwkErM5dUH1sAH41Rl/Xn33y1iWoqoigN9n0tkTI55wCAYsvn7NGSxuakw/5/cOdrN9lw1a47cUcTt7UGOZiqMaqrhu+SIA7l+3lfcO9Ixp1WpmAGMokq9pDBuXoxurhgQlVw9zP7l+hxuT75mXyfcu0/rIlOOh9v6CH8cLTQKaYbS09+OzTMAh+dEb8fqGmngQkfrAZX6pYwmHebPD7DnY432wnCOBS0XApKMnxnFzwkNWpWU7Yecq9eVuae+ncYRf7YPlsvprvIa777vXbuLohqoBzz/gN2nrjtEbsQkGLIJ+Ix3MgPeaNsysGPIY2QLK1Bc9UyTmUF8TpKsvTsJ2kwf6ANFB9T+p5516Lddu2MHK8xYMyAxly5C8vadj/C9UkSxuamTthh3UzQjQ0R2TWqMSF/SbaKAvYuOzDObPCY86VWAaCkMpZs4IUhn0vhepoGXwD4xYwhnxpBcKeL/yTaWwMxY8KMC2NZedezwvvL5nwP35TIMrl544IDNx46Wnjfl4kvm9rgx6vcO01vRG7HQwkzqBx+JOekGGo73vf8JxQCtvAUZGEJRpcVMjX7rjBfYd6supkapSYBkGhqFIJM8xWsNJ82vzdswcLPWemYbCcd1kRkxTUxUccEws5HG80EYNaBKJBD6fb7SrTTkVAYv3Dnan6x+cUeYKDENlDSLGEhyMdJBIFd5mBjvRuE0oYBFLOEOCoGwn7FxkfrnDIYuO7gj3rN0EGT12RjKRqaXx3He2INCyDBYeO5Pbv3BO+vlE46MfeIcLKAe/lqnrHVVflb4sdaDPlMtrOfg5bWxu4WfPvjmOV6f4Wtr76YvYmIaBqZA6jBLktwwsy0hvVTB/Tjg9LbmxuYXVd7884NgEpD+zddUBDnVEOHC4DyO5GW9F0OLGSxeM+aR32bnH88jzb6GVV8uWOuc3zDzSv+vEebVZ72+4zESuRvpeb2xuGTDFkqpD1IbGcTQGXlbccaG+ZmCvscEiMYdZMwK0dkazbkycWV+Y2kLH1F7QWBnypRdyFErqPXtg3Tbea+nBZ3plDaaphhwTC3kcL6RRA5orr7ySxx9/vBhjKSn90cSAX52jFXXajiYUGPhyjjU4GO0gkS3YyfbLZiLpwcxpl75Igs7eGPGEyx1r3sj6y2SyjfZLcSwH3lx/deZ6vWxTWB2xKHeseYPKkC9rgLt2w44JvR6r7365aL+mGmdW0NYZwTQUSinpf1RCMgt+4xmB5jmnzwWGHpv2t/Zy+/2v4WqNZRjMnBEckPV0NTiut/jgH+59FdMwOKq+io+cPofNkM5AAlk/e6marsdfeodIzKYyZHHZuccPKDwv1El08Pe1szdOd1+c9q4ot9//Gk6ym7vtuF79igKfaZDQLpaliCc0wYA1YjAD3veh+d02HFcPKbQ3FNRWB+mP2sQSdrr7vNaamnCAufXhvD/vbFKvcWZmOJVxK7Vj+3iMGtCEQiEOHjzI7NmzizGeknG4Kzrm2+hBM6i51mRkGu5LPdKJebhfNuORSs/2RRK0dkZQKEzDW301lkxNsUykyeF47mss1xs8hdUXSXiFjBpmzwxlDXC3vXN4Ii/HmDNqE7HyvAW8uasdR2uU60owUwIMBVXJgt9sjfEefu5Nfr1hB8owcF2XaNwZ8r45jsOBw33pv3s1em56KiW1Z92uA93sOtCdPnkfau+n+d02PvnxkwYEKilXL1uY9fJCy/y+7jnYQ380QXWlb0C/L0eDZSiUQbpA2u8zqZsRxLb1qMEMeN+H7+xIfn8VqGSNnWF4rSm8FZ8mrR0uygCFt8LIZ5pFr08p1wzMaEYNaCKRCEuXLmX27NlUVBxJvT/55JMFHdhkG0+F++AailxrMnI1UrCTrw9nKj3b2RtD4fXAcbXX98ayVF6KjfMtn89/LMHPaNcbnOru7I2h8Q6USqmsAe5o0+8Bv0EsPvyVcgma82VxUyNXLj2Rnz//5oSWfor8qAr5iMZtuvviw15Ha5K9nnLv9zRaTUjmkdJ2NL/4zVucOK+2pI4TqbHcseYNHFfTH3WGnV5KuBoz+f0cS/ZicVNjuhdXqvDZZ3qbAWqliSUcrxapNjSgMDmXYEnkZtSA5rbbbivGOKaE4Wot8lHfMt5C3bFKpWfjCa8S3k2mRmvCgQkFYxNVrOefT4NT3fHkMtiacCB9nczXdGNzy6j3Oa8hzI69XSNeZyzv00Rf16uXLeTXG96mPyYRDYBlQLFLiUIBE1dTMo3xbEeX3A+fdC1dzMY0GHF6qSLkG/f0+lENVext6cXImIJ1Ncyq8TI9UWwqAiamEcg58yNyZwz3Dzt37gSgsrIy639TXcA37EszrLrqwIC/rzxvgfchjttorce9/C31ZezojgyoxcnlBDhWi5sauXnl6QQDFo7rpZvra0NUBq0JFRtPRDGffz6lXsva6lB6xVWqr0NK5mv6Tz99fcT7s3L8SOb6PuXjdX34ue0SzGQoZjDj93lNJiMxh1i8sB22x2qyfvhkkyr8be2MpKeXDHVkesl2dXp6qb4mNKFaweuWLyJc4fOmmbTGMLy+PF+84v0DjgW11SMXGIvxGTZD873vfY977rmHVatWDfk3pRTr168v6MAm2xXnnzjm1SavbDrAkg8e6UWTr+Vv46nFmYhS60VQ7OefT5lTU6OtuBr1pKRUunnWcMbyPo33dc3M6hzuHH2LDJFflum9Z72RRDrrV2om44dPpsy+Mv1R+0jhr6vx2om5E5peGs7ipka+8qkPDnvML/XjVbkbNqC55557AHjhhReG/NuOHRNbiVEOrl62cMwBjeMOTbXmo74j37U4uSilXgST8fwLYaTX9AdrNo56e0MxYMVKNmM5KI/ndd3Y3MIdD22kP2ZLEXCReQW/Pnr6EiUzvZSNaapJbcI2Ul8Zn9lFNfUAACAASURBVGmSwEG74CgmNL00nKlacFsOxtRY76WXXuKBBx7gj3/8I1u2bCnUmMqSzzQwzey9aGBitQr5rMXJxeCx3jIJqdHMMfRFEjiOk94KAvL3/Atdm5Pt/rN1Uh1tnySvOFslO1YPvxvyWFqTj+dzdfev/iK7MReZAipDXmv+7r6JBTKDlxPnm2UqPvnxyduoMJ99ZUT5GTWgicViPPbYYzzwwAPs3r2bFStW8NRTTxVjbJOuImDkXB+QcFwCASvrySC10WN3n7eh4aH2fjbvOIwBfOrCk0ddyjjWrpwTMdHGeoUYg+O4dPbEAG8riHw9/0I/11zvP5fszPFzq9N/Hq0oOFfj+Vwd6pAppmKqDFo4rktvJIEx9rK+AQwFx82tpq0rRsJxvQLZ5D5OGo12JxbszJ8TzrqHUKENO700wb4yovwM+xVpaWnhBz/4Aeeeey5r1qzhiiuuoKGhgX/+53/m2GOPLeIQJ0/9zOGLn1WWnRAiUYfTTqgbcvkD67bR2TN0d2YX+Nmzb7Libx/nhv/z7LDFmIOLSwtZUJZZV5FaWpxarl0sg8dQGw5QEw4Qjbt5ff6Ffq653P/G5pZJ28V6rJ+rUi/CnkoCyYLfYMBKbz5rGgaWOf6oZkalP72VytevOYP6mhANtSHqa0P4TBPDUMyfE+avLzyZY+dUp49xhjHaxi9HOhBPRjCTKmwfPL1UqMJfUbqGzdAsXbqUiy66iHvvvZdFi7wNuB5++OGiDawUdPWM3M9hsFDQYvPOtiGtuve19o76y6e1I5rekLC+NsgXr3h/3mtxclEK9SrZN+n00xux89oevNDPdbT7T6XHR2Mob6O+mirvhJRPY/lcFTOona4sUxEKWPRFbUIBk7n1VZiGor07hp2sn/JZBtWVfrqTe4nloqbKR2WFL52BG1zPNXgPoauXLRyQYbRtl0PtETIfzUhuXBmu8KU3aSymXKeX8l34K0rXsAHNpz/9aR5//HH27t3LpZdeyvLly4s5rpIQjedeK2AaqS/9xE+GqeAm1ympfCp2vc5kjqHQjzPaHjL3rN1EXw7FnbXVAaJxh96ITcPMCmJxm9bO2JDrzZ9dleXW+dNSZkXY5cQwFFUhH719cSpDPiqC3t4+qelqrTWmqVB4TT8dx2VufeWoOzwbhmJeYxXRmDPkZD5aMDs46Fm0YBannVDHK5sOpFfbza2vnLRppmL0lRHlZdiA5pvf/CZf+9rXeOqpp3j44Yf57ne/i2VZvP7665x55pnFHOOkyfXXsMJb4aSHORnOra9k94GeMT9+akrqZ8++mTVrUwjFrNeZ7DEU+nFG22zUskZL5ENtlZ+aqsCQ7NSXvr+e3QePLOGeP7uKH966NC/jHk5q76ZsG+9NBaN1Yc40WnHtjCo/Qb+Z3j7EZxm42iWeGHgrhbdyKRJN0N0XxzQVHd0xTppfC3hZscqQN/XU2RMjYXv1ITXhIJ9dfgp3PLRx2CJtw4BPXZB9G4JcZQt6JmP7gkyZmZl8bVsgpoYRi4L9fj8rV65k5cqVbN26lTVr1vD5z3+eBQsW8Mtf/rJYYyx5qUOU1mQ9GV63fBH/9MBrxCbQM6JYWZtSWK5drDEU+nFGuv+7124iHh89O1NXE0rvqp65M/J1l5xa9IP0yvMWsPWdthE3oVQKgn6TSCx/U2OZuxSPdB3TNDjn9Dk072qnpf1I8bJhKCxTkUi46e+qaSpcV6efR1WFRWNtBS0dEXqz7IGUeowZVQE+8ZFj2byzjbd2tw/5TjfODHHLyvcN6D20dsMO9h3qIRp3iCeOBB8VQQvbcdN7LlnJDIztuOnjSGraUimVbsiotaY3Ynv9oj69mLt/9ZcBxdqGgnmzJ6dAt1Amq6+MKC85L9tetGgRt99+O9/85jf59a9/XcgxlYyx7h483FUXNzXyzc9+iP9Y+5cBB9rxyMzaAJx2wkxu/+JHJ3Sfg5VCH4VijaHQjzPc/TfOrGDzjtE3otzT0kvCdlDK2zKhpiowKSvPwHsuxzSGOXC4D8fV6VU38YSLAmbPqkyfdDt6YkTjDpGYjd8yCAUsevrjaI78is7GbxnUVgfT0y2pJe8VAQuNJhrzsqA9fXFsxxkwnReN27R1x/jxbcuAgavMAj6TXcks6Ywqf7K7ru19xwGtFYe7ohw3d0Z6WmX3wW50ch+zuhlet+xo3GbzzrZ09i1136nsW2Y2YGNzCz9//k12Hege0DTx5GNq0pu/6uTrqF3vWGOairmzKlnc5O2I3BdJ0NYZwe8zqKkKUBnyDZgWXdzUyE++tSxP73Bpmuy+MqJ8jLlkvrq6ms985jOFGEvJmdc49i3d71+3Nevli5sa+fFty3jyB5fx1xeejGWOPt2Qi80721n9o9/l5b5E8eQ+raUxvepLunrjtHdFaeuK0toZ4Y41bxR95dFnl59CbTjA7LoQ8xqqaKgNYRiKxrqKdDDTF7Xp7Il5xZqWQSKZhQhX+PFbBsagj75lKnymgWUqwpW+ATVGqW0ZbMchFnO4ZeXp3P6Fc+iPedN4mQYXdA+39cTM6iA1VX4MQ6EMLyCpDfsJ+S1WnreAq5ct5P9+/WPMqAwQ9Ju4LnT2xOiL2unHGLyCzXE0HT1Rbr//NVbf/TL3P7WV7z+0kTd3d6SDGZ9lcNHZ8/H7LVAwszqIBkzl9bCyTIPacJDrli9KP/+g33uOcdultTNCR0900jp2T4bMbQvaurwpNzNj9ZLreoW/SiGrl8TYA5rp5Lrli/CNMfDY39o36nWuXraQx753Kd++6az/n703D5Oqutb/332GmqsnaLoFGlREGUSjAZyiGAiSiIgSjaIxMeK9xDHJ43ANml9iFDXBmGuuCdfvjRGvEjCJGEVEQZSgcB1akkiwmWVQoGjoqeY6w/79seucrqquqlNVXVVd3ezP85jQNZxzajp7nbXe9a6k9shC2bK7rXcb4JSdFe/ssHzM8CFuNDV4QUEgCQSUAh2BGFSVQhSASFQt+0yrdK3eIxq8ZoAejKjwHQsxTRkFnHYprjehCEdVDKp2YEitCz+9+VxcN+M02CTBzExUe2yQRTFJY5Ta8v7cqk+xYPFGtHdF8PmRYJJ+JJ2ge+LYBjxyywX4/f3Tcff1X4YsCojEVLT72eRzAoLaKkePlvrmFh9CEQWKppui09b2MDoCMQypc8HXFjIDqmBYwZH2MKKKDkXV8emeY3jpnV0IxY9NEAiqPTJ0qmPdRwew/3AX7LIIt1OG12WDplOoGkVM1TB1UhMmjm0wX3+t144hdS7YJBGUApGYftxoQjIJfzVKIYssMJYkZpLHfWU4QJ5OwccbE8c2QMmSHk9Hrm2UxvYT09PFKElx+gdWQajLLpoLpiwJUDXdFOMy12BWCjEW4XKXnhL3Z2ZTolF0+KPQjTotoWZmJhxVEVP1JF3DxLENGN1Um1FjlNryrmoUB4/6MXSwC4Oq7GjtiOBIWwj1tU6mp7DIXCRqmg4eDZnlLSOzlJjhWbF+F7xuGZ2BGHSdlZ91UHQFY7j9ahZwGR1sx7oiSUJp49+EAB6njFBYQWdAgSQK0OPBS1TRoOmAP6RAFAlEyj7Xtz86gNFNtUkt/26HBLdDStLODGSMUuO2vW0QCIEoElAd8YwaF/5yMpM1oFFVFaIoghCCDz74AC0tLZg0aZLpS3M8kZhFKcUMG6MkBbAJxn96awfUPIMpTv8gF2fgUU215oJZ47WjNS76JASmhqDGa6+ImVYTxzZg56QmLF+7g7XOxo9TFkXolCIS0zC4xoHaKmeP0QzZNEapLe/tXVHI8cGMsDEPlLYuVoIbc2JdTgJQY38sy5O5Zd/XFkKNxw6bJKIjwEodsijAbhPNfRgdbOkGRLocElSVldoIMTohddhlEbIoQFUp2v1RABSgLEAFhVlKrK9xIqpofWqfUG6aW3xYsmorDvgCkEWBZfkIKysRFlFy4S8nKxlLThs2bMDkyZMxdepULF26FPfeey+2b9+OO+64A2+++WY5j7FPEeIFf0q7/ys1iSWphjpn6XfIKStWzsAjGz2Yc/EpUFWKSEyFyy6i2mNjbq0UkEQB9bVMpFoJi1xziw9vf3QABIBNIkzkSgFV10FAEYsLZieMGoQFizdi3sK1WLB4Y9ZSWeLrp5T9v6LpqPXazce4nTKGD/GgrsqBR265IK9FLd32EzM8DXUuRBUNbqeMYfUenHhCFQbXODCikY2gmDi2AVdNG91jtpLTLsFpExGKqN2DROPnDErZMTc1ejF/zhlmJosIrHMJgFlK7PBHEAyrGY9voGFk+Q4fDUI0gnadMo2RKLBOtXh5yeWU8eMbJ+P5B7+e9+fOGdhkzND853/+J1588UXs27cPP/jBD7BmzRoMGzYMPp8Pt9xyC2bMmFHO4+wzxp9Um5dGpbd6mEQSszbNLT7TSZgzsKnyOLB4xSdw2kUQEATCKobWezDj3JF4+6MDZmdNJSxy6TxBUjtPHHYJUyc1mceey9ysdC3voihAS5kfUmhAZ9Wyn81DqDMQxfK127F6016zvCRLAlx2ySytJWJcAxniZ2M/Y06sQ3sXE7tSkVn16zpgkwk8LhmiKKDKbe/zafelJvE7pOvMQDBR+CuIrG1/UJ2Tl5c4WckY0GiahtGjR2P06NEYOnQohg0bBgBoaGiArhfup9LvIAIkEVBztNUYUluajAr/AQ8MculIMzp7jEU0cdp5Js1JNko1UTxVtBlTKaCxcwchACjFkFoX5scDB0PkCwAOm4QI1Kz6n0xanWIZIWZr2U8X8Fz+lZOx91AXFr3QbAp+62uc+OrE4Vjz/l6Eoyp0Sk3fHGMGkhGD1VU5khZjI2iKKRpEAdB1Jp6u8Thgl0UEwiqeujv36en9iUy+MjplWilCqOn4Kwist56XlzhWZAxoXC4X3n77bUydOhVr1641b1+1ahU8ntJarFcSBw77QSnr0zCSL9mqTtMmjSjDUXH6K1bZPo9Lyrro5+ubU4qJ4ulEm2pqVoK50JtdO+lEvvnqf4wgY8mqrdjvYy7Jw+pLdy4y3mtdp9jw98/x/17ZYmqZ3A4ZV08bjVkXngybLGLsiYPM4CcQViAKgKJSKKoOp12AyyGhYZC7x3w2zDkjYR4RQY3HAbdTRiSm9nkpsVRk85URCYFKqemILEsiar12npXh5ETGgOanP/0p7r33Xlx88cUQ4g5ar7/+Op588kn89re/LdsB9jWKpgMkXkpifZ4ZIxoCpB1OyeEAuYmBG2qTF7FcFv1sGZhCMiNW+zIWI0pZC62uU9PJ1/h5SKKAao/N/D0Uc25WNKqhoc5pZmlKaTK4ZfdR/OHVf2HX550AWNnoG+ediGsvGYMqt818XGKgOW/hWtPd14BSmvZznDi2AXdf/+Ukk75KKCWWCquBkrIoQBQoNJ1luYYPduO7M8fxYIaTExkDmjFjxuDVV19Nuu2SSy7BpZdeWvKDqiQkkaU7TTFwmmDGcBSmQEk6TowFi9O/sRIDO+1C3p0tVhmYYk8UTwyQZIl164gigR7P0FAwLUh9rRMue/d+ijU3q9gBWiYO+PxY8tqn+PDTw+Zt5004ATdeNg5DB3uyBpH5Bm+VMG6kHOQ+UJLA7ZS4SR4nb7K2bb/xxht49dVXcfjwYYiiiMbGRnzta1/D7Nmzy3V8fU6t14GuQCzjGIREETAhKHqaOHHB4vRfcjG/u/eGyXkv+lYLfDEzI80tPmzb2wZdp7DJIhw2CX41BhL/XbBp0MTswEosmxRr0S52gJZKuz+CZW9ux5sf7DNb0E8bUYt5l5+OsSfVAbAOIudcfAqeXL4Zre1skKcoEDjtEuZdPiHjfith3Eip4L4ynHKRMaB56qmn8MEHH2DOnDlobGxkKdMjR/DSSy9hx44duOeee8p5nH0GBYUgEAiEmEGNqutmcJMY5DhtYtHTxKkLFqd/8vgL2ctNslTYom+1wBcrM2Is4gIBQBAfqqjD67IhFFEgUAqBEFS5bXDZ05dNirFoFzNASyQSU/HK33bjpXd2moM1Gwe58N1Lx+GCM4cmlY9yyRKxx5N4OzZJev7xAveV4ZSbjKvkypUrsXLlSthstqTbL730UsyaNeu4CWjCUQ1el4yuoBLvYCCodtugaBSapiMSYx0dg2scuPWbXyr6DzHdgsXpfyRa9KdjwY3nAsh/0bda4IuRGUnUPRguxUxVRxGKqKj1su4dAEUtm6Qr6xQrQDPQdIp3mg/ghTdacKwzAgDwuGRc87XTMPOCkyBLPa26rILIFet3we2UMKjaYc616grG8PjSj4+bMorpHu2PJPvKiASiyN5TSSSIKZQPlOQUjYwrpSAIptlTIpqmQZblkh5UJeGySzjWEYYoEsiEncz9IQVNDV78191fLfn+0y1YnP5FLmLgfE/mqW2vVW4bajy2tAt8bzIjqboHNpmagsTLBjrtWR4wghBD99Vb8XFiWWf+nDPMNvDeBk5/334Ef1i5FXsPdQFgQubLvnISrpl+GjzOzOc4qyDSCHiCERWt7WEQgqTZW+Wekl5uuK8Mp6/IuEpeccUVmDt3Li677DI0NjaCEIIjR45g5cqVuPzyy8t5jH0KNW0+AY1ScxzBoaMBNLf4Sv5DTLwi5fRPrMTAE0bV5bW9xMV+cLUDHWIU/mAMmkbR1Ogtqs9MqmmeJLDVWRQEDKm1o7bKmTSPrFgt4tnKOr11h913qAt/eG0rNm87Yt524ZeG4bszx6Ehh9KVVZbICHg6/FEQkmyY1xezt8oB95XhVAIZA5r58+djzJgxeOutt7Bp0yZQSnHCCSfgtttuw1e/WvrMRKUQjmqor3GgzR+FotD4CYr9SMtxtZVYMvj8iPUkb05lkYsY+JFbL8xrm6mLfa3XAaddSjsrqVB6dKToFJoGADpEAnOcQWImqJgdSKUQ/x7rDGPpG9uw7qP9Zpv5+JPqMG/26RjdVJvzdnJ1Gc5kmNfXs7eKDfeV4VQKWesYU6ZMwZQpU8p1LBWJcbUlCgJkybjaopCk8l1tGSWDWXe9UtL9cIqPlRjYac84Ti0jpe70yXWcQeqiVMzjKqb4NxxV8fL6XVixfheiMSb4HVrvxvcuG49zxjcWJNjNxWU4F8O83ro4l8oFOp/9c18ZTqXAhRkWHG9XW5ziYiUGvveGyXlvs1SdPkD2zIwksOGA9TXOtFfYhRxXpgW5GOJfTdPx1kf7sfSNbfHJ1kCV24a5l5yGr593IiQx/2AyV3IxzFu2Zhv+sm4nNJ1ClgRoWn4mgaVwgc4H7ivDqTR4QGOBcbX12P9+hGhMAwE1PWEqYdIxp3LJZW7TxLENPRb1CaMGYcvuYxmvuovd6ZOIUTayycw0TxYFy8xMocdluSAXKP6llOLjbUfw7Gtbsf+wHwBgkwTMvmgUrpo2Gi5HeZoasr2G5hYf/rxuJ3TKfGo0jaIzEEO1x5Zz1rdcJoOpcF8ZTqVS0oDmqaeewurVqwGw8tU555yDJ554wrzf5/PhzDPPxNNPP42nnnoKL730EqqqqgAA3/rWt3D99deX8vDywmWXoKq6OQLhSHsYXpec1SyrUPo6jcwpDlZzmy4+e1iPRf1gqx+f7jmGGq8dNR5b2qvuUjjLGt+5rXuOwSYJcNqZaZ4e9wrJlpkxyPe4rBbkQrqzdn/egWdf24p/7jwKgJldXnz2cHzn0nEYXFOawbGZsBpJoeuUOZGDeVzpOhAMqzlnfUtdekyF+8pwKh3LgObo0aNYvnw5Ojo6km5/4IEHsj5v06ZNeO+99/Dyyy+DEIKbb74ZZ511Fl55helAWltbMXfuXPz4xz8GAPzrX//CE088gbPOOqvQ11IyDF8Jh11Chz9qCtxqvI6i/1CzXbVy+g+5iIHvun4iFizemLSohyIqQBD3d7Gbi/xzqz7tsTgWWwAsSQQ2SYCi6VBDCrwuGyIxFTGFZs3MJJJPEFLMBbm1PYwX3mjBOx8fMM0uJ5wyGPNmjceo4TV5b6+35DKSQpZYUCDEJTyEAIqq55z1LWXpMdPr4b4ynErGMqC555574HA4MG7cuLzEc/X19bjvvvtMY75Ro0bh4MGD5v2//OUvce211+LEE08EwAKap59+Gl988QUmTZqE//iP/4Ddbs/z5ZQG48RLCIHbwd4ySikC4eK3Ume7auX0Hx7734+y3m+IgVMXdUVlXURKwvRqVaM4eNSPoYNdRddKpIo6nXYJsUAUGqVo90dhlwV4XTJ+cO3ZRV+girEghyIK/vL2Trzyt92Ixd+zpgYvbrpsHL48tqHPHHqtsk8uu4S2znC8pRkQBQEUrPyUa+mwlKXHRLivDKe/YBnQHD582Cwb5cPo0aPNf+/duxerV6/GsmXLzL8//PBDLFy4EAAQDAYxduxY3HPPPRg5ciTuu+8+/O53v8OPfvSjvPdbCowTr6bDzNCIAsEJg91F31e508ic0mB002TCEAOnLuqyJCCm6rAlONS2d0Uhi8XXSqQTdXYGUoP0ZNv+QsuhxXb9VTUdb76/D8vWbENnIAYAqPHacd2MMbhk8ggza9BXZPsdN7f40OGPmLOiKGWvRxSAq752as6faSmHWnJfGU5/xDKgGTp0KEKhEFyuwtKYO3fuxPz583Hvvfea2ZgXX3wR1113nZm9cbvd+J//+R/zOTfddBMWLFhQMQHNnItPweNLP0YwrJi36TrQ4Y8U3Vwv21Wrjwc1/YJcxcBAz6tsl0NCzB+DyyGBUoqookHRdFS5ZHzRGoSi6pAlAdUeW6+C3EymeSrYAitLAiRRwLB6NyKx7gxhIV01xXT9pZTig62HseS1T/FFawAACxSuvHgU5nx1NJz2yuhzyPY7XrF+F1RdN71wDCiQlx8OUJqhltxXhtNfsfz1DxkyBFdccQUmT54Mh8Nh3m6loQGAjz/+GHfeeScWLFiAmTNnmrevW7cOzzzzjPn3wYMHsWnTJlx11VUA2ElLkirjxGQQjnYHM8b1qigW34cm21Xrll1Hi7YfTunIRQxskHqVPbTeixnnsi6nI20hOO0SRAJ0xCe+iwKBqulobQ+jqcFb0PFla81OHLpa42UlXyOzUGhXTbFcf3fsb8cfVm7F1j3HADCDy6kTR+CGS8eirsph8ezyku13/J/LNyMQ6lmupjr63EWY+8pw+jOWUcOwYcMwbNgwq4f14NChQ7jtttvw61//Guedd555e1tbGyKRCJqamszbHA4HFi1ahHPOOQfDhw/H0qVLMX369Lz3WSpWrN8FAgK7HB81DEDXaV4dCblSyjQyp/QsW7PN8jF3XT8x6e90V9lz0e1TomiJpQkKo5pijuXIAyvTPIB9w+trnaZeLDFDWEg5tLdlVF9bCM+/3oK//f1z87azTqvHvFmnY+QJVTlto9xk+x0b41OI+T/ssyUEfVpa5r4ynP6OZUBz++23F7ThZ555BtFoFI899ph527XXXovx48ejsbEx6bF1dXX4+c9/jltuuQWKouDss8/G9773vYL2WwqK0ZGQD6VII3PKw/K1O7Len+vcpkSfklQopRhS60Qkml2nk26bVqZ5NW4bCCFsEGW85GVkFlas32Up4k2nlSlU/BsIK/jzWzvw6rt7oGos2jrxhCrcNGs8zjptSF6vvS8wfsfGe7J4xSdoqHOBGtoZxOOZhI+4L3ytuK8MZ6BgGdC8/vrr+M1vfoPOzs6k2//v//4v6/MeeOCBjGWpP/3pTz1umzFjBmbMmGF1OH1CQ50LmqajMxCDDhbUaDS/joRSs2DxRp7JqQD0VGFEColzm3L1KdF1CtD4AkjYQiNJAmqrcvNVybRgpTPN+8G1Z5v7T5chzCbizaSVmTqpCW9/dCBn8a+i6li96TMsX7sd/hAr9dZVOXDDN8bgqxNHQBT6pnOpENK9J4qmw2kXEInqZmZGIIAkCGU9n3BfGc5AwzKgWbRoER544AGMGDGiHMdTkRj18GqPDcGwAkVlyv6rpo2umB92uW3POT3JRQxskI9PiSQKZhs3pXEdTUogkSkwStwPpRQa7blgpTPNS/cdsiqHZtLKbNl9LCfxL6UUmz45hOdWfYpDx4LxbYj45tTRuGLKqKQMT38h3XtS5bbBH4yhrtrRZ+cT7ivDGYjkpKGZNm1aOY6lYpk4tgE7JzVhxTu7EIlpIASo89rz7kgoJeWyPedkxkoMnFhushLYJmYFCQEkUTDLLo2D3bhx5niznJEtMErcjyyxcQaiyDIcxoKVq2kekL0cmk0rY1VG3ba3Dc+8+i9s29cOgGWhpk8egeu/Pga13soS/OZDuvekxmODplEMrff0iU6O+8pwBiqWAc0VV1yBX/ziF7jooouSOo8mTZpU0gOrJJpbfFi9aa/ZqkgAtHVG8eTyzSUxHCsU7ldTfozsyO4D7dYPJt3eKOkWukAohi9ag5h9z6usbVogSVlBWRJw9bTRmHvJGPM5VkaM2/a2QdcpbLIIh42NMyC0NAtWIVqZQ0eDeG7Vp9j4Sbfp5qSxDfjerPEFd3FVEpnek6ZGb9GcnvMhVUfFfWU4AwnLgOaDDz7Ahg0b8N577yXdvnLlypIdVKWxYv0uhCIqBIFAMEzGdIpwtLIyInxYZnlJzI6ELAS6Nim5gyV1oTvWEUZHgOlFZJF1mCgKhdspo9pjz3gVnykrsv9wF55e8QkTsRO2PX9Ih9dlQyii9GrBKsaEbH8ohuVrt+P1jZ+ZXT8nD63CvMtPxxmj6/M6nkoml/ekHLPbMumoRALuK8MZMFgGNJ9++ik2bNhQMWMI+gJfWwhq3CnTgBBA06llRqRcgyYjMbUktueczBjZEaMLJBtD6txJIt7Uha4jyNxuZUkAIQQSAVToCEZULH/40ozbTZcB6AhE4Q8pCIQUCAJzd2W5IRqfEeUoeMGymjXmsEum4d3QejfmXT4+aT8xRcNr732GP63bYRpVDq5x4oZvjMXFZw9n2YEK3xLfrgAAIABJREFUJt/fs5XuyHLieC/3byX8FQjhvjKcAYNlQDN48GCoqnpcBzQNdS50+qPM3VPvNh+TRJI1I5Lvyao38PRw+TGyI3tauywfmxpspi50lNl9QNWSO1/C0ezzwnoERoEoOvwxgDJtBAUT25L4FblOe1diylTiWrJqK6JRDZJEMKLBg6iiIZqQtdJ1inf/8QX+d3WLeRHgsku4aupozJ4yCjZZLOh4ykmhv+ds+qF8zAoLCX5yE/5yXxnOwMAyoGloaMDs2bNx/vnnm6MKgNycggcKxuiDaDi5rKBqFBNGDcr4vEKdVQuhL+rxxztGdiSNVUwS9bXpMyKJC91V961EVNFNTxLD9M4uk6xX5YmB0f7DXazNmTKHE2OcAUQBoiBgSK0dtVXOXn33Mpa4fAE01DnTftcdNhF/WLkVOw90AGBdWl8/70TMveQ0VHv6z4VSvsFHLpmUXEwHU8tFddUOkHgbdbb9c+Ev53jDMqAZMWLEcd2yDbBFw+2QkmY5GWz65FCSSDMRPmhyYDPn4lOw6PnsU7UB4A8PWPsr1Xjt8LWFAbBMjREjOe2S5VV5okdMIKRAFIlpmqcx5zwoqo5gWMS8y3tXkswkcgXYdzsRAmDHvnb8+HcbzdvOPb0R37tsPIbWe3p1HH1Brr/nfDIpVkLqdG33re1hIO7knLh/PlCSc7xTMqfggUZrRzjt7fsOZy43FOqQyukfTBzbYCkGztUZmIKg1mtDZ0CBTikEQlDtkREIq/C45IxZgYxiT4FA13Vz+4Sw0lM+5DMhe1g9KzM5bBJUTUd7VxSdcV0QAJzaVIObLh+P8ScPzusYKolcf8/5ZHKsRMPp2u5BgA5/FG6HZO6fD5TkcHIIaGbNmpX29uOpywlAxrJCtjUin66PbBgLS7Epl2B5oNLc4rN8TKIzcDbMxdIuo8MfhaLqCEXYwpSa+TCuyrOZ5iUKlSWRoL7Gmdcw1XwnZAPAf7/0T3QFQ/CHFPN3Ueu1499mT8BXvjSUmfn1Y3L9PeeTmbUSDSduq8ZjR2tHGIQycbXRCDBh1CA+UJLDQQ4BzU9+8hPz34qiYNWqVUmDJTmZKcagycSFpZiUU7A8UHn8heaibWvOxafgNy/+HV1BZqTHBMIUFBQdgWiSuZxxVZ7NNE/X2ehKgTAXYLdTBqW0R3kiUzCbz4RsXadYv/kAwjENXUFWlpVEgksmj8TNV5wOWap8wW8upP6enXYJokjNGU3Ge5hrJsf4DA4c9kNJ6aI0SNyW2ykDANq6Ima5aMKoQWysBB8oyeFYBzSTJ09O+vv888/Htddei1tuuaVkB1VpZLsSd9iyn6x7O2gydWEpFuUULA9UgpHsHUjXzTgt521NHNuAKg/ziNF0CkkSUOOxI6bq8AdjcNqlpKzAhFGD2PDKDKZ5NlmEqukYUus0F8J05YlMwWyuWYZ/7mjFH1ZuxZ6DbNabJAq49Hwm+PW4bMhEf80OJg6cTH0Pn1y+GTVeBzr8UQTCMXOEtigQOO0S5l0+wdyO8XxF0+EPxYB4EHuw1Z/0WaRmhUSRoNbrwNRJTdiy+xj+vG4nHyjJ4cTJe5Vsb2/HkSNHSnEsFcuSVVvjGoSe9835aml9X9ItLKXaLhcs586vllpnZzKJxTMRjmoYPsRjlmaCEZW5BGs62v0xyKKApkaveVWezTTvhMFudPgjbKFLMzXbKpi1yjLsO9yFJa99mhTs19c48e2vj8HUSdmbCAZCdjD1PdQ0Cn9IQTiqobbKjq4gBUuUUIiC0KPcZjy/M9ht2KnrzCdoULVkfhbpskJRJYbla3fwgZIcTgp5a2gOHjyIa665pmQHVIkcbA3GJ2wn3y4IJO9FK1/SLSyl2i4XLOfO+s1fZL3/4rOH5b3NxM8kGFHR2h4GBdPQ1HptZmbmlQ17EImqlqZ5RhYktdy5eMUnZjAbDCvoCDDNjq8tjOYWX1bX3+mTR+CpP/8Daz/YB2OwuNsp4YRBLkRiGpat2Y4qjz3r4jkQsoOpFwQdgSg7R+gUnYEYRFGASAFJIhhW70Eklvz6jOczvQvbBiGsGy31wiI1K9QViPGBkhxOGvLS0BBCUFdXh1GjRpX0oCoNnTJBXSrl0DgmLiyl2m5vBMvHI7mIge+6fmLe2038TI52hMyRAALRoWkUiqbhxbd2mOUEnVKAAqKc3jQvU7nTCJw0jTKRKUh8PyQ5U5KQGRhc40R9jRO/+8s/EYmxzi6nXUR9jQM2SQSQ3RclkYGQHUy9IDCmocuSYAYpNOH21NdnPF+W2NBRIZ4BliUho96G+8pwONkRMt2xdetWbN26FW632/zP5XIhEolg69at5TzGPkfIELlkur2YTBzbgPlzzkiyzS/2dgNhFbVVTn4SzJHH/tfae6YQjM9EEkUoKgUB2NU7JfC1hdDWGU0es0C7/WoaB7kw5sS6nD6/ORefAlWlaOuKsFAm/j911Q5IEjE76iaObcBD88/Ht752Kg4dDWD95s8RiWnwum34t9mno9pjZ4LfhN9BLoFJQ53L9K4x6G/ZQeM9jMRUUEpZVxFlfkKyJECn3QEK0PP1Gc93OSToOoWq66BgfxsXFs0tPixYvBHf/ulqPLLkQ4QjCvs+ECYY1ynrYBIIyxYLAuG/Y85xTcYMzR133JHxSYQQrFu3riQHVImo6dIzWW4vNsaV9qy7XinJdjn5EY1l957JRwycysSxDVixfhfssmj60WiabpZ3EjFuiil6Xtk1I/vyyJIPmYBYElDjtcPtkMxOKEopNm8/gmdXbsW+w34AbHGe9ZWT8a2vnQq3U8b7Ww8XVLYcCNnB1AxW42A3KwUJQLXHxszvAFS77WnnrCU+n2XfWJfT0Hqv+TjuK8Ph5EfGgObtt98u53FUNIV40HAGJqUQA6fiawvB5RDR7o+lvT9VoE4I8l7MJo5twJgT69IGJF63Df/f//s//GNHq3n7lLOG4Tszx2FIbXKWoZDApBh2BpVA6gVBomapqcELCopIVMsoys10QZFYXuK+MhxO7lhqaEKhEH75y19iw4YNUFUVF1xwAe6//354PP3PupwzcClXG3ApxMCJNLf40BmIZs0CJQYzokBQV23HivW7evihpG7XyvU3GFHQ6Y8hHAuazzv95EGYN/t0nDK8psdx9CYwGYjZwWK8JkP4y31lOJz8sQxoHn30UWiaht/+9rfQNA1//OMf8dBDD+EXv/hFOY6vIhAEQE9TXRIyKpA45aRcbcDL1myzfEwhYmAD05vEoqRlQADYZWao194VzvjarVx/n125FZ8d7Eoqaw2r9+CmWeMxaVxDVoffgRiYlJp0wSWAtCMsuK8Mh5M7lgHNP//5T7z66qvm3w8//DBmzpxZ0oOqNJoavNh/iOkI2Bzj7ts5fU+52oCXr92R9f7edtavWL8LiqYhV2UWBRCJaXGH3hhsMjPjM4S9Rqtvd/mC3e92yohAxUvv7MTIxip8fsRvBjOSSDCk1ombZo3H5PGNvXtBnB6kBpcHWwN4+NkPoGmsPd/KV0YgxPQkShRvczicLF1OBpqmJQ2503UdojgwrMxz5caZ41HtscEmC5BEApssoNpjw40zx/f1oXHANCeZ5h0VEz2dMjeBH994bq+272sLIRjOrT0/7qlndtNoOkVM1dHaEYaq6kmznszyhcratAOhGFRVR8tnbVi18TPmZUOAYfVunDS0GoJA8NcNu3v1WjjpSQy+Q1ENnYEYNI3GP8u4rwwAURQgCASSRKDpgMsp46ppo1HltqHWa8OgaruZacvFRoDDOR6wvKY877zz8MMf/hBz584FACxbtgznnHNOyQ+skpg4tgE/uPbsfi9iHKiUwyQwFzFwb78PTruII23Zy02GIDhdaGUsjIfbwnA7ZTy36lNIEitfKKpuTtv2tYeTdDiDaxyo8zrinTQsU7D/cBcWLN7Y70YTVDqGB08wosJ3LMS8hID43K3svjIDwZCQwykllgHNfffdh8WLF+OJJ56Apmm48MILceutt5bj2CoKrhWoTJpbfOgKRnHwaAiyKKC2yg5JJEVvAy6FGDhRS+G0izjaEbF8jlVnnXG3wyZiv8+ParcMTaNJzzP+XeWWMbjGgZiimwsrwFxvQxE1qy6Hkz/NLT4EwwqOtofMoJSg+zMzfGUUqkMQiDmAMp3Ds0F/MyTkcEpJTlX/O+64A3fccQeOHDmCIUOGlPqYOJyc+NXSZvxt8xfmgqBCx5H2MEY0eDHv8uK1sZbCGThRSyGAYv9hP2i89JNY2RISMjKCQCzLXgBgkwXUeu0IhGJo98fYzKcEJFGA2yGiym1De1fMzNwYrdf+oIIqt41nAoqI8Xk7bAKC4e7bEz9NRY07BgNQNIoRDd6kzBgfV8LhZCejhsbv9+Pb3/423njjDfO2Bx54AN/5zncQCATKcnAcTiZ+tbQZ6xOCGYDpSDxOCV63ragL7+MvZC83Oe35t7sZ5QNNozjaGTGzJqnxik6Bumo7Gge5IIu57WdQtROUsincidsUBIIqtw0EOoIRDXabBLdTQo3XkeQY7XLIqPEkT8rmmYDCMYTZrR1hhCIa0z8lBJkCgTnPSaesFX9IrRP+UAyPLPkQ3/7paixYvBETRg1KcidOZ9jH4RzPZMzQLFq0CKeeeiqmT59u3vbUU09h4cKFePzxx/Gzn/2sHMfH4fSgucWXsQTUFVSKvvAGI9mFuvfeMDnvbe4/3IVoTEM0pvUoPQDJ5nntXdGMuplUZIlN197vC5hzhAgBvC4Z4YiKYDgGQRDM4MguiwiEVfzX3V81t7Fg8cakTEAwoqKtMwKdUixYvLFgPU25vIIKYdmabXhlwx6EoyqcdgmzLzq5KINn0/nKACy4lASmbbLbRMQUHYIA1HrtqPXaEYyo6AzEQEERjWlo7wrj7Y8OYOqkJmzZfYxr+TicNGQMaDZv3oxXXnklqaPJZrPh/vvvxxVXXFGWg+Nw0vHk8s1Z7y9mCn7B7961fEy+C0pziw+hiMpEuPHbUoOVRM1LDlWmpOcdPtYd0I0ZWYtAMAYIbESCrunmzCEgfcki0XBP1ahp419f4yhYT1Mur6BCWLZmG15cuwMggCQAkZjK/kbhrs9G8JaPr0wkppmZsWOdYWg6+6x0TYOmUUgSwZbdx/DILRcU54VzOAOMjDlsWZbTtmfbbDbY7faSHhSHk4nmFh86AulHAhgUMwW/ZXdb1vvzFQMb5QdV1ZMHTcYpdNypUcIwJnTXVdlx+9VnYtGdF2HeFRNQW+WE3SZCIATVHhtcdjFjySJxcOmxzojpTeNxMV1N4gDLXEns0CGEFLydUvDKhj3xYEYAIQIkQQBI/PY8aW7x4fbH38ZDf/gAO/a1Q9MpNF2HqjLhta5TSAKbby7G3wdjoGSN147PjwTx2cEuxBQ9KahNbMfncDjpyZihsdvtaGtrQ11dXdLtx44dM0WEHE65sZp0LaB4RmPFFgMbWYpwRMlYPir0l2X8JE8aWoWbZo3Hl07tFu8nduglzhvKVrIwnjNv4Vp4nVKSW3AhehqjXTmRXLZTjjJVOKoiPhQbmqZDiw+CDIYVNLf4ct6f8fm2+yMApYipGsuwgLmKCwKBJBLEFAqXU04aW9Dc4kOHPwJV06GlpOREgYCAoN0fxakj69LsmcPhAFkCmmuuuQZ33nknHn30UTQ1NQEA9u/fj/vvvx/f/OY3y3aAHI7Br5Y2W066vrYXk65TsQqeRjbmN8/MyFKU4nJAFAiumDIK37l0HGv5zUC+9gPF6Kwx2pWPdYRhk0VzsrfVdspVpnLaJURiKoiuQ00IJgiQ8/4SHZlTAxKAjU6huo6GOnfasQVLVm1FOKqmvVgURQJNp4gqFP5gDPMWrs05uKtk3RKHU2wyBjRXXnklfD4fZs+eDafTCV3Xoaoq/u3f/g033HBDOY+Rw8kqBDZw2oWiCDkNrIKnp+6ZlvO2mlt82La3DZqmF3VKOyGAxykjqmjYcaADm7cfKeqCVehEbYPEduVoDIipGo60hVDjtUMWBUwYNSijgV+5jORmX3QyXly7IymYAcA8jRLGSFi9RkP4G9f9svJh4mR0grSTt5et2YZ98dEqiYjxNn1NB0DZWApV03IK7ppbfHhu1afY7/NDFglqvfaK0i1xOKUgqw/N97//fXz3u9/Fnj17IAgCRo0aBZvNlu0pnD5ioLu6WrVOA4V1G2UiFzFwrhgLnkAApYjBjMshQdN0+EMKGuucJVmwejNRG+gOSjwuB2ySiI5AFDFFRySmYcZFI/H2RwcyZmAKLVPlixEEL1uzPe4FRFDjtaGuygFKacb9GZ1RwbACQgzPIAFG4ZDG/4fdR+B12UxBb3OLD0tWbcUXRwKm7glI7nbTdAqHTcTgGgeOtIXhzdEbqLv0FWW+RjpwtDOC+hpnTgEah9NfsTTWczqdGD+ezyyqdAayq+uyNdssW6cnjKor6ustlhg4sRSRrRSUDw6bCEIIQgnvSWcwBkXVIQoES1ZtLep7kW+ZKrHM0d4VwaAqO2AD3E4ZbqcMSikCYRVbdh/LmoEpp5Hc3EvGYMvuYzntr7nFh9+99A+0tnc7O1MKaBTQofdowacUIEJ3Z5nhoZSO1HhX0XRIopiXNxAbcqojpsQtAQiFIBB0BKIYOtjNhcWcAUsv5wNzKoWB7Oq6bM12y8c8cuuFRdzfNsvH5CIGTi1F9DY5I0sC7LKIYETpUbYKR1l5TNMo9h/y5yVmLSapupdOP0FrRwSEELidMoDuIMEqA9Pbcle+zLn4FPzmxb+jtZ2JcyVRgMshYd7l3fszXp8xpiI1eAGJewgljEw33J4Ptvpx5b2vJmVkskHAJm3v9/lhkwR0BIBar8O8P1Nwd+CwH/5QjB0LZQeoaRQxqmcNCCtFb1Mpx8Hpf/CAZgBSzLR8X59cFvzuXUvNyXVFFAIDwPK4B0kmJozK3mmSyYNEL1A8IwoELqeEQEgxzfIyYexhyaqtAJA0K4qAIBRVi/o5pn4//MFYUtalrtqBI20htHVF4IoLgY2gZMX6XVkzIr0td+X7Op5b9Sk6AlEARvs8NUW6qZ9poi4mMaKhtOe8LZ0CdhGIqvl9/hRAVGGfdySmIRLTEFV0NNQ6swZ3iqazNnQiQNF00wpApzTjcyrFJ6hSjoPTP+EBzQCkWGn5vj65NLf4LEs/xRYCA7Ccl5QtG5T4nlFKocW9RwghabtfskEI4HXaEIwo8AeVvJ6775AfTy7fDI9LhgCKz31sXEl9bf5am0xBbbrvx8GjIVS5ZBzrjEBRdciSAK9LRjCiIhBWewQlVhmYcgyFTdScGC3SFBQuuwR/WMWDv38fAMuW6AAo6f4cc41R8w1mMhEIKQiE2HeBEODnz7wPQoARDVX47kw2v0wSiRnESAIxxc6EIKm7KvFzDYYVOGwiPC5WFuurTC+fKM7pDZYBzVtvvYVHHnkEnZ2doJRdsRBCsHlzdrdWTnmJxIqflu/rk4tV2zRQXCEwANy+aF3Bz122ZhuWr91hBkRJF+95ZmfcDgmKpqMrlN1EMBsdgRgIgIiiQSAEIEBnIIZh9e6kzzFbFi5bUJvu+yGAoiMQgywKEAhBTNERjmoQBMBhF+EPxrB4xSfmfuaXKQNjkO61mnO1dApRIAAIVI2iPcXA0QgMsufIyofxlaIU2HuoCw/+/v2UhFGC2JgATQ1eAKyBYM8XHUyDRQG7TUQ0piESVWGTRbgd7PNUNYpte9vyahPvLeUSgnMGJpYBzaJFi3Dfffdh3LhxSeZanMqitspZ9EWhL08uuXjOXHz2sKKfYPcdzj54VZaAy+9+xZyMbZNFiKKAYLhnBqWQa3JD8Gslgs6VxEWZgBnHAd2f47I12/CXdTuh6RSyJMAfjODnv3/fnO4NALIooK7aYTr8GsGQry0EARRfdAbMbAyzLKYAQdwlNx4E6EzbQQhJyhLNn3NG2az8U4Ozg61+PLrkw7jwlg0KVbN/5SqejIaNlGXtjGxTIpH470zTKQ4fDcJhl+C0i+gMxCCJBAIBWvYcw4O7jkIUCZqGeM1sULHhE8U5vcEyoKmqqsIll1xSjmPh9IJSLArFMlVbsmorDrYGoVp4sNhlAd+cOhqjm2otPWcAYMrZTUlX3C67BAqKcFQr6IryV0utW8OVhDhDp8Zi0PtVMJvgt1hQsIVt1+ed5m1/fLNbcK2lBJBGpilGNTbPqdYJt0OCXRax/3AX03TE2PRoQQBUlULVKMR4XJNaYtPjB+A7FoLDLkGWCB5f+jFkUTCDihGNVZafm5Wuy7j/wGE/FE2HomhQdZq1lKgUqSTU36FgzsnhKPuiazpNmg2madTMBhnEk1qwSSIcNglNjd4eWb5cdXipc8Tau6JQNB2iKPRa6N7XekBO6SHUYo7Bww8/jAsvvBBTpkwp1zHlxeeff45p06Zh3bp1GD58eF8fTkmZddcrGe9b+avZRd9f4hVtYjkr1eU0E6wEsx16Hjl6AsAWT4HngkAAQRDMOTkEQEOdE4qmwx9U4HLI5gkWYGW0/Ye74p0mbM61JBLYZCGpDbdciAKB2yHDH46VLJApBoLAvgPD6t043BYydRzJj2GZGIFYD9RMnCZu/C0KBA67iFhMNz+3CaMGYcvuY+YiBKrjX7vbSuK2zCkOzAAw+yckiwTDhnhBQdHhj0LVKGRRMD/zTZ8cSjIFlCTBPPfsPNBuORk9NXiZMGqQ6XmUGCg1NXhw48zxPYIv4xxhHFO24CfdvhK/szxwyp9C13XLgGb69Ok4cOAAZFmGLMsVp6HhAQ2jFAENkPvsn3TPe3TJh4hZdOWUGodNhNspoTMQYxqJ+GKbpz636AgE8LhsCIaVvMXCfUmPNuUyIApAfa0LgXAMgVBxSnGcykQUmJbJCHgFApB4p6CuUVPHJAhM8Gxcl1wz/VQzqEl3IeZrC6PKLcMmS2htD8cro8yfp9brwNRJTWYQJYCy7zhh+xRFdsE0oqFnqS11Xx2BGDr8UdR4bajx2PO+COQwCl3XLUtOS5Ys6c1xcfo5hXaZrFi/C6rW9/JJo93VoBIqCx6njJiqoStYuOC3r+iLt0/TkVT24AxcjODeuMw2ypQ9ypc6QAUS7+LS8cqGPWZAk06srusUwbCKUEQznZtpfH+KpuHP63ZCIEwvpGnsey4QFtio8XLooaPBHt2BqfsKRVSAsP+v9Tp4l1aZsQxohg0bhtdffx3vvvsuFEXBV77yFVxxxRU5bfypp57C6tWrAQBTpkzBvffeix//+Mf4+OOP4XQ6AQC33347pk+fjk2bNuHRRx9FNBrFN77xDfzoRz/qxcvi9AWJqde2znCfZ0EqDaddBAAE0giIORxO7hCwQMMmiUB8Mvqc/1gJgPnt1New9SUYVtARiDKBekyDQJheDWBBkywJCIZV6DoFjZc9jXJZ4vnLyByljo5IbZyIKRo0nSKsafiiNYgarx0uO+/SKheWAc0zzzyDV199FVdeeSUopXj22Wdx8OBB3HrrrVmft2nTJrz33nt4+eWXQQjBzTffjLVr1+Jf//oXXnjhBQwZMsR8bCQSwYIFC/D888/jhBNOwPz58/G3v/2tYnU7lciCxRv7tFab2kHS2sajGQObJECWBYQiakXrZDic/oIxJyuqdGdfKaXxTj42fyvgkBAIJ5codYr4iBBWWKrxOHCkPQxZEkAIgarpafVdOu0W7icGJ4mNE8GI2m3ZQFjA1doeRrXHhqH1nhK+GxwDy4Dmr3/9K5YtWwaPh30gV111Fb71rW9ZBjT19fW47777zGGWo0aNwsGDB3Hw4EEsWLAAPp8P06dPx+23345PPvkEI0eORFNTEwBg1qxZeOONN3hAkwc79rXjoT980EPklo1idQglziuyySJqvHYIQv5GcgMNSSRw2iUEwkqfa4k4nAEPBQRRgKBr0Cl6BDPGAFFNB2SBjZEQRQJRIJAkATFFS+vELQjMGbrGa+/R5ZnYldXeFQER2NiLeOMXdFB0BWO4/erCfMF4Z1Z+5OQUbAQzAOD1eiFJ1k8bPXq0+e+9e/di9erVWLp0KT788EP89Kc/hdfrxfz58/GXv/wFLpcL9fX15uOHDBkCn8+Xz+s47tEpE7weTlPnTUdiRkUgwAGfHwBQX+OwdJJN/JE57SK6AjFzXpFxVXI8hzKJgl9/mm4gDodTfFSdQtUzd0caA0TdThknD6vGkbYQaqucOGV4Dd79x0GAdJeWgHg7OuLBCWFZH0EguOgsJlI1zoPhmAo1TBFVNNhlEU6biEg8OJJFAXabWFAQ0tdO7f2RnDQ0zz33HK677joAwNKlSzF06NCcd7Bz507Mnz8f9957L04++WT89re/Ne+74YYb8Ne//hUzZsxIMu0zOqk4uZMockut86YjUcz2RWuQmahRNrV5WL0HEahYsmprj6sDAEk/ss+PBJj3SHxekSAQ6KDQcxzAN9DwOGXElP4p+OVwjgcURUvKdCxYvBE1XjtCERWKqsNpF+FySBha78GEUYPwl3U7oaisFKVpFH9ZtxMHWwPYtrcdkkQwuNqBqKJBUTS4nTJq41PVAebgXlvlLOg4+9qpvT9iGdA8+OCDuPvuu/HLX/4SAHDmmWdi0aJFOW38448/xp133okFCxZg5syZ2L59O/bu3YsZM2YAYIGLJElobGxEa2ur+bzW1tYkjQ0nN2iGOm86EsVsrKbM6tJGylVVdRw6GkKNN4ZgWMWxjjC2721DjdcOmyyYP7LEFksKCr0XQxj7M854yY4LfjmcysbrlnsIe2s8tqRAhFKWkdkYjELXddOUkrWKU/xt8xeoq7bD42LTzx02CV63jK5gDE67WJQxNHwMRP5YBjQNDQ14/vnnEQ6Hoes63G53Ths+dOgQbrvtNvz617/GeeedB4B9SR555BGce+65cLlcePHFF3HllVfizDPPxGeffYZ9+/Zh+PDheO211/CPJR4GAAAgAElEQVTNb36zd6/sOEPXqSlyy8XNN1HMJksCa7Gm3R0A7f4oCNjsHwJWZ9YoxZH2MBrrnACTRrHnqswBuL7GiY5AFOHo8aMXsckCZFFAKMoFvxxOpSMKQI3HnlHYaxBVNDjtEvb7/KDx0xkBK2tJIsuGB8Mqar3d267x2KFqtGhjaPgYiPzJGNAsXLgQ999/P77//e+nvf+///u/s274mWeeQTQaxWOPPWbedu211+Lf//3fMXfuXKiqiksuuQSXXXYZAOCxxx7DHXfcgWg0iilTpuDrX/96Ia/nuEVIELnlclWQKGar9tiYtT2AarcdkZgKRaOQ4mI4Y6aPFE+5tvuj8LhYRFPjseNIexiSSOBySIipbBhhKSCE/SeJAghIUodDuZFEAoddQjCsIKYcPwEch9OXCGDnIzVDw4Fh/CimaUoQBYIhtc6swt7EzIooMqfgqKHLIQCh8aw00ENAHFU0jGisKtoYmkzHVYzBwwOVjAGNkVUxykP58sADD+CBBx5Ie9/111+fdn+vvvpqQfviAKeOrDNFbrlcFUwc22BOTD7SFkJTA7Mhj0Q11FY5IYkiDvj88enDDNa6SKBo1JzuLYoEXpeMGq8DgbCKSEyDJADFbOrxuGREoqrZqul12SCLAhx2CaqmmVcwmSz5i4kgEHicMoJhpeT74nA4yQgiMTuImPkdIMYHi+o02fjRZRfhddvQ2hExRyiku+BLPRcamZXFKz5BbZUdvmMhc7vGOajKLSMS1czzYCmCjUzHxfUzmckY0EydOhUAsG/fPvzwhz9Muu/hhx/GlVdeWdoj4+RFIVcF2VyAjdEFGqWQ4j4MlALVHju8Lhu8bpv5I5t3+QRzO/MWroXXKeFwW7hXrwdg6WGnQ0IspsEmiSACgSwKGFrvMU84Ro05GFERiWrmPKFiQ8C6I7jgl8PJDVFgLdIGRiACgWQdFJroAyNLBFVuO/T4NPh2fxQAMOIEDy44Y2j3fCZVx9HOKFRNhygSDB/SbV+ROL4l0wVfunOhUfKp8drR7o+axySJBC67jMu+cjK27D5W0mCjUKf245WMAc1vfvMbdHV14fXXX0cgEDBvVxQF7733XsbsC2dgMHFsA66aNhp/XreTDWmTBLidMmRR6DHPJBHjJNBbBAIMqXXB7ZTNToHUoC2xxtzhj7IBhxAAwrquQAGN6r0OcFxc8JsXqcZkiTTUORGN6QhFFNhsAiJRLWmQIRs2yjRbokAQiWnccbofUe2xodbrMLO9iQt9YmDhsIuIRFW0doTN74pd7p7WbQx4tAoWRjfVmtsce1JdzsFKLhglH7dTgl1mwZSiUQwf0j3TaW5B7xKnVGQMaM4880xs2bIFgiCgpqbGvF0URTz++ONlOThO3zL3kjFJJ4xcrkKMk0CVW0ZXsPAA4ORh1ea/Myn7E2vMMYXZmlOwkyrzf6EQCIHLJSIQUmEUz3JdH+2yCEkiWR1++2JYY7GRJQE2WYSqaoipzE6+tsoORdXRGWCTkO2yAFEAQmkE35LA/D0ojU9Ll0S4HCL8QQWqzoLLpiHJg/3SDT0FkPa2p1d8AkXTEQwr5lwuj4uV/TJ9LrLISqOc/MmU5RTMbsZkRAGo8TowtN6TNVOcb2CRS7BQygxGasnn1JHpAyZO5ZAxoJkyZQqmTJmCiy66CGeccUY5j4lTQeR7wkg8Cez5ohPhKLMDFwTmmhuOKJZX3IOq7Ul/Z1L2J+7L1xaGQIC6KgfcThkOu4S2zgh0SnHS0JqkKz6fRdujJApw2kUEIyqiSvfB1tc64HbYoGoaNB3m1F5V1Ss6qBHAFiEKVja7+/ovZy01GifwofUe3H71lwB0Bxpulw5/kDkfO+0SZl90sjkUMPX5Y0+uyrgAZPpepT2uhEWlwS7iaEcE4TRBpiwJEAgTawoCgUwIhta7QUDQ7o+wTKMooKnR2yNrcOCwH4FwDJpGK/qzzJV0gbYAwGEXEY5poJSJZA2rBUKAarcMURTRFYzBIRPo8dECNklArdcOSRKgqhRTJzWZpZ6BLlblJZ/+BaE0e7Pp3r178cILLyAUCoFSCl3XsW/fPixfvrxcx5iVQseM90dm3fVKxvtW/mp2SfZZTOvtZWu24Y9vbs/6mJGNHkRjeo+T5fw8nI+zPS/bMXQLfmNIHRQuCsBfF81O2o+qURztCJslE1Eg0Cntk/ZtmyTA65YhiyKmTmrC6k170RWMsc4wMA2U1yXjB9ee3W9P0MZ3ceueoyxTQBMt5hmSSCAKbAG2+s5k2v6Bw34omg6qUzYA0SYgEFKtN1BGCGEZRLdTQq2XeaEEI6oZxI85sTubsGDxxh7tv4ll3HTZsmyZtHTlIwKCUFTl9vycolDoum7pQ3PXXXfh9NNPx9///nfMnDkT77zzDsaPH9+rg+X0D4ptvf2nt3ZYPuape6ZlPcFmwqojwNjmll1HezyXEObwG42lF/wKAiAIAppbfD32Y7dJ0CMKayWPu1szY0HWdSEQ1j6aTQTZGzwuGY0J2atITMWW3cdw5zVn4blVn+KLVqZ/Gz7EnfOMr0qjucWHJau24oAvAFkUABCIAvNeIoRAIASE6tB0FrgNH+zOqvPKRLqrceN7s21vG6iuQxAE6JRpykSRgFIWBBvGioePBhEtYhu/AADx7Ga6bNjTKz7p7jgUkDaQszJoy5aFyJZJMwIbbs/PqRQsA5pgMIgHH3wQCxcuxEUXXYTvfOc7+Pa3v12OY+P0McW03m5u8SWJP9Nx3YzTABSW5s2WSTJOuhrtudC4HBJ0nWacuSQIgEAEVLlt5utOPL55C9dC03RoGnNMBpjWQNWAcScPMq+AH/z9+3m9nlxpqE22VTcWqoGSKjc+u3Z/BCJhwSLVKahIIIrMBFISCWIKgdspZS2nFUK6hTuXzOGCxRtxsNWPULz7LpdwVhIAIgjQdJo2gEl3bLm09ZbSoI3b83MqCcuAxhAEjxw5Ejt37sQZZ5zB5ywdJxTTevux//0o6/1Ou5D15J0Nq6vEZWu2ozMYTTL8c9hEiKKAYErnkkCIObpBIIBdllDjtcNlT/+6G+pc0DQNnYGYqUXQKNMMJQpdSyEeliUBUUUbsE6iiVPc9bi4WCQERGAGj4LIMjKD6pw5lSV7Q76eIIZgfVC1ZAZAnx8JmvcbpUDDUn/CKYMLKtXkEriW0qCN2/NzKgnLgGbkyJFYuHAhrrzyStx///0IhUJQ1cqqJ3NKQ7Gu7H61tBnRWHZX33tvmFzQMSYuejZZRI3XDreDXSX+ad0O/H3HEezY324+3ph1FYoo0NMcEyGALAqocsumNgFgoyAiMQ3zFq5NygAZi0W1x4ZgWI3PxSK4atropFkxdptodugUA1kScPW00Xj7owMD0knULKfEp7jrFFA1CkKYsFehujlQNVczyd6ST9YrNQBy2iWznd1wvNYTLPVLWaoppUEbt+fnVBKWAc3PfvYzbNiwAePGjcPVV1+NjRs34qGHHirHsR33mNqBw/4+8eIoxpVdc4sP6zd/kfUxVW65oJNr6qKnajpa28OgNQ7EFA1ftAbR8lkbAJijGYJhBYFwZo2DLAmY89VTWKAQ1yZ0BGLo8EdR47Wl1wlkWCyMMlh7VwQW2vu8qPbI+OG1rLSSb1t9pZOoWREIMae4iwRQKYWi6pBEAlkSCxL+lpPUcpXbKSEQUk1Bs0Ftlb3kpZpSlSC5PT+nkrAMaJ5++mnTKfi6667Dddddh4cffhhnn312yQ/ueGbZmm1YtmZ7nw48LMaV3eMvNFs+5kdzv1zQ8Rn1e5vM2klJXGORaFXuckj4ypnDsP7jA5a+OKJA4LCJGN1UmxQoRGIaarw2M2OTuvhkEpMaZbBB1Q5zVlZvqPHY4HHJUNXuL8VA0sokCn81nYISmiT8FQXaa+FvX2B8Txvr3DgmhNEZjJkXKHVVdtRVse9VfyzVcHt+TiXBnYIrkOYWH/701o6KmN7cmwVz2ZptCEaylycnjKorePtG/Z4NyAxB15J1KueMb8Sd15yFKrcNaz7YZ7m9IbVOiCLBivW78MgtF/QY55CI1eKTKpYkhODw0WDBOhqnXcTgGiYAHmiiy74W/paaRJ3JoBonBtU48fmRABRVN4MZoP+WagZKUM3p/3Cn4Arkv1f807IjqFz0xodm2ZrsnjMA8MitFxZ8bA11LhxpCyIQUpJ8Y9wOCfNmn47pk0eiucWHXz7/oeW2ThjExixQSnsEKoXoBFLFkm6HhIZBLhw+lv8VuCiQpMm+/fFKPh2p5SVVoxAFAtJHwt9Ske7743ZK6AoqJR1uyOEcb+TsFKyqKiilkGW5nMd33LFszTb48hzsaPScFdMEz9heoR4TC373rmWGyWjTLoQOfxR2WUx6r1wOCXVeO+bNnpCkXQinsetPxG0X4XbKScZkCxZv7CH8zUcnkG4Rk0QCSSR5B6uaTmGTBfPv/nolb5CtvAQCSIT0mfC3FKT7/siiiKunnWi6VzvtEkSRYvGKT7g5HYdTIJYamqFDh+Lmm2/G+++/D03TMGnSJCxatAgNDfzHVgpe2bAn7+ecfsrgkhhcFeox0dziw5bdbVm3XWibdiSm4tUNe/CXt3ciHFXjxyViULUDg2ucuGJKtyD38aUf92jLTkdttQOBsGLqXOprHDkLfzORbhELhlXYJAGaruVcTjQmFiuKjkBYYQFRP76Sz1ZeMrMyoKCg/UL4mwvZvj9zUXwDSw7neMUyoHnooYfwpS99CU888QQ0TcPzzz+Pn/3sZ1i8eHE5ju+4w1ik82HOxaeUxOCqUI8JK88ZIP82bV2neOfjA3hhdQuOdkYAsLlE35o2GrMuPBmyJJqPTex+sqLKJaG2yolte9sgicScBQXAUvibjXSLmChGoWkSNI3icIJwOROsm0eAQxYRiqo41hlJsrTvb1j5ysgimy0kCICi9S/hrxXZvj/cnI7DKQ6WAc3evXvx5JNPmn/feeedmDlzZkkP6njGaZdyyioYCGAny8UrPim6wVUh2pFcPGcuPntYXifqf+w4gmdXfoo9BzsBsIX+G+efiOsuGQOPy5b02MRFM5csyNKHZqK5xYdHlnwITafoCEQBsGCpt+9f6iJmiIuJjbUjZys92SQBIxq95t/2UAzHuqLwtYWwYv0uc/v9hVx9ZSRCjrupxtycjsMpDpYBjaqqiEajsNvZBORwOMydgkvI7ItOxrI3t+feDSOwz6IUBlf5akdy8ZyRJeCu6yfmtP99h7rw7Gtb8fG2I+Zt5084ATdeNg4nDPak3X/iohlTrd9F4zkCIdAohapStHaw0pMokqJqVRI/I1kSQKkOLYPBUEzVsf+wH4OqWRdMa0cEkij0u5LEQPKVKRXcnI7DKQ6WAc2ll16KG2+8EXPmzAEhBC+99BJmzJhRjmM7Lpl7yRhs/OcX2Hc4YP1gAEI89CmFwVW+2pEnl2+23OaCG8+1fExbVwR/fHMb1n6wz/TrGDOyFjddfjrGnliX9jmpmZlcdLfXzTjNTPfXGV4xBCCUHUOt11FUrUryZyQkjWJIR0zVWXBFKQB2jISQflGSGMi+MoWQTbDPzek4nOJgGdDcdtttaGxsxLvvvgtd1zFnzhxcddVV5Ti245YDCTNfrFB1pJ0CXSyDq1y1I80tPnQEek6qTsTKcyYSVfHy33ZjxTs7zTEBJwxy47uXjcP5E07ImBk0u5kiSrejcg5TBuZeMgarfroa0ZgGVWMlD0rZAguKomcLjM9oyaqt8IdUSAKbG5UuSWO8UuN4GuqccDu6f66VXJIY6L4y+WIl+uXmdBxOccgY0HR0dJj/njZtGqZNm2b+3dnZmeRNwykuep5zDgoVrhaTXITAmTxnNJ3irQ/3449vtqCti2lYvC4Z10w/DTMvOAmSKKR9nsGK9bugaLqpmTFm5mRjwqg6NLf4EIqo0CmFSFgphIKixmvD0HpvySzon1v1KSQja5HhQFlOho1iUDRWlkmkEksSx4uvTL7kIvrl5nQcTu/JGNCce+65IISAUpp0ZWz83dLSUpYDPB7JZUFO5F+7j3ZnafqAXITA6TxnKKXYvP0Inl25FfsO+wGwBXzmBSfh2umnmd1GmTAW0K17joHGPUxAc3vvHrn1QixYvBFVbhs6AzFQAILAMl7+oII5V5cm3d/c4sN+nx8CYYFrtmMlBFA0HQRAIMSE4pVYkjjefGXyhYt+OZzykDGg2bZtWzmPg4PuBTrfkQeUAg/+/n247ALuuWFyWReJXITA6Txn9nzRiWdXbsU/drYCYIv3hWcOw3cvG4chtdaZh8Q0vk0SWImKMo20VYJLjn/rfW0h1HhssMkiOvxRKKoOWRTgsEklew9XrN8FWWTOv1bHqVP2A6322OB12eF12yquJHE8+srkCxf9cjjlIWNA85Of/MScqt3W1oa6uvRiTE5xMBaGo52FX7WFojoee+5D3Pfd8gU1uQiBEz1njnaE8fzqFrzz8QEzcBt/0iDcdPl4nDqiNqd9JgqAbbIIp10yNTe5VOuG1nsxb+FaBMMKNE1Drddh6lMiMRW1Vc6cjqMQfG0h1HrtObtBe1021HjsCIRV/NfdXy3ZcRXC8ewrkw9c9MvhlIeMAc2WLVvMf8+bNw8vv/xyWQ7oeMXQgag5iFmzEVX0snW/5CMEDkUUvPTOLvz1b7sRU9iLHFbvwfcuG4fJ4xtztgJYtmYb/rxupznbKKZqUFQdHqeEQDg3U0JN0+F1StA0HR1+ptmp8djLstAYV+uCQDK2bCcSiWkVeTXPfWVyh4t+OZzyYNnlBCCjcJFTPHxtobwM9bJRrtr84y80Wz7mofkX4PVNn2HZm9tN07pqjw3XTj8N3zjvRLPrJReWrdmGZWu2J5XkNI1CFNl4gEHVDhyLuwhnQhJhpv5rvcxbKRLTEAirZVloJowahD+v25lTMAOwzi9VtVXM1Tz3lSmMTKLfYs9f43COZ3IKaLiRXulpqHPhWEd+QykzUcyr+Uwn3GVrtiEYyZ4RueisYbj98Xfw+RHmqWOTRVx+4cm4etpouBz5DTltbvHhz+t2ptUXaRpFjGqwy9bB0cjGqqS/azw2BMIqfn//9LyOpxCaW3x4+6MDqHLLaO+KZiyPxbXN7N8CqYiggPvKFB8+w4nDKS4ZAxpd19HZ2QlKKTRNM/9twNu2i8uci0/Btr1tOV+5W22rGGQ74S5bs93y+Rv+zsTChAAXnz0c37l0HAbX5K9PMbQaRpnJ2GZicOOwSwhbdFoBTIzZV+JMo32XEJF1+8S7nBI/cVkSTGGzrlN4XbY+X9y4r0xp4DOcOJzikjGg2bFjB84991wziDnnnHPM+3jbdvGZOLYBV08bjeVrtuckbM2ETSJFOxlmOuE+/kJzzp1YE0YNxs2Xj8fJw/MLgI3M0P7DXQhFVGiannR/4v5lScDd138ZD/7+/azbvPjsYdi2t73PxJlG++7BziAI2OBJTdOg6d2+MwArn8n/P3tnHiVVeeb/73uX2nuF7mZrISxKi7i225gAkUETkXGCiYL8VETPz3E0ZjwqY1pnPJqf6IlLjg6jw2QSzIKIUQzjguLgoIkmaqOJgI1AI4s0FL1311733vf3x617qb2qu2vr4vmc48GuunXv+95bdd/nPsv3kQQ4nBIm1CW2eCgUpCuTX6icmyByC5VtlxgjddCEFJ4zTZpkN1xF5RlDTQBwSkMFblp0Opqbxg35uNGeoWBI1T0CKUqyGQN+MH8G3vv0cMb97j7Qi0vPb8SO9u6iJGcaCcFhRdN7R6kaDKeTKOiGjKZx1FXbIElCgrFVqHwL0pUpDFTOTRC5JascGqIw/G7r3pzsJ1cu62Q33GPd6Z8eBYHh7745FcsXzYIoDC/3Sq/4UtHvVcxybBYxZkSRQY00apIlAT+YPwNLL5uJRXdvSrtPq8QgSQw72rux6rZLhjWu4RLvbQJ0wUqVn5gHAIgiwMDQPRDEzCmxlUGFyrcgXZnCQeXcBJFbsi8xIfJOdI7ISMiVy3rxvOlQFI5ASAHnHEc6UzfMZExvVzDvnAm4+aozhm3MAMChYwPo94SgKBxGPjqPCAFbJAGiwOC0y2hZfgGWXjYTrW3ujPtsHFdZFHe+aSAM+DG2yoZKp2x22eYc5nniHBhTZcekeidqK21YddslMUZCdPjPaFApSQwbt+3L6VifWLcdnX1+hMKarp4cFV4SGQODrqiscWD8WCcZMyOguakBty4+EzWVdnj8uv4RnU+CGD7koSkzJIHlzGUdrZ9x+Nhgyu7QDlOULoy7rmse0TFb29wY9IUj1TM8puIH0Euz43M1sikfB4rjzo/PQ6qpsMFulSCKArr6AggEFUiigOoKK5w2CYGQknSM+c63IF2Z4kA9nAgid5BBU0JIkV5Cw4UBqHDmVrPEuOFe9y9vJrxnlUXIsgCfX+9y/eAtFw1p3/E5IbOnjcG7nxw2M36NCiCzooklz9XIlNNT7ZIRCClFceenMkQ8fgVXzZmK323di1BYRe9AAKGwDFkUko4xX/kWpCtDEES5QAZNCXHNgtPwwtuZy6GTIYoMjfUVOdf+GPSF8MyGv2DQd0L0TxYF2KwifAEFwYjqr6EInC3xOSEdnYPY2d4VqfRhEBgHhxFqYqitsmJCnSsh/+XJdZm9M1aLXLSk1VSGiM0qmpo0Xr+CsKJh0BvC9+fPSDrGXOdbkK4MQRDlBhk0JcSMxpqEEEu22GQxpwtOWFHxxgdfYcM7e+CJKBgbuSv+QDjGwAH07tVDIToU4/WH9Y7XEY+MIHBoGiK9gSJlzCk8F5kaY847dyLuXjayMNhISGWISKKepOxy2FBToW8bCCnY0d6NGamqmXIkn0+6MgRBlCNk0JQQz7+xa1jGDKCHXX71xhcZF55Mpb+cc/zxLx341ZtfwB3Jz2AMcNllhBUNA97E3k3XXX7akMdrhGK8/jDcPb6YcmxZFBGGCq4BKtNF85KFOtZvySwtUExjBkjdx+e5jZ8nDUW1H+7Fo89/DFXjpk5NdDXTSAwL0pUhCKKcIYOmhOjo9I7o8+mqkIDMpb+79ndj7Wu78OWhXgB6hYvdKoIDCR4ZA7tVwNLLZg55rA21DnR0DqLfE0rQllE0DZLAoGpAXXXqyo8X39kz5OMWg2SGSLJQVJ8nCH9QhSAyiIJent7vCaHKZRlxKX70tTdKxklXhiCIcoIMmpOIVMq/67d8iS0fHcSfdhw1tz2/qQH7O/rS9hwCgJXXX5DxuMmSfwe9IXT3680qY3oXMWT0zBhoGVQIh+M5KhTJQlGDXt1o1LQTGjUA0DsQhKIOX3HRKMcOBBVYZL3tAtcAJnDSlSEIomwgg6aEmFjnwoGjA8P+/IQ6Z9r34ytuVFXDoDeMr4+f8AxNm1iFFX83C1981Y1PMui7ZJMInCz594v93aiusEIQGDSNm8ZMdM5MOs8MkF0y8HA8R4UiWSiqdzCIkKIlJFFpHPAFlCErQEcn/mqaHl5SVA2qqoExBpExcHAIAhBWKfG3GFC3bYLIHWTQlBA3Ljw9Yz+idCxfOCvt+0aYwyKL6B8MonfwhPdlbLUdN3y3CfPOmwTGGP5lzZ8yHm/xt09Fy3MfpL0Zx3uFfAEFYPq/VlmX9zeaGOmJqFpGzwyQXTJwqRMfilrywJu6aF2S0v1K59DCTvGJv5wBqsYhCCcSf4VIuIl0ZYoDddsmiNxCBk0JMZKbmCBk/vz35k7D0y9+Bo/fZ3b1FgSGBeefglsXz4YsiQD0ZNtM4Zx5507M6mYc7RXy+sMIBFVwAAFVQXWFFYNKCIwPLRF1NCQDpyPVUznXtKTGjMCAapclKxG9VIm/0boyFknPTxqTwQtG5Bfqtk0QuYUMmjJBFNJ3sfjr3k6se3s3+iNVSgzAhDoX/s93ZuKbZ8d6M9ZvSa+FY7cK6B4IZnUzNrxCqsrR2ec/sROmJxpXOCzwBcJDSkTNlAxst5ZuR49UT+V7z29EOEmeDGOA1SJlFNHL2FBSFADonb1VLXN+EpF/qNs2QeQWMmjKhFT5M4eODWDt61/E9Du66IxxuOnKWZhQ50rYvuXZP4BnyD9def0FCWXHXn8YvYNBdHT50PLcB6ZhsnjedDz94qfo94Zi9isIeiqwL6CgpsI2pMU1k/com0TlYpHqqXzT+/tht4oJ/bw4B2SJpRXRy7ahJBiDRRYo8bdEoG7bBJFb8mrQrF69Gps3bwYAzJ07FytXrsSGDRvwm9/8BowxnHHGGXjooYdgsViwevVqvPLKK6isrAQAXHPNNVi2bFk+h1eSzDt3Ysb8kGTE58/0DgbwwttfYsufD5h5MqeeUoNb/m4Wmr4xJuk+Wtvc2NHek/Y4lU4ZzU0NMTdjrz+Mzj4/OPTmkdHhJwBgjJnGDIuUNImRhGCND03rpOXZP2TcppQX6lRP5f6gojfeFCOJ0lE2m6oh6TnKRldGFinxNx9Ehw0dVgkcHP6gOqTEXuq2TRC5JW8GzYcffog//vGPePXVV8EYwy233IL//M//xMsvv4yNGzfC6XTivvvuwwsvvIDly5dj586deOqpp3DOOefka0ijgruXNeOrjn4cPJZeUyYaw8gAgEBQwe/fb8fG/91rNpNsqHXgxoVN+OZZE8GM9tVJeOzXn2Q81l1LzwMQezPuHQzqPZfAUFNpM70Oz7+xy2zAaHRtlgQBGucQBQH1NVbUVNqHtLhmMrhKuVQbSP1UbrdKCASVyPU5Yc1YJAEuuwwAMQnYRt+rbHRlKPH3BOu37Mam9/fD6w9DEHSdpakTq5Oem1RGi8Mq4bB7AGqSfKeePh8e+aobLrsFFllAz0Ag0uQTqHJaYJFFdA8EIi0m9A71gUEVwbBm9iwzCgMkkWFivct8WImXPvjg8w50dHp1jxznZv6V1SLi6m9PNzvRP//GLlPjamKdiwxaomzJm0FTV1eH++67DxaLBQAwbdo0hFEZ68wAACAASURBVEIhPPjgg3C59FDHqaeeio6ODgDAzp07sWbNGhw5cgTnn38+/vmf/xlWqzVfwysJUiWHrr53PhbdvSnr/Vz5zalQNY7/bT2E32zejZ6BAABd3feav52BK785DbKUPq/kyXWtCIaSd9M2qHZZzP+PLjvu6PLBIgmoqbTBGem8rSgajnbpuQCiACgah6oCgAaRAaFhPI1mkwxcyqXaQOJTeZ8nhAFvCLLIIonaseG0kKKBc56y75XVIpGuTJas37IbG97ZAy3i/tI0Dq9fwcGj/QkJ7eu37MbLW/fqIUCGjGFYAz1iyNHnCca8zjnQ5wklvNbvCcf8HbMvlePg0cGEysfjPT7s2NeVcgzBkIoX3v4ypi+c7qkDDrsH8cyGz3DntefQd4IoO/Jm0MyYMcP8/wMHDmDz5s1Yv349pkyZAgDo6enBunXr8Oijj8Lr9aKpqQn33nsvJk+ejPvuuw/PPvss7rrrrnwNr+ikSw798POjmXcQxab32rH1k8NmqwJZFPDdS6Zg6YLT4HJYMnxaH0s2YS6XQ06Q4W9uakDLcx/EhJ8MxVsGQJYF8EgvpmzaGaQjm2TlUscwBJ9/YxcOHhs0BfPCaRqGH+/1Y0yVDd0DoZgcGw69/5OxEIoCA6PwUko2vb8fyZqlDXjD8PnDeP6NXWhuasD6LbuxfsuXJwyM4WsalgxhlcMqi9C4nrdGlVREOZL3pOC9e/fi1ltvxcqVK01jxu1245ZbbsHVV1+NCy+8EADw85//3PzMihUr0NLSUtYGTbLk0N5gEC9v3Qs1We1uGrwBBd6AviJecuYELL/ydIwbk15kL5qnX/w04zbjxzrNMT6xbjucdtn0Khleh95gQG8yGfkME3RPDWMM0JBVO4N0ZJOsXOqs37IbL76zJ2Niczzd/YGkr8fm2uh/SJKIqy+dmuCtam1z41dvfGG2yJhQ58TyhbOKtrAVWlTO6w+bYZ14FA04dHQQT65rHVYO22ggHFYhywIUVaNKKqIsyatBs337dtx5551oaWnBwoULAQDt7e245ZZbcP3112PFihUAgI6ODnz44Yf4/ve/D0BvkChJ5V2AlSw51OsPI6xqWbu3o7HIAm66chau/ObUIX2utc2d4AqPx24V4bRJ8AYU9A0G9ZwNVUN3nx9ffNWNMZU2XbrfFwY4h9UiQRU0cA1AxGmii+bxYZcLj4ZkYMNgOHx8EOoIWhWMFK8/jBfe/hJbPzmEf1h8FpqbGtDa5sYzGz7DgDcExnRHxdduD55+8VNccck3sKO9e0iGRSZjJJv3Cykq19rm1p0zaS4LR2bBxtGMBpi5OjarWOzhEETOyZvVcPToUdx+++342c9+hosvvhgA4PF4cPPNN+Of/umf8Pd///fmtjabDY8//jguvPBCTJo0CevWrcOCBQvyNbSSIFlyaFgZujEjiQwOm4xQKIzfvrUbr77XPqSqi2wSgSdGyrv7BoN6dgbXvQGM6XH+471+VLssptdB1TQ4bTIGfUMXzUtFKSQDJ+tJZRgCwWAY/d7kDTyLhbvHb+ZfyJIAznWlYCGSGK5pGvo9Ibzw9pdmJOZ4jw+79ndhyYLTUuYjrd+yG7/buhea2RFcizFGsjFWCi0qt3HbPlQ4ZQyU2DUqBgzAgCc05FYaBFHq5M2g+cUvfoFgMIjHHnvMfO2KK65AV1cX1q5di7Vr1wIALr30UvzoRz/Cww8/jNtuuw3hcBjnnnsubrrppnwNreAke1pNVrIpCMwMG2RCYIDLYUEwpGDAEMsLh1HhkHHYPQgAqHBI2HOwBz/55Uc4paEiIZ8im0Rgp11GIKSPMRRWoWm6KrHAGEJRZR59npC5KIYVbdiiecnIpm/TjMaaIe93KBiLuKJo5sKfLjGz1DiRe5P8+xX9qqYBG97R85WiPTdjKq34885jCER9Z7SwirCiobrCahoj2RgrhRaVMyqVfAFlRI0+ywFJEiAIoDwaouxgnA8nwFE6fP3115g/fz62bt2KSZMmFXs4CUQ/rUZrTdwa0WiJbk44ptKa0eXNoBsZmqbBF0xujIgiAzhijCMGoLrCalY3tLa5M/aNslsFrLz+AnOMHr+ePGmRBQAMwXBqY0gSGUQhNyJumSq+JBEYW+UY0nHiy1lrK62wWaUYrxagX59DxwbQnyEsV46IIsP4MQ5YZRGdff603g1ZYqittOO/7l+Amx95BwID+j0hBEMKAD3GJQoMLcsvSEgkNwiEFNRU2rHqtktyPpc7nngXX7s9ECINOU92owbQ7wlnTB9L5fxEyTHcdb28E1VKgHRPq6tuuyTmRtLy3Adp92W3ShAFBm8gnDY0lSx/gwMY8Ibwqze+QHNTA574bWavR0OtC89t/BwNtQ78Q8QAW/X8x1A0DjGJnI3hoTGkboYqmjdcpoyvQiCUfbiitc2Np1/8VM/5AYeq6eEZAKh2yegd8OOZDZ+Bcw6XQ4Y/kKYEqYxRVY6jXb6YjujJYADCCjcVbnWdlkFw8IioIwe47lU0Qk+FFpVjRgdUBogREcKTHQ6go9NDDTGJsoEMmjwzFNe6O4W73SILsMoifAEl65BUMjg4jnR6sH7LbrMqKhWyJEBR1ZgciFsXn4kfzJ9xQp8jzWfra+xDFs1LRjbJwEDqc5os3Ldx2z74g/r848XR+jxhDPoUcxH3+MMn9eKXzffN2GL2tDGRv/VXeOTcGoYu5xy9gwGsev5jzJxSi0vPb8SO9m7TQ5lPT4EvqKCuxo5+j176LgqJ1/5kZMAbQkOtncJPRFlABk2eSaUMa7OKMcqvC/9mCuKjf5LI4LTJ8AbCEW/CyNA0XeQuk56LPm57Sq8SAPwuiVHDoYcVVJXn7Gk7UzJwTUTsL1kPnOhwn8CAPQd78ZNffhQZqd5iIIksScwiPtTy6pMVUQDe/eQwAF28LVp5gEP3zqgaIDDda9M74Me7nxwumOif8TucGOl5dqTTg2AkJ+xkRlE0aohJlA1k0OSZZK51jy+MsMpxrMuHsKKip8+Pne1dZhhJEBhcdhnBkGJ2x84VQhaqp067BKscW9ZplUUcOjaAluc+MHsHWSKieYLAEFZVgOtu/Vx1cs4mGbi2yoZASElqQBnhPlUDuvoCYAwQma45km3qGNkz2cJwrMcXo04bjXEewyqHwPRrIkmsYJ6B+N9hKKyBgcFlF+Hxn5whRUA3Nr8+7sG4sbqhV2htIILIJWTQ5JnoFgHHe3ywWUUM+EIxT4aGFDtjQKVDRljRzMqlkRLvgQiG0z+S2q0Cpk6sTvAq9XmC8AUU9A74Y3oH5Uo0LxmZEqTtVgEev5IyXGGE+w4f90DVTpTEC5F0isRGA8RwGVIolOlVYoIAdHT5cMcT74KBwRdU8raINjc1YO/5jdj0/n74onLQvCexMWOgqBwDnhDWb9lt9gcrhDYQQeQaMmgKgNEiwEhGTebmdtgkCIxhwJc+4XeoDHVX35s3AzMaa+L6DQXRMxAEA9DdHzR7B4mRzOCRiuYlo7XNnXGbl1YtSvt+Q60DHZ0ehCJGnKESyzlQXWFBnyd0ogs4TpwrxnSvUzHF8cqZE3pFeo+hr926cnFdjT1vi2hrmxvvfnIYNouIQFABZ3ozx5P9CltkAWOq7BAFvTVETYWlYNpABJFrSr/5TRnx4jtfJnherLKICoeMYEiFx59bYyb6GLWVmRt92q0idrR3o7mpAbcuPhM1lXZ09Qcw4A2DQTdcFFWDomi6VynipRlTZUNdtR33LDtvSGXTLc99gJsfeQctz32QYMBkqsKSszDFF8+bHnO+TeNFAHwBFWdMG4sHb7kIs6ePRaXLAlkSMKbKBodVJGOmQDCmC/0JAkO/JwSbRTJDUbnECD/6AgoEgUEWSSlXFIBTGirgtOkhZn9QSRpqpvwaYrRAHpoC8Ie/HMEvX9uFrj6/+ZokCnDaJPiCSk4SftMxqd6J/R0DabdhACaMdZo3r/jGk939ASiKrjQLUbeDhYhbY6iiedkoyWaqwmpZflHG4zQ3NcBhk+APKAgpGhhOiAIqqmaO2Thma5sbz73yV3gD6cUGieEhCQwq56ZhKUsCNK7n1DB2QvwvH4uoEX40KpwI3UPW3efHmGo7gmEVdqukFyzEFTDEJ9sTRKlCBk0eCSsa1rz6ObZ8dDAm4bfCIcMfzH3CbzIEgaGzz5/R8zNurDPpzctYCKpdVnT2+aFpAGO6dsuYYebLZFKSzSYZONtjnjKuEr0DfqgqR58niLCiQRAYJox1JuyjuakB3oACUaRwUy4xekcxxiALDKGI4TK22o6+Qd1Q5tANHCA/i6hR5aTLEWgQmB4y1dT0GjvlTq8nBEHUPVZXzZmKdz85XDBtIILINfSskgc45/jjX4/gH3+6FW//WTdmBIFhXK0DDouAfk/IzOvIN5rGs+pfIwpIevNqqHUgGFbhtMuoq7abVUMjyZdx9/jSurYzJQPPnlab9bEWz5sOReEQRd2IGTfGgZoKG5YvnJV0e39QgchOiAMS6Ul1nlhEGdhmEVHltKCm0qobihqHKOhq16IAVDkt0CKhyyqXJWXF2kgxvgcOmwRN41A03WPndMg5Pc5oJBDScOviM7H0splmqNnj11WbC1VWTxC5gDw0OeaLr7rxy9d24cuDveZr9TU2jK20I6zqnW6DYT/CJeQBqHZZU4aNostdHTYJoshG1GQSSK3NU1/ryCoZeNU/fivrY8VXmWUScLNbJQRCiq4mO7q7guQdgQEskjwtCMxM9pVEhiqXBbIoJm3xEd1W4niPD5MaXGBg8AeVEfX8Skf090BVOcKqBklkOGVcJfYf6UMgqI5ItHK0IjDAZZfN8x0dgiWI0QYZNDmio9OD59/4An/acdR87byZ9VBUDb0DAbORo9MuQxQZairtcHd7swoH5ZPZ02rTGghDNQiyIZ3sfaZkYLt16E7Fodykr5ozFRve2QPOEkveDUSBgXNdIC7VNqMRBqDSZcEp4yoxe9oYvPPxQXT2BpJuW+WS4fEpkAQBlQ4RvoCKMFchSwJsVgkT6ipivifJzn+hF85U34OW5z7AVx398OQ5l62UiP7eUo4MUS6QQTNC+j1BbPifPXjzg6/MJ7ypEypx06JZOPvUejMBVuM8ZvGePW0MDh8b0EXGimjRZPJ25ENoK52RlCkZeOX1F4zo2JlYetlMAHoJqz+owCIyVFdYAbAEY85ocHnw6GBex5QrBAEwFJLN15juTXHapYTGkEsvm4n1W3ab58JulXDVnKnmOTK+G7qXpXLUirAtnjcdjz7/cbGHUViY7p2RBIFyZIiygQyaYRIKq3j9j/vx0v/sMRfhMVU2XP+dmfh28yl6NRBSL94bt+2DyyHDbpXQ5wnCn6Jzdj657vLT0r6fTTXScEn2tJxN36Z8LZjxhlu2JejBoIoxVTZ09yf3ZBQagelhM6ddRu9gEAAwsc6FGxeeHmOIJesAn2xhW3rZTNOAiadcwhN6NZyMkCdY7KHkHUkUIInMTI7//vwZZXENCQIgg2bIaBrH+385gl+/+QU6e/UybIdNwuJ50/G9edNhkRP1LeJv/E+ua8WOfV0FG3MyBAEpFyqDTNVIuSZT36Z5507M+TGB4RlurW1uPLFuOwJBBRZZjGj0JPe0iZHKth8tOTdhf0+ua82YBJ0JSdArzpJ5kZKRjzDiaKdxXAU8X4WK1ohUFPQQUD57SwkCw8R6JwJBla45UZaQQTMEdrR34Zev7cK+w30A9IVqwYWnYNnlTZGwRGZysYDlgn9ZkVnHZSidwkdKNsnAdy9rzvlxgaEZbkaY6bDbA03jEAVd08b4f4HpUvKiqJcHiyLDpHoXli+clXTxuHtZM+ae22gaVIqioavPD0VLzM+RJYZKpxWyKIy4+qRcvCu5YvG86XjGPYi+wWBCTpTTLuOeZecBgH7tjw3G9PjSS9KT9/0SBaC6wgavP4xA6IQXtsolY+ElU5N2G1+/ZXfS5q8GsiSAa5r5HZFEIJzBwSuJDNf87akZH2IIYjRDBk0WHHYP4ldvfIGPdh0zX7vg9AbcdOUsTGqoyPj56HBGKahuzp5Wm9Vilq4aKdc89utP0r4/nGTgbMnWcDM8Ob2DAYhM78WpanqFjxglNigxhplTarN+Ao4xqCyAy2FB72AAgZCGUFiFwBhqq2xw2vQxBkIkR59rmpsacOe15+BXb3yBw8cHI33KgFMaKmPCdckM3GSerlSvx7M0yViWXjYTMxprsHHbPrQf7oUvEo5mDKivseMfFp+VcAybVTQrxeprHZg9bUxSY4kgyhkyaNLQNxjEC1t24+0/HzQTKadPqsaKRadj9vS6rPYRHc4IhUqjiiLbsud01Ui5JhhK/4iZz2TgTIabsXAYXcYVVffGiAxQOEdY0WCJ6PMMR2wwmUFV7bLC41fA7TIq7JLeBDSConLsPtCDmx95hzoi55DheK1SfWakHrBsPp9pm2TGEkGUM2TQJCEQUvDf7+/Hy+/uhT+oJ/zW19hx/XebMPfcSTGLSyqMRfCLr7qhabyopdnRDEWUrlC5FsVMBgZSG26zp43BHU+8i8NuD2RRgKrxSFNDvV5bEgUAKlQNIxIbzGRQRb/nDSjo7PVDEqkjMkEQRDRk0EShahzbth/Gbza3mVUrTruMH1w6HX83Z7opzZ4JwysTVrWSk9Dfub8HrW3urBe/QuRaFCsZ2CCZ4TZ72hi8+8lhM7ykcQ6ucXCRgQnQxeTAAcZgkQXUVFiHndeSyRMW/V5P5HtZW2kDY4w6IhMEQUQggybCX/Ycx9rXvsD+jn4AehLddy6egusun4kKh2VI+zJyIvq9ChhDyXhnAH0sj6z9CDWVVjAmFD1ksX7L7ozb5CsZOBrDcDM8a7/bujcmvMTYCUNGFhk4OARBT8acNNYZk2cxnGOn9YRFvadxjrpqG5z2E5L91BGZIAiCDBocPDqAta/vwvbdx83XLp49HssXno4Jda5h7TO2s69e7VJKKCpHZ28A42rtRQ9ZvPjOnrTvDyVENlKi850451B5VHiJMciigDDX9TskxnDq5OwTf439pxIpjDeontv4ecw2xnZG9/NoqCMyQRDESWzQ9AwE8MLbu/HORwfNcsvTJtdgxaIzcPo3RraIxnf2LVX6vSFMrHMVNWShZeifM5S+TSMhXldGEBi4BjCBm+ElDg5ZEocVXsqkdRNdDi6LAmoqrUmNzUImahMEQYwmTjqDxh9U8Ptt+7Bx2z5TF2LcGAduvOJ0XHLWhKwSfjNhLDqiyOAPlqZBwxhMnYtihSyySQbON6l0ZVRVA2MMIstNeCmd1g2AmHJwjXN09QVQV6N3N482NkkUjyAIIjknjUGjahz/8/EhrHurzZSEdzlkXDN/BhZ9a1qkYiU3NDc1YO/5jZE8jOSCW6WAkeRcrJBFsZOBh6IrM9TwUjzptG4MY0fVOASm5+to4OgbDGLCWEeCsUmieARBEImUvUHDOcf23cex9vVdOHRMbyIoSwKu+JspWLLgNLiGmPCbLTvau9FQa4fNImHf1/15OcZI4FxfUAMhpSghi2ImA+dbVyYZ6UqzDWNHlgQoii7oJkQ8aJQfQxAEkR1lbdDsP9KPta/twl/2dgLQZcIvOWsCbrxyFsbleZEwFqlM3aOLSZ8nhLDKcdWcqQV/4l+/5cu07+cjGTg+TyVfujLJSJf7snHbPvQO+FHtsqKzzw9NAzi4nlBO+TEEQRBZUZYGTVefH7/Z3Ib/3X7YLJk+/Ru1WLHoDJw2uWZE+05XqRKN8UTeN1jaHXy9/jA2/I9eaWTIrcfPLds5r9+yG5ve3w9/UIHdKuGqOVOT9o5pbXNnLGXPJhk423EZ28bnqeRLVyYZqbRuDHl7f0iN9OURoGkaNLCs83WGch7y8XmCIIhSgHFeSiopQ+frr7/G/PnzsXXrVtSObcDL7+7Fpvf3IxTp1jahzonlV5yOi2aPH3HCb3SlSvRTdrKFz9hWf+LmCQ3vSg2BAVUuK5x2KWZul57fiHc/OZxxzuu37MaGd/YADBAZoHIAHLh2QWJDvCX3v5HRc/Xak1elfT/ba5EYXtJMXZmwqkLTADnSKdsiCwirHKc0VIxIVyYbWtvcePrFT+HxhRDdg1BggCgK+MH8GVk1EhzKdzIfnycIgsg10ev6pEmTsv5c/jr+FZhtnx7G/330f/C7rXsRCquodFrwf//+DDx776W4+MzcVC9FV6oYKq1GFUo8zU0NuHXxmbBZJQjCyI+dbzQO+AJKwtw2vb8/qzlven+/HrYRBDAmQBIEgEVejyOTMXPd5adlHG8218L0ygz4dV0ZTe+KrUZseFkUIDDoujKSgFMn1+JfVlyIf7vn23lfzJ9/YxcGfWHEV/VzAJVOC3a0d2e1n6F8J/PxeYIgiFKhbEJOv928G7KjFhZZwJXfnIpr//ZUOGxy5g8OgWy7Mhs0NzXgnmXnmaGOYLg0S7gN4jVzrLIIf1DBuFp7wuvxc/YHFcR3hhAZzF5YBtkkA2fjmch0LfKtKzNSOjq9EBgQ35KTc70parYtM4b6ncz15wmCIEqFsjFoGIB5507CDVecjroae8bth0OmJoLJMHInnn9jFw4eHczLuHJFfOl6MKzCbpXQ5wnBF1AQVjTIkgCHTUpQUbZbJQRCCqQoZ5TK9dejyVUycKprYbdKZkPJfOrK5IKUJgsDwlkKMg7nO5nLzxMEQZQKZRNyun/Fhbh72Xl5M2YAvVJFUTgCIQWc86xLnpubGrD6nkvzrquSDklkEEWG+OAXi/znsIpw2KSEuZ3fVI++wSBCigqBcYQUFX2DQcyeNiZmP1fNmQpwQNE0cK5B0Ut19Ncj5CoZGEh+Lbx+BX2DARzr8kJkunigGhEBEkUBgsCKEl5KxsQ6V+pzwTkkMbsw5XC/k7n6PEEQRKlQNh6aKeMr836Mkaq03r2sGRPqXNj0/n54/eE8j1ZHFBjGj3WgptKOVbddAkA3LH71xhc40ukBEEmcXjgLABLmtnHbPlRXWEwPjSXiodnR3o2lUccxwkTpqpye+G1rzuYVfS0OHxtEWNXgD4Yhi2JBdGVGyo0LT8czGz4zRR6jUTU97JMNI/1OkvIwQRDlQtkYNIViuCqt0aWxY6ttkESg35N/o8aQ0e/o8qHluQ8Smh3GE//6cxs/R7XLipoKm/ka5zxpjsXSy2amzX/JRTJwPAPeIAZ8IciiAICZib/51pUZKc1NDbjz2nPw2K8/QTB0IpOGQQ9F9QwE0NrmzmqsI1UOJuVhgiDKATJoCkB0aawAjq/dHjMUkm841/MxLJIwrM7aucqxeHJdZu9MNsnABsXWlRkq0Ro9AjiYoAv7xTfnNP5SVI6H/uvPAPRS7jHVNjAmmDoxG/93T0LrCEEAGhsqsHzhrBHNs1x0acplHgRBZAcZNAUgujT2SL8HAmNQC6hMwwDUVFhjGiJme2PPVXfnbZ8eSft+tvlFqdoWMHbCkJHF/CT+RofqVE2DLImwWyQ0jqvA7GljsKO9G+4eH+xWEQwMvqACu1VEZ48XvqgmpRoAaNlXvGkc6OwNAACO9/iwY19X8u004NDRQTzx21Y47BL6BkNQNQ0WSYQtMs5Mi3qmruCjhXKZB0EQ2UMGTQGILo0NK1qkASEyJsjmCk3j6PPouRoOmzSkktxC5Vhk07cpepHiXNeT0TQOLXIijfPJOTcTf3M11tY2N57Z8BkGvCFwzqFxIBhSEQypGGgPYld7F1wOGR5/2LRVjPBRIeHQQ3vR4b1ASEUorOLgUQ2rnv8YsiiACQxc08AEAbIomMbOxm37EFY19Htjq9qGYgSXAum6m4+meRAEkT1k0BSA6LBNdAPCghk0HAiFNXT2+VHlsmBCXcWQPj/SHIs7Ht867M8apNKV4eAJVgMHwzVZKu1my8Zt++ALKBAE3SsUjRE1GvDG5kSVkjq0xvXxsUjTS+P7JwgqAmDo6PRgzcbPMegPIRBU9Y7jgq5NNBRdnFKB9HUI4uSjbMq2S5no0tgqpwUa52BgqHblp9N3MtSIJ2PQGy54Se7BY56076dLBm5tc+OOJ97FT375kVkZpqgaFEWLnEcdQwjaIguorrBmrbSbLe4eHxRVg1BAQzQfxI9dN2oYfAEFksTgD6owTmpI0RBWNKia/t0dTTTUOhAMx8oWkr4OQZQ35KEpAPFhm0kNLgSCCnoG8tu40ugLpKgaOAe4BjgcckFd7iNJBo5P/OURXRlBYBAjIoBGcrXNIqG6wgqnTUpZhTUSGmod6B8MmuGt0c6J8Jz+PQkrGqyyaIoRxgv7BUIqrm15PSFEVarhm1zlfhEEMXogg6ZAGDf+jdv24dCxAfgCCiqdFsiSAHe3Ly/hCSYwCIzBIokAOBSVo3Hc0MJNIyVTMnAyZeBUib/JdGUskoAKpwU1FVZ4AwqOdHoRCquwWSWs37LbTNQdaZXL4nnT8cyGz9DvKe3u6dlihJwY08NRsiQgGFbhtMsIBpWY9w3jxx9UIYgaAhxmiKpUk2xJX4cgTj7IoCkQ0QmtwZAKjXP0e0Koq7FDFBPzMnKBnvegQWQMKtc9G4V8Qm1tc2fcJl4ZOFXibypdmavmTMW7nxxG72AQfYNBIKIQzBiw4Z09qK6wQJZE7DnYi5/88iM0NriyKmuOL/mdPW0MKl2WpEJ4o5FoR5OmcTicEhSF46o5U/HiO3sgRSrHQlGtwDn05qMa5/AFFIypssYk2Rrn7NCxASgqL7gnJ1mZtiEmSRBE+ZNXg2b16tXYvHkzAGDu3LlYuXIlPvzwQzz66KMIBoP47ne/i7vuugsA0NbWhvvvvx9erxfNzc146KGHIEnlY29FV10oqhbpKQR09/vzYswYcI1DZbpi8PfnzyjoE2omZWC7NTaFK5uGktG6Mpee34gd7d3whxQM+sIA57DKIqpdVvR5QgADBn1haJqeDCsy4FiXN6lnIXoxv8lzPAAAIABJREFUtFtFDHhCcNolVNgldHR68MX+blRXFC7nqWBwQJYFeP1hhBQVv9u6V88TAoOapJ9USFEhCoIZoopuBrpm4+cIqyq8/jA4UFBPDpVpEwSRt6TgDz/8EH/84x/x6quv4ve//z127dqF119/HS0tLXj22Wfx5ptvYufOnXjvvfcAAPfeey/+9V//FW+//TY453jppZfyNbSi4O7xmXL2siSYuQuhPHfg1rgutvbj5RfktOonGzIpA39v3gy0trnR8twH+D8Pbsaq5z+GPxA2q2uMxF+R6T2oBEGfz/ixTlx6fqPumRnwY2yVTe9JxRiqK2xw2mWEFQ0iA8JhvaJHL5VnUDUOSWLYuG2fOQ4zV2fAjwq7hGNdXgx4Q1A1fZ++gAIwwBdQEnphjWaic6wMOQFw3XiM77xuwLl+bQQhNsnWMNj1c8QgCUJMsnH0+c4H0Q8MjOn/FuK4BEGUDnkzaOrq6nDffffBYrFAlmVMmzYNBw4cwOTJk9HY2AhJkrBo0SK89dZbOHLkCAKBAM4++2wAwOLFi/HWW2/la2hFIbrqotplBQfPuqPySClG3kc2ycAffn7UNCSMMBznepdugbG0DSV3tHfHLGAWWQAY9LATdKPRcHwJESuER3JF4st34xdDVdPL6o19mcaRokGSysek0SLGiaJGEq0FAYIgQBIFXUMnjeNQ03hMkq1hsBsl4UBssnG+y6WjHxgMqEybIE4u8mbQzJgxwzRQDhw4gM2bN4Mxhrq6OnOb+vp6uN1uHD9+POb1uro6uN2Z8y9GE9Gl2w6bhCqXpWDlvwPeEH71xheFOViETMnAogAcPDaAzj4/uvuDEaPhhNqvpnEw6P/WVNjQsvwCrLrtEjN8EL+AVbusYABCYRWcczhsEsD1UJvRYoCDo9plTSjfjd+XLOkLejiSP2IYR7IkYGxV/rq5FxMhyk5jTM+XEQQGSRQgicw0UhB5nTEW00rCMNgN7yMQm2yc73JpKtMmCCLvOjR79+7FihUrsHLlSjQ2NoJF3Rk552CMQdO0pK+XG1arCHePHweODcLrV8C5XqWTT4wEWaOzdiHIJhlY1U54ABRVbyipcj2RVGCAFKliStVQMn4Bc9plVLkssFklePwKJtS5cO2CUzGpoQIa18NVY6tsegJ2XPlu/L6qXVZoEWMo2jhy2CQ4bBJcDnmEZ6i0kASG6JZSRnWTJAq6cReplJNFAXariAljHZg5pTbmmhgGu8MmgYNDiTQJddikgpRLRz8wcK7/S2XaBHFykdes2+3bt+POO+9ES0sLFi5ciI8//hidnZ3m+52dnaivr8e4ceNiXu/q6kJ9fX0+h1ZQohMWx1Ra0dkXQCiygEZXkeQDSRQKrgSXKRk4GkNXxvDMAIBFFjGmygZF4SkbSibTGZFFEXcsOydm+6WXzTQTfo/3+FBTaU+ouonflygyVDhkVFfYTOPo8osmY0d7N473+PCNCVVm76b2w70IhDXwSLhsNGE0vVQUrrd0YLpQocYBu0WE1SJBEBj6BoPQIu85bHJSQyG6TFpRT1Q5TahzFaTKicq0CYLIm0Fz9OhR3H777fjZz36Giy++GABw1lln4auvvsLBgwcxadIkvP7667j66qsxceJEWK1WbN++Heeddx42bdqEOXPm5GtoBSe+OSWAmCfivML1Y02qdw57F0PtWpwpGRjQQ04MDIp2QlcmrOkJwDaLlNTwiGYoC1im1g3J9nXz381O+MzSuM/F/93a5jY7ZJcasqQn/4IDVosIp12CLIq4dfGZAGA23QT078ryhbMA6N9dVdXzvSSRYUJd6jLskbbIGCnFPj5BEMUlbwbNL37xCwSDQTz22GPma0uWLMFjjz2GH/7whwgGg5g7dy6+853vAACeeOIJPPDAA/B4PJg1axZuuOGGfA2t4MQ3p1Q1XrDGhYqmwWGVzAVqqAy1HLbl2T9k3CcDABarvRNSeORfDa889J2sxpbLBSwX+yrVxXT29LFYddslMZ6qeAMwreFIDIt4KQB/QDF1jCbWufA3Z47Hh58fNQ3J6goLnDYLfEFlxEKQBHEykjeD5oEHHsADDzyQ9L3//u//Tnht5syZePnll/M1nKKS0JxSVQvXuHCEBxpq1+Id7T1ZDSlds8NFd2/Ca09eNewxF5OGWjvcPf5iD8PEKgtmeIg8GIUj+kFAAMeho4Pg0POyGAMOHh3AwaMDuqRAJFerszeALgTQMMZBOjoEMQyoOWUBiG9OWUg4AH9QGXaV01DKYbNJBi53/mHxWbDKpfGzEgVg/FgXLYhFIPpBoN8bMl/XOIco6BIDHIgYOcKJEDQD+j0h0tEhiGFQGnfeMqe5qQG3Lj4TNZV2cDDU1dgKenyND7/KaSjlsKue/2hYxygnmpsacN+NF2Dy+IqEcudCIjCgrsYBf3B0dckuF6IfBMKKZjpKo5uCpvrXkAsgHR2CGBrl01ugxIl295dy8mg82XYtbm1zI6yUXplPuoTmoSQ7DzUx2h9Q8trSIhMaB451+zBlfGXWnxnqHInUxIeZ1UiY2TBwo5t/xv8tR6QcSEeHIIYGGTRF4LFff1LwY06oG16VU6ZqotY2N55/YxcOHh3M5XBzQrqEZgBZJztnSoyOT/481uVFMM8tLbLlwNEB3PHEuxkbclIvpNwS/SBQ5bQgENTzqgTGoGp6tRmD/p+qaRCYrpANDlS5LKSjQxDDgAyaArN+y24EQ2rmDXPMcKucgNTJpIvu3jSSIaUkVwnB6RKaAWSd7JxpP3pTRg1efxjHewp/bTORTUNOrz8Mm0UEE0R0dPl05WaB4T82/hX1tU7y2gyR+AeBU8ZXxFQ5TR5fEVPlxBhDbZVe5eQPKhllCwiCSIQMmgKzfsuXBT0eA1BXY8/ZjTHf4bJcVjdFl8sbGHkJHEj5HhC72PcOBDCmKjbvSVE5dh/owU9+8efCaQoNk7CiwRMI4ye/1HOc7FYJUydUYNdXPdCiHElefxhipHeWKABhVYW7xw9F1VDtsg7ba1PoUFaphM6yqSordMNYgihnyKApIE+uay2omqws6pL2obCK1jb3iG7q+fLGALk1YqKJzmMwiM5L6Oj0wBdQEFY0yJIAh03ChDpXQvilfxDo7PWDMQanTYI3oKCzVw8hlLoxA+hj9PjCAACLxOAPhlOW16sa19WlAdPY8QUU1FTYoGpA72AQj6z9CFaLBElkOGVcZcbco0KGsih0RhAnL2TQFIjWNnfGho25RpIEVLusEEWWUjcmHfk0Yuqqrfjlv2QnoDdc0iU07z3ciy/2dwMMEBkQUlSEBlVcftHkhBBTbaUNx3v96OkPwGF1oqc/AEBf/EcTel8vAZynD4tFt3EQBSAU1nDIPYhQVF6Q4tcNpLb93XjGPYg7rz0n6fdrqDpG6cjG85Kr40Ufa9AbgD94Yu4MgEUWIl3ZGSbWuXDjwtPN4xvjmz1tDLZ+cgjHe/3gXNcEOvWUauzvGIQ/qECWBFQ5LQiFNVOJORsDceO2fTh0bACBkApF1SAwllSUL348FMIiyh0yaArEUPob5QJJFDCxzgVAX6CShVKS3eRGU0gpE+kSmjdu2we7TYLXH4ZRjCQw4MPPj8IXVGLCUU67jDrO0dUfwCG3R/foiAylly2THknQPS+ZvIQa53qlDROgahq4xlMab4rGzW7uyRbLdGG/oZBNYnZ0crpFEjCmyganXTaP19rmjmnxoGpaTMgtWzgQlfTNceDoQMJv5niPDzv2dcW8FgxrMZ6xYEjF8VCsCOOOfV0Jn8uECl2UrxOBlMdO9pogAC67jFBYQzCsgjEGmyyiwimjbzCIsMpht0q4as5UCo0RowIyaArA+i27s+pvlEvkqC7eRpgl3aKQTyPGkN4vBkYeg2HIPbfxczTUOrD/SB/8ASVmcde4XhXUUGtHMKzCZtHDS32DQQRDCjiA2korBr2hvDcVzQsRT1Qmxo1xwCqL6POE0B3xRqVD1TgOH4+tcjPOd+9AAP2DDLVVNjht+u1mOOXImRKzn37xUwxGwmqA3kLjeK8flUEFvqCCkKKNGqmEQqFpwID3xDnjnMMXOV+A7p3z+sN44e0vsX7Ll3DYZDJuiJKGhPUKwKb39xf8mLKky6lHl39GLwqMMRw57sWxHl9eb/Q2S/HFwQxDrnfAbxpyvoCSMv+lq88Pr1+vSDne40NIUc1t+waDpvDZaCOsaGm9MwIDHFYRNZV2ePwKKhy6qnU22oCqyk2l6OjzPabSCkXVcLzHB48/POxy5HSK1Ru37YM/qEBgLMaQVzWOXk8IoXD6eRPJUaO+5pwDgZCCDe/swfotu4s3KIJIA3loCoDXH868UY7xB1V4/EpMmOW5jZ+jwi5h39f9BRuH0y4VXBwsPqw24A0mPN2n63GladCf6sMqOI8Yh0wP44VVDQXrLFpgNA74gmpCaCLbqWYyjI91nzBsh2NEH0/xujuDwVyGl6ooSIIARdOw6f395KUhShIyaAqAIDBoaRJIRZGlbdY4HMKKhqYpNbh7WTOAEwm+qRaFfNHdH0R3fzCvCcbpGI53iAMxWkHhqE7gBHEyIzJQOw2iZCGDJs+0trnBM1TD5NqYMdj26ZGCV1YRBFF+iIIeeFS5rmNUTFqe/UNMcvXsabVY9Y/fApBdJVyqbZ5c14r3/9IBTeMQBIY5Z08wHwhLlQRvtCeAg8dO9O2LPjcnA5RDk0da29x4Yt12cnkTBDFqYUxPEFYiLRuumjO1aGOJN2YAYEd7D1qe/UPSXLk1Gz83c7uA5Pl0azZ+jpZn/4Btnx4xPemaxrHt0yN4cl1hq1OHQvxc9hzsiTFmgBPn5mSBDJo8snHbPviKkD9DEAQxEmZPq8VrT16F6y4/DQ6bDEXTc8+uXXBqUfNnUglC7mjvSSh6sFkkSBIzK+EApNzG2K+u1XSiaej7f+nI+5yGS/xcUvWPS3XOyhEKOeURd0RinyAIYjQwZXwlblx4uhmmWXrZzFGTAJyN5lGqbVKRLvex2CSby8kOnY00jLQnTEOtA51k1BBESSNLAhSVSrsB4N/u+XaxhzBsMrU6SbdNKgQhG9GC4pBsLic7dCZSkIueMIvnTcf+I/1FKdsmiHwgiwI4OKpcFkyoq0gQTGx57oOEm2wgpHePzkZcMfp3F92u4ta4312yXApAN05mTqmNefjIdp8AcMfjWxPyEEYrY6qs8Pr1XmWM6Q1V0zF7Wm2BRjZ8Zk+rTXrdZ0+rTdvqxCDVNsZ+443aOWdPyPeUhk38XKyykDTsNBqua64ggyYFuegJ09zUgHuWnYf/2PhXuHv8mT9QglgtAmorbOjz6IJymW6K111+mumiHsnidvMj76DCrseGDTjnpraOsd8jnV4oqp6sKEl6X51Mx2htc2PV8x/HCOQxBjAOaNCfymZNHYPZ08bg3U8OI6yqGPCEEI7MnTFAEpj5dzljPKBy6OJqksRQ7bLBYZOSlsSPtNVBunYV0az6x2+lrXYZzj4BYPW98wGcMIK6+n2IFldmDKh0WsyeSxv/d8+IchSS9TQbrlElMGDOORNx97Jm07scPV8AeOzXn8RIEhiMlmqYjNc9w3VO910YbVVO8XM5dXLtSV/lRAZNCnLVg6a5qQH/df9lSd9bv2U3NryzBxx8WD1lhksyXTirLKKmwhrz1BptVDjtMo52eqCo6aXzo+PtIzmH6dzH0futrrBGOl9zhBWelRJtc1MDZk6pxZ6DPdC0E25ljXPIjOHUyTWmMTSjsQYbt+3DgLcHVlmA0y7BH1QjxlD5GzRVTgsCYRUhRYNFEjGxzglAN0yTCSZm4/bPhNGuIhNDuVFnu08D44Fmyvgq87VkhnI+mj0aRlUq0j0oGAtwqvm+/OiVuR1sEUh33bO5zqm2uXtZM+5eNuLhFZShfq/LHapySkFDrSMhtjqcHjTp2NHejeoKCyQxv5fBYRUxbWIl7FYRosDAkShnP36sM8EFH38OvMH0xsy8cyfG/D2Sc7h43nQoEQMlvoVD9H6dNgl1NXaIggDGGGoq7UlDCcn2b7dK0DiHpmmRRoUcDpsUYww1NzVg1W2XoKbShkn1TtRW2jCxzokp4ytQU2HJOI9SRBQZJJHB5ZDgtMtpt62t0r0x4IDDJiVci3jSXbfRRKpWC4eODaDluQ9w8yPvoOW5D2JKgos9tmK3GCGIYkMGTQoKcWN29/hQ7bJCFASIYu6Tz8bVOvDgLRdhWmMNgmEV1S5rRFOCmb4FWRJw3eWn4d/u+XaCERB9Djy+UMbjxbtnR3IOm5sacOviM82+QtGGSvx+RQGoqbCiZfkFWHXbJVk9sTQ3NeBHS87FpAYXwBgYY2hsqMCd156T9PPJjDOnXUZDrR1Wi764MAZUOeWseh8VEsYAp1U0x8U1PQfGZbPgnmXnYcr4SghRpaqM6QavzSLC41cwoa4C1y44FRPqXAnXIp501200kex693mC8AWUtDonxRpbrh+2CGI0QiGnFAwl7j5cDPd8WNFyXh4oiQyXnt9ojtdIihxbZUPvYBAcwCkNFTElmvFEn4P4/j7xyEm+SSM9h6ncqbm6NkNx16ZKJvyHxWcl7OOqe/87ozp0IREFAePrXOjuD6DfE4TGgUBIw+Vzpphjf2bDZ/AFFCiqBkkU4LBJCcbd0iyPVw5u8GTXe9AbRqXTMqK8unyNbTR6wQgi15BBk4Z835iNG5MosJjEw5EiCPoitqO9G0uRPHksWwPAOAeZejG1LL8o7edzTaEXzaEYUXarVFKVbYIAeAMKBn1hMIHBJgqoqbDg3U8OY0ZjDZqbGnDntefk1XgfbSS73h6fgmpXbJixGKGeQjxsEcRohAyaItLc1IC95zfid1v35nS/sqjrakTfaEdiAGQj/30y3EyzPYdXzZmKF97+sgAjyg5N4+gdCICDg0EPz8V7F8rBq5Jr4s9JsmTcYoV66HoRRCKUQ1NEWtvcePeTwzkPN2kckEQhZzfaTA0u45OBT3aWXjYTzhJQ8GQMqHbJYIwhpGiQRQF11XYzEZgSSYdGuSQ8E0S5Uvy77knMxm374AuGoebYoFFVDS6XNSc32vVbdmfcppS1GorF1InV2HOwJ2V/lXwjCgz1NXaIIkPjODsAlIx3YbRCoR6CKG3IoCki+4/0wetXcr5fURRSVusMlRff2ZP2fbuVnHzJMPKjuvp8UIpg09RV2yCKLMaDQImkI4dCPQRRupBBUyRa29zwBXJvzAC6QFyubrqZwmErr78gJ8cpN6Kf5g8dG4DXH86ospwLrBYBkiiCQ9fkifEgkHeBIIgyhgyaIrFx2768Cc2qKsfN/28LODj6BnX9mIl1rrQl2sOFFsTUxD/N3/z/tuB4b35bYNS4bGk1Yuh6EQRRrlC8oEi4e3ymIFs+ON7rR2dvAKqqgXOOw+5BPLPhs5yKgF13+Wk529fJgN2W3+cHxjAqRewIgiByARk0RaKh1gGnXUK+u9Nz6Jo0gsDgC+hlurkium8TkRl/htYRI0UUGBkzBEGctJBBUyQWz5sOWRRRU2mFnIe2BwY8EtYSGBK0abIhlReGvDNDpyHPFUVivq1jgiCIEoYMmiJh9LyZUFcBp90CKU9GjdGfZ7jaNEsvm4nrLj8NTrsMQdC7bl93+WnknRkG+a4oslkpJY4giJMXugMWESNJ01Ag7ej0IleSNAwwu2qrmgbOAZdTHtaiuvSymWTA5IDmpgbU1djQ2RvIy/5PGVeZl/0SBEGMBshDUwK4e3ywymJOk4SNzs+iKGTsJE0Ujn+8+uy87Zs0ZQiCOJkhD00JYHTdrnZZ4Q+OXIpeFgUIAnDK+Cqsuu2SHIyQGCmtbW5s3LYPXx7oztsxHvqvP4MxYPK4yryU6BMEQZQyZNCUAIaqrCTlJo+GMUDVeFYJwMZC6+7xoSFObC36PbtVRCCooGcgCACYUOfE8oWzaNHMgtY2N9Zs/ByeQAghJb/iepwDB44O4JkNn5FHjiCIkwoKOZUARoJwTaXdTOIdCZxHevlkSAA2FtreAT8q7BJ6B/xYs/FztLa5Y94TwHH42CDcPX6omgZwjq/dHjz94qc51bUpVzZu2wdJYvDloc1FKnJdok8QBFHqkEFTIjQ3NWDVbZfgjGljMVKbRuMcdquUMafCWGhtFgmM6f9KEsPGbfti3uv3hsxkZc4BQRAgMAZ/kBbNbDBypHLcgzQtwynRJwiCGM2QQVNiLJ43HZI0sssyqcGFHy05N2O4wVhoo7HKIo73+GLeC0e6KzKc0LUZSljrZKeh1oFgWM27iGI0wynRJwiCGM2QQVNiNDc14AfzZ6TVpXE5YhWGGXThPFFgmDy+AqvvuTSr3AljoY0mGFZRX+uIeU+OGFgcJ3Rtsg1rEbqRqigcDnvhUtYctsweOoIgiHKCDJoSZOllM3H/TRdiyvhKiCIDY4AgAJPHV+C6y0/DNyZUo9JphSgAksggigyyJKDCIWP5wllZH8dYaAMhBZzr/yoKx+J502Peq3JaTAOKMUDTtKzDWsSJHKlvTKguyPGmjK+khGCCIE468v7I6PF4sGTJEvzHf/wH2tvb8dRTT5nvud1unHXWWVizZg1Wr16NV155BZWVujjYNddcg2XLluV7eCVLus7ISyP/GlVIx3t8qI+rUMr2GFh8Zup9RL3XOK4ipsppUj1VOQ0F43ouuntT3o4hiQxjquz4t3u+nbdjEARBlCp5NWj++te/4oEHHsCBAwcAAHPnzsXcuXMBAJ2dnVi6dCl+/OMfAwB27tyJp556Cuecc04+h1RWpDN6crGPXOyfiEUQGLQ8ZQdTCJAgiJOZvIacXnrpJTz44IOor69PeO+nP/0plixZgilTpgDQDZo1a9Zg0aJFePjhhxEMBvM5NIIoCnPOnpCX/TKAQoAEQZzU5NWgeeSRR9Dc3Jzw+oEDB/Dxxx/jhhtuAAB4vV40NTXh3nvvxauvvoqBgQE8++yz+RwaQRSFu5c1Y965E3O6T10VuiKryjaCIIhypShKwRs2bMB1110Hi8UCAHA6nfj5z39uvr9ixQq0tLTgrrvuKsbwCCKv3L2sGXcvSzT0CYIgiOFTlCqnrVu34oorrjD/7ujowMsvv2z+zTmHJFFXBoIgCIIgsqPgBk1PTw8CgQAaGxvN12w2Gx5//HEcPnwYnHOsW7cOCxYsKPTQCIIgCIIYpRTcDfL1119j3LhxMa/V1tbi4Ycfxm233YZwOIxzzz0XN910U6GHRhAEQRDEKKUgBs27775r/v+ZZ56Jl156KWGbyy+/HJdffnkhhkMQBEEQRJlBSsEEQRAEQYx6yKAhCIIgCGLUQwYNQRAEQRCjHjJoCIIgCIIY9ZBBQxAEQRDEqIcMGoIgCIIgRj1k0BAEQRAEMeohg4YgCIIgiFEPGTQEQRAEQYx6yKAhCIIgCGLUM+pbWquqCgA4duxYkUdCEARBEMRIMdZzY33PllFv0HR2dgIAli1bVuSREARBEASRKzo7OzF58uSst2ecc57H8eSdQCCAnTt3oq6uDqIoFns4BEEQBEGMAFVV0dnZiTPOOAM2my3rz416g4YgCIIgCIKSggmCIAiCGPWQQUMQBEEQxKiHDBqCIAiCIEY9ZNAQBEEQBDHqIYOGIAiCIIhRDxk0BEEQBEGMesigIQiCIAhi1EMGDUEQBEEQo55R3/qgnFi9ejU2b94MAJg7dy5WrlyJDz/8EI8++iiCwSC++93v4q677gIAtLW14f7774fX60VzczMeeughSNLou5zJ5rxhwwb85je/AWMMZ5xxBh566CFYLBasXr0ar7zyCiorKwEA11xzzahteZFs3j/+8Y+xfft22O12AMAdd9yBBQsWpPwOjDbi53zhhRfiqaeeMt93u90466yzsGbNmrK61k8//TTefvttMMbw/e9/HzfddFPZ/66Tzbncf9fJ5lzuv2kgcd5Tp04t3u+aEyXBBx98wK+99loeDAZ5KBTiN9xwA3/ttdf43Llz+aFDh3g4HOYrVqzg27Zt45xzvnDhQv7ZZ59xzjn/8Y9/zNetW1fM4Q+LZHNes2YNX7BgAR8cHOSapvGVK1fytWvXcs45v/XWW/mnn35a3EHngGTz3rJlC7/yyiu52+2O2dbv96f8DowmUs3Z4Pjx43z+/Pn8q6++4pyXz7X+6KOP+JIlS3g4HOZ+v59/+9vf5m1tbWX9u0425/b29rL+Xaeaczn/pjlPPW+DQv+uKeRUItTV1eG+++6DxWKBLMuYNm0aDhw4gMmTJ6OxsRGSJGHRokV46623cOTIEQQCAZx99tkAgMWLF+Ott94q8gyGTrI5h0IhPPjgg3C5XGCM4dRTT0VHRwcAYOfOnVizZg0WLVqEhx9+GMFgsMgzGB7J5t3R0YGOjg60tLRg0aJFeOaZZ6BpGj7//POk34HRRqo5G/z0pz/FkiVLMGXKFADlc60vuOAC/PrXv4YkSeju7oaqqhgYGCjr33WyOVut1rL+XSebs81mK+vfNJB83g6Hw3y/0L9rMmhKhBkzZpg3sgMHDmDz5s1gjKGurs7cpr6+Hm63G8ePH495va6uDm63u+BjHinJ5nzllVfikksuAQD09PRg3bp1mD9/PrxeL5qamnDvvffi1VdfxcDAAJ599tliDn/YJJv3t771LVx00UVYtWoVXnrpJbS2tuLll19OuNbGd2C0kWzOc+fONf/++OOPccMNNwBAWV1rAJBlGc888wwWLlyIiy++OOU1LZffNZA45wkTJpT97zp+zoqilPVv2iB+3g0NDQCK87smg6bE2Lt3L1asWIGVK1eisbERjDHzPc45GGPQNC3p66OV6Dkblrzb7caNN96Iq6++GhdeeCGcTid+/vOfY9q0aZAkCStWrMB7771X3IGPkOh5T506Ff/+7/+O+vp62O12XH/99XjvvfdOimu9YcMGXHfddbBYLABQltf6zjvvxJ9BsCFBAAALSklEQVT+9CccPXoUBw4cOCl+19FzfumllwCU/+86es5/+tOfTorfNJD8Whfjd00GTQmxfft2LF++HHfffTe+973vYdy4cejs7DTf7+zsRH19fcLrXV1dqK+vL8aQR0z8nAGgvb0dS5Yswfe+9z3cfvvtAICOjg68/PLL5uc456MyWdIgft5ffvkl3n77bfN9Y36pvgOjkWTXGgC2bt2KK664wvy7nK51e3s72traAAB2ux2XXXYZPvroo7L+XSeb85dfflnWv+tkc37zzTfL/jed6loDxfldk0FTIhw9ehS33347nnjiCSxcuBAAcNZZZ+Grr77CwYMHoaoqXn/9dcyZMwcTJ06E1WrF9u3bAQCbNm3CnDlzijn8YZFszh6PBzfffDN+9KMfYcWKFea2NpsNjz/+OA4fPgzOOdatW4cFCxYUa+gjItm8OedYtWoV+vv7EQ6HsWHDBixYsCDld2C0kWzOgB5+CAQCaGxsNF8rp2v99ddf44EHHkAoFEIoFMLWrVuxZMmSsv5dJ5vzmWeeWda/62RzPv/888v6Nw0kn/d5551XtN/16DOFy5Rf/OIXCAaDeOyxx8zXlixZgsceeww//OEPEQwGMXfuXHznO98BADzxxBN44IEH4PF4MGvWLDNOOZpINucrrrgCXV1dWLt2LdauXQsAuPTSS/Gj/9/e/cdEXf8BHH/iBUJJzpum1IIxIZ2olE4gLmZCqNOTToxNNy1/hMpyqQvURjQniT+iOUYo6OYyPDwncPyIEi3KA2USOUXdHC6TElDIhbJOuTvu+sP5qfM4MuP71bPXY+OP4/O69+f1+Xzus8/r3u/P596rV7Np0yZSUlKwWq1MmjSJJUuWPKzU/xV3x3r58uUsWLAAm83G9OnT0Wq1AG4/A57E3TaHhYUxatQop1i1Wv3YHOupU6fS1NSETqdDpVIxffp0Zs+ejVqtfmzP6762uaur67E+r/va5lWrVjFs2LDH9pwG95/vpqamh3JeezkcDseAtiiEEEII8X8mQ05CCCGE8HhS0AghhBDC40lBI4QQQgiPJwWNEEIIITyeFDRCCCGE8Hjy2LYQD9GYMWN44YUXGDToz+8W48ePZ/PmzYwZM4b6+nrUarXb93/33XecOXOG1atX97uev8Z988031NfX88EHHwzYdhiNRgwGA7dv38ZqtTJ58mTS0tKUWXXdiY2NJScnhwkTJgxYLvejoKAAo9FIb28vCQkJrFq1iu7ubhYtWuQU19zczLp169w+Xrp161b279/P119/7fSYanJyMuvXryckJKTfPDZs2MDx48ddjvHu3bvZsWMHoaGhLFu27AG3Uoj/FilohHjI9u3b12/R0p+zZ89y48aNfxQXFxdHXFzcA62vL/n5+ZhMJvLy8hg+fDhWq5WsrCxWrlxJUVHRgK1noBw7doyvvvqK0tJSVCoVy5YtY/To0cyaNYvy8nIlrrCwkOrqahYuXNhnOz09PZSVlTFjxgz2799PamqqsmzPnj33nc/ixYulaBFiAEhBI4QHyMvLo6qqCpVKRXBwMBkZGbS1tWEwGOjt7cXf358VK1awceNGWlpa6Orq4qmnniI7O5vu7m6nuKCgIKqrqykoKODq1ats3LiR1tZWHA4HOp2Ot99+mytXrrB48WKmTp3KmTNnuHnzJmlpaS6/7Gk2m5XejuHDhwN3Jqtbt24dR48exWKx4OXlxdatW6mvr0elUjFx4kTef/99hgwZorRz8uRJMjMz+eKLL1xe5+bm8vPPP3Pt2jU6OzsJCwsjMjKSsrIyrly5QlpaGlqtltzcXFpbW+ns7KS1tZWRI0fy8ccfu/ys/NGjR9FqtcqswImJiVRUVDj9THtLSwu7du2iuLgYb2/vPo9JVVUVgYGBSkHyzjvv4OfnB/zZ82Q2m9m8eTNPPvkkv//+OyUlJcrcNv9EY2Mj27dv59atW3h7e7NmzRo0Gg0ajYaDBw8SFBREQUEBBoOBb7/9FrhTKC1ZskSZBFSIx53cQyPEQ/bWW2/x+uuvK3/Xr193Wl5SUkJtbS3FxcVUVlYSGhrKhg0bCA8PZ/78+cyaNYu1a9diMpl4+umnOXjwINXV1YwfPx69Xu8S91epqalERkZSWVnJgQMHqKiooKqqCoBffvmFV155heLiYt577z2ysrJccr906RK+vr7KRJN3+fn5kZCQgI+PD7t27aKjo4Py8nLKy8ux2+1s3779H+2jH374gby8PIxGIyaTiR9//BG9Xk9GRga5ublKXGNjIzk5ORw+fBg/Pz8MBoNLW+3t7QQEBCivR40a5TLb8Y4dO1i4cCHPPvus25yKiopISEhgwoQJjBgxAqPR2GfcxYsX+eSTT6isrOyzmPnss8+cjv+hQ4eclv/222+8++67pKenU1lZybZt20hLS6OtrY1p06ZRW1sLQG1tLVarlZ9++onu7m4uXLjAyy+/7DZ/IR430kMjxEP2d0NOJpOJxMREpUfhzTffJD8/H4vF4hQ3c+ZMnn/+eQoLC2lpaaGhoYGXXnrJbbtms5lTp06xd+9eAPz9/UlMTMRkMhEeHo63t7fy7X7cuHF0dXW5tDFo0CDsdnu/22cymVi7dq3S07Fo0SJlcsL7FR0djb+/PwDPPPMMMTExAAQGBjrlFRERofT8jBs3rs/huHtnN3Y4HE73MLW3t1NXV8dHH33kNp/z589z4cIFZV4qnU7H559/zoIFC1xmTg4ICOC5555z29bfDTk1NTURGBhIeHg4AKGhoUyaNImGhgbi4+MxGAzodDo6OzvRarWcOHGCoUOHEhMT80C9QUJ4KumhEeIRZ7fbnS6Sdrsdm83mEldUVER6ejq+vr7MmTMHrVZLfzOb2O12l+V/bdvb21u50N97kb4rJCQEm83G5cuXnf7f09NDcnIy165d6zN/q9XqFO/l5eWUy73L770wu5ul19fX122bdwUEBNDR0aG87ujocLqht7q6mvj4eKchsXvp9XqeeOIJ5s2bR2xsLIWFhVy+fBmTyeQSe7cQfVC9vb0u+9/hcGCz2dBoNJw7d45jx44RGRlJdHQ0dXV11NTUMGPGjH+1XiE8jRQ0QjziYmJiKCkpwWw2A3duVp0yZQo+Pj6oVCqlAKmrq2Pu3LkkJSURHBxMTU0Nvb29AE5xdw0ZMoTw8HD0ej0A3d3dlJWVER0dfd+5+fj4kJycTHp6Or/++isAFouFrKwsbt26xciRI4mJieHAgQNYrVbsdjt6vR6NRuPUjlqtpq2tjevXr+NwOJRhr/+FuLg4KioqMJvNWCwWSktLee2115TlDQ0NREVFuX3/zZs3+fLLL8nPz6empoaamhpMJhMJCQns27dvwPN98cUXuXTpEk1NTcCdIazvv/+eiIgIBg8ezJQpU/j000/RaDRERERw+vRpGhsblV4sIf4rZMhJiEfcG2+8QXt7O0lJSdjtdoKCgsjOzgYgKiqK1NRUMjMzWbp0KR9++CHFxcXAnQthc3OzS1xYWJjSdnZ2Nps2baK0tBSLxcKcOXNITEyktbX1vvNbuXIlfn5+yrBJT08PERER7Ny5E4CUlBS2bduGTqfDZrMxceJEMjIynNoICQlh/vz5zJs3jxEjRvDqq69y9uzZB99p/YiNjaW5uZmkpCSsVitxcXHodDpleUtLS79DREajkdGjR7sUPSkpKcyePVvZ5wNFrVaTk5NDZmYmt2/fxsvLiy1bthAcHAxAfHw8R44cISoqCl9fX8aOHcvQoUMZPHjwgOYhxKNOZtsWQgghhMeTISchhBBCeDwpaIQQQgjh8aSgEUIIIYTHk4JGCCGEEB5PChohhBBCeDwpaIQQQgjh8aSgEUIIIYTH+wP1qMVs5rRWU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descr="C:\Users\Hello\Desktop\Data science\Impurity test project\Visualiation\c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164387" cy="44669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43608" y="5517232"/>
            <a:ext cx="7200800" cy="923330"/>
          </a:xfrm>
          <a:prstGeom prst="rect">
            <a:avLst/>
          </a:prstGeom>
        </p:spPr>
        <p:txBody>
          <a:bodyPr wrap="square">
            <a:spAutoFit/>
          </a:bodyPr>
          <a:lstStyle/>
          <a:p>
            <a:r>
              <a:rPr lang="en-IN" dirty="0"/>
              <a:t>We can see that these two variables are correlated with each other. So, have medium linear relationship which is confirmed with the correlation matrix as well.</a:t>
            </a:r>
          </a:p>
        </p:txBody>
      </p:sp>
    </p:spTree>
    <p:extLst>
      <p:ext uri="{BB962C8B-B14F-4D97-AF65-F5344CB8AC3E}">
        <p14:creationId xmlns:p14="http://schemas.microsoft.com/office/powerpoint/2010/main" val="20589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908720"/>
            <a:ext cx="3753463" cy="369332"/>
          </a:xfrm>
          <a:prstGeom prst="rect">
            <a:avLst/>
          </a:prstGeom>
        </p:spPr>
        <p:txBody>
          <a:bodyPr wrap="none">
            <a:spAutoFit/>
          </a:bodyPr>
          <a:lstStyle/>
          <a:p>
            <a:pPr lvl="0"/>
            <a:r>
              <a:rPr lang="en-IN" dirty="0"/>
              <a:t>There are </a:t>
            </a:r>
            <a:r>
              <a:rPr lang="en-IN" b="1" dirty="0"/>
              <a:t>1137 outliers </a:t>
            </a:r>
            <a:r>
              <a:rPr lang="en-IN" dirty="0"/>
              <a:t>in</a:t>
            </a:r>
            <a:r>
              <a:rPr lang="en-IN" b="1" dirty="0"/>
              <a:t> </a:t>
            </a:r>
            <a:r>
              <a:rPr lang="en-IN" dirty="0"/>
              <a:t>Starch flow</a:t>
            </a:r>
          </a:p>
        </p:txBody>
      </p:sp>
      <p:sp>
        <p:nvSpPr>
          <p:cNvPr id="5" name="Rectangle 4"/>
          <p:cNvSpPr/>
          <p:nvPr/>
        </p:nvSpPr>
        <p:spPr>
          <a:xfrm>
            <a:off x="467544" y="260648"/>
            <a:ext cx="1621021" cy="461665"/>
          </a:xfrm>
          <a:prstGeom prst="rect">
            <a:avLst/>
          </a:prstGeom>
        </p:spPr>
        <p:txBody>
          <a:bodyPr wrap="none">
            <a:spAutoFit/>
          </a:bodyPr>
          <a:lstStyle/>
          <a:p>
            <a:pPr lvl="0"/>
            <a:r>
              <a:rPr lang="en-IN" sz="2400" b="1" u="sng" dirty="0" smtClean="0"/>
              <a:t>Starch flow</a:t>
            </a:r>
            <a:endParaRPr lang="en-IN" sz="2400" u="sng" dirty="0"/>
          </a:p>
        </p:txBody>
      </p:sp>
      <p:pic>
        <p:nvPicPr>
          <p:cNvPr id="5122" name="Picture 2" descr="C:\Users\Hello\Desktop\Data science\Impurity test project\Visualiation\Stach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4522787" cy="337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7544" y="4862984"/>
            <a:ext cx="8064896" cy="646331"/>
          </a:xfrm>
          <a:prstGeom prst="rect">
            <a:avLst/>
          </a:prstGeom>
        </p:spPr>
        <p:txBody>
          <a:bodyPr wrap="square">
            <a:spAutoFit/>
          </a:bodyPr>
          <a:lstStyle/>
          <a:p>
            <a:r>
              <a:rPr lang="en-US" dirty="0" smtClean="0"/>
              <a:t>There are outliers above the upper </a:t>
            </a:r>
            <a:r>
              <a:rPr lang="en-US" dirty="0" err="1" smtClean="0"/>
              <a:t>wisker</a:t>
            </a:r>
            <a:r>
              <a:rPr lang="en-US" dirty="0" smtClean="0"/>
              <a:t>. It shows </a:t>
            </a:r>
            <a:r>
              <a:rPr lang="en-US" b="1" dirty="0" err="1" smtClean="0"/>
              <a:t>slighlty</a:t>
            </a:r>
            <a:r>
              <a:rPr lang="en-US" b="1" dirty="0" smtClean="0"/>
              <a:t> left skewed </a:t>
            </a:r>
            <a:r>
              <a:rPr lang="en-US" dirty="0" smtClean="0"/>
              <a:t>(subjective).</a:t>
            </a:r>
          </a:p>
          <a:p>
            <a:r>
              <a:rPr lang="en-US" dirty="0" smtClean="0"/>
              <a:t>From summary it is left skewed as mean&lt;median</a:t>
            </a:r>
            <a:endParaRPr lang="en-IN" dirty="0"/>
          </a:p>
        </p:txBody>
      </p:sp>
      <p:sp>
        <p:nvSpPr>
          <p:cNvPr id="7" name="Rectangle 6"/>
          <p:cNvSpPr/>
          <p:nvPr/>
        </p:nvSpPr>
        <p:spPr>
          <a:xfrm>
            <a:off x="5364088" y="910461"/>
            <a:ext cx="4572000" cy="646331"/>
          </a:xfrm>
          <a:prstGeom prst="rect">
            <a:avLst/>
          </a:prstGeom>
        </p:spPr>
        <p:txBody>
          <a:bodyPr>
            <a:spAutoFit/>
          </a:bodyPr>
          <a:lstStyle/>
          <a:p>
            <a:r>
              <a:rPr lang="en-IN" dirty="0"/>
              <a:t>Mean = 2,869.1406</a:t>
            </a:r>
          </a:p>
          <a:p>
            <a:r>
              <a:rPr lang="en-US" dirty="0"/>
              <a:t>STD = 1,215.2037</a:t>
            </a:r>
            <a:endParaRPr lang="en-IN" dirty="0"/>
          </a:p>
        </p:txBody>
      </p:sp>
    </p:spTree>
    <p:extLst>
      <p:ext uri="{BB962C8B-B14F-4D97-AF65-F5344CB8AC3E}">
        <p14:creationId xmlns:p14="http://schemas.microsoft.com/office/powerpoint/2010/main" val="20491757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404664"/>
            <a:ext cx="6768752" cy="369332"/>
          </a:xfrm>
          <a:prstGeom prst="rect">
            <a:avLst/>
          </a:prstGeom>
        </p:spPr>
        <p:txBody>
          <a:bodyPr wrap="square">
            <a:spAutoFit/>
          </a:bodyPr>
          <a:lstStyle/>
          <a:p>
            <a:r>
              <a:rPr lang="en-IN" b="1" dirty="0"/>
              <a:t>Flotation columns 07 Air Flow </a:t>
            </a:r>
            <a:r>
              <a:rPr lang="en-IN" b="1" dirty="0" smtClean="0"/>
              <a:t>v/s </a:t>
            </a:r>
            <a:r>
              <a:rPr lang="en-IN" b="1" dirty="0"/>
              <a:t>Flotation column 06 Air Flow </a:t>
            </a:r>
          </a:p>
        </p:txBody>
      </p:sp>
      <p:sp>
        <p:nvSpPr>
          <p:cNvPr id="3" name="AutoShape 2" descr="data:image/png;base64,iVBORw0KGgoAAAANSUhEUgAAAjQAAAHoCAYAAABen3XKAAAABHNCSVQICAgIfAhkiAAAAAlwSFlzAAALEgAACxIB0t1+/AAAADl0RVh0U29mdHdhcmUAbWF0cGxvdGxpYiB2ZXJzaW9uIDMuMC4zLCBodHRwOi8vbWF0cGxvdGxpYi5vcmcvnQurowAAIABJREFUeJzsvXuUXNV95/vZ+5xT7+qX1OoGJIMNOJJj49gWjGe4NgQG2THhJqMQxzLjxI+ZRfD1OMnEmSzLudc3nmvFk2Q8F8ZjXVYcj8GxMRNQBiZkBRgxcrywGVCcicAIgsRLIKnV6q7uetd57fvHrnO6qru6uvql7hb7sxYPqc45tetU1Tnf+r2+QimlMBgMBoPBYNjAyLVegMFgMBgMBsNyMYLGYDAYDAbDhscIGoPBYDAYDBseI2gMBoPBYDBseIygMRgMBoPBsOExgsZgMBgMBsOGxwgag8FgMBgMGx4jaAwGg8FgMGx4jKAxGAwGg8Gw4TGCxmAwGAwGw4bHXusFLJd6vc4zzzzD8PAwlmWt9XIMBoPBYDAsgyAIGB8f5+1vfzupVKrn/Ta8oHnmmWe45ZZb1noZBoPBYDAYVpDvfOc77Ny5s+ftN7ygGR4eBvQLHx0dXePVGAwGg8FgWA6nT5/mlltuie/vvbLhBU2UZhodHWXr1q1rvBqDwWAwGAwrwWLLSExRsMFgMBgMhg2PETQGg8FgMBg2PEbQGAwGg8Fg2PAYQWMwGAwGg2HDYwSNwWAwGAyGDY8RNAaDwWAwGDY8RtAYDAaDwWDY8BhBYzAYDAaDYcNjBI3BYDAYDIYNjxE0BoPBYDAYNjxG0BgMBoPBYNjwrKqX0+23387DDz+MEIKbb76Zt7zlLXz1q1+NHx8bG+Od73wnd955J1/72te4//776evrA+DDH/6wcdE2GAwGg8HQE6smaJ588kmeeOIJHnzwQXzf50Mf+hDf+MY3eOCBBwAYHx9nz549fP7znwfgmWee4atf/Srvete7VmtJBoPBYDAYzlNWLeV01VVXcffdd2PbNhMTEwRBQCaTiR//wz/8Qz7ykY9wySWXAFrQ3Hnnndx000186UtfotForNbSDAaDwWAwnGesag2N4zjccccd3Hjjjfzjf/yPGRkZAeDll1/mySef5Fd/9VcBqFQq7Nixg9/5nd/hL/7iLygWi3z9619fzaUZDAaDwWA4j1j1ouDPfvaz/OhHP+LUqVP8l//yXwC49957+ehHP0oikQAgm83yJ3/yJ1x66aXYts0nP/lJvv/976/20gwGg8FgMJwnrJqgOX78OEePHgUgnU6za9cunn/+eQAOHjzIhz70oXjbkydPct9998V/Vkph26tar2wwGAwGg2Ed8pMXJ5a036oJmtdee43f+73fw3VdXNfl4MGDvOc972FycpJ6vc62bdvibVOpFH/0R3/EiRMnUErxne98hxtuuGG1lmYwGAwGg2GdEYSKu//qWf7DPT9e0v6rFga55pprOHLkCL/4i7+IZVns2rWLG2+8kSNHjjA6Otq27dDQEF/60pe47bbb8DyPd7/73XziE59YraUZDAaDwWBYR0yXG/zxd/6W//UP40s+hlBKqRVc0znntdde4/rrr+fgwYNs3bp1rZdjMBgMBoNhERw7McW+u55kvFAD4H97W4Zv/uFnFn1fN4Uq64DDR8c4cOgYY5NVRoYy7L72MnbuGFmz46xnWl9jOmkhEFQbfsfX2+18LHSulvI4sGLv410PPcvr42WCMMSxLdIJm22j+UWvs9v5W8rrbt3uWw/9hBNjJZQCIQQJW5JMWLxptK/j+XjHpZt4+vhET8fudm4zSRuFotYIFv2+9nr+Z6/78SMnOTleAeCi4Ry/duPbel57p/N74nQJLwixLcGbRvsWPDe9fJZnH7Pba4/ev9mvaanvWa/c88hz3P8/jtFwA4SA4YE0t/3SO3v6zL56uogfKBxLsm0037a26DMxVWrM2Wb2e/dPrriAHx45xevjZQAuHM5y9RUXLvp17v36D3j6+OSSz4UAZkcThABLQKj0P52QUvDTbx4EITl+Yoq667dtKwQkHYt81kEIGV8nC6V627lZ7rVipfjvT77C1+8/gueHJB2L/+Pmd3L5qOCbf7j4Y5kIzQqwnDf+8NEx7jxwBNsWJB2Lhhfg+4pbd1+xqA9Pp+NUaj59uUTHC/9SWGvB1PoafT9kfKqOUgrLEoSh/qL/8vWXs2fX9q7nFeCOe/+Oat3HD0JsS5JJ2fzcP7mEp49PcOJ0iWrdI591GMglaXgB5arHQD5FteGTSdpMlerkMg5Jx2Kq3GC67BKGCiklAkWoQKEYHkijED2LnsNHx7jj3r+jWHFRSrVdqGxLkkvb/Mxbh3nq6BmqdQ+AbNpmZDAz57PT6cb82FMn5v2sdTpnk9N1QgWuH5KwJfmsg+cpStUGQTj3PZICBvuS1Oo+rh+iFEgJvq/ii3fCliQSEtcNyaSc+OIKcNdDz/LqWAnHEgzmk9i2pFz1EEKQTdv4gYp/xQ0PpLBt2fa+3nngCF4QUql5eH7Y9pmIzu/sc9J6cxvIJ6jWA3w/xPOD9hsFMzcg2xJ8+J++NT4u6Jv1fQdfIAgVji3Jpm3KVS8+DwCOLVFK4QdzL7tSwJbBNF4QUqp4ZFIOA/kklbrLxHQDx5IM9iWxLYHvK667chuPPvkK44X6zBoFWFLQn0vgWBbXXbmt7Ub9jks3cfCpVxmbrHX8jiVswZahDL4fcnaqhh+CJfV3KwgUSkE6aXHptsGuYueeR57jgb95kVrDx7El/dkE5apHteHPeU4h9PGlEHPEhUBxZrI258ZvSVBKf9Yc22K8UGt+/5oHVPp7Uax4HV/nnDUA+awz7/ZC6O+f53f40K9jMklJw1MEs9RRX9Yhk3Tmvc9E14LW71J0PWu4Yc/CuRueH3DnXzzNw0+8AsDopgx7P34Vb76wf8n3dSNolslyBcne/Y9TKNZIJWaCZXXXZ7Avzb7bru55HbOPU6n7nJmsYluCrVtySxZKi3mdyxV2C+27d//jnBwvU6371Bt+fJETQt8k/VBhCcHN11/OA3/zIvWGT8KRDOSSZNNOfF5LFZcTY6XmRVT/EvJbLlTxcYGBXIJU0uZMoYZtSbZuyfLKqZJ+LimwpMDtcJGTQPS3o5sy2JZouzF3ElkHDh3juZcn8YMQISBcxLVzMJdg00CaQqlO3Q1xLBmLMseSnJ2uxzfRhCPZ1J8GpRifqhOEWtRJAbmMw2A+BcCJ00Ua/uIvD5YkFju2JfE7KZ8Wko6FbQkQgmrNm3PzipBCIIQWjSiwbcFFwznqro9lSc5O1anVPR0xkgIVzogox5Y4zbVEQnWq7FIo1lEKLEsgAK95jqQUhPP9RJ69LqkjDeNTNYQQWEKgFHgLvO6lIqAp4tW8v+KheV9fpat79L2J/huRSUocx2K67MVrXc0bTMKRWFLS8PxFfV8Mc9+7VMJi989exp5d2+Nr7XTZRaEIOghwAFsK8tkEn/2Vdy3qvjJeqPGVu5/kH16dAuA927fwuX++k1zaAZZ+Xzcpp2Vy4NAxbFvEQiKVsKnjc+DQsZ7e4LHJKvl0+9uQdCzOTFYXtY7Zx5kqNRBCV40LIRa9rtks9DpbBU8+bVMo1rjzwBFouVl3i0rM3vf27/04johE+5w4XaJUdZFStF0klYKGp69mAYo/P/gCYaiwmpGB8Sn9azSTsjkzWWWyWNe/CoUAIAzDjhddBRTKLk7dQzbPZbXu4zevAkE495dPROu1dbrsctFwthlZEGzqT8XnsNCo85W7nsQLFFIQi47F3ogKZReEoFhx29ZUKDbm3PRcL+T02YoWTc3Hol+ejekGYXMNSxEzQFvkZiExA9DwAho9/JAOlQIFQfPO5QdQqXkopTh1tkrYImDUrBft+WH8GiemGxSKDUAQKn3jR4HfctJ7FTN6W+KIh0AhJFiWhKDnQywKBR0jPHO2W0UlEZ2e2aep2gihMffHwWrheiHt3zZDr8x+7+puwHcffp77Dr7QfN/092k+MQMQKEWx4nLXQ8/2fF/5+xfG+aM/O8x02UUI+JVmpFNKsdSXEmMEzTLpVZDMF4EYGcrMidA0vIAtQxkWw+zjeH6IAGx7pjN/KUIpWvdPXpwgYUsG+1JkU3Z8vFdPF9m7/3Gee3kSKWCoL4VIzAioux56lqlSnVrDJwgV06U6t3/vx/zGR94dfwFaxVKl5nF2uobnK6bLLiObMrHAma64KNW8sXXB90NSSRs/CJu/tGGq3MCy9J0rurH5QTDnV0onPF+HsqP00mKpNXyOvTYN6F+sEZWax3TZxQ90tKeXm1Q3CiW9ttZf5vO9NsX8N7xC2V3WOs4VCjg1sbjPc4Q+LzPi0V+hu78C/FDhh6ukZgyGVWZ2xLlblE1HQ4lTtt1QSvEXh45z10M/IVSQTTv864++m6veNrrgvr2y6pOCz3dGhnTtQiuzBUkUgSgUa23Ri8NHx9h97WWUqx4nxkq8fKrIibES5aoX1xT0yu5rL8P3FXXX13UlUv/6HMgl513XQrSuO2FLvCBkvFCjUtd58Klyg2rdp1DU+esw1NGQSk3/3E46Fq+OFSlVPX2RDxQNL2Sq7LL//r+Pn2dsskrSsajUPManavh+9PsAzk7VqdR8SlUvvgEvdO9R6Dx/JH6EULheSKHkcmZW7UCvP8TDUAuTWmN5NyoFvPj6NMdfn+bURDUWMfNFepb0HBs6iWwwGNYT3S4ngvYfafNRrXv8u28f5j//pRYzF4/m+Q+/+f4VFTNgBM2ymS0k6q6P76s2QdIagYjSP7YtOHDoGKA7REA0b0QCIQQvnCiwd//jfOrLj7J3/+McPjq24FqSSYuxyRqvjpUZyCfIZxwsS8y7roVoXfdgPtlU6opCsU7d9SlVPPqyCVIJm4RjgRAIRBzFaHhBfHMNAqU//M1P/5lCLX5NkSicKjcQzKSThC6r0HncRd6la42A4cE0tiUJQl1DUWnWZ4jlRzaXRaiM6DAYDBsfhb6eXTicnXeb186U+Nwdf8Pjf38SgPe/6yL+/W9ewwWbcyu+HpNyWiY7d4zA7is4cOgYZyarbOlQI9ItLXXg0DGyaTuuqwCdOrjv4AtsGUrPqUfpVpFu24I3jcwUAH/o6jfz9PGJedfV6TitabFXTxfZ3FxXtlmsVSg1cP2Qwb405arPQE77cQ3kk80aEYXnKwqlOlOlBkrpPCvoD3+rltj3rSfZfslQ3H3jeiGWnEmZRIWqnlI9/QpopdbQAjObdkglrKao09EVIyYMBoNhZchnHD5+4093fOxHT5/kP9zzd9QaPpYl+OTP/zQ3ve8tzR/xK48RNCvAzh0jXYVCtzqZTmKnUvMIQtVzofF8BbtPH5/o2inVOt+h3vDxfD3zZLAvSaFYo1r3mbIacddLNq0jPlEHVmtnVTZlw2Cayek6fhjqeo4OwqFVTISholCs8dhTJ7juym1xZ5JtSV2U2RRDS+nWkELXEZUqLgP5JAlHxjU4BoPBYFg+jiXa6iEjglDxnb8+yp8ffAGAwXyS3/3VK/npt2xa1fWYlNM5oFtaqlMNjhYW7W9Nt4LeqAal1+1hJqpzcrxEpebR8ELdvhyGnJ2qE4TQl01Qqnhz1v2OSzexd//jnDhd4sxkjUKpOQ9G6g/u1i05HEu3UzpW54+YlJBwrDj99sMjp9g8kEKhu4/yGQcpdThzeCCt23rpLV8LuqMp4UiCZl1PueotOspjMBgMhvnxAsVdDz3bVhIxXW7wf//Jj2Ixs/2SQW7/19euupgBI2jOCTt3jHDr7it0mqamZ6FE81s6iR0p9aySVroV9HYSRVPlBuWaN28NThTVqdZ9RMutPgx1RGSq1GAglyCTctrWfd2V23jsqRMUijU29SfJZxMUKx5np+vx66o1gma7uJ7nYc1qx5MCpJAM5HXBsh8oXh0rEQQhWwZSgKJY9ejPJXnTSB6EYLBPb9trgKVc0wW8odLDwKbKLgj93AaDwWBYGU6drcRNLsdOTPGv/9/vx35MN179Zv7g0/8bg32pBY6yMpiU0zlivrRUpxqc979rK489dYK667cNYJuvoHf3tZdx54Ej1PHj1uKpkk61zFeDE6W6PD9sDizTaR2lZtI1DS9g22i+LW21d//jbemtwXySdNLCtnSEaP+BI3GXk1IzEzYRoZ5vIsCxLYb6Z9q/C8UGjtU8ZgJymQSFUp1CqUHCkeTTNg0vIJO0cP2QIFQ9p47aU1y97WMwGAyG3nC9ANsWfOPBZzgzWW2zMPjZndvO6VqMoFkHdBI7l28b7FpoPHv/VlFUd0MG8kkGmxGQTjU4UV2P0xwdbwkRz+IIQoUlZUcR1anmxw8UJ8+WuHBzhnzaJghCqjUPhEK1BI6yaYdfeP9beOypE83R5YqGF+DFkZkZKjWfMNQTKk9OV/D8EEsKHFvgN3pTM9H8hF5mzRgMBoNh8SigWHYpVvUP2VYLg3ONETSrxEr5HvV6H24VRZ/68qMLDvuLojqZlK3bokU0Ul0SKsXWzdk2A77o9RSKdaZLOiVWawR4fkgQhFiW1IPx6j7V5pya1uiIJQX1hsdfPf4yA/kkk8VaPFtGCCjXPXKZRLy954d6AmzL4DSlFIEXWR1Yc9Js8507I2YMBoNh9YjEzHu2b+F3/vnOuCv2XGMEzSrQzQagF1HT6/7LnT6cStpMjNdRaE+OdDoxr6NztJ5NfUnOFGpMFgOkRPvWAEEQMlmsU6x4KFSbEItsAwAqNRc/DChXfaTUVfJ+qChXfU5TiU0WOw2aWyVrHIPBYDAsk+t2buU3fuXdK2JhsFSMoFkFluvv1Mv+3UTP7Jqa2TU49zzyXOx35NiSpG3hunOjHZFgeu7lyTiSoqfv6sdVCHayWR+jYKrkIuRc749WbeIFCr82E8ERQuJY4BFQrQeUaz6h6q5clALXN6PlDQaDYa0RAj72we388j/9qbVeihE0q8FyDSd72b+b6Nl329XzDvs7fHSM+w6+QKgUtiVw/YC6q6Mtddfn5HiZL//n/xmP5Let+T2GpNRux5FlQaBUT4Z8rRYGrhe0uFsrtgxlePrY2Z6PYTAYDIa1wbYkF4/m1oWYASNoVoXlGk72sv9Come+rqpvPfST2HwsGl4HWiB4fshUqdGW7ulmmBhtl007uH5AoeTGbd89dyHN+v+TPZicAUsatmcwGAyGlSGd1A0gZ6drC298jjBzaJbA4aNjXX2WevF36ka3/aPnLhTrvHamHLdIQ3fRdPjoGJ/548d45VRp5i9n9Iy2KAjVok0So/U5lsVHbngrji2X5ZU03aObtREzBoPBsDb0ZxPUXR/XD5kuewvvcI4wEZpF0kvBbi/+Tt2Yb39gpji3P8V4ocaZQo1hpbBt2SZ6IksDHWFReF5IOEsFrIQmePFkkS2DaX599zvj13fPI88v+XjdIkIGg8FgWDukFGRTDtMVd62X0hEjaBZJrwW/3fydemnp7rT/7KF2Qggmp+tMFBtsv2SoTfR4QRC7S88u0l1JlIKzU3VeOFFg544R9uzazl89/nLsuL0QIv6XiboYDAbDeiVhSyxLUKquTzEDJuW0aJbim9RKFOEpFGttEZ7Zaatenjubstm6JctQX4p9t13Nzh0jcywNxAIiIUoPLafRLlSKB/7mxfjP20bz5DK9zSFQzEwoNhgMBsP6I5uyCUJFrdG56+OeR547xyvqjInQLJLlFvx2ivAUGnX++Dt/SzbtdB3C1+m5p8oudTfgU19+lJGhDCdOl9jUn4wtDfwFamKkECBBKIUQEm+Jw14qNY+9+x/n1dNFqnXt3L3a2JbEN8NpDAaDYVUQQF8uQanidh1Q+ucHX+DybYNLGh67kpgIzSJZbsHv7ChLpeYxXXapN/x5IzZRIfCrp4uMTdYolBoopSiUGkyVGqQS2u/o5HiJ6UqDF0/q2hnXD7tGPhKOpD+XQAB+yJLFTPQcR1+coFRxexYzyx3AZMSMwWAwrA5W0yR5utxdzIDumD1w6Ni5WVgXjKBZJN2cs3thtjP2VLmBAhKOhRA6cmPbIv5wtKaoNven6Ms6lCouE9MN6m7AQD7BYD5Fte4zXda5zU4iRoj2tJIQuramUGwQKjXncdAfaMvqTXRIAYFSi7IZMM7XBoPBsP5IJSxsS1BuDkFdiCBUPZddrCYm5bQEuhX8LsTsKb6up6MMA00jSWivyZmdohrMp0gnbSxL8vqZMpWaYnJai6JW8TFnTouCkU0Zzk7V8YMQKQVhqC0KosG8jiVRKMJAEaI/pL22YNuWjOfb9IJgZTqako5FEGrjyii9ppQyztoGg8GwBPIZh0rNW7QHXjq59nLCRGjOMbMjPKmkzUA+STbVuSanUxGy74e8eroUC4LocxcEKrYoSNgWCVtiW4LRoTS2LVEKLKkjIxIxJ5IjpVZBrVpgoWLdKMriB+Gi5s+sVA1w0FQuo5uzbOpPs3VLjnTCxrbMR9tgMBh6RQg9X6a8BDEDzHLwWxvWXlK9AWmN8EQppbqrIzZTZZdixaVU1UW26aT2YmotBC6UGqB0RCYIFIJ2gRDVpigFji2xbcn2S4bYd9vVfOrLjyJRTFdc/ACYFcnpFmSRUkdzZqwK1t7ROhJ1bQMDDQaDwdAzjiVxbLms+TLTpbVv5zY/Y9eY1ojNxHSDUsWlL+uwuT9FoVijWHYpVz3qrk+56nJirETDC1FoQeFYsq34RQAo8MMQhSKTstuKlkeGMti25KLhHKObs1hy5iMwe/DeHFS7cLKsuVEeg8FgMGwcdKpIUW30Vi8zH3V3efuvBCZCsw6IIjba0qDW1tINYFsWCsWps1VsS5Kwdb1KNAVYCF3AKwQkEzaOpduvbUtw4XA+FjN79z/OidMlqnWPfNZhIJekP5egUKqjVLOFexbdojAL1cAkHQvXD1ZM9Bj/JoPBYFg5+rMJilV3Ra6rrt+DM/EqYwTNOiCaHPyTFydI2JLBfJJsWg+mSzoW5ZrPlqEMF2wOSSVsJqbruKWZSbxK6Q6jTNLic7e8Z07Bcqtdw6b+JJYlKFZc/EDxptE+PvPLPwPQXMPZtoLa5XzOW7u5VgIjZgwGg2H5rIaFQWu0f60wgmaNaRUbCVtHVsantHtpNu3EBcKt7tp1N2irZxHoCM2WoWzH7qu5nVJJ0kmLwb40+267um3bUsXl5VPF+M+z63MMBoPBsHFJ2BIpV97CYCCfWNHjLQUjaNaYVrEx2KcNJxV6aJ5libj+5cChY3E6yvNDHEsSCrBtwUXDOZRSbTMDWg0qixUXIQRJRzKQ09Gf2XYNrcJqdFOGs4UafqiQzcLjpWLSRAaDwbA+yKZs6m6wqBEbvdKpZOFcYwTNGtMaecmmbBhMUyjWcf2Qwb50mw1CNL/GtgReECKAgVwKaG/1jsRJbFCp9GwW15uJ/liWaLNrmB3FyaUd6q4eHHj0pYklz4wxYsZgMBjWFgH0rWC9TCcmi70ZEq8ma5/0eoMze3JwNmWzeSDFtpEcAPsPHGHv/scB4m6oVMLGEoL+XIJMyp5jvzDboNKx9dscKt3iPVmsz7Fr6Ga6KYRgpdOjUsz8Y5mRwQaDwbAqxBYGldUTM+sFI2jWmE7eUOWqR7HsznHkBth329V8+/c/yOc/fhUXDuc72i9E4sTz9bA7KYQeNKd0p1KomGPXMFtYVWoer50pM1msa8Gxgl8EAYxsyiKFaLpt9z6R2GAwGAy9kUpYWIuwMFgOFw5nV/05FsKknNaYnTtGYPcVHDh0jDOTVbYMZbAtCz8I2tq36/gcOHQsFiHd7BciV27Hlvi+QqHiibq2Jblg89zi4VZLBt8POVOoESodQVHh8ubNREXLfqiwLIFjSaZKtRmrAvTzCLF2A/oMBoPhfGKpFgZL5eorLjw3T9QFI2gWICquHZusMjKUaatpWSlmi5NPffnRuK4mYnYRbzcicZJJ2UyV3Lio15LaomCqVOfw0bG252wVVkdfmiBsTiIWSsXCoxtN14Q2j6j4MUvoKAxNe4YwmPMlC5u2DElb0vCMEZPBYDAsBSGgL5NY0ZbsXnj6+AR7zukzzsUImi60dv60pX4W4a69mOeKhFOl5hEEIYMthpWtRb8L0SpOCqWzcdop0exyqtQ9/u03/yegp0T+wvvfwp5d22Nhtft3/xu2RXPicPuxLSlIJXWdz1SpgR8oHEvSn09QLLtICcWyi9cUUdm0TcMN8EOwpSCfdSjMMyI7CEERkss4lKve4k+iwWAwvIFZCQuDpWLcttc5szt/OqV+VoLZwikIAqaag/MGcgkaXjCniHchInESRXtEs0hlslinWNFiIWEL6q7PvY/+AwB7dm2P9xeA3yHPJKXA90P6skm+9rnr5ryOA4eOYVtVUkkLgaDW8AGP/oQk4diMF2pd1x2GkEvZBEGI7yu8wERrDAaDYSHSSRvPD5ZtYbCc519r1n4F65jWluqIxaR+emXu4Dvdil13g3hK8FJTXVE9TXTsqWZ0RABe050b4P7HXuDybYMcOHSMUKmOs2dEsyvJ8wOee3mST3350Y5pOAX0ZZPx30ei6uTZak/Fv2OTtUXX0+gaHEFginAMBsMbjP5sgmLFXdMhqJX62ptTGkHThdliABaX+ulGa4qpUKyzqT/V9vhALkm55vONL9ywrOdpLfZNOlZsQKnif2kaXsgd9/4d2bTN8ECaM5PVOYLCtiR+qAgVOIK2NNwLV27jsadOdEzPjQxlODleot7we/rC6c6nxb3OcCk7GQwGwwZGWxjYa5Jims3UOnDbNoKmC7PFwFJSP52YnWKaLsF4oYYQ+sMJc4XTUouTZ3dRRUW7QBwtiXRAte7HwkpsyjJeqMYD9SypC3uDQCEFZFIOJ89W8fwQSwru/x/HGB5IdUzPbepL8vSxs8s6ZwaDwWCYYcbCYH3UG4br4AelmUPThZ07RuJhdp3mvSyV1hSTEIKhPi0iJqfr8SyaVuEUCaDZc2kOHx1b8LlahdCWoQzv/5mW1jrVHtRoeAGvj1eo1H2yKZuLR/MM5JJcfEEeIZhJ5wia5pYhloQgDHXhb7OCeGKqxouvT/PamQpPHzvL9//u9WWdr6V+g0p9AAAgAElEQVTQKbVlRt0YDIbzgWzKJghD6u7aO1xHONbay4lVjdDcfvvtPPzwwwghuPnmm/nEJz7B5z//ef72b/+WdDoNwGc+8xluuOEGfvjDH/IHf/AHNBoNfu7nfo7f+q3fWs2l9Uy3eS9LZXZtTjbtMKwUE8VGx5qZpRYnd+rSGp+s0p9zKJa9OP0jW+pV/CDUhbuDaSwJ20bzcaTKCwIKxUbTjVvvIC3ZFAqKsUItnl/TiprRQecsxzv7x0L0GqWZdWMwGDYo58LCYKmc115OTz75JE888QQPPvggvu/zoQ99iGuuuYZnnnmGP/uzP2PLli3xtvV6nb179/Ltb3+bCy64gFtvvZXvf//7XHPNNau1vDWlU22ObUu2XzI0x/0all6cfNdDz1IoNfCDEKV01MK2JAP5BOkhB9sWnJ2q606iZmrJa0ZZxgtVNvdrL6m7HnqWs1O1OfNodMQmRCkVC4Vu37FOj6WTFrXG6v/KiJ7biBmDwbAR0SMzrHVRL9OJ8zrldNVVV3H33Xdj2zYTExMEQUAqleLkyZPs3buXm266iTvuuIMwDDly5AgXX3wx27Ztw7ZtbrrpJv76r/96tZa25nSyO+hWm9NqS1Cp+7w+XuHlUyXKNW/etNPho2O8OlbCCwKCUOnOpVDhBQHjU3Wuu3Ibg31pXD9Eor8s0bReAD9QXHflNgBeHSvF6abZGjyIhugJsK3FK/SGG664T1Qn1sF3zWAwGJZEZGFQOQcWBkvF9dc+/bWqKSfHcbjjjjv45je/yQc/+EF83+e9730vX/ziF8nn89x6663cd999ZDIZhoeH4/22bNnC2NjC9SEblU52B92KfKOUT6HR0PNpmsJDCNj3rSfJpGzeNNrXZk753MuTKKXbsgXE+Z4whKQjePr4BPtuu5q9+x/nH16ZhFCnj0ArbSn0Nk8fn8CxBI1w/ryRimpxFqlnbEviByEJS+Ca0InBYDDMIZ9xKNe8df+j7LxOOUV89rOf5V/+y3/Jr//6r/OjH/2I//Sf/lP82Mc+9jH+63/9r3zgAx+IB79BZFa49idnNVlMbU4kgP74O38L6Or2VMKmVPVQKBpuQKFY4/bv/Vh3SqVtwlDF2mN2i/ZgPhmnq3Zfexn/9pv/k8jwOmyKk8F+vY1qbj82WZtznNksJuQYOYBLoT2ehOgtiiIEWM19DAaD4XxFCC1mokGo6551oLhWTdAcP34c13XZsWMH6XSaXbt28Vd/9VcMDAzwgQ98ANDCxbZtRkdHGR8fj/cdHx9vq7HZyKyUF9TOHSNk0w6jQ2mEELw+XtGD7hD4QUgqEU3hFWzqT2FZAs9v/4BFNTS2LbEsyd79j3PidAmUwg+1z5LjSDYP6IJg27IYn6pRb/hYlsAP1JKKeqOhdwACXcwTKl1wk0xIao2gZ7dtpUBYprLXYDCcv9hNC4MNI2YAtQ6CEKsmaF577TXuuOMO7rnnHgAOHjzIlVdeyb59+3jve99LJpPh3nvv5Z/9s3/GO9/5Tl566SVeeeUVtm7dyl/+5V/yS7/0S6u1tHPC4aNj3PXQs7w6VtKmjKHizGSVZ46d5Zp3X8Rv37Jz0cdsLSbW8190CimKdgShQilFpa4ds2cL5qhCvlz1EEJQrnqUqjPTJYXUosb1Am0wqTxSCSseiGfJpiVCuPhuoYQj6c8lmZiuk0nZsQdU3fVjY8te8WcbTBkMBsN5QmRhUFsjC4Olcl6nnK655hqOHDnCL/7iL2JZFrt27eIzn/kMg4OD7NmzB9/32bVrFz//8z8PwFe+8hX+1b/6VzQaDa655ho++MEPrtbSVp14bkypgVKq7cavgEM/fp2J6Rr7Pv2+RR23ddCfbQm8IEQAAzk9x8aSAhBMTM9tnQZACC4czlGquPhBwOmJaptVgAq1qKm7AZsHUgTNyE/CsZgqNXC9gGTS5sPvfwv3HXwBt0dhESotlMYLNVJJm9/8yLvZuWOEw0fHdLpLCiwpenbZNrEZg8FwPrIeLAyWykXDubVeAkKpdZD4WgavvfYa119/PQcPHmTr1q3n7Hm7pZL27n+cQrHG6YkafhdzxWzK5nP/fGe8X+sx001zx2rDbzt+tM2J0yVK1UacyrGaoiCZsCk0jS0jbCl0SkcIDvy7m/jUlx/F8/yOrteD+QQJx0ZBm6kl6BRhZMfwsS/+NVPlxpz9IzrNnJECBvtShKGiL5fg5HgFvynKHNvC9YMVTcOey7k3BoPBsFQiC4P1MvV3KXzxX7x3xWa2LfW+bqwPlkCngXWRb9HOHSPx3BjHll0FTaXu8+/uforf/dUreeFEgfsOvkAQKiwpGPdDpBQMD6bnHD8SNnfc+3dU637zObSY+bl/cgn3PPJ8PHfGEgLLkgRhGDchjQxleGYeK4KpksvFF6QYn6pxtlAFRNz1BIp0yuHw0TG2jeaZOja/oJktJESz1Wq63MAPFFPlBgItcoJQG16utAAxYsZgMKx31puFwUbGCJolsNDk3qjWZSCfXDAPWncD9t//9xRKDUKlxUyUylEopssuFw1nqeNz10PP8q2HfhJHNiwpGR5IkU07zWP5PH18gotH+zgxVkKhCJTCb86w2TKoU1O7r71sXm8lBUyV6ro+p6WtKepgsiTceeAI1125jedenowH8S2ErgFWhEHrn6PIkj7+xo4VGgwGw+LIpmzqro+7scplOvKth36y4lP1F8vamy9sQMYmqyQdq+3vWif3RoPzLAnZ9MKa8UyhRhiqZmqoNcUzM7nXDxSvnC7y2lgZmjd/Pwg5NVHl1dMlKjUvXsOv3fg2UgmLMJwptpVCH+vw0TF27hgh6cz/1ucyTkePkKhzyrb1jJpfvv7ynruT5iMIVLOYeXnHMRgMho2CQNfLVBs+XYL4G4qT45W1XoKJ0CyFTtYFre7YrYPzPF+HIir17hI8CFWcbopmsig108FUKM6kd7yg/e7v+iHjUzX6cwlymQQHDh2j7ulWaAEkEzYD+SSW1Cr6wKFjWFICc79JAihXPVwvnJMCEmhRFAmnPU2bhj8/+ELPkZrlYEnRVsRsMBgMG431bmGwkTGCZgm0dhslHYuGF8yxLpg9OO/De/8btcbCN/0g1L5I0W27P5eg7vp4TT+mYJ5QhgKmyy5hCEEQgtLFwAoYyCVAqWaRsgJKc/aXQjCQT1Cp+UxXXESHgpYgVKQSVpt427NrO5dvG+Qrdz9FY5WdX21LolRgRtAYDIYNiY6cq3VtYbBUhvqSa70Ek3JaCjt3jHDr7isY7EtTrvkM9qW5tVmwOx//5mNX9Xz8UOn0zpbBtJ7a25dm20iua3onDHR7uJSCiekGYajwQ0UYKk5PVjk1UW2Kmc5k0ja1RoDX7DTqVKCrFHqGTAfxdsGmbM+vb6loT6pVfxqDwWBYcfIZh4YX9DzuYqORSq59fGTtV7BBWYx1QbT9Rz/wU3z34ed72v73PvGP2tq0p0vd7eKlJQgCRaFYx7L0JGA/CHvu9ClXPSxLt36rYH7hkMs4fPzGn57z2qsNn8F8omMr+EoRGjVjMBg2GBvOwmAJSIH2GVxjjKA5h+zZtZ2T42UO/fj1Bbd94UQBIG4P39SfpFxz542yBEHUjQSOEPQuZdqPISzBQD4Zz7JJOjL2d+rPJejLJjsKuUzS5lSpsap1LuvBnt5gMBh6xWlazZzPYgb0fadbBuBcYQTNOea3b9nJxHSNp49Pdt3unkee5+LRvrb28OHBDGcmq9jW3Km6rVYEfhjGAmcxCGB4IE027TBdcQlDRdC0VhjIJ8kkLU6cLrF3/+PxQMF3XLqJHx45xcunioBu6zYYDIY3OhvVwmCpOOvg4m8EzRqw79PvW7BIWCl45XSRt1zYF/9dNmUzPJhmYroed0LZUg/OA91pBdrCYDEItOVB0rHjmTaOJQiEFjOeH3J2qtYUOIrySy4COFuo8vSxs0jAtkQsgAwGg+GNzEa2MFgqA3lTFPyGpZciYaXg5VPFtpZv2xJsv2SI/mxSt3hLXb4bKhVP3hUCEvbCA2IEuuo+m3EQCDIpG6UUddfHtiRhqJp2BCGeH8apJD9QeC11NmFzsYs1J1t7KzODwWBYOaQU5DM6wv1GEjMAk8XaWi/BCJq1IioSXogghNNnK5RrHnXXjzuMto3mGcgnsS0dQQkC3ZoUKt0N5Pqdv052s/D3kgv6ePtlm+nPJXnzhf38yg1v5cLhXNy1tXkwzWBfkoQtCWdFXToJET8Efwm1M9pQ02AwGDY2CVuSsOUb1sJgPbxuI2jWkD27tjMylF5wOwWcnqjy2pkKhVKdF04U2H3tZTiWJJOykFKA0NN2pdR1LJ1kgmNJhBA4tqTW8Nl329V84ws3aCuE4xOMTVbZ0jTCrDUCBnJJLhrO6ePPWs9KoCCO+kgxM0TQYDAYNhLZlI0fhB0nrL9RWA89G+YOssb8+u53kkpYC2+ITiP5oeLeR/+BF04UuHX3FdRdPXAPJbAsgWNZSCFxbEmrDhFAiJ5L4wchk8U6e/c/zj2PPMedB45QKNbajDYzSZuGF1CpeT21Sy81ziKEFjORlYPBYDBsFFotDMxUibXHCJo1ZueOEX73V6/sKfXiBQpb6vDLA3/zIjt3jJBNO1xyQR4pBXbzGEJocdAaWVHotuyw6Zu0qS9JoVjTtgVBQCphI4TuqLJtgULh+4rJYr1toN/sVUZPIYSODi0GKYQuem5ORl4PCt9gMBh6wZKCTNrW9TLm2rUuMF1O54hoQF7U7rz72svieS47d4zwe5/8R3zpT5/o+sVQClw/wLFE3AoY+UoJoT2dWvcPg5l0Dgg9x0XAlsF03M3k+yGFYoPpsqvbs3NJMimbs9P1pq1De9SkzdupGV3pzyao1P1FT8AUQndmJWwL1zOWBgaDYWNwPlsYbGRMhOYccPjoWMe0zuGjY/E2O3eMsGfXwkXCWtQo0s0x07uvvYxy1SMIwq5iyLJEvP9UucHLp4q8erqEojm/RkGtEXBqospLJ4tMl10mputd1yKFLgYulN0ljfMWAnxfkUrY9OcSi97fYDAYzjXnu4XBRsYImnPAgUPH4gF5rWmdA4eOtW23Z9d2bSTZA2+5MA9oITSQT+HY89fhhIq2lmrf1y3WrV/I1g6l6H+DUHVNIy03omJbklt3X8G20TxF4zxrMBjWMUJAX9ahVPVMimmdYgTNOWBsskrS0YKjUvN4fbzM6Ykqz7082RalAUgkbFKJhd+Woy8X4v+vNny2buluDtlW2NucVdMLs1u2YWbf5XypM0mLIFTsP3CEYqVhBvIZDIZ1i2NJUo513lsYbHSMoFklDh8dY+/+x/nUlx+lUvOYKjeo1DzGp2r4flTbIuaknkaGMmweSJNOdu988gPF3q//IN6n4QVdRUrQokyEYFkCIhIygsV3NwkBg7kEDS9ECoEUcPpsdemLMRgMhlUknbQJlaL2Bm7J7oUtgwuPIFltjKBZBWbXzKQSFlMll/FClWZ9LiAY6k/NST3tvvYyfF+RSTkLPs/TxyfZ+/UfxPt0Exei2Y4kpY66DA+mlz3Urll6s7h9FBSbA5iyaZuzU3VjOmkwGNYl/dkEtYa/aoa75xNve/PQWi/BCJrVYHbNzGA+yUA+SaB03YltSYYH02RTNknH4szkTIRi546R5nyZoCfB8fTxSb7/4xPcuvuK2NMpojVik7AtBvNJpBCEKuT02cqSvqSC3tNV8xE0q5ALxQZBGLZFjwwGg2GtabUwMPTGU0fPrPUSTNv2ShK1Zv/kxQkStmQwn4zbowdy2qxsZCgdu2eDbltOJ+02B+vd115GNu0wOpSmUGowWWx0fd5DP34dgISjWwkTjm6/zqYdXjpZxLElFw03a2yUYqqsfUYStuypUj8afCcEJBM2Fw1nqdR9xiYqccGxkCzK4TtOeSkzf8ZgMKwfErZESrEuRvlvJKr1tT9fRtCsEFGaybYFCVviBSHjUzNmXZPFOkGoeH28AgqSCYts2mkOuvPwg6DjpN5aI4idtbtx6Mevx3U3rq+f2/V1lCcSVQB1L0BagoRtcdFwllfHSrjNWTNC6AhM65A7KXREKZpx03D13IVsqtmx5UgG+1KMF2qsnCnCXIR2d4jTXL2cE4PBYFgM2ZRNreETmvEyGxKTclohWtNMg30pBAIFnJ2qcaZQw/NDUErfiIGGG1CquNi2IJdx2lq6vSDg1NkyJ89WqTV8ei11qTUC+nMJEraFUlB3Q26+/nIcS1J3fZRSWrwoSCctXh+vtEVVbCmQUsQt3kKAY1sIIeL0V6jgtTNlTk9WCJXC9QKmSg36sgvX/CwVSwrt/o0+d5Y0YsZgMKwckYVBpW4sDJbKergmmwjNCnHidEm7YQcKx5b0ZR2qdZ+6G5B0LBRN80ghCIXCtgWb+lOMTdZ400guPk6l5jFd1qO0twykGCvUCMLe00PTZZc3X9iHUopyzWfPru1cvm2QA4eOcWaySippY0koVjyE0O7bCkUYQohe39YtOc5MVml4AaFSKKXa6m1cL6DuQjIhCQKF6we4XoBtSYIgxHG0A/hKfcBtSyIEhJZAIHRhs1q54xsMhjculhSkkpapl1kmy62tXAmMoFkBDh8do1r3CJTClgI/CClWQvpzCYJQsXVLlldOl4lqdoUAzw/j2TQNL4jraqbKDV3f4ljkMgmElJyZrCIEjG7KcHqie4tzEGr/pUzKZstQBtCFxpHNwuGjY+z71pMoFBJtdhmG+hdKKmHzuVvew84dI+zd/zgnx8talDX8pleTTqeBwPUDwlAP6PP8EAXYUjGQTyKlYKrUIGyKuFZsS+AHKk5tRf/tioC6GyCAwb4ExYqHJfVxVoJoTQaD4Y2FsTBYOdaDoDEppxXgwKFj5LOOdrQOo5u0olhxuWg4R8MLcGwZhzKVAseWNLyAi4Zz+L6akxIayCcBndMdHkwTNotnR4YW7vWfLDYolFx2X3vZnMd27hghk7JxLEkQKsJATwN2bEG94cdzcXZfexmOJdnUn2wuWhf9BoHSdTRK4fkqfi2WFPihrrEplBoopUglLC7YlOGyrf3kMvr8RAInkg+2LbC6fAoFMDyQIpWwkJagWPGQcnHVOgul7HpxEzcYDOcX+YxDwzUWBivFtpH8Wi/BCJqVYGyyykAuyfBAGtvWJpCOJcmkbH7txrc158rYhKHCD0MU+s++r/i1G9/GrbuvYLAvTbnmk0raDOSTZFMzwTPbEmy/ZIhvfOEGvvGFXXz0Awt7PlVqHi+cKHR87E2jfWweSJFwLGxb4lgWSgkSjozn4kTt45Yl40JcWwpUs/U86lKSUtcKRSmpUEWt3YKBfIps2qFS96nV9S8gx5axwMhlHN40kkd0kfZD/Uldl5RPxkIxCMJFdVQtpFeMnjEY3ji0WRis9WLOIz5+40+v9RJMymkliByvs2kn7iiquz6DfWmd6tl9BQcOHSMIFF4QYluCC4fzcxy3YaZbqu76TbfrAN9XbdGWPbu2c3K8HLdrz8c9jzzP5dsG42NH7L72Mu48cATXC7Cag/YUioFcas5cnLNT9bhtWwldkCtVMxIltPt3a0eUH4QkHF3vM1VqkE3ZOv3ULIj2g5BkwsKytDgq1/zmrB4tfLxmx5VtCzxfz6qZmG4gBaQTFl6gcE16yGAwLAHHktjNSK9h5RCCOfeZtcBEaFaAaFJvlDaqu/4cEQKQSFi85aJ+fvMj72bfbVd3/ABEkZEoYjPYl+bW3VfM2fa3b9m5YGeRUvDHf3Z43udIJW2CUIuH4YE02bR2kd0ylJkRVg0f2xJISxAGCj9QWGLGubu1RiaKdPjN1FSt4VOuedQbfnOOje6g8n1FvRFgW4JvfOEGtl8yhJQSS0osS5JK2tiWaDtmqKDSCLQgcizSSQvHknEd0mqwDlLCBoNhhTAWBqvHcqfOrxQmQrMCtEZhzkxW2dIcjrdzx0jbfJrWOTPsvgLQ9TetA/WiAt5e1O5v7XkPX/rTJ7p2+1TqPnu//gP2ffp9wMzwv7HJKpsHUhTLLtm0nljcKsSiNvSEI/F9XewcimZaqUuORnd5aY8mBZwp1EDMzLMBreb9UMWFuO+4dBPPvjgBAqxm1Ge+lJKuJVI03JBQgaXmfpHiguMlzKqJ9lkfX0+DwbAS9GcTpotpFVkvHadG0KwQ84mQ1vk0oDuJ6vjc9dCzOvrRQej0GrrbuWOEPbt+iu8+/HzX7SLPp3dcNsx9B18gCHVreRDYKKWwLYtyzW8TYvsPHCGfthnIJRmfqjVTTArXV1hSz6XRJpdzO5lQurZmeCCNZQlOTVRBQagUUjSjLkqHf/X6JhjIJ6jWfTw/JGFLasH8v6K8IMSxJH4QEoYqrq7Pph3KLXnxpXzJ4n3M4D6DYcMjpSCTso2YWWXWi9eVETSrzNhklXy6/TQnHYtXx8ptNgiR0IkKcntlz67tAD2JmmdfmoTmkLwgUEyXXfpzCfLZBP/xcz/btn1rXRDodnLX0+JheDDNdNnV9TK2jOfURB9q2xYM5HRBsFK6tbsvNyNYHFuSydpcOJyLz9FALslgPhU//4uvT8cFxrPFhVLgh/o4fqhTYDdffzlPH5/g2Zcm2qI7rW3h80VsLKnn73itUaEevp8Xj+Z45XS542NmkrHBsLYkbD2/qmwsDN4wmBqaVWZkKEPDa482RH+eXf8xuyC3V/bs2s61775owe2CkOYgvKbVAYJKze/4nK11QZmUzab+FMMDaS4e7cO2BAP5ZLPjSTWjPHpGzab+FBcN52Ih1PACLhzOxi3gF4/m2NSfxLFkXGPU6Rxlmvu32jC0EoZ6lo/uJnPYs2s7+267ml/5p29t2651V4Egl7bjSchSCj76gZ9i60i+6Uk1M0thIS0iBPTlUiQTnb9CwogZg2HNyKZs/CCk4ZmW7HPBephBAyZCs+pEHUV12ruWLhzOtg3UA+KC3KXw27fsZGK6xtPHJ3va3gtCbKk7iTo953x1QUBcE7R5IEWh2MAPFRduznL1FRfy2FMn5nRofep/1+18nY61d//jvHq6SLXu05dNMJBL0PACcikHS8J0ef5fV7YtyaYd6m7Ap778KOmkxViXwYOhUtTdgMG+BI5lxcXWPzxySntq9XTm9Jc3k3IYm6wiEB2jMeYyajCcewTQZ+plzjlvGl37GTRgBM2qs5AwmC10Og3D65V9n34fe7/+g55FjR8qErac9znnLU5ueT1vvXiwrf281WahtSYnOl5Ea7H05v4UU1aDUsUlCBTbRvO849JN/PcnXwXmFzSuF1Io1hnsSyJRvDZW7pjLjdJOUojY4+ozt7wrLtp+fbzcHskRetv58sJSCH7h/W/h6eMTTEzVcCwZz9IJldK+XcvAseWyj2EwvNEwFgZrgyXXxwwaMILmnNCLMJh9818q+z79Pj68979Ra/R2Q7z5+ssX/ZzdurB67dCaXSw9mE+RTtoM9qXjqNZ0uaHrfboUnEmh9319vBz7ZM2OlkQWCyObMmSSugC6tQNNzoqX2lISzhOvSSUsdv/sZdoj6+gYz788qS0vBPE05+VYKVhS0JdNUKt7scO5FjhBPMywU12RwfBGJpWwCILQWBisAe/7mYvWxQwaMIJmTen15r9Y/s3HruL3v/HEgtv155y4qHgxtLZ+j8wjxKJtXj1d1K3clmTb6MwwwfmKpc9MVmOxE4S6o0oX7LYLNNvShc1R8tbzQ6QQ83pDZTMO2ZRN3fXjFFv0PEP9KU6frcTCp/W5pNA1Pjq1pecCReds544Rbr7+cv784AuxKWk27RCGikKpsahzKiV6ciHat+p3PnZlvEZtfBrEre9KQRDOJ7kMhjcW+Ux7d6Ph3GFJwURxcde61cQUBZ+H7Nwx0lOR8HTZ455HnlvUsaOoRqFYa2s3P3x0bM42J8dLVGoeddenVHU5OV6Ot52vWHrLUIaxySpJx8Kx9c1bStE2F0YKGB5Ik3CseKBTtG1rR1O8vQTfD+cMPIyeJ5uyY++sThfF8akalZrXsWh7z67tXH3FBSi0ECmUGrzz8s092VO0IoVkZFOGSy7Ik0s7sdjdd9vVbBvNk3QsrLbU1qIOv2Rky8As7dl1bp7XYFgIY2Gw9ihYUiPLamEuT+cpv33LTt5x6dCC23334ecXJWpaU0VC6P9G/k+zt6nWfQQCW0qk1H+Otu02XTkSOwO5JAqlZ800P6mWFGwZ1PNtMimbdFJHXfqziWbHFXFUJ0ZpsTR76nKrqNrUn+KCTZlYCEkhmqadFgLBVLnRsWj7nkee4wf/6yRCQMLWBcI/+F8nefrYOMlEexfbfI0Aji0ZHkyTTdltk5r37n+cT335UZ57eZJ00orb1WdHq1aLCzZnuXCzjk5t3ZLl4lHtu7VeOho6sRIDS9fJ0FNDFxxLknIsY2GwxijVualkrTCC5jxm36ff19PF+XuP/kNbhKUbUVSjldmRi2gbzw9bBAK4XsDZqTo/eXGCA4eOcd2V2zpaPERix7J0wbCUAIKRoTRbR3IoBIN9aT77K+/iNz7ybgb70igEW0dypBIWSmkRJEVzFoUU2M028dbU2Dsu3cSZyRovnSzy2pkyrh8ghGB0U4aRTRmkkE0PKu2C3qlo+4G/eRGErrsRQur6G6V4+vgkjVkj1gf7klywORtHny65oI+BXIK+rEOhWOelk0XOTNbY1Jdsi4JJIShVPfIZBzVLywixtKnGUmghNR9C6NbXpKMtJiLxGaW8lsJ861xJ/bDcyJVlCT6ya3HRNcO5pZuFwXoW2+cjSrGsRpaVxtTQnOd8pIdJwmGo+P8O/D3f+MKuBY8XDdzr1m4ebePY+kYYWR2EoTbnTNiSQrHGY0+d6OhTNbsz7K0XD3UtmJ7dPfUH33pSF+pK0RzOpwttW4cWHj46xmNPnSCfTVCpeXh+SLHisbk/hW01i5UH00yVGrheQCppc92V2zhw6Bj7D1FmhQ8AACAASURBVByJa4dqDZ9WXRBFiTpRKDW49KIUmWSWcs3nP37uZ7nnkef484MvaAEm9f6Hfvw6toThwQwioWt8zkxWqdY9fcFuPb7qaQbgHN402sepicq8jw/kdAqu4QVx7dOBQ8coVT3qS/TCmXedHQqfLClINwu4eyWeQr0Eos42gZ5cbVifLGRhkHAscmmbien1U9dxviKFvo6sl4JgMILmvKdXZ+6xyRr3PPLcgkXC883Vecelm9i7/3HGJqtkkjblqqdHjpdd/FCbVUqp712D+eSCk5GXWjC9c8cImZQu4I0KdQfySTLJ9ihSlBbLZZIMNutndATCot7wqeOTSVpYMonvK667chuPPXVijlWFYwn8MOpy6t6yHQmdVgH49PEJRobSBCGMF2rNX5hK/3mqBmhLh+HBNBPTdaQUbaJpKffv0U0Z/CCYE0FqZagv2ZYGbH0/Pvn/PMx4oT5nH9l0bl8snQWgisVMNtl0We9wbgW6UDpsRuV6odPcIKUgaFpzFIq1xb2ADYIlwZJNyxB17qdZW1KglJp3WGY3erUw8P2AqZIZebBULh7N8erpctfrSsKWze+K4NdufNs5W1svmJTTG4DfvmVnT0WqvdTT7NwxwnVXbqNQcnnpVIlCyWX7JYM89tSJOEXiBzp1k8skyKadZr0NJGwrdvWGpU9GXohto3k2D6S45II8Fw1n22pTIuZLndUafke386ePT3SsHRrIJ1GhouEFPc2Oma8wearUiKMEELWa69od0F1d2y8ZYu/Hr6I/m1jW+RmbqPLamZnozOwofSphdXV6F0IyOpTGsXVEQ6AvcvlMgosvyM9x3m39s2XNnxMQwGBOv7aoTMiS0PDDuMYp1axLSiUs7cgudFda0OLptRCdbqbRrlKItujjekQu8aqt0N2Ake6Tq1wsJMXMP7aljW5HhjKLVuEJW+JYoicLgzAkLvA39IYlBaNDGb74L97Lx3/+7cgu39GEo3886Ant9rqKzsAqR2huv/12Hn74YYQQ3HzzzXziE5/g3nvv5dvf/jZCCN7+9rfz+7//+yQSCb72ta9x//3309fXB8CHP/xhbrnlltVc3nnJfC3VvXo+3fPI81y+bXDeD2qUqhnMJxgdStPwAn545BT5bIJcRl9IohtCXzbJ1z53HaAnAi+Uqlqp1ztfFKk119stddYpOhSZdbaSdCzKVZ900qba8Bf81SmliOfstBYmF4o1PD+MO4gsSxAGCoXC89WcSMlvfOTdfOWuJ5c81r2Dl2gbqYTFr3cxSY3WfPFoX/x3UUt7dO5tW7Sd+7ob6KFnZZdaME8aSUDdC3AsgULolGUQgtJeYhcN53D9ANcPcb0gvjFHGavIvmK+CECUrhNSxKamkbO6besxAAqo1NZvoelSNYgQM9Gz6HUHgZqT7VvJqM1gX4pixaUv67T5tC3m8NlUb9+tVgZyCUoVt2NEzzAj3qNTmkra3Lr7CqA5BV4KJHraeZsvnoBN/el4/MVgX/pcLrsnVi1C8+STT/LEE0/w4IMPcv/99/Ptb3+bF198kT/90z/le9/7Hg8++CBhGPLd734XgGeeeYavfvWrPPDAAzzwwANGzCyBhVqq9+zazvBgqusxlII//rPD8z7eqcspCNWcm8Ds6Eu3rqaVfr1AxyhL6w16seuZr83cC0IG+5JcelE/6aSNY8uONx0pBX2ZuZGVuAC6OUAwDPVNZiCfxJK6TXv2+nfuGKE/nyKV0AW7Scdqi04IMdcnrFcsKchlnLautdm849JNjLUUUxdKjTbB1encbxvNY1uCi4azcyI4EUrp6c8K4lShbsXXqbxCqc5UySWTsttqZaL/tSVsGkjRn02QdHRnXVQ0ffEFef6vT72XB//9L/B/fvIf6fdJav+xqNA5mvMzVW6s6+LSbmm9pKM90xx75gXoGUczheCi5e9nv85W4bCcUyAEXDic45evvxzHsuLvWaE0N1XZcX90vUyl3i5mZg/BnI0Cjr9e7NoJaLfMHoiiR28kFDPfmWza4XO3vIedO0Zm5nL1pfTjHUTkmclq2/d9vbFqguaqq67i7rvvxrZtJiYmCIKAZDLJF7/4RXK5HEII3vrWt3Ly5ElAC5o777yTm266iS996Us0Gqaoa7H00lL96V/6mQUv1pW6z96v/6DjY51SNZ1G9c+Ovsx3o1tOyLLb641muHzjCzew77arOxYeL2Y98wkg2xLx+YhuwFIKpNA3F9AXzMH/n713D5OrKtNH37Uvda/u6nvnRhAIJjBhBBqY+SEECQYZNGBUJKADyG8OgoKDgMcTMjo4Ei/A80iOkxyfRyGAmAASBzH+NCQYwSCXGDAxNJc0BpJ0utLdVdV13bv2ZZ0/1t67637prqqu7t7v86ixuvautavWXvtb3/d+7+t3oqPVmRdkmuOY0+llGQYO6Gx1wesW0OZ3Ys315xYcPxP7E6y29qxFPydgqObhzBvXU6wUaGboWryi9bvHEmlcfM6CrDHGEmmEohLeOhTCpm0HsPTkDuv7K9VdpekUqkahGU/trja3FdhJaR0BvxO97Z4sI1GOAHM6PFg4pwUc4fC1q8/CqQvb0eJxwOMS0eJzoMU7XoZ4ZNubzCFeYyR1a4EnjKeRVnSITfqQK0cTkhUdoTEZHOEQ8DmMOUjA8UzuYGGvHyfNa8WcDg8cAg8Qgq42FhxzHAHHEfg8AuZ0eCas7eJycOhu82Ddzedj9YrFWfeZlC6fNRF4AncRvoxeYarGfJt5K2T+mp2tLlxz6YcR8Dmy5iJHxkueMwkcAVp9Dlxz6YetNYkQoKfdbQUzAHB4KIaRiIThiARCiPVdm6Vgs9wrpbVJr931Ql1LTqIoYv369XjooYfwiU98AnPnzsW8eUzwLRQK4fHHH8f3vvc9JBIJLFmyBHfddRcWLlyIb37zm9iwYQNuv/32eg5vxqGU+q4JVn4q3/m0fyCENRtexLpbLsh6vVCpxusWEE0oeaaUuRF8rZWRK7neUjDHYpaszMCvGEm5kFXF1l0Hre/D62KdUaExCYRQnLqwHbFEGqo2bkJaiAxtfi9m+ex4KJlVmipVVmv1ORDL0OLgjZqLTsfLCWZZpZJHQVrREYmnMbfLV/Dv42RqF9oMPzoprWL/wChWgwU86594HdFE2sqOHAnG8dvdf8e/nP8h7B8YRTypZikfmyTVzGvQdIrjoSQCfkbavmnVGVllP6eDuSkTsGs1lZzNkiHA0uc+gbWem4Hku+cswAfBmLUzZwGUDlEgcIgsw6bp1OLwsKwGD9Xg6UwHUOO/o0kFXQEXXE4Bg8MJhGMyCCHwukV43SLSqgY+rYMQDotOYJ5s5ndMCMteVVu2cQgcOgPurHJE5n1/473PlSzpdbS64BB5HBsp3oGXidwSWa4Pm27oUumG6iYhsB7Gmb5z8ZQCQihiKaXie6WeqLZjr9j7BZ6g1efA3C4/Vq9YnNf0sac/mEfy5wjAm1lLDnCKAjoC7PeklFrWMc0I/j//8z//s54fcN555+G6667Dli1bkE6n8Q//8A8IBoP40pe+hJUrV+LTn/40HA4HVq5cifb2dnAch/nz5+Ohhx7C1VdfXfb80WgUjz76KK677jqLfzNb8cqBIcRT6ayUqqxo6Ax4sPycE6zXlp7cCULKt6ceD6dwbCSO/3XGXOu1Vp8Trx0IQqesTCIrGggIPvnRDyGaVBCOyegMePDFy5bUfdJXer3FYJas0orKOrNSabx2IIi5Xb6CD/S5XT4sP+cErLzwZCw/5wTM7fLlfR86pXCKPG5ffRa+eNkSPP2Hg/A4BUvhF2ALbDgmY+WFJxc8/9wuH/oPhbBr7xE89+r7eOH1o9B0PWuM5kPizUMhjMXT4Alhn0HYomMu9DxPWJBTBTdC1XT8X1cuLfgd/GL723nXI8kqDgfj2P7qB/jj3iNISgo4jliZFYBZNWg6sO7m87HqY6fgpf2DSEkqdErhEHlWSiAs4OtodUFRjQCCENz2eWYkmvl78zyHREqFDkZQdIhMIuCLly3B4EgC9z/+F0QTaaQVDTzHweMSoVOKN94dAQEFKBsfb7TeqRorayUk1eLhAGZASMFxBK1eB9KKNuUPu0rQ3e6BQyCIxFmJzuVgnYcJSYXIE4RiEsbiCjRNh6rpkNMaXn/7OFxOph8l8KwUl5SqU+Gd0+mxfodC8+eVA0NFNxx+D2sWSMkaVCOQIiieYSQEljQDwP7N81yej1qm2OaCXj/+9xVLAWTfzyfOacEf/3IEOibX/j9ZmJsApo5OKv7uWfmUh1PkoBjX7xA4tPgcEHm+4O+xpz+I+x57DWPx7ACTlZvGu9G62txwGJksWdHgFAX86a+D+MX2t/HKgSG0+pxFN0ATxUSf63UrOQ0MDKC/vx8A4Ha7sWLFCrz99tsYGBjA1VdfjU9/+tP4yle+AgAYHBzEL3/5S+tYSikEobk7DZoR1fBCVq9YXJE9wq69R7NE94qValavWFyyxFMLZKrnrtm4O6uMMRFeTiUlunIoV7oqZfFQ7BozeUFDIwlEE2loOgqW1Vq8Tszp9ODEuS3oNhYeQgicDgHf+t//hLU3nIf53X4ATFwwt0NG4GC4hY+/Vqp7Ifd6EikFwxEJHGHt7JLM2uVzd81mxsXE9Zefjja/C70dHszt9LLghbKyndctYl6XL8sGAsie3x4nj1afAxwhcDp463sHDBd7WQXPAapKs6wrUrKKNr/T4OVoSCtaFvERGN/Vm6AwyoAekYkomkFiE2M4nEIsoUBVdYyOSRiJpMDzrCtteExCIqUaStgsIzUWT0PRdBCQ8e/YJcDjrnwdDvicFZVuc0EIC2ZiSQUdrS64HBzr8itA8HaKPHrb3RmeZuN/U41sW6FfRqcUfo+Y5wptrikbt+6DTikjwxaJIgiprnw7EYg8B0Hg4BDZ/C4FQlgGxesWsfZL52FOpxeKIY/hdPDwuETM7fIX/T227jpYUJwQYN+ByDMOGs/BWl8TKRWRmFTS+mYqUbeo4ciRI1i/fj02b94MANi5cydWrlyJG2+8Ef/+7/+OK6+80nqvy+XCfffdh/POOw/z58/H448/jo9//OP1GtqMRbGySLHF5Y5r+zA6lsL+gVDJ897/8z3Ycu/lWZ/T6JSj+aDP1IF5/rXDuPicBdg/MDohx/LJlqxMlPo+lp7cYQnnmeaVoqFaXAi5LuRmO3IkJrOSVs4YM6/BLCXkpoVzy1nd7R5EEzKGRpJsEScEDo63xP1O6C2+I8rtIAtFWaq6vdXFyhQih5SsQdN18ByruZs75FxOVeZcdTkFuBy8dY1AYR5W5jFzu3z46ueyf+81G3dDEAgcIisTcRyBrrMuKZ4ncDsFCAIHv1tEOF5c04Rl2hhHiOc5SGkdSkqFrrOOKHUigjsNhKbrUI0Hs6qy35iyhjErgKMU0Anb3etgxH6B5/DljO+Y0sqe4EtPbs8rTxcqlZ72oXZ0BVwYjrB5wzJBTAm7vcXJSPB+F2RFRyKlgOeMbjdVAwUTmfS6BPg8DoRjMmKJNPxeB8JR2XK7N2GWTti8Jvja1WfliXBmriljMeZqD4wH+Vklt5xzd7V58OVVZ2DTtgMYHE5AN3hZEwVHiFXmkdMqFFUrqO3EcSwbpRnkrysuPAkAy5T2tLvzyv7F1qZgKFkya9vT4QHPc2jxOq11g+dlaJpesoQ+lahbQLNs2TLs27cPV155JXiex4oVKxCJRDAyMoKHH34YDz/8MADg4osvxte+9jV85zvfwc033wxFUXDWWWfhhhtuqNfQZjSqDTbW3XIB1mx4sWRQY5KEcxesRiL3QW/eSPsHRrHu5vMndM5KVI+LoVLHcZNAm0ipFoH2s8sXlVxkMoMstpjrWaTrSDwNKa1ZfARN0y1xwGLXkDsvMrkulFCDiwJ4nWLJDFduUKEbKWkzEAn4nEgrSWg6e6iWOm8mh0kaiiJqkEADPseEeVjm9xfwOzEcTkGHaV1BoaoUV1x4Ep5/7TCSMiu9KEUeQMw3i0IUeMzp9CISk6AaD7vp0A5sPqgIGSeJU4w/cM2SpKLpEMEyd4qqZ3GQtu46iODBkbKfJQooGMyYwQIHinfeD+E7P3s5i9/idgpQVBWyArT5HWhvGe/A7GlzY5TjsKDXj+OhJEJRiWXJMgLeREqBplO0+V1wCDxGxlJQ1PFyS0erC163iHBMgpTWsxS+M7t6zPu/vdVlcXdEDobKeHb5kWUsmD9dIYmHq9f+lpXpJhDXtPociCXTMKcXBTOtbfUzflha0a2GA0WjcDsFXHHhSVi9YrEVyFcTaPS0ezAcLhzUEMIC4RtXnp51/I33PleTTWC9UNe6zq233opbb70167Xrr7++4HsvvfRSXHrppfUcjo0iqCSoKUYSbhRqlU3JRCG9mkRKBc/LuPHe50oGKrnZop9s3QfkpHbLEWgLITfICvicOB5OQeCZymoknkYkJiPgd8DvFqBpGiIx2Xhv8UAgF31LenDb58/EI9vexNHhOABgfrcX119+etmAOHMRN/WFTHjdIgKqE/GUain3Fjtv5vfY2epChGc7bk2jlt1Ctbs+8/szCdqZ1hWZZNB1m141dGtI0c4ZTaNo8QhISGnEkgo4QiDwJI+j0cygBkGcI4wbZSKTTKtoOniwDqdVF51i/S5JuTI9ns8tzxftNOe+plGMjEms/Z4yNWYAmNfJjGBVzQGXk4lxZsK03DA3K7nzDGABmNmlZGYn48k0hiMSuo1MhdnqH/A78+7V3DXF6xIs/oyms82E3yMiEpOtEoxZAvO4hIL3GLtPK/ra8tDe4gTHAbGEAgUUDp6D2ykglkyDgIDnWMa2I5Bf1pvI+rjqolMwcDiMpJxfduoq8BnA5DaBjYBNVLEBgAU1V9zxDErtPfcPhPDA43twx7V9DRuXiXpkU3KzDW6nAEpZxqOSQEXTKAbHEoYoHsGmbQdqsshkBlk8T+D3iAj4XUbbq4aA32EJlZn/K6U1xFNqVWW3WpQOCwWFIs/jm/96Ztlz5+6Q2/wuuJ0C2lrcE866ZY4n07oiV8dn8YntCEdT0HSU7Ki57fNnYt2mV5niLUcAEGi61lDLgMlC0yh0I9XAc2YZBgCnW4EGT4iVOVyzcTcUTa/IydrnEfD8a4fzxDjNuX80Eoeu0yx1Yp9LRCjGhBKltAoKlj0rJYRZaJ5xHIE35/4SBA7ze3xWmcRs9TczmJmZi0JriijwACgW9Pit1wghiKcUSyNqfrcP111+WsH5fUJvC/52cKQqIrVpvhtPqZjb5ceqz413T46OSSBGsKlTgOeZJ9y6Ta9i8YnjHncTWR/7lvTgri+egw1Pv4GRCAs6XQ4eqz52SlELnEpES6cSdkBjw8LVl5Zv59619yjmdvnKej7VGtXcSJkBjMcpIBKT4POIBYOU3GxDuRZrgC3WHNjOk4B1T+g6xZFgHHv6g3kqwNUuMrk8qBtXLs1qe80NkgI+lhH56d2N551Vy9vKRD2ybpWOJ1PROBeCIcgHQqzjMh9QHCFWpqEZUK7N2GxZ5o0HZ0eLCyBkPHvlErL0SIKhJEbHKhPA6233Qkrn3yM97R6MRJKQ07o1NofAOspiqTQoBY4Ox9HqdUBRaRZvp9BvVuh3vfDM+Xj+tcN5chGZZZJSJZIvrzojb03xuASLADseoHP45r+eU9GcXnXRKXjrUKgiGxQLFGjxOvLuX9aByRTEdQor40kI+9/B4Ri+t+lViCIHTWNq3E6RQ5vfCcEwBq4kU/vQ2sorI5O53xsBO6CxYWH1isXYf3C4LEnYDHoaGdQUu5EAWKaYPe0eLD25I8tE8sjxBFRNh9spgDhIydpypQ/YnnYP3nk/ZO2cAPZAETiSdd6J7mZKZU6aMeVbbabHDDjDUQljMaC9xWX5e9XiWioZT+Z8OjaaZOaphi6OWaaZ3+0FAMzr8uFwMGaVbioVd2sECACXk4ec1sq2Gms6wBFm8hnwOQpmrwAgkSxtAGliTgf7nQrdI/90ei9+9uwBK5jxe0TEU9ncEtaBJmF+j6/i3yz3PZlaMoUeruUsTvI3D+zenOgDu29JDz63fFHZjWEucv2nzLHd//hfIMkqHCIHjbCMmqmnMxZPQ6cU6ZRuyTNo2vh3mst/KYfcjSAFRUrW8krvU9EUUinsgMZGFirh0wDAlufeKen5VA8UIrbmclme2vkuWrwifB5WitF09hCKxOWyppiVBgurLjoF//XQK5YKqdld0dbqzBMxrPVuppYp30qIzbVG5m/W0erCcDiF4+EUuiiteFdZK5jzaU9/EA9u2YuUrELTmZ6Q1zne4nvd5adh/ROvI5ZMQ1abJ5gBWCAtyZVr43CElOQp7ekPIiEV8drKQJvPUTQI3f7K+9i07U3WXUQAv9cBSdbAc+P8I9NYFJSZsE4U5R6u5e6XYsdXex+Y99LhoVhJ24VcMMVrAlrgF+xb0oM7rz3bul+OjSSzNJIIGK8OAASOdXOZ91WL11l1MGORuAlwOBgDAHQFXEVL780IO6CxkYd1t1yAq9Y8i5Rc/MbUdYr/b+tf8dO7VzRsXLkP4GhCzmP26zpFIqVaJFwmz5/thF0sC1Bs8Vt6ckdWFmjVRafghB4/jo0koBnt2Mx7CXmGbbXezdQqSKqU2Fxr5PJmCCEIjUkYjcpZnIBGom8JM/ws9p32LenBPy7qxB9fP9rQcVWKakIsnVL0tnuK8pS+/+hrZc/hEAi8HiYPkBkgKKqGn/xqP37/8vsAgDmdXtx9w7kYDqewdddBHHhvlDm0E9ZKL/AcWlsdSMmlA6jJBN6NKJGY95Ki6Ygl04Ch3VJJXKNTIOAVIRUg5uaOPxhKgSMsozkcYf+mdFwbhxBGlJ5I2Tbzvjw6nGCZZwqMJdKM69RErdmlYAc0NgriG188F/f89OWS7wmGUti8/a26lp4ydz5JSYHfKyLgY55IgyNJdAdcQIb+VK6vVMDPsiZml1CpjEahxS+3hGU++C8+Z4H1eqPJcbUIkoq1wdd70SrUWeJxehFPqRMmAhdCtQ/BQt9p5twbS8jTighcHMW9ur56307IRYTWTIgCh//n+nPzAoSFvS345n//Ce98EAEAnHtaD75+zdnwukUs7G2xyMa5GdByrs21CLzrXSIx76WxhGq0VTNOHSV6RYrDY/E0Fs4pbhqcmUn8ydZ94HkmkqkYIoJW2Zuy32ciZdvM+5I1ObBA2VxLm6k1uxTsgMZGQfQt6cE1FZCEa82nKUboldIqNMoUTR0CbwnUhWMyfBku1l63iFgibZH6eI4R7lp8joq6gHIXv2L6DvsHRnFTE5PjyqFaQu5ky1PZvBnWnZKSNatDbE6nd1LXk/tZ1TwEC10bAOscTIm6ZsObUlBKceR4HDplc9v8HddseBHvD8XLHr/4xPa8e+Sv7w7j9h/twlic+Xddc+liXLX81DyT1ImUS6cq8K4G5r1kBgLAuP6PSyBIlsh0A6b7dfkJlrnhiiUVaBKF1ysgkVKhGppPHpc4oY1VZrldFJi/GowACZh6nl6lsAMaG0VhBin1DmqKZWEyCb2qRplviz7Oh2lrYRotuR0Jn12+KEs9+MaVEw80Sj34G02Om0xQkXusxylAVrSKyMWT3SVn8WaM3ywUZSqoPGG8ikhMyuoQmwyKPQQf2fZmlu7O3C4vzj9jbsEMnMspWOdQNVq2k2i6gIL5VnW1ua1r/eOJbWU5cwDQ5ndmPSgppfjVroN4ZNub0Cngc4u48wtn4+zFxTcL5gP5g6EoVI35cJUyhZ1oJ1wj+WFmMMBxTHTRDH55DpAVNl6d6pboXy44jhQtOeUic83J5e0IPGFt3xO41sxgs9XnwHCYaf60ep1VW8pMJeyAxkZJrF6xGM+9+n6WG2shbN7+dsUk4UqzMJmEXnPXYNaJAUYsPKHHD7/XkZclKSZcVy2apatoMkFFoWPjScUyjiy3W57sLjnreAcwGpWgqxRUBwQnh4DPCZ4nNdt1F3oIqhrF4HAUhJAsF/And7yDVp8TPk+2TsnR4ThO6GGGe9aOdQaAI8y40lTclaBi197y3CCBJ7jsf51o/T5JScH6J97A7n2DAIAPzW3BmuvPRW9H6Uybebw5HzOd0AvN5Yncf43mh6266BSsf+J1qBnBDGByaCgAvagHFEeYYN9E1pNabqhyy+0LevygoJBkDW0t7mmTfbYDGhtlcctnPoLv/Ozlkml3SvM9nzIxkSxMJqG3q81jSdmLPGftGm5cWVjgqlZoFiGpyQQVhY4FkOfTUmzRmqxeTO7xlDJiqU4J5hkuvZTSkucrtuMu9Hqhh2A4KlvS9ZqebZ6ZSClZ1hGm8/bA0WgWR2EmQKfMJ8gMaEYiqTJHsAduT4fHEtAbiaTw02f+ZpmUnnlqF+7+0nlwinxFY6hmLk+HMlXfkh60+BxISoplzErpeBFJ4ElRuwydMguIZsh+NHM7dqWwAxobZdG3pAerV5Tn0yQktaCScOaOqZosTFebxyL0mu7K0UTaclduxK6hWYSkJhNUFDs2nlLx4zvLE3Enm6XKPV4UOKRVnQmtVXC+YjvudzOI2YUI25kPQUVju2fNKB9lSv+nM93DJTXrO6WA5T00UxCKylaAVw4EwMI5zKxUgooNv/wrRiIpKzic3+XF4HAc+w+OlLwnMgPPcFRCR2s2CbbYXJ7I/VcPwcZySMka5nf7rKzn0eEEJFk1vuNsOwRi1C8pmEpwrmmmjYnDDmhsVIRK+TSZSsLmIvbWoZDVblhNFiaX0FvIXbkRmOqdy57+IBIpBaORFBwiK9F43WLFQcVkA5LJZqlyj/e4BKRjaUuVtdz5iu24n3nhPbT5HRURtnmewwfHYuwBk5NwoZR126gaRXA0OSO4MuVQ6TX2GmRtSiniSQURw6Fc5Dn4vAKOjSYL2n5kIt/VGhgOp0AIsTJFpeZjtfffVJSJcz9Tkdf33QAAIABJREFUUXUraNZzAuLedg+8btHq8LKDmdqBK/eGLVu2YHR0tBFjsdHkWL1iMa65NN+ILhebt7+NBx7fg+9tehVvvjcKxXCLHo6kQAzzNzMLE/A7mZcMN56F4QixsjC3ff5M/PjOi/HTuz+OdTefP+tufvNh4HKwdH7a+B7DManioGLVRacwr5y0asm6VxOQ9C3pwU2rzkBbixvxFFuECxnXVXr83C4/Pv/xUzG3y1fR+YKhZF45wynySMlq3uuqquOtQyFs3LoPAPDlVWdg3c3nM5E8I5Ax/YsAxmFwO3mkFR1DsySYqRRuJw+vS4Cm6RgcSVjBjNclQBQI4gk2n9KKjvePxXDr/X/Anv5g1jn29Adx/+N/wXCE+RIlJdVy1Q6NSROaj+Uw2flei8/kOaa30+ZzQBCYii/A1MQ9LmFaEW2nE8pmaP72t7/hv//7v7Fw4UJceumlWLFiBXp6ZtdDxcY4Vq9YjMHheEkiIaUsU0MI28lppjmdoWSp62i6LEyzYtyx2wmHyGMkkoKi6ghFZSzsbanoHLUom002S1Xo+EqJ2z3tHgwOx5GUVMth2eMS4M7p1EqkFAxHJAg8V5AMekKvH0ePx6FluGVTCiRlDUm5PJdkNoHjWIdLNCFjZEy2sgx+jwhJVgBwoJRmiccdOhbFuk2v4nPLF1kZ2p9s3QdJVsFzptVBCl0BN7oCLoxG5aoNVSvBVJSJcz9zTqcXkZgEr0dEu+iCrGiIJxXLZHa6yTxMFxBKK1NYeOONN/D888/jN7/5Dbq7u7Fly5Z6j60iHDlyBMuXL8fOnTsxf/78qR7OrEEl9giAYfTHEZaCBcDzBK0+J6IJVnI4obfFvrFLwDTXI4QYD+wUCFiWa06np6AXDzA1tgb1wubtb+GJ595hCqwE0Aw/mws+MhdvvDNsWRaYZF+HyNykzcDH5xFBQHD4eAyaRiFwgEPkkaywVXY24sQ5LVh6SieeffE9ACyjOq/Ti1Raw+iYZEnw5z49eJ6AJ8QS32OO0TJUTbcE50x5/sm4qk8HmPfgdNSpmmpM9LleNkOTTqexZ88e/OlPf8Lu3bsBAIsWLZr4SG3MCCw9pauigEbVKZw8B4FneiOEEDsLUwUya/ORuMx8bwhzLi7WvTFVtgbFMNngav/AKAJ+h5WhcRiByt+PRQ0SJlOBNh+u7OHJOuFSsmo9gDmOpf5VnUK1g5mSODocx6FjUQCsHOx08DgynLD+XownrWkUGig2bTuAlKzB7xYQ8DstbhwhFGmFTqjcMt2C9Knm3s1GlA1o+vr60NraihtuuAE/+tGP8KEPfagR47LRpNjTH8Qj2960FrtKoKgaCEfgMGTTZ/NNXs2ivKc/iFgijcGRJESeQDEcoUGJ5c5bqHujmdRVa6HaGwwlEfA50eYf74yhlOLQUAwCx0jlmQ9YVtLMbpPVKaAbHU42ysPUenI5eKiajmQFhpWZOBKMo6PVhSPH46yTkWOdPpoOuJxCVlaxknui2YJ0G82JsgHNunXr8OKLL+IXv/gFXnrpJXz0ox/F+eefb2dpZiHMRSUck6s6TqcATyk+e8mps3rxqWZRznxvd5sb4agMXdfB8QRdbe6S3SHVtK3WY9drBr1Hh+NQNWZt0NXmASGkZFbpkW1v4oNgDCJP0OZ3Wt+P28nnqRpH4jI0jULXtapsCWzSb+Xwe0TEksqEjqU6xWhUYm7ahP1/nbJzZrYpV3pP5AbpmkYRjklYt+nVCZmaTrdsj43KULbL6ZOf/CR+8IMfYMeOHVi9ejWefPJJrFy5shFjs9Fk2LTtAMIxyRLUqgaaDixa0FaHUU0fZC7K5sNdEIgl/V7svT63iAU9PnS0OkEIYcZxJbo3eto9eb9RocDHClCjqayHSW6nSjXY0x/E+idex+FgzCoDqRoTzUsYu/zc4Mocx7GRBDjCMiwjYxLjuwgEBCSvayWWUCDw3IzxWGomEDK5YAYAqKG10t3ugSjwoGCGigG/q2igQgiBpgPhmIx1m17Fmo27rbmY2elmcsl0nULXadXzth7z3kZzoGyG5uWXX8YLL7yAF198Eel0GpdccgnWrVvXiLHZmGLkWhS8f4ztnieKB7fsxWP3XFbDEU4vVJM5KfTegM8JVaNoa3GXJBpWqhuT+TBJSCoiMRlpRcP9j/8Fd1579oR2rFt3HURSGncd1owMik4pIjEZXpeQF1yZ49B0arS3jusUze1kTtzLz1mAZ154DylZhdspMPO/qkdnoxxEngPPk0kFMwAjC2vGbx7wO+E1NIfiqezSVeY8D0UlhKLj2d/+v4fw4NBefO3qs+BxCjhyPME6JnUKwgGEkJJcsmJoppKsjdqibEDz/e9/HytWrMADDzyAU089tRFjstEE2Lz9Lfxy57vQdApR4BAyJNI1Sg0xvGyOgihw0HQdegnLm0g8jTUbXsS6Wy6o59CbFqUEvzKDR7eTx1hcxkh4PNBxOnirK6xcZ0ihttWlJ3dg666D2GiUcAgIPgjGLIJtNKGAEGaoJ8nqhPkJwVASqmGUp2nj3jbUkNwvlFUyH2qmUrSu69B0CkUDBo5GwRHg/7x0CG1+B/xuAcFwys7M1AFup4C0okJJ1+Z8HGGChcdGVDhEDn6PA3MNqwsT5j2h6cgKZgBG7o7E01j38CvW3OAIC46hAeCAQKA4l6wYaqEkXKuSlV36qi3KBjT/8z//g7/+9a/Yvn07tm3bho9+9KM455xzGjE2G1OAXNIvz7F6taobjsM6AA4Q+HHDvoVz/Ey4DMA9P3255Pn3D4QK2iPMBuRmTiLxNKKJNEJjMu59+BWAUhSxfEFK1pCSNSw9ubOiz8p15TV5ChwojgSZ27TAESiajnBUBscTEEqQNoiz4ZhUVv210ELc0+7BWEyGoml5wa1OgWAohTa/Exu37svzXgr4nQiOJvI6aHTKyhDVcrdsVI5WrwNjiRpFMgYyf8e0omN0TMLczvHM3J7+IKIJGYMjyTw13UwoGoWiafA6eegAVE1jlo+UYjicRMRqz3dgzcbdlvs01XUQjoPIc1jQ68+ao5NREq4VQdkmOtceZbO2zzzzDG677TaMjY0hkUjg61//Op588slGjM1GA7GnP4hb7/8D/uuhV/D+0HgHk6YzvoYJjmO1cIDtak6c04If33mx9QCtREl4196j2Lz9rdpfRJMjUzF3dExGLJFGi1eEpDDZ/WLBjAmOA3bvO1Z1rT8zxT6WSIMjhHWdgInnUrCgVTECVI5jcu1HgvGCn1WKg7DqolPgcQlFM3WKqmMkkkJ4LIU33xvFuk2voqPFiXhSQWgsVbQd2EZ9wHEEPrdY82CmGPYPhPCpO57Btd/6Lf7roVcwNJKE21FZ8TBhBPXmFKGUZYHSqo7QmIyRiITB4ThiyTRSssIEEyUFsWQag8PxrDk6GSXharhwjTiPjXGUzdA8/PDDeOqpp9Dd3Q0A+Ld/+zfceOONuOqqq+o+OBuNgVleShvid7nPFI1SS0dG4AnmdnosXsZ1l5+W9d5KPZ/Mv5vvn21ISApLn2u0ZJkuCzqg6HrBzo5SqevMFLuiMoEz5joNdAXcCIaSzI4CTHOE5znolHluFeIVlOIgrLv5fNz2+TNLZup0yrpeHAIHVad44Y3Bkjt0G/WBQ+AAAsRTk+PLTATRhMIEIjmKhFTpDZAPTWciiQp0qKqOpNEirmrZm7CkpKKj1WnN0ckoCVdasipXTpoKE82ZjrIBja7rVjADAD09PeA4m443U7CnP4indr7L6tIo3NZKDWdYgSfoNUiapRaBSuwRAOb5tGhB26xJr2ammHWdQgcQjle+MzaX/czODqw6AwBKpq4zU+yiwEFVKSgY78nrFtHW4sLomAQKJoSoUQ0cIehoc1VMWM5ciN89HC57LWb3Ewus7GCm0fC6BCRldUq5SBQssJ3sWeZ1eXHoWJTNJ93sAjT+avh2pWQVR46rOHI8gVvv/wOuu/y0CasUV1KyKuUQv39gFMFQEomUAk3TsvSV6m2iORlMB75P2YAmEAhgx44duOSSSwAAO3bsQGtra90HZqO+yHTCVlQdApdta58LjhDLo6US3HFtH145cAwpufjui1Lg/p/vwZZ7L5/YRUwzZGY2eJ4grUxsZ8pk/pGVni7VtZHJ3Wn1OjAcYfogra0OSGkVuk4NsiU7v9mhMhJJYX63P+/zyy3oz7zwXsXXYaOxIGDeaY0qMZWDOsk5oOnA6Jhkdcex7My40zUhsLh+ALv+w8EY1j/xOm77/JlVP5BzxS7b/E4IxiYhs2RVKIsZliU8tfNd9LS74Xcz08+IwQsL+JwFuxGbJYiYLnyfsqmW//iP/8APfvADLFu2DMuWLcP3v/993H333Y0Ym406YU9/EA9u2Yt33g9Z3UqqbghgZbyPdb0QLJzjx5rrz626PPSNL55b9j0JScUDj++p6rzTFaaWRsKQ8J8Mjo0kkEgpOB5Kjp83pViS9SMRCR8YXKhM7g4FwfweHxb0+EEp0NbiRovPgbYWp+UIbELVKCIxKY9HY3IQwjEZR47H8ffBKIKhFJae3IE9/UEkpqCEYaM8eI7A5RSaJpipFcIxGYqqQ1E1KKoGzQhogHyvKcKNl6Cq5aqYD3VV09Dd5gZAMByRwPNcnp9aIYf4RIptHjSNYnAkgbG4DEII4kmloOt8M+nlTBe+T9kMzaJFi/C73/0Ohw4dgqZpOOmkkyAIZQ+z0cTY8PQbiBQodeh6dvfSCb2se2miEbhJEi7Hp9m19yjmdvlmPJ/GdI0ei6drkuoPx9I4cY4Lfq8Dg8MxjMXTIGD6L7KiQVY0fPHbv7M6PIql2G+89zkEDMNQXWdBLWGWUfB5RDyy7c28XeLF5yzIauv3ugX8dvffoWiVZWdsNBamhUFKrs7CYDqhxetASmZBgyjwoDpFOmfjoOuMSKzqep64Y7lMSG7WxecWIaVVtHidee/N1M0RBQ4uBw8pzcQuj40mLRNPSilUDfhygUxHM+nlTBe+T9HI5Lvf/W7JA9euXVvzwdioP/b0BzEclor+nRo6M9WUl0qhUpLwbODTrLroFKzb9Cq0ilnA5UHBUtTf2/QqKFibvWLov3Ac0wEplx42S0iUMl4NIYSRgnkOqkYxOBLD3E5P1i7R5RTQ3e62FttESsHQWNK2FmhCTFb1dzqA5znIio4FPX6EYzKktIaUmn/NBICm63AIvFUirbScUg0Z+HgoYal1FwokNY2CEwhASFHyfTMFEZNtdW8UipacAoFAyf/YmJ7Y8PQbJf9+2kkdEyovlcLqFYtx0VnzSr7H5NPMZPQt6QFH8tPgk8HgcAIbt+6DRhkPRtMBUAKeJxCNgKRcetgsIfEG/yCtalBUHZquYyScgsjnp5qPDsehqjqODsfx3tExHBu1g5lmQy0sDKYLFJUFDR8EYwiNSUhJSsHuQQqDI6brWHpyBwDgkW1vIhyTMTSawuBIMo+fZqJSS5FN2w5AVpgIYLkxs7Kvs2CQUunnNQKTbXVvFIpmaD72sY/h9NNPb+RYbNQRpmBeqezMiXPKq9BOFHdc24fRsRT2D4SKvichqTNeSTg3BT5ZKKqOaFwGAeuc6m53YzicBEcIdCPjApTe2ZnKwhuefsOaHzxHDPIxhc8zvkwkUorFWRgKpbLIxDaaByLPgauBhcF0g0m0L7VpIARo9Tnw/GuHAQAfBGMAZZ1/qqxDklW0+hxQ1OyTVGopMjicAEAtKYRSt0dXmxs8x7hsuSj3eY0kDBdSH2/GLqeiGZrMktKGDRsaMhgb9UGm+V8p5GrK1BrrbrkALV6x5Hv2D4SwZsOLdR3HVKLWbbIshU6h6zoopQiNSRB4DpphDBnwM2n4cju7viU96O3woaPVZXglETgEHgJPkJLZLtE0BVQySJd2MNN8cDsF6FSHnK7eRHY2QBQ4jMVZYP70Hw6CM4IPq9UbzKbF5cwm9WaS6wuReDOh6ezeRJksDc+haKaj1OdNBWG4b0kP1t18Pn5698ex7ubzmy6YAUpkaDLVYZ977jnccsstDRlQM6FZWuYmgz39Qdz/+F8gGWS5Yuhpdzfk2m5ffXZF9gjTLVNT6VwhNS45UbCWelN8Q6cUHqcATaJo8TrgcfJF08O5Yz48FENHqxO6pkNOq0jJutH2ylLM4ZhsqAsTcIR1jGQKmNmYetTDwmCmQdOZaKSm65ZYKECzYg9zngPVPwfmdflw6FiUZWYK3B5mVpPnCdpa3CXPl2lhkolmIgw3E4pmaAgZ/3lprbeV0wDN1DJXCnv6g1izcTduvPc5rNm4O2t85jVIssqed0XOIfAEX171jw0Zb9+SnrJ8GmDc82k6oJq50hXITy1PBuZdai6Si09sx8/vuQxrrj8Xfo8DHwTjCIZScObsNs3W/f6/j+J4KIn9B0cQicv4IBhFOJ7O0qQBWIYnreoQeQ5dbW44RA4EBKTMDtRGY9BoC4PpDLaxI9b8VTUW4MCUrSCAKBCkZBWbt7+F7z70MvYfHMHxUBL9fx/Fg1v2lnwOXHf5aSUTM6LAIeBzYO0N500405HbFp6QVIxEJBx4bzTvOTCbUJHkL5mFq1az9d0XClzKPUjNa3CIPCiIxafIhChwuOqSUxsa1d9xbR+Wntxe9n279h6dFjdmNXPl5s/UNnBkJEdmHkpBEUukceO9z2HTtgMYi8voaXfjhB4fNE3Pmhubth1ANJHOy7AoRjOG2bZtwuTWCAIHr0uAS+StbiobUwuHwEHgyZRYGExHUMqCGgqKVq+DvWZobpl/V1SKUFTClu1vI0OXD6pGEU2ksWnbgaLn71vSA6HAWmvi1IXt+NrVZ01qzc0kDCckFcNhVgp2CFzTbr4bgaIlp6GhIat1O/PfJmZ62/ZUtcwVSm8ChaXtnU6+ZNrRvIaA34nhcMoSytN01tEyv8c3KZ2ZyWDdLRdgzYYXS5KEAeDBLXvx2D2XNWhUE8NUt1eayqhupwhV0+B3CzhyPM46nJzjQZY5NwDgg6FYVjCSWworFKjoOkU8qeBgcixPhM/G1MDrEpCUVLvDzIBT5JBWdDhE1sZdDIJAEPC5wPNswzcalQoE9xkKw+Z0pywTOjicsBotjg4z9/q5XV6cf8Zc7B8YtY7NVCyuNvgvVerKJAyHoxKoUTJr8ztndfmpaBh57bXXWi3amf+eLW3btWqZK1USKvTeQhmXTdsOFMwADA4n8tQoMx+k5jV4XQK62tyWS7bXLWLtl86zXLKnCutuuaBspiYSTzc9SbiauVKPDJ8ocBAFHpKsYnRMQlJSoenMJ8mUVgfY3Dg8FMNPtu7LW1yrXWxt24KpBQHjyyTsYMYCR4BvXncusyIoMT+Zwa4XPE+gqhQ3f+YfMb/bZwUthICVoEpApxTrn3gdh4MxRsmgFIeHYtj8+7cxOBy3WrYpZZtI8/7iCCrKoJTLvmcShq1ScMANr5s1XTSj6F0jUDRD89WvfrWR42g6VNKiV44sVq3/RTGi1+BwAif0+LLeawYysqIVFTvKvAaPkwfPOaGqtCgzfyqw7pYLcNWaZ0t6Ppl8mjuu7WvgyCpHpe2cAMvmOASupu3bbGdJrY6J4UjK8uXK3GXKigZF08FrdnZlOoPnWFbB5stkQ6fAg1teR5vfiVC0uDyFqtE8g90fbdmbZWip5kX8GOfYgLXFJyUVHMeUuQFA0dimJikxzzTTeDYz+G/1OopmUDKfJ4mUApeDh8/DuhQLHWMShtds3D0tRO8aAds2uwjKtehVQgStlodTyP8jM3DJhKxomNflKyl2VE2b4VSiEs+nXXuPYvP2txowmupRzffc0+6Bv0zrerUQeM7iSXEcMemOrJOCI1lzQ+CJ7bU0jeFy8CAEM9rCYDKIJmSMxeWSHZ0AsPycBRYhd09/EEmp9PdpCvIBLMPtNKwkCiVy5LQKKWe95gjQ5nOgw2gKyM2g5D5PJFlFJCYjkTGuYlmXXNG7cEzC8VAKh4dis44gbJsylUCxljmABSuKpmEswYwGRYGDxyVkRdDVciuKyUvP6/JBktW8DMCNK0+zxlJM7KjUNTQLKvV8Mv/ejJ5PlX7Pqy46BQ9u2VvTz25rcYIQguFwCjooCGFu3H6PiIDflbUb3brrIA4MjNT08200BrNF9Xcy0ClKcmdMPPPCe1i0oA1bdx3EW4dCFZdce9rd+PKqf8TWXQfxzvth6IZCd+4YVJXCITA9KF2naGtxoc3vREJigUpa0eByCtjTH0Tfkp687LxDZFncSEyG18VeK5Z1yRS9+2AoiqSkosXrQMDnaFpX7HqhbEAzMjKCzs7ORoxlWuGDoShiCWYySAFomgY5rWURy6r1vyhWuigXuMyEibp6xWIMDsexa+/Rku+b7p5PfUt6EPC7CpqDThSCYU2ANnfWYlmok+Ldw2HsP2gHNNMJhDAjRDuYqR2SkmLRAXQ9PygxYbZznzinBVJaBc9zVuCg6TrrluKYYo0pncBxAKU6VH2cQxOOShiLy1nPBzmt4sEte/Ev53/ICKqo0dLtRMDnxHAkBUlWceR4HIqqg+cILjxzfsFxFis/TYQgPJ3118qWnL7whS80YhzTDpKsMnVJ4/9TsMksZaSCq/W/KFW6mA4qjZPFHdf2we0sPSVngufT8VBpxeZqMTiSxOFgHJRSdLQ60RVw485rz86bI3v6g5bcezXg7ML0lEE0yol2MFNbUAoMhZI4ejwBnVJoRoqGkPEyPyFMssSUu1BVHUeCcYSjKXS2utDqc4DjiKFdQ7Cg1w+vWwBPiBXMMH81pkSc20VFAYzF03hixzsWD8fkwAGwlIrNCoDfy+waSpWQitEWKiUITxf9tWIom6GZN28e9u7di4985CPg7JXNglKE1Jn5+kT8L6ZDiaie+MYXzy2rJJyQ1KYmCefucJae3IGX9h2z2juLzZ2JgCNAd8CFcEzG8XAKJ/T4cePK00qSzsv5y+RC18cXek2noDot2UViozZwOwWkFRWKzf2tG0w13yxCcIarJQVFwOcCAIRjMgSes7IfbX5mE9LW4rY88NZs3I3+v4fMM5e0BtGMAEfTKLrbXBgOpwACEAqEohIoBdpbWanKhJQunW2ZrCv2dFcgLhvQDAwM4JprroEgCHA4HKCUghCCvXtrywOYbig2UXNfn+0BSrWolE+za+9RzO3yNR2fJrezbXA4jgMDI/XzPCIEPo8DPo8DUlqF3+vIIq4XsjYQDa2OakApE9VTZc0OZhoA28Kg8TB1uniOgOqsNRuAlV1XjMAjE7nZj6Und0y4pNuVUTIGBbwuEQGfo+Tn5aKajstCmGpNrcmibEDz+OOPN2IcNmxYMIOUepGEJ1MjLnds7g4nKal1NXDUdWp1QoSjEgZHklizcTeWntyB5187jLiURjKlWgtSNCEXPE8lwl9xu+xRd3Acgccp2MHMFKGj1YXhiARRIHA7RcRTCoZCKevvI5EUCCEFibp7+oN45oX3JvS5kZiMeV1eeF0CpLRquW9Xm22ppCpQag2bbIZnqlE0oPnzn/+Mf/7nf8aBA4UlnufNK+/H8+CDD+L3v/89CCH47Gc/ixtuuAEvvfQSvve970GWZVx22WW4/fbbAQD9/f24++67kUgk0NfXh3vuuQeCYDdhzVbUiyRcrTZQtcfm7nDSSv0dj4dGEuB5DhTUkj5/aue74DhATmdnYooFV7aFwdTDIXAAgW1hMEWgFAgawYusU8g5tT7O8H0KjibQ3e4xJBBU8LyML3z7/zBBS00HzyHLLqESpAzyr9ctQuS5LIX4arMtpaoC5dawyWZ4phpFSTHbtm0DADz22GN5//n5z39e9sSvvvoqXn75Zfz617/G008/jcceewxvvfUW1qxZgw0bNuC3v/0t/va3v+GPf/wjAOCuu+7Ct771Lfz+978HpRRPPvlkjS7RxnRFJZ5P1ZKEJ+PRVcmxuR4r5fQwagFGSNezpM91nVrBzCy0Ypt28LoEKKpedSnQRnWYzL1g3so6BY6HUxiOSAjHZAyNJJGSVOiUso0BIXlKwxxhtgwAU3lm4ogcc60n7O+KqiOWSOPicxZYQUmtdcTKrWHTRbusGIqmQEzvpsceeyzvb2YQUgrnnnsuHn30UQiCgGAwCE3TEI1GsXDhQixYsAAA8KlPfQq/+93vcMopp0CSJHzkIx8BAKxatQrr16/HNddcM6GLmkrYD4/aYt0tF+Dab/0W0UTxXWtCUrFmw4tYd8sFZc83mRpxJcfmeqwQDqANeEbpOtDqEy3pc1HgoKXrnx2yMTkQAC02X2baQdcpNFWDyBPolEJRdYtsr2msDdwhECgqNTTKRCzo9VulYEEgGIlIIBwBB1i2BVJaxf6BUaw2PqfWHMxK1rDpzPusuKYjSRJ+9atf4dFHH8XIyAhee+21sseIooj169fjoYcewic+8QkcP34cXV1d1t+7u7sRDAbzXu/q6kIw2LxtYqVa2HJb5mxMHrevPhvf+dnLJcsi+wdCFQU1k6kRV3JsZg17cCQJh8BDalBgkZBUdBj/ZoujHdA0M2wLg/qDA5C5n6hlaVXVAYGHlbrJPLVuOHZ73GKehIIp6MfWBw5tfmdBD6Z66MFMd45MOZTtww4Gg3jggQewbNky3Hvvvbjsssuwc+fOij/gtttuw5///GccO3YMhw4dAslIYZgdU7quF3y9WVHKOj5zotioDfqW9GD1ig+XfZ/p+VQK1WoDTeRYUzPo9JM60BlwFTlb7ZFWdUP6XEY0kYbhRWrzY5oQtoVB/ZBZ7cmc+jxPau4Sr2rjGjYmCGGfJQpcQT2o3PXBDGaA8eCiXnowk1n/pgOKBjT79u3D17/+daxYsQLvvvsuvv3tb6O7uxu33XYbWlpayp54YGAA/f39AAC3240VK1bglVdewfDwsPWe4eFhdHd3o7e3N+v1kZERdHd3T+a66orDwVjRvy3o9TdwJLMHq1cUQfhmAAAgAElEQVQsxkVnlSei79p7tORNP5kacbXHmotHI0DAFtLRMRmxRBotXhEnzmmBz2MH2M0Gv4dlz3KF1mzUBrohaEcyzCR5nplI1tIl3gyNcjcMBEwQ0eMSS64rpYKLyXD9SmG6c2TKoehqd9VVV2HlypXYsWOHVQ564IEHKj7xkSNHsH79emzevBkAsHPnTlx99dX44Q9/iPfffx/z58/Hb37zG3zmM5/BvHnz4HQ68Ze//AVnn302nnnmGVx44YWTvLT6QS/BiZgpkW4z4o5r+zA6lsL+gVDJ9z24ZS8eu+eyon+fTI24mmPN8lO5clktQAF0BVzo7fBlpZR72734uxQFQCvqvOAIM7s0PWjs7E7tYFsYNA46BbraXIglFEhpDbpGoZWRk+Q4gCOk4kDTdLQ3300AcDwzhvW6Rczt8pU8vlSL9cat++qmBzOdOTLlUDSgufvuu/HEE09g1apVWLlyJa688sqqTrxs2TLs27cPV155JXiex4oVK3D55Zejvb0dt956K2RZxrJly/CJT3wCAHD//fdj7dq1iMfjOP300/Gv//qvk7uyKcJMnSjNgnW3XIA1G14sGdRE4umKScL1Rt+SHrR6nYgm5Lrq0XAE8LocBUl/PEeQNjJF1q4y93gOICD4/MdPBQA8tfNdS1jMxuQh8hw4ntjBTIPAEQJF0SEIBEhXpoy9oMeP6y8/HT/Zug8jkSQ0vfBxpmaT08EjJY/z1ChgEIMpook0vvq57M1tMU5MoWfGTOe61AuE0tKr1iuvvILNmzdjx44d4DgO3/nOd/DJT36yaTRijhw5guXLl2Pnzp2YP7+wcVet8ak7nin6t2cfuKIhY5jtuGrNs0jJpVMOF501rynsEdZs3I3B4ThCY1JVlgOVgCOA0yGg1ecApUB3gYXwvaNjFQVTC3t9+PFdywGML74Dh8NIyja5eDJwOwXI6foKLNqYHAgAh4M3jCoJVI2ZQSqabmUpMy1DRJ7A6eQRT+ZzoBwCB7dLwM8zssSZ+i+Z+i7Fyj3Vvn+mYaLP9bKk4PPOOw8/+tGPsGvXLtx000148MEHcckll0xqsNMdxfjKTcxjnnH4xhfPLfueXXuPYvP2txowmtJYddEp0HVal/lhPiQVVbdS1pl1+XCsfGbIHNb7Q3Hr+zJFtlq8Tszv9kIU8gfP1ZhgORPR6nUgJdvBTLODApDTGhRVh6xo0HQKRdNBaPZ7TCgazQpmzDuB49i9mJRUrNm42+LzVcuJmelcl3qh4jRLZ2cnvvKVr+Dmm2/GH/7wh3qOqekhcARKgTprrpiSjfqhUs+nidoj1BJ9S3rQ4nMgKSlQNQpKaU0fcLKiIq1ouPSfFubV5aW0BoEn0PUSn5mx9Xzmhfes7ypzEe4MeDAcToGCmVMSjnEFOD7fRdiGbWEwE0Bp4ZJTe4sTiZQCWdEhcKx923yfya/saHEiHE3hwS17EfC78EEwxlq0W1yWbUIxTkxuaerLdiBTMaq2z+Y4DsuXL6/HWKYNCgUzAGrKoLdRHosWtOWZtxXCL37/9pRnalKyhvndPnxobgtOmtda25NTgoDfgf0DowDG20J/evfH4XWL6Gx1lQygMovOiQzZ/WAoaekqeV0CutrcEHnO4goA1A5mCsAhcBB4YlsYTGMU2pqKAgdR4JCSNWutJxwHgSNZ2VdR4ODzOKBpFLGkgiPBGEAppLSGoZEERsckAIU5MfVq154tqDqgme0oNbHspb1xMG98n0cs/2Ywz6epXBSyLBFq/KDTKUUipeLwUL6cQE+7B4IwLrFeDgTjc7yn3YNIPI2jwwkcOhZDJCbD6xaxsLcFPrdYc02PmQDbwmCGIGNqO0SOkboJsSwKeI5A4AkoBQhHmA+Xgc4AM5aMxGVQSqHq47pqFEA4JiMckwrqv9SrXXu2wA5oqkQpUT2bU9A4ZN74czq9Zd9PKWvnnipkcltGIqnyB1QBQgBF05GUlLygzfxcUeAqKon6vaK1eC49uQORmIy0qoEjFGlVQyQmIyGl4fOIWNDjt4MaAwSML5OQVHtjMwPAERawOEUOHS0uUDAZA02n4DkCt1OA3+NAq88BnmOt3oQALV5x3Ik7rWX4P9GsTYWU1nHTqjMAsKaBG+99Dms27sbhoVie2nyt2rVnA0oGNPv27UM8HgfAdGQeeOABbN++vSEDa1aUFNXrtkX1GoXcckh7i7PsMZF4espKT5kkv2Ily4mCIwQE2cFI7ue2+BxlP5cjgMclWovnS/uOgVIKTaNIq2xBd7sERGJp67t3iPaeiOcIXDZfZkaBUgqnQ4DbKYDnCTpbXeA4RsKf0+nF164+C7d9/kzM7fKh1efEaSd1YPWKD8PjZH5M8WQ6q8xLKTuWEKYS7TPUgXPLS0lJQSSePY/sdu3KUZQU/LOf/Qy/+MUv8Oijj2Lr1q3YsmULLrroImzYsAEHDx7ELbfc0shxNg1KNblfd/lpjRvILEeuTkN7iwuqppc0sQSmliRsak6s+r+fhaLWriTBcUBnqxsel4APhqJYs3F3ltYFAPCE8TqKcV6YXDuHcFTGqQvbsKc/iPeHolnznVIgkVTA8QSRuIxYQkG6htcxHeFy8FA13bYwmCEw+fEUgJRW0dXtBwWFolKcurA9z0+pEFn3mRfeyysrm9o1VGc+a93tnqwsM8Bsc/xeEdFEGm4nn9WubQu2VoaiAc1TTz2FZ555Bj6fD7/61a/w2GOPoaOjA4lEAp/97GdnbUBTCjYTvXHIdLU2b3yPU8RZH+7Grr1HSx67efvbWLSgbcp+L4+Tx1gNAwGB5+B1iwjHJCQlNY9Q6HTyUDQdWokMDaGAquqgAA4PRXHPT18u+D7TTXh0TK7Z+Kcr/B5b9XemQOAAnuehqBooZR2rOgVUjQUUy89ZgP0Do9i4dV9Ro8jN299igpRGaobjABiZGUvLhjCRxVUXnVJQDTjgc0LVKNpa3HnqwbVAPQwvmwlFAxq32w2fj0k3+3w+dHQwH1+v1wuOm71p5mIt2yJvcwkaiVKy4QBKBjWUAvf/fA+23Ht5o4abBbnGhFFF1SGlVcQSClq8jqwdnwQVR4/Hi7agmjBHRAjyUt7lYO4+ZwtsC4OZAcZpYf5Omg4Qwqw+eIPs4hA4uBwCwrKMX+58F93t7qyNAjLaqTdvfwubt7/NSMLGo0DXmYeUgyPgOQ5pRYPLKVh6MsXUgE/obcG6m8+v+fVmivUVu47pjqKRyVlnnYU777wThw8fxuWXX4777rsP7777Ln74wx/i9NNPb+QYmwrFWrPtlu3GI7M9ed3N51s35R3X9qHFW7r7KSGpWLPhxUYMMwt7+oOQ0rVV3tV0Ct4ww8ttY3eKPDSdglZIVZ1IYCJwnOXsPdMh8hwcIm8HM9McAk/Q0+FFq3G/UACqrgNkPEAP+BkvL5FSoOm0aOfRnv4gntr5rnXvZN5DmsY4aB2tTnQF3Fnu2412vp4NHVRFMzTf+MY3cN999+Ezn/kMEokENE3DI488gosvvhjf/e53GznGpkKxuMWOZ5oLt68+u6wp5P6B0KQ8n6pN3+7pD9al06q9xQVZ1hDwOyErmrXjC0UlhKMy4wTUcX4qlbhezgC4nQLSigrF5v5OW3Acgc8twOt2YHQsZbXXCzzLopjSCl1tbqtbSVF1iEJ2xJ7ZebR118FxJXBDpCnzfuM4grYWd2H+TYksc61RyOdtpnVQFQ1onE4n1q5di7Vr1yIUCkFRFLS3t0MUK9P9sGFjKtG3pAerV5RXEp5oUFNJ+jY34Ikm5JqTRzkCtPmdbJcHynZ8UJFIKQjH7CdvrdDqddhdTNMYBMDqSz+MRQvasP6J13E8lMzKqus6RVfAibSqIZpQwHOs00lWNHAcgTcnEMjsPAqGkhAFzuKpZdoliAKHNdefWzRIaaTz9WwwvCxpffC73/0Ov/71rzE0NASe59Hb24tLLrkEV1xhGzDaaH6sXrEYg8PxsiTh/QMhbN7+VlWdT4U6FCSo2LrrIPqW9BQMeAZHar8TMvlsTpFHPKXiy8aO7+hwAgDjfFHYJdGJwrYwmN4ghhTBFReeZN3fpg2JZmRVeEJACOvca/U5oekygiGmFTWvy4fPLV+E5187jHBMRiKlQFF1cBzBhWcy08Sedg80TcdYPA2eZ8ERDC7N55Yvahp+SqFGipnWQVU0oPnxj3+MV155BatWrUJvby8opTh+/DiefvppvPPOO7jrrrsaOU4bNiaEO67tw+hYCvsHQiXf9+SOd6oKaMqlbwsFPCLPIa3Wlj9j8vPNnZa547virl9D5AFCavOZosBB06nVwSHyLFCaydYHpsaObWEw/eB1CbjzC30FgwnThmRwJAlV08ERAkop0oqO4XAKIs9hfrcPsqJBklUsWtAGAPjlzneh6Uyk0usW8Pxrh7FoQZsVKLT6HCzgoTo4nuBzyxdNqYdcLhpd4poKFA1onn32WTz77LNwOLJJhv/yL/+CT33qU7MyoCklnc/bXU5Ni3W3XIA1G14sGdSoGq2q9FQufVso4GlrcWJotLZZGlXVEY7JViuoCbdTgJRWIdSoA0mnFARAT7sb3e1eHA8lEYpKcAhkRmrReF0Ckrbq77REm9+JpKRg3aZXsfjEfO0Y894N+J0YDqegg0LTdIsHyXMESUmF1y1aWVcA6G53Z93vUpr9bd3N50+bQKGRJa6pQNGAhuM40AIroaZps5ZHU8r2wFYJbm5UEtRUw6cpl74tFPAIPMGJc1qQkNIYDkuTviaHyEHTmOndV6/9SBZ3x+sSWHeGlp2dyTDWrgqaRi1FXLOldM3G3Rgcjs0oTRoCoMXmy0xrRBNpcIQ1aoSjKax/4nW0+BxIyRp62j1YenIHnn/tMBRNA0eQFZAz7gwwbNiTeFwCjoeSoEDJjGw9AoWZrhlTDxQNaK688kqsXr0an/zkJ9Hb2wtCCI4fP45nn30WK1eubOQYmwalbA9sleDmx7pbLsBVa55FSi6eUdg/EMIDj+/BHdf2lTxXufRtsYDnxpWnWRybYuJ1lYAjBCf0+EEpRTylZgUzP9m6Dw6RQ8DHHsxZar8T/DwCoCvgQiQm49b7/4Cjw3FmvDeDSk48R+AQeTuYmebQdApO4OAQOGg6C3CSkoL53T6Eoyk8/9phLD6xDbv3HYOuM48lEKbia4rIqBrF0GgSDpFDb6cXLV5nzQi1lQQqs0Ezph4oGtDcdNNNWLx4MXbs2IGXXnoJlFLMmTMHX/nKV/Cxj32skWNsGuglMuv2JJse+MYXzy0bSOzaexRzu3xl69+ldmXlAp7JzpeAn5WCcxfVTO6OyyGgM+BGOCZjLC4zPZqM+IPniGG6V/xzBI4RJgWBQNF0xFMK4knF0OqYOcGMbWEw/cHzxFLDNnVkIjEZhMAgABOLvP9a/3H0GCWkQ8ei4AiBRphmjGaE/SZHLBpP4/wz5uL51w5PmlBbaaBSrunARmGU7HJatmwZli1b1qix2LBRd/Qt6cFFZ80r2/lUC8+ncmlojiMWybZamK3auYtqIe5OIqUYCqimAB4xJN4pOI6AEor2FiccAo/RMSkrBU8JAFB4XCJiCQWgTFV1JsG2MKg/CGElmlqLSlrnB8taamBcL1NHZjicAgEgZOjIOEUeKVlFb7sbACO8qyqFwLGAyBTW4whBd7sHPAfsHxjFTTXgyVQaqMwGzZh6oGRAY8PGTESlnU/19nw6oceP949Fqy4DCTxBPKUWXFR72j0YHI4jKamWIFha0eAQeRBCjK4O5v+kU4reDg94noMsa+B5ggU9Pst4UjQctQWeYG6XH++lI0inZk40Y1sYNA4n9Prx4zsvxqfueKZun8ERIOBzgBBi6cjwHDNkDfic1vtkRYPbKVgilAGfE8ORFMw43pQ66AqwoIhSiuOhZE14MpUGKrNBM6YesAMaG7MSlfBpKAUe3LIXj91zWV3GcN3lp2H9E68jHKuOVDu/24//987CZd+lJ3fgzfdGAQLwBEirGnTKdqh+j8Pq6oC52KsUN65kVibm7nNulx+rPpe/+7x67W8ndqFNCJHnwPHEDmYaAIEnuP7y07GnPzhhUjrHlS75UzAS8NeuPgvA+Fye0+lFJCaB54kllKeqFFdceJJVQvK4BLT6HCwDybPMaXuLC143a36pZSCRGagkUgoicRlpRYfLKWBPf7AsB28macbUA3ZAUwWKmfARu2N7WqISPk0knq5adK9S9C3pwW2fP7OsRUMmAj5HHs8jk2SYSClwu3hoGoWi6nAIHHgngZzWEPABnQEXwlEZqk4xt9OL6y8/vSivJ5e8SEs9UaYR3E4BclqFUp/qx6yF18lDNhzbTS6LKHA4/4w52LrrIN46FGJBdIVl1qUnt+O9wRhSsgq3U8A5S7rxp78O5hHReZ5A4AhOXdhecC6b8zi3VLRoQRu27jqIw0MxKJoOt0tAwO9ENJ7OC4BqFUiYgUpYljAWT1vBncvBZ3FpZoNmTD1QNqAZGRnBli1bEIlEsl5fu3Zt3QbVrCjmtC1wdkQzHdG3pAfXXFreHqEWfJpinQ19S3qwsLcFHwxFS/qBOQQOlAKxpIJWvzPrvJkkw9FICoQY6XJjh0kpxciYhLYWN46Hkjh1YRuWntyB/QOj2Lh1X8FOi0LkxUJzf7rBtjCoD7wuAW0tTksXiVLWFadTihfeGITIM2HGSiP3i86aV7DTcG7XW3hixztWwMRzBKAsSC0WdBQrFZmv/WTrPvgEwcqEUPr/s/fmcXJU59noc05VdfU+0yPNjNCK2SLBx2rJLHaAoB/SjRVbIGOD4Nrg4PxYDHzOtXGwINd22GzgZ3/wYWRu4ljEEFCMZcuJIB9YWCxSYhBgC4QwWqx1Rq1Zuqf32s65f5yqmu6e3kYz3dMz08/PWFIv1ae6q855z/s+7/NwyJJUtqw7FjiByiPPvA3OAY8ioT2kIuCVXV2b/KCsFcCMDlUDmjvvvBNerxenn346yDRPRZSb0Fuy8pMXTpBSz6CmODjo6UvhgXVvwu+VMX9WGBeddQKGUlrF0pNuMtf8jmD4PiwmGXoUCbppIZ7SClLm82eFXf2YWjotSpEXwwEPBobGrp8zEWhZGNQPJ54QxvUrTs8r8wSF1lI8J4jnhIBxXjMBvlwwA4j779R5ETy16QMc6UsBAGZ3FmYaR4NS1zkAhAKesmXdsWLxom4EfApmdfgK1tQW6XfsqBrQHD16FC+++GIjxtLUqKQS3ApnJjdq9Xw6XpJw/qSZzpl2qplD0y1XF+MvLzoRG1/bh2xumNNRPP+LTiWCWHI4qCgmGbaHVBwbzEA3WNmUeS2dFqXIi+3ByRnQeGQKkJaFQT2gSKSgBJrTTQwmcuJaJYDBAMvupquGSNCDgF/BQKIyp2y8Mhfbd0Xx4f5BcC7sDNqDKgI+pSGBRYv0Wx/Qai+YPXs2MplW1FhJJbiWm7WF5sbXr1uMcKCyAjbnwCNPby/53PZdUaxZuxU33v8y1qzdWhAARwczUO2OIUcXQ7I7jrweGbJM8N7eAXzjuo+jK+LH7M4APjY7jPyrihBBZAUp9E/q7vBDyyODBLwyAj4ZHMCfepOIJXVctmTeiJZQZzwOiifx4uMCYsJVPYXvqwXVErsSJZAogapUnY5GjYBXhmEy6MbU4P9MFEr9hpQIo0efKgteSCILTbfAOIdpCS6N8z6zQq8/AXDCDD9mtPsalqVwspTUEdIzOfriWaSzRkMCi1WXngLT5MjpJjjnJSUYWhg9qs4gXV1duOKKK3DPPffgvvvuc/+bbqikEtyyPZga+NvVH6+6+KZzJtY88XrBY87kGEtkC0o4TlDjV2UcPpbG/t4kcpoJblMJFHnYKdtpC71p1VmIhH0YGNIKM38cMCwGzrgIbGwUT4zCEdhEJOTBx04IIRLy4JW3DhUEWOWClfxJvNyE+7m/OAV+tXJQ0xXx4dtfuQDf/soFOPOUmeiK+HHmKTNx7fI/w5mnzHR3wn5VEjvjkCq0QKqUJAgAvyoh4FNQbQ9BIPgy6ZYf05igSASEAB658Df3yBSRsArGgN7+FPriWQwMaTBMZrtXi8Bbsm+oYuqM431HCOBV5bp0FFWCk6XsaPMCIM7/MJjINSSwyL/XU1kTkbAPN7VUgMeMqiWnOXPmYM6cOY0YS1OjEpetZXswNbB4UTdWL6tOEi72fKpUwgGAeDJn71C5rT4qdqtBvyD35k/iTjp9zdqtyB4wYNoO15yLyZ9SgnmzhgPo4m6InG6hPeRBJOQdMZbRtIRW6rI4dV4E6zbtRE9fGoyLAEv1SJg/KzyCQFk8Qa8u+i4dsvSho0mwnOGqtJbCnK4AImGfKIf5FddjZ8Ri2bIwGDeEgyqCfgXhgChl+lQZmZyBWFJDPKULtWguWrNNiwmejC0ZYHKAEAJKeEH51OlK4lyoVPttrZdGtiY7JVVCCBDxIZ7UoBsWwNGwwKJF+h1/VA1obrvttkaMY1KjdVFOHdRKEn5v76Dbzl1JLGvDlj0I+hUQiBbwfCTSOiglI5yyndq+4wAsUeK2kTKOERO+MzFu3xXFA+veRE4zkclZbvdEcRq/1pbQSt0h49n1ke9Ddd9Pf+d2sORDlKTEeTj8g+4ZAQwmctDy1GfzLQwUqXRXYgu1IehXoEjUJdxu3xXFuk070T+UgyJREAAWAMY4LG7bZFDbyFQiUCShH2NxIXTX2S5IsPGkZksKSJAkitmdQRw8moBpieDY2QjUc17N57AEvLLbZRQJ++ryuS2jycagakDzwgsv4LHHHsPQ0FDB4//1X/9Vt0E1I8q1bCtSiz8z1VArSfjffvMRVi9bWJHg5wQ7A0YOskRBKYFlWa59QCmnbKe2z23LYKc7RJYIZs8MlJwIh98Hm2fD0BfLAhEfJIoRafxm3B0uXtSN0z82Awd6h5BIDxN4KRHO4s536mSYTMZg5Nk0hAMK0lkDlAhOjmHx4xZym04QLdVM2GBAZPVkiSAS8oKD49Hn3kVWN6HplsgS2l1LhskgS8NBDIWwDzCYKDX5vQrmzQph1aWnYMOWPQUBBAA3gHB+T1kWQWsjjBgbKVzXMppsHKoGNA8//DDuuecezJ8/vxHjaVqUa81utWxPTdRij2BaHGueeB2r/uK0spOjM5EbJnMJiIRSeBWK2TP9BU7ZQGFtvy+WFVwDu0skEvLihhVnlByL+76wF33xLAgHAI7BoRwiIXXSkA0dpeN8ZVjGAUmi7nf68YVd+B8nz8Rv3joIQAR687pCMCwLXRERuB3pS0M3LUi2P0+p+1SiZFrevwROgCi+YEkiCAdVWBZHe8iLjGbCr8q2wi5FMqO73xPnw11LDk9GVSgMziDLBLrB4fcp+MZ1Hx+xWFe6RxptxNhI4bqW0WTjUBOHZunSpY0YS1Oj3Lw3DefDaYMHbv1zrHni9YpBjXjuo4rGdU9u2AHJNqJ0OB/tIRXxlI6cbuHG+19209DHW9t33+cRQVP/UBaWyWFaFrzq5BEEf2/vANpDHmRyptt67pCob1p1Fk7/WAe+9y9vYduOXgDAx2aHcfeXz8eatVsLyn6CnCrKIV0dfgwMZUd0OjmLNCXCuJMQFBhzTlUQCgT9HvgshvaQF1nNhFeVkEjpMC0LIZ+MA0eTbjddKaK8aTGXJ2MyDo8iYUabF6bJS16nlQKItRt2TIgRY6OylC2jycah6kx3xRVX4Pvf/z4uvvhiyPLwy5csWVLXgbXQQjOgFs+n9/YOYkbbIVe4Lh/ORL5u004cjqYgU4JImwrdsBBPamgPeQrS0D5Vck3zRlPb96kSDh9LwWLCLZgxgEqCn2Na1qRJcUcHM2gPqi6pGRBKx6msie4OP77+6Gs4fEwIql22eB5uvepsqIo0ouynyBS6acEjU/t7DCGW1DA4lAOKLEzagsK5XGTRhgPO0XpsNQMcexaJElG2BB9hFcCYIKpfffmfuZyxNWu3wrIYLAYcOpYqeE+phgjOAVACmYoSlNcju+WjctdYuQBiqmuyTPXzayZUDWh+97vf4bXXXsMbb7xR8Pi///u/121QLbTQTKjF82nLO0cwuzNYUkk4n7RbrRspp5mIJTRYTIh9BXwyFEmqWDLavitq765FMGOYwyuQRDksBsgymRQp7nKTv+qR8PVHX0VWsyBLBF9ZeSY+fdGJrtJqMSfC75WhJ62CDppEWkdH23CwdKQvBd1kyOkW5nQGAQCxpIZkWkfAJ0NVKKKD2UnFwXGCD4txEKlQs0imBIQQGHbgsvG1fTh1XgQAXBK63bRUFgR20ASRnZ7fHcL1K04f03U1HnyWZibdtowmG4eqAc0HH3yA1157DaqqVntpCy1MSSxe1I1Lz5tTlSRczR4hf4d64/0vj0hDmxbHsVgWEhW+N5ZuIadb6Ir4Kn7uhi17EPDJ8KoyBoaygFMqgFjg+mJZzGz3jinF3agFo3jyz+km4kkd6ZxQo+0Ie/GtG5Zg4YKOgvcVlzRmdwax/IIFeG/vgFviSGYMtAeH57H2oIq+eBa67d+jGRYUieKqpafivb0D+HD/IDyK5GY5apXubxYUBjNwgxkHOc3EY+vfte0JAKOG05MowECwYBwCGQdj5bM0O+m2ZTTZOFQNaGbOnAnTNKd1QFPJ9kBqdTlNC9RCEgZq93wqlYnoj2fB+UhV1cGhyhN0Pu8mnqQgZHinTQkBA0csoeG0BZGazrU4eDnz5Bl45a1DDVkw8if/o/1pZDTTDWb+x0kz8M0vLS4oRxW/t5LuzZq1Wwu+84BPQTKrI5Oz8KfeJHyqjJUXn4TVyxZiNYaDzv29yUkXzAAioHXKa5wQWIy5XV+EiLkrnhQCjo7IY9ljEfHfopNm1mUxHgufZTKQbpuxq3AqompA093djZUrV+Kiiy6Cx+NxH59ObtuVbA9aKsHTB7XwaQDguZc/Kun5lB8ogHMMJHKArRgc8CkjuA4OzJIfAugAACAASURBVColI0eJ2GIcVlEwpBmWu6uuJcVdarf7/ObdCAU8rhBgvReMxYu6EQ548OBTbyFt+y+tvPgkfPmvzoAk1W6PUC4wc7I/8ZSGbM5CJKSiPeiBZlh45a1D7m/nBJ1OGYeQygKbzQbu/h9GaPtwjqp2ENQWcpQoRSSkNq2S7VhJt81crmphdKga0MyfP3/at2xXsj1oqQRPL9TCp2GM48cb/oB/unuZ+9j2XVE8tv5dZHImDNMq6I6zdKui1w0A9Mdz6OnP4LZHXgEBQUYz3UXaUSKmpDT/wWJAZ0StaZIutdu1GEc6ayASGs7SqoqEg0cTWLN267gvBP/nvw/gxxt22F5XEm7/wjm4+Ny5ozpGqcDslbcO4bIl89wyVE5naA+p7nkVB2pO+cv5VidTMFMLijV6nFZ5SSKgEMGMYXHMnRkYt/JSPTAW0m2zl6taGB1aSsE1gFVYa1oX/fTC4kXduHZ5dXuE6GDWVRIGgKc2feAqA+cvjASijbZcdsaBYbfJHo6KDp/OiA+xRBY/37wb4YCCrogP8ZQGwxpWzVUVCsZFgBXwesodumjcI3e7ikwLBOwAIJ7SkMmZI/yrxrIQ6IaF/+9X7+H//PcBAMDsmQGs+fInsGBWeNTHKleGeG/vgNuNVorHlL+zd8pfjzzzNrI5o6TNwmRG/qkI5d7SonjNPseNhXQ7GcpVLdSOqgHNZz7zmZKPt7qcWpiuqNUeIZ9PczCaAGcjhRg5AF6D9IllcVgYDoCGUjrmdAbAGBdmlF1eBHwK9vcmXI8ci4lgpK3Ng6xm1nRupXa7AZ+MRNpATh9eMJJpA+GAp6x/1WhT+MdiGTz41FvYcygOAPjEGd34f1Z/3DUtHA0c6wjORaeYY4ZZylG8lp39zHYvDkVNgPECwb+pAJmKPI1lXy/lRPGaGWMh3bY0YqYWqgY0f//3f+/+3TAMbNq0CfPmzavroFpoodlRa1Dz7Evi+fFaBJ0ASNNFgFKcPRH6KwxeVcKczgCAYYn5WlBqt2tZHB1hFdHBLABgdmcAfq+C9mBh1kdVJBw6mhx1Cv8PH/Xhoae3I5HWQQhw7fKF+MLS00CrWWqXQL51hMU5TJOjLy7GLUkEXlVyy2R+VUYqY7hjL97ZP/vSh/j55t2upxYwHHzKtspwMyVsfKpsXwtCGblSNkmmgptFiLA78CjNzZOphuMl3XZ3+NHTl7RLwQyKTOH3ypjdWT9uZIuzUz9UDWg+8YlPFPz7oosuwjXXXINbbrmlboNqoYXJgNXLFuLlNw+gL5Yr+xrOBUnYtmWqinJy/G53CpxSgVjsAz4FybTuZk+E/op+3A7GxbtdryqBEAJFppjfHYRmWNA0YXzpCAA60AwLhsUQlOWaUvicc2z47R78ywsfgHFhhnjndR/HeQuPf3J3Sgh+r2x38Ag/p75YBkG/B4QQWBZDyCdDMywQQqAbTOjNcPHae/9ZcKQYK08ENpus60mWCNpDKvpjmZoMOTkZNo80LDQ9T6ZecKw2HIdw3WTQkzqWXzCjLp/X4uzUF6PWRI/FYjh27Fg9xtK0KDeplZIEb2F64dbPnYN/+Ml/V9wNM8ZRy6UiS8TWoBEmgIpEXSl+5/B5+q3I6WaBborQXwlh+QUzsG1HLw7afJvZdqamVuTvdh0F2eIAhUNkP4p5C7IkDAbzUSqFn8kZeHT9u66FwUlz2rDmhk+guwSRczQ72oNHE8hkjYJFnUNkI1SPBEWmBeeS1YRiczjgQSyRGxF0TqYOp97+dNXXUNtckk4ynky9IKw2VDdD47EzNO/tHSho+R8vtDg79cWoOTQ9PT24+uqr6zagZkQ5p235OFLiLUwtLF7UjdXLqpOEnaun3MLodCM7eiecD/sK5XejOH9nHJAlCTd+VnTZvbd3oKD8kdNMdHf43GDjeHeB5TgGqayJm0vwFvJdlR0U81IORZN4YN2broXB0sXzcIttYVCM0exot++KioWp6F6lFFAkCYMJDfO7gwXPpbMGLMaRyZmT1peNoDqpfPjFBHPHURSvGpq9vCKsNjwFHXyc87pxaFqcnfpiVBwaQgg6Ojpw8skn13Twxx9/HC+++CIA4JJLLsH555+PH/zgB+7z0WgUZ599Np588kk8/vjj+MUvfoFwWHQ0fOELX8B11103qpOpF8qlcKejU28LI1ErnwYoDGYkSuBRxI4wnTWhmwykBCvDeUSWCAiEP09b0INQQHBYntywA4bFkM4aGIhn8f6efgT8MmZ1iMzMWHaBlYiz5XgLDgfHNBliSQ2GxSFLErbvikI3LPyv595FVjMhSwR/s/JM/GWehUExRrOj3bBlD3yqNKIjizHAHxBBWHGZzOFNFL+nGM2YnVEdx+zi/usiOE9TSvD3f31+wwKKyVBeabTPUsvXqb4oG9Ds3CnE5AKBwnR1LpfDzp07ccYZZ1Q88LZt2/DGG2/gl7/8JQgh+MpXvoJzzz0XGzduBAD09fVh9erV+Na3vgUAeP/99/GDH/wA55577phOaLxRSSW4Cee4FiYIq5ctRE9fqqo9ggOJEhAi5Pf9XhmyJGHpknllgyJnvZdlgvagF36vjENHk8MtxVyYUcoSgcY40hkTaZ/hdgk5u8DR7phH2xKbb8bZ25+BLFF0RbwwTBOPPL29qoVBMUazo40OZsqKxWVyFmZ3BqBpVsG5UEogyxS6UVsXWDPBdQavNhERQCIEIb+noYHEZCivNNpn6cyTZ+D5zbtH5dXWQu0oG9DcfvvtZd9ECMHmzZsrHrizsxN33XWXqy588skno6enx33+oYcewjXXXIMTTzwRgAhonnzySRw5cgRLlizB3/3d3zWF3UIlleDj6cJoYeqiVnsEQAQ0HKIDR6IEs2YGXD5J/lXlyNRTQnDiCcN6LEcHM0hnjYLMgWVxUDvy4RALPKXE7dwI+j2j3jEfT0vs4kXd2LBlD06YKbg3lsVwdDCDrCY0cs44aQb+roKFQT5Gs6Pt7vBjIJ51O3jyYVoMN6wQm7D8czllbjte/30PQMq7MlIKAKTp7A+c377qqDjQHlYxuzNY7ZUlcbxlo8lQXmmkz9L2XVG88tYhhAIepLMGDJMhkTbw+aUnNk2AN9lRNqB55ZVXxnTgU0891f37/v378eKLL+LZZ591//3mm2/i/vvvBwCk02ksWrQId955JxYsWIC77roLTzzxBP72b/92TGMYD1RSCW7ZHrRQjAdu/XOseeL1qkGNbjIotg+YaXEkUjqG0hqAkQuUk31xOpniKQ2pjGEvtIXlEEcxmHGbZ5PXuSFRCo9CR71jPp6WWGcxy+kmjg5kXI7HzDYv7rv5Isg1WhiMZge96tJT8OH+QTAuXMYZE9+lLBHM6Qq655B/LmvWbkV7yINEWi8bsPhUGbrBINkCiM1SfqpSaYIkERAAEqVQJHpcWYCxlI0mS3mlXj5LxYFgMq1DlgmCfhUeRUI8qUE3LNf1vBXUjB1VOTSZTAYPPfQQXnvtNZimiU9+8pO4++67EQzWFu3v3r0bN910E775zW+62Zj169fj2muvdbM3gUAA//iP/+i+56//+q+xZs2apghoKk1eLduDFkqhVs8nw+LwqTLaQyokKtR3yy1SCxe0Y19P0hXIIxBdUJbFYeZdpDwv0UAJAePE7dyIJUeSYqvtmEvtzoHqwnndHX4cjiYQT+ouf2Nupx9tIV/NwQwwuh304kXd+PzSU0VKnwOqZzil72RnihEdzMCyGAyz9I1OKZDTRHt3LcRbSgBCyQjvpHrAyd7lz1GKTBEOeKBIxOUvjaUleyxlo0aXc+qN0WSqSgWCPf0ZdEV8SOdM9MWywiCUCgJ/s3GLJiuqBjQPPvggLMvCj370I1iWhX/913/Fvffei+9///tVD/7222/jjjvuwJo1a7BixQr38c2bN+MnP/mJ+++enh5s27YNV111FQDBMpflUXeUNxyT+eJr9u6DyY5aPJ8AgFkW4skcNIOVDZ4pAf54II6uDh9mdfiE+zOEFoosUTA+7A1F7QWOUoKuDj8CXnEfcc6RSOsltWPK7ZhLTcqPrX8XnHME/UrZHbthWlAkilhSByDapU/o8COnW8e1mI1mB7162UKcOi9ScwnBpw4HdMXBpAgaJTDOYdWojMgh9ExYHdu888eZ/xmyRDC7MwACgqxm4rQFHWO+r8dSNmpkOafeGG2mqlQgqEgEsYQGavPnKCFgDPAopKL5bAu1o2rU8Ic//AG//vWv3X/fd999BcFJOfT29uKrX/0qfvjDH+LCCy90Hx8cHEQulytQG/Z6vXj44Ydx/vnnY+7cuXjmmWdw+eWXj/Zc6oJyLdtOuWAyYjJ0H0x2LF7UjUvPm1OVJKyZHMS0KpYOmN3CPTCUQ3tQhUeh0AwLzOJgRJALDUsEROGACsM2dXSCGUAELnM6g8hpZs075lKTshAR5JjZ7nMfy9+x98WyePCpN7HbtjCY0eaFR5YQCqq4vkGL2WgCIJLPWCqKaIYzXYKTI1FhD1AJnAsuUz3LUqVa/ykR5TzLYjBNjpvH6V4ea9moXuWcRmO0mapSgWAkpKIvngMscS2JkihHe9DbdNyiyYqqAY1lWWCMgdoFe8YYJGmkXkQxfvKTn0DTNHzve99zH7vmmmtwxhlnYNasWQWv7ejowD/8wz/glltugWEYOO+88/DlL395tOdSF5RrzZ7MLduToftgKqBWknCtV1JWs5DVMm4WhkOQiw2TQaIUn196KlYvW+gGrPneS6bJXc2a/B3zmSfPwIYte7B2w44RmbpSk7JpsRGCks5k/IfdfXjoZ+NjYdAoZDQTHtsuolQQItSEnfIOASWCm2JapV9PMKwILbJnfNzJxA5HyuuRYFgMMiXoCHvdjrbxvJenWtnoeFHqXkhnDRzpS2Plnb+GT5Wx8uKTXAmHUoGgLFPM7Q6iP55DTjPhUUTHYsCnIKebTcctmoyoGtBceOGF+NrXvobVq4Vu4rPPPovzzz+/6oHvuece3HPPPSWf+7d/+7cRjy1fvhzLly+vetxGo9xcNInjmUnRfTBZMaKU9xenAfiops6nWpF/7VFC4FVlyBLBe3sHcOquaNVUv/NntUxdyUlZoigOwXK6CUKA//fJba6FwTeu+zg+PgYLg0ahu8MPy7IwlNJdjZ9irowTuDDG0R5SkUgboEU8GUqFz1P+Oy1Wvow4FqiqgrttA8n/+9svQtMt9MWziKc0VwZgvO7lqVY2Ot4ye/G9MJjIuSVVRRL3wPqXPwIgyp7lAsEbPyu4XM59pyoScro5LYPEeqBqQHPXXXdh7dq1+MEPfgDLsvDnf/7nuPXWWxsxthbqhMnSfdBMqGUyLBcg3LTqLOw5/GZVkvDxIKebmN0ZgKpIIwKSapN1tUxdqUnZ8Yhysj9ZzcTAkAbNEC3ZH5sdxt1fPr+khUE5TCSfyznHtqAH6axZlhwMiEByKKWL7jJu85UgsjKqIsjdfbEsTLsuNd7BjEQJOtu94CBYvKjbVUZmnEMixDXibAt6xtVccSqUjcZaZi++F2IJ0ZEoUwJCKGQCmIxh42v7sHrZwoqB4PZdUXhVGUf6hq1JbvzsGZP+O24G1MS8vf3223H77bfj2LFj6OrqqveYmgaVRPUmM1pp5NGh1smwUoBQK0l4tGBc8DoIIaMuHVbL1JWalG/87HCXU09fCqmM4QYzly2eh1vLWBiUw7MvfVggNGZZtdk0jGcQxDjHYEID54LAzAwLMiXDZXbOXSVhR1VYogRfWHYaTp0XKdhtS5TAtI5rGBXhUShmhL2QJOI6p2/YsgfhgAdDKaeTTHB9kmkDqz7fupfzMdYye/G9IMq9gJTXsScRuF2IznsqbXryzV5bGB+UDWiSySRuueUWXHPNNfirv/orAKKMlMvl8MQTT9Tctj2ZsWHLnrLPSZOYFDyV0siNQK2T4aGjSZE+tsTi3B5S4be7aGolCR8P4knNJQAXlw4rLfy1ZOrK7c4dCwPNsCBLBF9ZeSY+XcHCoBS274ri55t3iwyDXcIZSuloC3oqLjTjRWrfviuKx9a/i0RaF8rNAEybS2NxDgoIkm1ejS8SUl3Ow3t7BwRnIu9eOmFmAPt7EzWPoRZQAszrCo7YeDg+RI6miWEyKJLQGWrdy4UYjzJ7/r1wzT0vIKcXqktbXGgWAeXvuxZ/sb4oG9A8/PDDOO200wq6jR5//HHcf//9eOSRR/Cd73ynEeObUBw8Wn5imuyielMhjdwo1DIZivS/AYtzEAgRvN5+4Vc0175WBhIagn4Zqcz4yuxreRNrfkCSv/BTAnx0IIZ7//l3mNcdxA0rzsCqS0/BY+vfRV8sB9NikCWhV+NkYfLPzZmcuyI+tAVUbN0hVL87wl7cdf1iLDpxRsnXV8qebNiyB4wJh25AtLIyBqSzZsWFZrwWhQ1b9iCTM0EpcRWWwTgYhCifAQvF3dp98SwAlOSpcAChgAddER+OxbI1j6MafKqMfT0JkUFSKHYfihVwnAJe2Q1oc7rpZnBaGMZ4l9lXXnwS1r/8EUzGIBERzICLxyvdd/GkBp9HwpGhlOsj1hbwtPiL44SyAc0777yDjRs3FnQ0eTwe3H333bjiiisaMriJRk4rv/C0RPWmD2qZDDds2YNQQEE8qcPMWwVNiyOezOHZlz4UKrZ1YJMzDvypZwjtIa+rCLt9VxSPPPM2cpoJSRLZD0oJJAIc7U/jyQ07cNmSeeBczMRiPef2v4eRPzn7PRS7D8aEISKAM07qwN99aUmBhUE57Zpw0IOsZhUEONHBjCgzMQ5KRDbE4hyGBUhZA9sdgnMRxovUHh3M2IHccFaJEPs/jOTAKHZ5IZ7SIElC56fU+Tp+VWOBMC6VADCkc+I3lIjQHnLIp6VKx+msCUnScOP9L7f0pfIw3mV2p5tp42v7kNVMt8vp1HmRgvvONBkkibr3nWExJNNCvZm6vKcc5nZP/YpHI1A2oFEUpWR7tsfjaQqPpUagkgNva5KYPqhlMhTpf9EBw7jQIXEWRkmieH7zblCRiAC3NSjGExYDkmkdF511Ap7a9AEORpNgjEOigGGK8VBCQAiBxThkmWDja/sQCXlcTRlA7PDzMx1ONgQADvel3Q6guV1B3H/zJws4BPmvd4I/iwGJtI5MzkAkpOKjA4O4959/h/ndIfhV4fM0lNJhsMJsiNcjlS0jjdduu7vDj6GkBsZFQAWIIEaRKWbNDKCnLy2+QzsgBAEIOHSDu79/qfPNZI1RjaMULMYL+BiWxcEAeBTJJZ8+d9+nC8pdPlUG5wYsi9VUiptO4pr1KLOvXrbQDWyA4WA+p5mQKFyjVMrEZkIE7tTN6jhyAOBFekgtHDfKapCrqorBwZGtpgMDAyN2cVMVk7k1u4Xxw+JF3bhp1VmIhH1IZUVK/6aiRaK7ww/NsMA54JEpFJkKrRgODA6Jkk5H2GsrydYu/T8aSBLw2u97sL834WaCLCbGQCC6MJwF2+lQKibwFmc6ooMZaLqFw8dEMEMpwUmzQ4IYW8LCIDqYKThmPKmBELE56B/KgTHBCentTyOezIExjragx+13JgA6wioiIdVVTy3GqktPgWmKTiun4+p4dturLj0Ffq8MxoQSMGMMjAs7ihtWnIGFJ3bghJl+zO8OoavDD1misBjgVWX393fON50zcTCaRG9/umZdodGCQwRulsWRyYmgafGibjxwyyfxT3dfjlDAg6BfgdcjuyTxct+hs/jGEtmC4GeqNkIAhd/VA7d8ctyDNye49SgSeF6AYtkbHEUW7XHUDmZ0g8E0GSgV90kLY0fZDM3VV1+NO+64Aw8++KCr6nvw4EHcfffd+NznPtewAbbQQjOgGufIyeJIlMCwhrMNkt15wm3jnc52H+IpDUYdGhsqtYU7O0HDYrAYcPhYCopEKloh6IYFw7TcFlWvR0JnxIcjfWkwLowdi3e5xdkTw2Tu1E5AXJE9iwn7BEmiCAdUxJIavApFJOwtS3B2MJbddnFW4i8vOhHbdvS6LbRzuwK4YcVwC62TmfOrEiSqwjS5G8xs3xVFOmugP5Yp8NBqBDgXHWKOkOKGLXuwc98APDJ1ictA+e+wRU4dfzilUKd931F0FteGUAQeTOQAiAytLFNbhVoEqOVKrC3UjrIBzZVXXoloNIqVK1fC5/OBMQbTNPE3f/M3+OIXv9jIMbbQQtPDWWSf2vSB2+UiUYAQCkCo68aTGuZ0BhDwKdh3eAjjr0pTGygVRoteVUYqI3b6xaW0Y7EMHnzqLTeY8akyTNPCoWgKlABdduBSXNIoLs9J9mcRQpDHu3WzRKmsice/8UmsWbt1VGWk4yG1P/vSh6Krym0RZ+gbzIzItuV/RiUtkSc37IDXQ5EeP/7vqPDsS3/Epq1/QiZnIhzwwGNbYDjE5YBPKfsdtsQ1xx/5JG1EfBgYykI3xL0/s0203PtUGcmsAYCDQng5EQChgNIKJscBFXVobr75Zlx//fXYt28fKKU4+eSTXYfsFlpooRDOIuuot5oWgywTBH0eJLMGdMMC5xzxlDZhwQwgNGs6Iz5IFJAlCSG7y8JZsBWJ4m9/+KprYTAj7EUyo7n8GWJzcUrt6ouDgBNmBhBP5pDVTBgmAwdcflE8pbkCcPXWRtq+K4rn7RZxWRJ8hlpaxMtpiTjET48ilXVIrze4LfQHALFEzlUx5uCIJTWblFr6O2yJa44/8q9hvypBiviQzpoIBz3IaRYiYR9u/OyZ+F/PvePOD4pM0R70jqu683RGVWE9n8+HM844oxFjaTqUMoFzHm+hhXKYPyuMWCILyxLBS9ImiRICHIymXCXZiQIBELAVf1NZE//7G38BQDhy/+K3e/CzFz4A40DIr2BedwiJtIb2UBj7exOghIBjWPum1K6+OAjYviuKJ37xe9vYUnTwWIwjntSx/IIZ7nvqqY20YcseWEzo3QCinZaBI501alpInLLOwaMJZHImLLs7aqJ/SweMA8mMgc6ID7FEDrrJEAn7yn6HLXHN8Uc5Icri79+ZH/KDyZaX0/igJqXg6YpyOy+5ic32Wph4rLr0FDz63DtIZkRqOX/NC/olcG2kX1Aj4XTv5e/IMzkDj65/F9t29AIATprThrtv+AS+tXarW5pQZArdYK5y7pG+NPxeGbM7K7ecLl7UjVkzgmAMyORMV3/D75WFOF3e6+qVcndbxC3ubkioTVautJBs3xXFuk07cSiagiJRcM7dLjaL29L3to/TRMM0GQJeGRL1IhL24YFbPln2tS1xzfFHua6x4sfPPHkGXnnrUCuYrANaAU0ZbN8VLdvl1Gp+aqESFi/qRnvIi1TWgGnZGT2bNJrOmG4b9ESBAwWdQYeiSTyw7k0cPiaIsfkWBvmlCa8iIZsn066bFvSkheUXLKj6mY6qbSQ0LPnAOW9Ymj3fhJIx8ZtYdvtXIj1StyU/kHE6xjQmzp0SgFDRSk3BIVMCvQlaIot/12poiWuOH8qpV+9eMg+vvHWo4PFX3jqEy5bMw3t7B1rB5DijFdCUwbpNO8s+Nxp59xamD/J3Yn125wtQWLbkQEUDxEZBliTc+NnToRsWvv7oq8hqwsLgb1aeib/MszDIL01kdaugDMssUcLZtqO3QI+jFCaaszHShFKQNVVFGqHb4ixCsWSuZM2ZcUC2NYVkmUA3OAI+BUGfjIGhXF2zb6J1vLSLNwEqlplaqB9G6BFZHLFkDs++9EdIVHT3MYaCzGSlDFoLx4eqAc1vfvMbPPDAAxgaGgLnQkmUEIJ33nmnEeObMByKJss+N6dKir2F6Yftu6J49Ll3kNVMV0m3WTGjTUXQr+D9vf34xW+FRklH2ItvXb8EC0/sKHhtfmmipz8DWRITs7ALEO3XB6PJqi2nE83ZKFViSaZ1mJZVIIoXS2p49qU/wiNLMC1eNhtrMtHGPqPN67ZyA8Bj699FPKWNv9O2Le5XjrMjUYKgXylYJKeTcN5EIzqYAQXHkaEUdIPBysvYmZaoT8oShWkxxJOaEGpsYdxRNaB5+OGHcdddd+H000+fVpmJSkquLduDFoqxbtNOwZlpwlvE4YIRwE59K/joQAzv7x0AAJxx0gzc9aUlaA+VVgB3ShNr1m7FRwdiAOWu9xEBoEjDRq7lFtDj4WyMx4Jc6Rg33v8yQj4Z6Zzpttg6EEJ75QMaQGi3OBkRQFwDsToJpJVbAIVFArW5TMP+cuNl4NlCbfCpEg5HU6C2EncpWIzBI0tghMNoEjL5VEPVgCYcDmPZsmWNGMukQWtCaKEYh4+lyk5kEwFCgPagKjpyGAMBAQdHOODBoWNpd6wz27yQKLDncLzqdb3q0lNw7z//DpIt2e4IhkVCXhw8mqi6gI6GszEeC3KlYwAYIYqX3wTAgbJkX8dw1OkOc1V3kzkoEoHJhq0v6i2qTincLJHj4bVhyx58uH8QlIjMG/GUbrFvYfzgWhdU2NBwDjAmNITz/cNaGD9UDWjOPvtsvPrqq7jkkksaMZ6mQatlu4VasX1XtOlSyAtmhXH9itNdXydFAlRFxsCQyCAQAszrDkKRKAYTuZqChcWLujGvO4ij/SIgcjQ0JInAzJrjqjzrcBIsBvT0Z4TVAiX48YY/oKsjUFPWppwa7rpNO6Fp1ghRvPxf0LI4FImA5T2qyAThgApFogVZ2uGxisyVRADT7oSqNwyTF2SJnACOMUF4zhfZawnn1Q8ZzURnxCd8ySp4AMoygd+rIORXsWbt1lY5cJxRNaB59dVX8fTTT0NRFCiKMm04NDIlMEosUq2W7RaKsWHLHrc+3iyIJXPYsGUPrl9xOkyT4YkNf3BVf1WPhBM6/JBl4cU0muDjhhVnuItmPhdGkWhVX6jRIDqYASVAfzwHQoTqsmFZiA5mYVoM7UG1atamlBquabebU0JcUTzkbV5kSiBJBIbJQCmBQghmdwZAQJDVzJKlMudzFJnCIMyJ6AAAIABJREFUNLntcWWhwro2blBk6vJm1qzd6gZwHkWCbgrfp6MDGXhVuaYW+xaODw7pvT2k2h5jI1/j+DcZpo5szoRpWa1y4DijakCzbt26Bgyj+VC+DtpcO/EWJh7RwQyCPgnxVHMENBSAplv4YN8APvzTAEIB1Q1mPnFGNw5FU5CKUt61Bh/luDAbtuwZ1y6m7g4/PjoQAyFw+ToOry2TMxEJeasGYvmdVemsgf6h7HCHGQE0w8xzO7bLTGQ408I5EPAqCAfUijtodzELqogOZmBajZF2oASY3Rlw/50fwPlUyXXr5hhdi30Lo8eqS0/BY+vfddW1y3WhKbLY+GgGE5pIrXLguKJqQDNnzhy88MILeP3112EYBj71qU/hiiuuaMTYJhTl4pZWPNNCMXyqhIH4BBn6lAADkNOFZooFYDCRAwFw3f+1EJ9fehrueXLbmIKPclyY8exiKsXXAexMTV7qo1IgdubJM/D85t2u5UI+ijcmLneGM5hMcBxCAQ/ag56SO+h8srHf9sSSJOFX1Yg5ghIgHPDghhXDKu75AVxWs9zOKALhAF8sZNjC2JF/HWQ0EwSigiHLBHpRiq49pKIj7MX+3iQAJrKQlECRKdps+5EWxoaqAc1PfvIT/PrXv8aVV14Jzjl++tOfoqenB7feemsjxtdCC00PhxDYCBLo8YAQIOhT8MtX94JxXpcW6vFWni3F1wGhYNz+u41SgVi+KJ7tdOBGLNTO+Jh21JHfAUYIoKoK5rb7MJjIIpbQMDCUAyUEQb/sdnIN85IIIiEVpmWBEIKhpIZGVR3Fd0DcMS1e1F3wu+qGJQQAJdHVljOEqGAiPdhydR4nFJPOB+JZ4ZPW7kNOM6HbPlsOBu0sKaWALtxQIBPht9UXz2Fud6scOFZUDWh+9atf4dlnn0UwKL7sq666Cl/4whemdECzfVd0oofQwiRCLJkT/kRNIJhXDEWikCRi2zAAz730R1yz7M9wUx1k78dbebaYrxNP6YgnNfhtH6pSgVh+x5FkRyk8z5DScfo2bdVfDhHgdM/ww68K9+/e/lSBlhDjHIm0gY8ODNrH1oQXFAP6h3LobPcJB3MGKFJp7t14QQi0cdurSUIskcWjz72D9pAXsWTOtZYARHYuoEpIZg036KaEtPga44Ri0jmlgnvVO1A+0zKY0Gw/MRFAEzsDKcqeLX7mWFGTUrATzABAKBSCLE9tgWFn11MOrR1OCw6274oikzOFizMd3vk3A3yqDN0wYeRtFBkHfvHbPXj+wb8aYSBZreui0UJtxVmf2Z1BLL9gQUnJeGdsO/f1izZsu21ashcN0+KQKWDmtc5yCOXdzogPAa+MnG7Cq0rQBkunWTSD4Zjd5i1Jw+qvBUJ6hICQ+nU4OTYMnANH8xZOh7tRnCFKa5arPwRO0GG36bf4GmNHPmcpnTXc36YarLzf0AmcIyGPy3lq4fhRE4fmqaeewrXXXgsAeOaZZzB79uy6D2wiIYzsSEmJegLg0efewf+85rzWhNACNmzZg3DAg1gih2bq3G4LeDCU1ks+p+lWwb9r0XyZKKG2UlmffA7I9l1R3PbIK6K8hEJBTM5F+zSFCF4cSoPJmB3MELQFPfCrEnK6iVTGcLlH5eCsWabFwZgFWaKCo8MFT4VxsVNvdBs/4yjLRBZ2GwwSBfpiGVBC0NOfLvCvAkaKIpZ6bDrNedUC+O4OP3r6UsjkTOQ0c0xE8FhSx4kneMc+6GmOqgHNd7/7XXzjG9/AQw89BEDo0jz88MN1H9hEQhjZ2RLVxVE3AZIZA+s27ZxWN3cLpeG4ODdLYoZSAr9XLhvMOMhfzMrpteTv4mt5TSORz5PhXHQlWWXSIvlJCwIAHK7onM8rI5U1wTizzURr/yEZB0xLOIcbFoNhNUZ75nghsjfDkQ8Fd0tWhBAEfLIbrD62/l1wzhH0K9Oytbg4gO/pS+LBdW9CUQR3SQjjcQyljHH7zP29Cdz2yCu4YcUZ0+I7rgeqBjTd3d342c9+hmw2C8YYAoFAtbdMejjkOp9XdC/kw1FH7elLT9DoWmgGOLu3WCJXUUirkfAoFAQYcc2WQv4ildVNzGwr3B0Wdw+V0nRptFCb850fPJpAJie0PiQCGAwjgpl81V9AZGPCAQ8SacN2P+cYTGjgQ9kxEXlFUDNcQpgskCSCobSO9qCKobQOzoF0Tlw3jAGWxSBJFDPbfQAmPoBtNPID+HTWEC7tnEPPMkgSAbf5WOONA71JPPyzt3DnF5cc9/fs3CeHjiZhWAyyRDB/VnhaZNjKBjT3338/7r77btx8880ln//xj39ct0FNNJza/feeerPk84wDUslnWpgOyN+9zQirODo48S3bAZ/sLvLVIFECQob1L8ysINhWauOeaLfs/O9c0y0wziuWdZzOJY8iwWQMC2aF0NOfcXVtLF7e6HG0mIzaVJbFoTELx2JZ95pxvKxkiYgSncWQzpkIeMVvPp2Uhp0APp01EB3MFAQvMqXQrcqlybEgo1luBcDJRDob6EhIhd+rIKOZJctgzn1iWAzJjA4QcR/09CWnRYatbEBz4YUXAgCWL1/esME0ExYv6q4YgUfKGPm1MLVQqo6eL8s/kKiPGWGtIBB6JNVKTPmwGMdgIoeOsBeqIkGRhMKt08YdT+lIpHUkMwbWrN2KVZeeMqFu2dt3RfHIM28jkzVACAHjvCYLko42LxSJwqvK0AzL5ZEAGFVpaaqC5Qv85CH/u+mPZxGYJUwvGxnANgKVODKCH5O0MzOF79OM+gUzDg70JnHFnRtHZA+PxbKgJIsue4NRHKQ4c9NQ2gSlBJSIrrhMzsSMNnnKZ9jKBjSXXXYZAODAgQP42te+VvDcfffdhyuvvLK+I2sCWBUst/1epYEjaaEc6tl5U44Im9VN+FQZx4p2bo2GJIl25tEEMw4GExpUjwyJAvNmhdxA7dDRJDI5A6qHumrDH+zrx8x2H3K6BTMrbA6c94w1LV6tq2rdpp040Jt0H+O89vJOIq1jTmcQF511Al5565BorWes1Rw7ChgmQ388g6Df07AAthGoRnJfdekpeHDdmyNMSxuJcglExoVYpkQpdMPCI8+8jW9c93EsXtTtZpbyg3dCxO84HTJsZQOaxx57DIlEAi+88AJSqZT7uGEYeOONN3DPPfc0ZIATCY8sle16aLXYTTxKTUqPrX8X4aAHWc0ac4CzYcseGBbDUFpoeyi22qppcfTHshMazHg9EiyLIZM7/uswOpBGW1DFjZ89xe0mWrN2q7szJfZUbjEgOpjFrBl+yBJxF7bRuF7nBy9nnjwDr7x1qKwLdj5PxhpFWcjR9WBMLELzu4OIp3T8fPNuKJLIvTPGocgEpEH2BFMB8ZSBtpAXN3526pBVq5HcFy/qht+rIKebyNWxvHS8EOVBcW9kc4Z7/zilYcdigdpin4pMp1yGrRTKBjRnn3023nvvPVBK0d7e7j4uSRIeeeSRhgxuIrF9V9StKZdCPS+MRut9TATG4xzd0o/F0TOUhm4wWIwjmdaw4ITwmDszDh1NIpnRQSmBRIUfTnZo4gPZkF9BKmOMeUFmHEhmdKzdsMP9DaKDGaSzJgiEzoqZd7pDKR1zOgMFE3+137FU0Pn85t0IBTwI+kXZ1llMntr0AXKaWcCTqTVopFQYS+q21EIkrCKjCXVcDg7GCTrbvUhlDLSHvNjfmxjjtze9EA6oU2oOKkdyP3g04eoxGRZDwCfbJTjetGVKzoVx64Yte9zSsN8rI57UwIjQXPJ7lSmVYSuHsgHNJZdcgksuuQQXX3wxzjrrrEaOacLhTMKsTF6bENTtwpgovY9GYrzOMTqYAQVH/1AOBMQlZ5pMGBgGfMqYOjMMi4HbE1kzdLA4FgbJGrqYaoVp8YLfQPhSMQAcpllY2nG6uZzU9bMvfYjnN+92rQksy8KTG3Zg95J5eG/vgB0cGfB6KIJ+0UXl9ciwGEc6axTw0EyL40hfwnXBFilzAqtC2DajzYvZnUGcefIMbHxtH7KaCUIAv1d4GQ3m8ZuYZcFiEG3IAY+ruNtCdRBgypUqSpHc4ykNmZyJWCKLkE92pTscR/ZmBSFAOmvi2GCmQIzSsrjb5TS7c2SJeCpunKu2bYfDYdx3333IZDLgnIMxhgMHDuC5555rxPgmBKLUUD7N6Pcqdfvhm03vox4Yr3MUjsyD4ByweGE2LZ7SEPApY6obc8ZRgUbVUBRbGIwXhDvAcMdTfpmpGKbFsPfwECSJoCPsxc837wbjXAQeFsdQSodXlfH85t3o6vC5/jaaLsq3AZ/gnSmyEKNL50zEkxp0w3KDUUkSn8MYr7iISJRAkag7Ca9ethAAcPsjv8WhaHLEezmAvlgWM9u9ODaYgU8VHSwtVIdE65uRnggUk9zjKQ2DCRG8HIuJrkXGnDKm48DevObEhsngU+UCte//ec25ZefTqbpxptVe8PWvfx2GYeDdd9/FnDlzsGfPHpx22mmNGNuEwUm7l8PM9vopOkYHM1CVwqbwqUbmGq9zXHXpKdBNUWYq3shnNQvprDGmujGhxOVlTCR8qgzGeVUV2+OBLA+fnMiSpMB5+RPm9uv641lYFoNst4BTSkBAkMkasJgIiHr6M2BMZLgGErm8z6SwGEdvfxpZzSxoe7a4aKsmFBXbsmWJ4KYSky+3L4RS7yUEiCU0dHX4sfLik6p+Ny2IuDDo90y5UsXiRd24adVZiIR96B/KCX0iiGtEN1gB3cBiHBefM7tpOVfMtvmIJ3NudskJUMr5EuZvKp0NjSwPm51OVlQNaNLpNL773e/iU5/6FC6++GL89Kc/xe9///tGjG3C0N3hryiWFs+bnOvx2cVtgVONzDVe57h4UbcbGJWabI7FskhljJomY8fL6Mb7X8aatVuxfVcUsiTaHiey3NQW8IxY9McTHoliYCiHvUeGcHQgA8NkYJyD0tIJEqHjIiZRzgt3rMR+XKIEfbEsTEuIkAFikRgYymJ/b6Kk8B8lggdjWRyMCV8sUvA8gUQJfKqEWR0+tIe8JXeSWc1CZ7u35NhNk0E3LKy69BSsXrbQ1VdpoTzCQWXK2rwsXtSNB275JObPCqO7wwfVI8Fiw9e9aTFRbmYcb/yhpynKzuXg98oI+pWaA5SpunGuGtA4hOAFCxZg9+7dCIfDIBO9Za0zVl16iuuIWgpDaaNujtyrLj1FaILoJjgXf041Mtd4nqPqkWwZ8pGQJVp24cuH69BctLvxeiRhZDgBlzulBEG/clwt2aNBWrMQS2ojJmvGUDKiyQ9iuPtvQZq0bH0Y5zsTQQgVQn4QfjVO6t6BIlM3EFIkCkrgavz4fQpOPCGMuV0BnDQnjI/NDmNOZxCyTMsGv90dfsgyhVeVUHwLcwCEAus27cSN97+M9Bg6xKYDKAWyuebr8BlvOIt7e1BwuorjFicr2czIataoApSpunGuGtAsWLAA999/P8477zw8/fTT+NnPfgbTnNoTweJF3bhq6akVX1Ov1Fx+KjSVNREJ+0qm1uuBUlmKeqDSOY52DPNnhdEW9LhrL7F3+j5VxtyuQE3t9QXdUv1pHB3IIJbMYWAoB1ohsK0XPAqFIpGaLAzqiVp2pIosMiemJfyULjl3jmgm5Rycc5hMlASdQ1FCIEvUDRJNi8GJR03G4VEkzGjzorPd55aFevozOBRNIpXRXRPJZFoveY04wbLfKxeMX5LEOMGBI8dSiA1NvLpzM4MQoYhrMT7pyxDV4CzuAZ8CRS683+UJuP+PB6bFEE8VinxWClCm6sa5as71O9/5Dl577TWcfvrp+PznP4+tW7fi3nvvbcTYJhSrly3Epq37ypqP1TM1V8phuB7IZ7n7VAmJlF5gUDdakthoWPOlzvF4iGoOuc+jUJtIKkpE7SG15h2H0y3VF88Nd0rZO7JGi2oFfDKyObNpyYfFyGoW2oIenDo/4k6G//X+UdvRe+RJCH7NsAO2IHSL5xjjoDJBJOwr0KrpivgQS2joi+fQ0aaCEALTskpeI/ldHoMJDcR2v/bIEiwmSgimxZu5aaUpIEvU1S+Z7GWIasgnCM8IewusTMxJcCMS+794UmRz24NqVSXv/Pvk2GAGXdOly+nJJ590lYKvvfZaXHvttbjvvvtw3nnn1X1wE41IyFc2oGG8SdpfjhPFwcPhYymYFodXlQu6XmrtPBoP1vzxdD85N+a6TTtxOJqCTAkibSokKloZdSONlXduBLcXtnldIVy/4nT3eM++9CH649myLbyNms6Ox8KgWUAJwapLT8HuQzH8fPNumDWYdea/gkNkesIBFYpE3TbsnGbCo0hoD6mY1x1ETjfRZ3egJDM6FJmiPai6XAHnN3X+3HdkqOAYfbGsK7rX/MvUBMM24Q34lElfhqiG4sVdkQiMJi8x5cNRM/Z5ZeR0hlTWrClAadTGuZFoKQVXQEYzhTJqiYt7IJ7D9l3RSXtBFAcPls17iCc1BLwy0jkTsUQOPf0Z18+nkpDaU5s+QCypuZok7SG1gJRW6j3Fxzp4NOG6PqezBuIpDYbJEB3Mut91uc9fvKgbz770ITa+tg/HYll4ZArOOXSDuYuXZXEcPJrAY+vfxR1Xn4vdh2JY//JHmOjlTZIIvJ7jszBoBsSSGh597h1kciZMi1X8Nku5YHdG/C5BN5bUXG0biYpUel8sC0R84IxBMxgUm6xtmhzRwQxkiRZcpwBsDhSFpgOaYaK33yw7hhZGQpKIKMFI0qQvQxSj0hwCALc98goOR1PiGqtyPTcLGAd03UIk7MU/3X35RA9nwtBSCq6A7g4/BuKla+2MA9/7l7dw15cq27xXKsOUe64R73HKLEeGUjDs1mfOAdMycTCaFG2vBPDI1M227F4yr6Rk/e4l83AwmgQlsPkUzNX8OHQ0WTJzU+pYmZyJuKTBI0voi2fh9LlQQvDoc+9A9Ujoi+egSASRkDpCMv/FbfthmsKrR9MLJdmIvYpxCNG9DVv24MP9gxPulOxYGFSSCZgMiKdqC8acb9vrEQaXC2aFCpoM0nbbt0cRhpmUEjBwoXrq+DAR0SrOGBMTucng9Uju9aCqEmSZIOj3glncHRuxZeAnd261/iAEaAuqU6YMkY9aMslOp9xgUgOfRJxo3WRTPptWDYTzytS/HTt24KyzzoJpCvKQojSXKePhw4exdOlSbN68GXPnzh3XY2/fFcWD696EXiGF7pEp/F6lpFlf/s2T71B8k70Al3rusryFvvg9uw/FCpRZAz4ZiiRVfE+5z7E4w+CQJtqSy8h6S1TwFwI+4WkSS+qIhDwF6prO46ZpgTG4JFrGBUlUlmnZ9xQ/HktqSKZ1t1PG4cOE/AoSaR2McUiS0Dvh4Ohs90GSBOcimdZxKJq0HWYBrci2Ij+gkSiBItO66LqMBuNlYTDZIFGCgE9GKmuCAG5JKOCV8aeeBBSZIhJS3aCWEKFrwwG0BRQkM0IR2LSYS/yVqFAY9ntlJNI65ncHQQjBkb6UHRgJs7+QX0EsObEO6c2OE08I439/4y8ATD012TVrt45QCM7pojHhgVs+WfCagSHNJs1O1GhHj0vPm4OvX7d4oocxZhzvul61y2n27Nn4yle+gnPOOQdnnXUWvvSlLyEarU/3S7Ohlm4ny2aIlxIyqiReVO65ja/tK/n4uk078fPNu2EVKbMallX2PZU+J5m2uUEEBVkKZ7NMIIITR91VVSRkNbNka2BWMxEJqWCcQzMsaIYFw2QwTAuy7Qhd6j3Fj7cHPfB7FTC7NViWKDojPuR0E3aDiuhUIYK0e3Qgg/54DoeOJoUgHDhMi40IZgCxM3dLT6w+InW1ghIgHBAWBpNorhwXyFQEo4m0Ab9X/P5ZzURvfxp/6hlyf5voYBamLd2um6JLqrPdi4BPQWfE55JW3eNKIjMYT2rudQgIBVUODt1kMC2GoRozSdMZF511AoDycgb16n5sBGrRX3E7gLTJFcwAwFu7jk30ECYUVQOae++9F+eccw62bduGbdu2YfHixfjOd77TgKE1B1YvW4juDl/Z5wnn0HTLbfVdt2mn+1ylm6fcc+WChp6+9LDgWJ4yazprln1Ppc/RTVawMIg2zWHxMlkSXjdH+tLY35vE4WNpeGzH1sFEDvuOJLDn8BD2HkmAc45jseyI8g0hQCTkLal34FNl9MWz7nH2HUmgL57FvFkhLDyxAyfM9GNOZwABryxKYvbMohnMFT3k9rEcrg1jtbUaTyQUiUL1SEikp6fsvplnJ2HYZqIO8u0Win3UOOOIDmbRO5CBbliYPdPvBt+KRAEIXg2ICISdllTBgxj24irnz9aCgCwRvLd3AMDUVJOtRX9l8aJuXLZkXqOHNmZIFDXJVExlVA1o9u/fj9tuuw3hcBiRSAR33HEHDh48WNPBH3/8caxYsQIrVqzAQw89BAD41re+hWXLlmHlypVYuXIlXn75ZQDAtm3b8JnPfAbLli3DD3/4wzGc0vjj5lVnIxJSh7MX9p+UCCNE0X4qCKgHepO4/ZHfYvuuaMWbp9xzPlUu+TggWiiLlVkNk8EjUxw+JgKPI31ppHNmTZ8jSwRzOgP23ykIIW7niNNea5gWiJ35oAToj+cwmNAKFoZixVhKxMTYHlJF1sTkiCU1HDgqgpfDx9JIZw0k0oZ7HMbFrv3g0SEcPJpAdDCLWFLDwJDYqZfzVJpM65NjYZDVJlFhvo4olUkrh3xi92Aih6ODWRAiJnEAts+caMf2eiRX58hsFjOuSYKZbYL3tmbtVuzcN4D+eK5AgHCyq8nWqr/y3t4BdLR5IUsUikzLinc2C6jt2+BTp7f6ddWAxjRNaNpwzTmbzdakFLxt2za88cYb+OUvf4lf/epX2LlzJ15++WW8//77ePrpp7Fx40Zs3LgRl19+OXK5HNasWYMnnngCL7zwAt5//328+uqrYzuzccTiRd244+pzMX9WSNTqZQmevODCqc87k+6Bownc+8+/w7HBNFIZo+TNU+7GWnnxSSUfn9MZRMCnlFRmpTafgEAEIMdsL6paP6ct6AFjHIxztAU8gqdi73QB4b3TFfGho81bU6mGcSDk96A9qCKnWbhsyTwMpTQYZvXoYyhlYGabF+GA4DrEklOjRFBvC4PpBOG3Y2F+d9jtpmOcQ5YJ2oIezJ8Vzn81PHLVaa4FiNZ5w+LI5AzEElnIlCCnW+jtT+NgNFmwUZqsqFW4NDqYQXvQg3BAgZWnXRTwKeiKlM/YTxSYWBKmvUdZ1XDu05/+NG644QasWrUKhBD84he/wPLly6seuLOzE3fddRc8Hg8A4OSTT0ZPTw96enqwZs0aRKNRXH755bjtttuwY8cOLFiwAPPmiTTfZz7zGfznf/4nLrnkkjGe3vjBaetzSHIHjyagp3RQOjJLwDlAIMowBEBWt+D1SJg/K1xIqisjbHTqvMiIxwFB7m0LepDOGjBMBkoJ2kMeqIoEy+Ju6UWWCMJBz6g+Z153CBwcOc0SN3vGxAxbxGz4vMSJemQCQuiIzE9+O2xOt9zJ7729A5AohcUst7xVKbNCCEEk5MXg0OQnb1JK4PfKk7YluxnBuSCNZ3J2ls8myfu9iqtj4xDhPTKFbrYyYrUgHPAgkdbzFvHh7JZuMBwbzCAc8ODGz07uNu5K+ivbd0Xx1KYP0BfL4NigeEySCFRKYVgMmazRlC7thABXX36a6zo/XVE1oPnqV7+KWbNm4fXXXwdjDKtWrcJVV11V9cCnnjpMpt2/fz9efPFFPPPMM3jzzTfx7W9/G6FQCDfddBOef/55+P1+dHZ2uq/v6upqWuJx/s1w+yO/RW9/2l3Y8xdqZyPudNf4PPKIDoFyN1bZG65EYLJ2ww6oigTiGSbwcs6RymsDHvXnoHQ3gGZYoJTA4oBMRgYmzl+dHbSTjVq7YUdBR0qtmOy5DI9CQYAJtzCYauAcoBLQP5RDJORBOmvCMBmSaR1XLT0V7+0dgGExDKVNl1vVQnUE/R6YFkd7UEVPfxoSpaBcZII5x8iN0hTDsy99iPW/+WiEU7tlG1Q2Y3JVlghmzfAjEvZN+2AGqBDQxONx9+9Lly7F0qVL3X8PDQ0VaNNUwu7du3HTTTfhm9/8Jk466ST86Ec/cp/74he/iF/96ldYvnz5iEzAZDDAvH7F6aILIJkDY7ykuiTjEN0+RWqmx4NSAUh3h79k4DHWtHC+HHh+u/fF58zG67/vgckEp8Y5ZUqGO4k4BzgBLlsyD4sXdaO7w4+hpAbGrapBjVOrbsZd0Ggw2SwMJgqKDBh5PEaJCmPMquJ8HLYekReRkHg8p5vYuqMHh4+lYFnc5tg0/zzSDJjR5oWmWWgPqYinNOQ0oeMkvNFEmX32TH/BRmkqYfuuqJDEyLPFyL8Gm/U+liiZEh5M44WyAc0FF1wAQsiI4ML5965du6oe/O2338Ydd9yBNWvWYMWKFfjjH/+I/fv3uyUrzjlkWcasWbPQ19fnvq+vrw9dXV1jOa+GIF92/2BvssIrSd3IdOUCj7Fe4JW8PmZ3CkXerGZClsTNzm0DQkoBAkEIfuWtQzh1nvD4eWz9u9CTIpNVLqghEIJenAvi52TEZLYwaCQoJbj4nNkYSGg4eDQB0+JQJOrqOQHAU5s+wMFoEmC8QAwvFFCQypqYGVILjmmaDL39mWHCOofLfeAQQbfqkVqk7CJ0hFVEQipyuomcZiKe1N3FnHORofAFpEnPn6mEDVv2FPLbJomctGExqKpU/YXTBGUDmg8//HBMB+7t7cVXv/pV/PCHP8SFF14IQAQwDzzwAC644AL4/X6sX78eV155Jc4++2z86U9/woEDBzB37lz8x3/8Bz73uc+N6fMbBSdrcvsjv8X+3kTJ1xBSP2v2epqMlStJrV62sCC9uX1XFI8883aBb07AKyOnC0XeB275JO64+lx7gUq4JQBKCBSZwKcKYcIzT56B9/Y0FD1lAAAgAElEQVQO4NhgBowLkqLFUNZnqdkw2S0MGgVCgGtqqPcXc9byg55EWrMVloctMizGIRHirkXuouz8yeG2/LcwjP+fvTePk6M6z4WfU0tXr7NJo9GKAElGwpHDMhgcX4xsXYs4iqx8MtgWsmOM+IVrjHF8BYQ7QPwRXyQ+QPG1w4fsBGIRLAs7togiY4z4wPIiQsQgBwQeARJol3r2mV6raznfH6erppfq7qreZ6ae388/i57q6tPVVec8532f931GIjKiCQWaxgoDQn4RCVkzrxWX9kXzCIVtECZ7A77wcByiwEFrcLNNgFXq2LlLg34RXe0+yIqGR3a8BlXVoGgUPknA2o9dOC1TUAUJzX333We6ag8PD6Ojo8PRiZ944gnIsowHH3zQfO3zn/88/uqv/grr16+HqqpYtWoV/vzP/xwA8OCDD+JrX/saZFnGNddcgz/90z8t5/vUHIUe3JFI4YiCwNc2LNhok7HuZV0I+ETM7vBlRfMyo1KZomqrzsXGdVyffm/Ptv04MxDFWDQFwiMvr10IpQTHWceiepswr4eHrtNJb2FQD4T8ohm9K3XfFrq3e/vC+M7TBxGJKzCySkaqk0/nrSg1BPpAwM8qBOWU+/vkglIm+hV5toGIpc0NQScKDXRKLauBgOoY0zYaXR1+aJpmEuNGRmfsUu6UouH4uSiQ0endIxAkU2raow7TjtQUJDSHDh0y/71x40Y888wzjk587733FjSw3LBhQ95rH/nIR/Dv//7vjj6j3ij04L57xQKMF9mVz54ZwI2rPzhpHu5yYFfLY9dR20ilGVVdNF0h5RE5CAJv9rk51R8FKGuf75NYOsFoLpVLbjiOgOrMH0jgOXg9HBKyBlXT8/r7OBEwh/wiogllUvXEqTYy0zqFIveEALNnBLKid+U+E93LutAW8iIha6YVCMfppslqtpEXaxr59c9fhu3PvoXjRdPD0xfsOhLolJnUzusMmLYn7S2+gr+V3We6mWHMN20hDyIxxbS74TnStK0WUoqeN1cpGoXAc9BBsfs377mExgol7J6mDawe3P5YHDv3vl1wMeM4gkfv+EQdR9kY2NXyhIfjCPmybzsrfZHdVFohbxaBZwaXSVllDdfIROqKNQ1kZeU8T/IEf3Zvd46wsO907fqbiYmeRQStAQ/6RxLguGyn+vZ0KhKoToO2uKxi/qyAGRWMJVX0D8eh5Ez0lAKReAr/J+0I3hYUMRp1f7Nc6BTw8RxkVUdK0UDTFhKlost2n+lmRqYecjympLWAzb/2WbUMUVQdPEemZddgW4RmMlQc1QO5D24sqRZdzDhu+lRZlCIgRqpuZDyJsQjQ0eI1y8wL6YvspNIKEamNn74Y23a9gdkdPpwZjBUUgmoZolEnMLqHumSGQdFYx2pF1SEIHGa2+TAakcFz6UWBAOMxBZJHQMArVEVTZhUVJGSi0g6Y2GFrOpBIsuaSLpkpjERKQ3uLhGRKRzSdeiqlh6lVpWUtUErrI8saujp86B9OFDUlNsClq/KaCQRs02bMr9MJBQmNrusYGxsDpRSappn/NmC3bHsqIffBHS3h2ktAMK8zWI+hNQWK6R2MVN2MVi8GRhLoH0mgk1IIAleRvqgYkTJ/L7F4ZYtTMuOTBKQUDQlXYJoFmjZOVVUKChYVY6XTHOtDRChGxpPgOS9iCRU8L2PjAy+ULSLNJLOqRjEwksg7RqcThDWV3rm6KAydAiLP47YNl9r+PWpVaVltlNL6GBF4TaO2yAwBIHAcUk3GaIz5bDp2DS5IaN555x1cddVVJom58sorzb/ZLdueash9cFNKcUW818PjS6svrtPomhe5qTpCCIbHkhgal7H0/A7LxcxJ1UQmkTLet23XG/BJPGIJFZF49aqOWtPdVJs7EN0Y6BSYOzOAj35oLp5+4R3whFWyse7QBBwYqRB4HpQq0DS9IhFpJpk9fGwYAk/Q0eLFuaE466GCCVGwAWbqykwyXeSD44gp/rX7DNay0rKaKKX1MSLwZ8Zits5HOGR1U24WEALMbPNOO/0MUMOy7amI3AfXKwlFG8AFfGLTPdSNQG6qLuAV4JcCiCZUbP7KR/OOL7dqIvd9sqJBTqmoRiBluloYGDtuO7j3pivRvawLPdv2Q+Q5Fh0hzBcMOgvPL13IqiVVTbMlIi21qBpkduMDLyDkY67QgkCgqDSvbBtIi5YJgU9iJqwDo4ksnc90Bs8RfO6TH8irRrTzDDa60jIXVvdNKa2PEdGVbZRuEzRfqglg4+pq9+OWdR9q9FAaAte1zSG6l3Vh81c+isfv+STu2HB5UeO7obEkevua08KhnijmOm6FzJ0UIez/jU7LxWD1vlJRNDvwCBw8AjdtLQwk0V7jrl2/YqWi4eE42lukLCNVCtZJ21hYcs9pJSI1FtWR8UTWomr1TGXeYzNbfcjNLBGwvkaqzsbiFXmMRmWXzGSgo1XCkgXtAMp/BpsBhe4bvyQUnYcMI187d0Sz3jV+n1iwvH46wCU0FaB7WReuW7mk4N+pTifFBFBrFHL8LpRjt7vg2XlfZkTYSj1RSlER8AlQNd2Wy/hUhOYgpH7o6DB6HvstfBKPkfFkWn9H01UXHM7rCpnaJjsE18mimnmP+b0C2lskeAQWhVk4J4SFc1oQ8HrAEwKvxCOSUGzpJKYLOI5gPJrCd54+iJ17D+PwsWGcHYzj9EAMsSSrllFVHYePDWPjAy+gZ9v+pt2sFbpvKKjlPLR80Qz0bNvPfPEkftIWwbQFPbhjw+XTlswANqucXBTG+lVL8eKrJxAethAkAjhxzrp78HSC0xx7uVUTVu8zdlKiwISpmVurrg4/ZnX4sXzRDDz9wjugaRM+YMLCYDyemtb9ZVSdghBnpEbgAAqWamJ9aQh80oSerNol/kD+PTa3M4R111trsx588oBpieCCQdcpZJ1CVlL40fNvQ+A5cIRpRAZGEkj6RYzHUhB4rumb5xW6b6IJFf8jZx5avmgGXnr1ZFaaWuAIUpNMY8XzrM9Ss/0W9YZLaKqAYlNjsgl7ATSiTbmTHHu5VRNW7xN4Yvaf8QgcdMom7wVdIfzDHR8HwDpu/vtv3kM0rYeabhYGVmXrWa8RAsnDQRI5W2Xqqg60hzxIpljnVdYE0Wv+/nYJrlNiW6zKzrjffRKPlMq64lLATTkVgCF25Xl2L4xG5PT9oOPMYBxtIakqhru1QKH7xicJefOelVA4FBAxNFa8grUZ0B6SMKPVW7Lx4XSCS2iqAF8Rc7Bm6zI5GdqUl1s1YfW+j106H8+9fAzxpApV0yHwHIIB0YwW9I/EseXJV00y0xrwQFY0JKeRgaHRhE7gCXhuIgut6ToIIdj1/6wxRbez2v04cmqs5DnHojIunNcKgJVz57o0V9JjyEk5sHG/K2nfp/5h9rsqLpGxBU2j4NK9fTgubeOSjtrMbPM2ZfM8q/smllBBqQJV07LmvWRKw4zWbJPTtqA0KQjNSESGpuvwS2LTlcg3Ci6hqRC9fWGEhwo/1Ln52EabuDlpU97IsZZbNWH1viUL2i3J0evvDOChH/ZiPJYCIcDKK85D/3AMfcdGIPAEs9p9ACHoH443HTGtBgSegBAWwRLTkSydsgVM1Zn+hedZN2ZDUOn1CBB4rmS5qk6BI6fGMGdmADyHspqsVaMceNe+I1A0nXmCuTmmsqDTdD8hwgEgLI0IipFxGR9Y2N7o4eXB6r7heWZmmjvvKQndvK8NyIqGgE8Ez6HpG2eOxxSo6oRWs1k2pY2CS2jKRG9fOO0eHSnqBp3ZWK8ZoiOZ+eVYUsVoREZK0RAeTqC3L5zVz6XRY60WckkOpRQ/e+ld/Msv/sDavUsCLpzXgjeODKKrw4/rVy7BS6+eBM8zA822kISRSLIpyzQrAaVMW9Ta6kFS1kAIEE+qUFQNOmX6l85WL0bGE4jGFZOcCzwBBbFlGHp2MIb2kISNny6/cWIl91t4OI5YQknreVxGUy5aAyKiCRW6jrRXFoWqN1/zPAO5940RYcyEJPKmcXBuNMfv5TEwUthwuJmgUzqp5+dqwiU0DpFJZCgtLiwUeJLVWK+RJm651gN+r4hIXDGFmxyBZdfMyWw4lwnj+58diiGV0kwz0TkzAxA4grGobBK3l149iU9csQCHjg6lBaZB3Hb9Jfj1wZP49e9PTwmRMCHM0HNeZwDJlIoFs0OmpuDwsWGIJNueAmAu1i0BCdG4Cj2pwOfnEY2X1oglU0rD7pmuDj+GRhMQeJfMlANDSxX0e+CTRNN9m+cI5s4MTJq5oJCu5rzZLeZ93z8ch08SQKkCSRTyjFabEYQwHdhkn5+rBZfQOEBvXxjfefogxmITlS9Gbjl39y4KHK5fuSTr5mqUiZuV9cBIRAaXbktPwRYvnp8Q+U0FwzkDxvenoBiLsAkZAC79QCd0SjE0lsgjboeODmU1/evtC+PwsRF0tHgxHpUnvQaDI0wMnVlCb9WkzoBRJfLoHeyaGATx6MkRxEvojRKyjp17Dzekc+m6FYtx+NgwVJ3C5TT2IfAEBAQ6peholaCqFILASIyhZbpx9QcbPUzbKKbHyozm9GzbbzZ9lDw8VJVCBwXVWWTXrJrkSVPMAYSwtQaYvPNzNeESGgd47Gf/hdFofuWLrrMJQNMoOI7AKwmW/QAaZeJmZT1wdjDGhKACQVuQ7cQppXldM70e1g15NCojpejwSkJWamoyYNe+I0ipGkYicroNPzC/MwhV1xEeTtgibk8++4e0CI9CFHgE/XxG5cfkQkDioeoUOgXaW3x5uhQ792nmIrB1Ry/2HTxd9DN/9PzbAFB3UtO9rAvXr1yCn774LjSdgueyexO5yIfRK5TjgIAk4tbPXAIATW9tUAx29ViZGzmjkzQHQCfA3M4AYgkVLUGWoo0mFHg9POJJpahXXKXIrDg0OLlhwsoRDm0hJmpuVkPQesIlNDbR2xcumlMlADwih/aQt2CnxmqauDkR7FpZD3g9PBRVz9L45HbN/P6uNzAiJzEWnfAu8nr4SZWr1TQdR0+NIp5uDiYKHC6YE4KmU/QPJ2wt3r19YZwIR9IRLVblEYnraA16LAluM2N2h880BK3WfbppQzeGxhI4dHS46Gfv3Ps2lixor/t9s37V0ixheEJWEI0rZjpBEjnMmRkEBUVS1tA/Eq9qWrGrw2fZp6oZseKyeRgaly0X/cnwvBeDHT1W5nxgpFuHx5NAmvxv/PTE9TAivzzPAaguoWkNeqBqFCLPmengTH+tE+fGEU+qaAl44Jf4ks1KpwtcQmMT2599q+jfDWO+G1d/sKiJYjVM3JwKdq0W7YBPRCSWQjJlvWgZY31kx2uglOkt2kISAl4BydTkyNWORWU89FSvSWZCfhFzZwag6dQkLcUWb2PyOHxsmIWbCUFmlUdC1rBwTghnBmJmGguw7uvSSBjjWTgnhKSsWUZlMlHOfbr51qvx2Z49SMiFwx+UAt95+iCeuv9TFX4j5zAWM+PZaQl4sn7vL62+2Px+tz3yEo6fjVT8mRwBQgEPHr9nFXr7wnjgn18py1eMS7uW1zqyJPAEmzZ01/ZDmhy58wHPk4Kb1Mw5sprwSzx+WOAZsTLinaxRs1rAJTQ2cWagsAOrwBPc8+Urbd1M1TBxcyrYtVq0RZ7DdSuXmMJXqweie1kXAj4Rszt8eXqKZs/VvnNiBFuefBWDo2xnPLPVC7+Xh6rpeflzq8UbgEkaDfE3q+rRwacbt6g60xFs2/VGnubkvdNjTSEoZJFDHnNmBsxGgnZQzn161xc/jPsff6XoMaPRVMP0NIC9Z+fG1R/E3z3xSkVRGp4DAILzZrcAYNfznpuuKnl9ciEKHAJeEW0hCQMjccgprahTeFvQgz/76AXY/8YZnOqPQtcpCAhEgcAniVA0HYmEAituNG9W0OLV6QWnZN6YI0WeVBytJYRZrVwwt832WKc7gcmFS2gcwEr8a+DdkyMNKb02UIxkFHtI15f4rEbpfirB868cw/d2HYKq6ZA8PL52/SUI+MSCk5TVxNCzbb+58InpFA2oDqoDOkezqjysrpEo8NB0ve6daDMrMwSeoDXogcjzWdV2tUL3si7ccO1Fpl6mEBqlpwHsPTvdy7qwcHYLTvVHSv5+HAvaATSzXwtACQFPSFYKoHtZF1ZcNq+k3ggAOtu9uPUzl2Tdl7kRQyC707Hk4c3294WubW9fGN/98e8xGmGN44x3+yV+Uol8awmnRMF4/iPxVNlRtMxU8HRPG1UCl9DYxLzOIE6GI7BKJqgaxc699ZukyyEZ5bL5aup+ao2UouH7zxzC3v88DoCVZN9z4xVYOId1rHXy/a3EgTwh0AHMnuHPqvLIvUaj0VRDyMycGX6MRmXIig5KKQI+kXka1TEUbdz/pUhNo/Q0dp+dL62+OKvDsKLq4DiCj35oDt4/O25GbOd1BvEnH5qDl149mX0sIbgup8qxty+Mg2/3lxzjDddeZDmP5KbNBIFkPZN2XJa7l3Xh9s9diief/QNOD0QBMLFrsVT5VEAtm4Qaz39byJsuFKAle1YRAgg8B03TIYo8KEjJVLCL0nAJjU18afXF+O6Pf4+RiHVLbEpRN1JTT5JRLd1PrWFYGBw5OQoAuOLiLmy64fKsPipOUEocmCeWXPchPPnsH3DsXASaRiFwpKZ9LAxdjE8SkFI1eAQOAZ+IgE80vV0yy87rifWrluLMQLRoJIJS4JEf9uLpB1bXcWT2nx2n932hbtQGevvC2LL9P5FSS98QpeaPzPvtRHiClNjFdEtV1LpJaOa9omkUiqaD6hSKqhUs7SZgjR6DQQm3f+7SafV71BIuobEJY2fzyI7XEEtYt8OmFHj6hdrvPOtNMpp9Asy1MLhh1VJ89r9/ABxXXuOR3r4wIrEUzgzGIfIE7SEJgmBdwZZbdUBAIPIACAFVKXjeXkddp6Bgk6LfKyAV0eD3CqCUNk0EbdOGbhx8u79o6/hYUkXPY7/F5luvrtu4nDw7Tu77Usey1gH27oO1d+7GjFYvCOGKRhOSsoquDp9JzCZT9WE9UY8moYV+f6MRqxENawt5EPB6kJDVpt0cTma4hMYBupd14Y4Nl2PL9gNIFShX0HVWEVXrm7RaJKPR3lKVjIlSip/96gieSlsYBP0i7thwOS5fWv74M3dzs9p9GBmXMTCaxPyuIDZ+eiIs39sXxvZn38LJcBQiz4FS5oOkaZSZPBICwk2Y+9UiUuP3iZjbGcS1Vy0sKu5uFL6x/vKS4tpDR4cbQmrqfX3CDkT0ug4MjCTRFhQLRhOmWifvWqKRTUKbfTM41eASGofoXtaF61YuKaoRKFYR1UxotF+TFXEBYGtM8aSC7/z493j5jbMAgAvntuCeL19ZsVg5c6GIJVUW5dGAwdGJHkTGdRuJJMET5qWiqHra7JFpqngOEHkOCtUhChwUTYdH4JFMVd6vQvLw+MzHF2elJkqJuxsBJk4tLRJuBKmpFzItR5xiPKZgZpvfkqhMpU7etcZkLGxwUR64Rg9gMmL9qqXo6vA1ehgVI3PxJoT9vyAQ07m1ljBJwXgii7hsf/atkmM6GY5g03d+Y5KZj18+Hw/f/rGqTFDh4TgkkUcsqWJgJAFV08FzLLz//V1vYOfew3hkx2sYGE0gpejpbp0ZRCad5dJ1anYVbg95cd9NV6FrRuXjEzigNSjh0NEh9PaFKz5frbF+1VKsuGxeyeMOHR3Gzr2H6zCi+sG4x88MREu6k1thovFfPlHp6vBDVrLJsbtIW2PdisXMgDKlglLqNqGbwnAjNGWi2E47s/tuM6MRu7zM0lOOEHS0ek3ikoSKMwMxnNc1cf1iCQUjERlnBuPo2bYfSxe24+e/ew8JWQPPE9z86T/C6o9ekNUDphIYu7nRiGw6NBtN88LDcex8/u10hQKBThmJoVQ30yqqzsr7OQ5QNGD+zIDZtG3z9gMVj6815K0omtaIFKPdTsI/+f/eqUuVYKHIYKHrYqQXMyubjN8091zLF83Ay2+cxek0iamkl40hAbMiKpOp+rDRmCyFDS4qh0toyoSqUcu+NASoS8+PaqBQKNYnCejZth8nzo2zBVunIBzJa8PtFJkpLkopFF3HucEYOI7AI/JoDXrMMRgeUgOjCVAwM7j3z4zh0JFBAEBHi4S7v/RhLDu/oyrXwoCxUKQUDQCFYrWxpoBGAZ4QqJRFYrL+TIE5M4NZ3WerAYHn0J72bSlHM9HIFOPmW69Gz2O/LUpqVI1app7KJWFWRORPPjQHv9j/PhKyCk2nGIsk8cgPeyEKHIJ+Me+6AKy7cSSugEv755wMR/DdH/8en/qT8/HSqyfN65l5f1ajW3RLQCwYTajHIt2M+rpy4WpZpgdcQlMmRJ5DEgQ8z9ILxk7M7xMnzYNjtcuLJVRQqiASlxFLKNDS343jgLgORN9X8K33/jPdeVfESCSZRXoyyU9ryAMCYh4TT7KKF44wF1/jmumUQtV0DIwkMLPNy8LDUJmZJABQtjhE4+z9kshjQVdLwWqzSmAsFA8+eQCyMrEkZRnEpcW+Is8hc9nyCBxmtDLX8lDAk3Uf7Nx7uKy0Qzayl0in0bRGC0ntkJpcPU25JKy3L2xJRJ5+YRxUZ+SQIwS6DsQUFQIHzGxjaeTM6wIACVkFR4hZNadTinhSxe7fvIf2kMck38b9CVROZkSBg+QRi/YmqeUi3Wh9nQsX5cAlNGViwewQzgxEEU+qUFQm/PR7BcytQrqpXjsjq10ez8vQNB1DY0mQjGXciEQZi3L/SAIECXBcNjkBJsjPeExOk6HsYzSaH9GYSOsk4PUwcpV5mBEFCfgEJGUVbxwZwBtHBrBwdktVIyHGtc+NumTCEPsKAoGisdRAV4ff7FeT6VoOMDLz4xfeqXhsfE4ZulPNRDMISe14Ph06OoytO3qxaUN32SRs174jlkREUZmNhfEaIQC0fJ8k47pQsHuPy0hpcoQ9B4qmY3ZaSzcaze5PlXbHKBs9N364ocSh0eTXhYty4BKaMmFEN2a0SlXNYddjZ1SMMG184AWEfILZ7bTYpGxM9rnyFZpukmK0grc6phis9EkEQEvAg/F4KmtMx8+O41v/XF7EKPMYnVKkVA26Dggc6wiclVIkTEGvU0DVKTwijxmtXoSHE2gJiFkN/HKJxu7fvAcQgAdLUZULnyQUNBO1g2ap9rDj+bTv4GnM7QyWTcLCw3FLIgJYR09yX8u8LmORJHQd5j2sUxbhEQTOTI8qOW0cKiEzKy6b13DS0Azk14ULp3CrnMpE97Iu3LLuQ2hv8SGaYJ1Z7bQeL4VaVx4Vqi4yKmaM6glR4EApbBGR3Mmb0onXcv+/HPA8gd8nYCyWyv+s9Mn7RxI4fnYc0biCeFJBXFYRS7D/T8gKxqIyTp6LFDwmmdImolA6ha5nty+ndKLqRNMo5JSGgZEEAl4BQ2Myjp4ew5FTYzh6egynB2KIxFLmNU3IqmlmWS78EvPpqeR+a5ZqD8PTqBR+9PzboFQvq5qnq8MPnssm5HrWvykARmS5tMjb6rqsW7EYPkmATil0XYem69B1Cr9XwNqPXWhez+pI0pmH0zWXLajS2cqHW0XlYjLCjdBUgFrksGu9MyoVSjYiT36vgDGb7rG54XWDBFVCYgx4PTx0ShFLqAWPMT+mQDTIKmJUCUg6E6eoOlJKKqtxnvGdT/VHzcgRa7pX0Ueis8Nf8f3WTNUediufBkeSpljcSWRq3YrFpoYGOgUF+20CPpGRS43ptgSeQzAo4VN/cn7B5oRf//xlpriYAJg/a0LwbVgenB0q/XwazwnPEYT8IiJxxTSZJGmhj66jKbQqbhWVi8kIl9A0GcpJCzjR3JQiTJmLnqqNlyQ1fFofkwlCCruSO0HILyKeVIo62GaSqULRoMz/rgbJAmAukIXOqWo6OMK0RtXAyXAEX3vkV2Wn1JxUqdVLw2VHT0PBiGN7i88RCete1lWQiABw5DxfjEgaf/viN3+Zp6MBmLHp1z9/qfl5PkkABcWZgZhZ+g9KTJ1ZPKliRqvUcK1KM5FfFy7swiU0DUKhRcPpzsip5sYOYTIm6Q33PVv0O8xq97HxWSyeyZSa1qY4vzYcAUJ+DyKJFKjO/ttIf+Wej+MIdI2C44lZbVbLiJGT81TT7UDXgWNnx00C6USEbRyTBCt937L9AASey/q9Mv9fVjUQsOq9geE43jwyCI/Igee4qpTvZ8KOniaWVLF80Qysd2i2WYqIVBPjFmTGeN1qHIZW7fi5iKnt4Qgjb82iVXFLnV1MNriEpgEoSUIc7IycViM4IUzj8cJpHoBFH/ZsXWv5t40PvICRsQR0h8aMosCxKiJVh08SC0YeNF1ndgMcB5+PZ6kFah0xqpTIlFOxUmmVSyGUK8Jmx1BE4woIAVKqnjdGq75KBmRFB6BXpXw/9xiPwBX0RjNg2CfUo/FeOSg0+kKvGxsL47fIxGhUxtzOUFXH58LFdIBLaBqAUiTEyc6oUArpxLlx9GzbnxcBqnYoec2m3Vhx2Txs2tCd9bpP4tHvkMz4JQGKqiEuqwWJUiaMKFf/cBytISlr0VRVDSm1vE6tBBOEhLMgSHZgRI5qwGlspdSKHWP3vFbILN83Umrllu8bxxAQCDyglrC5+tHzb+PZ370HEFJRSq0ZYGh8VItnZHhMxrVXnW/+91RqcOfCRS3hEpoGoJrCX6sU0mhURjyp5lUyGRGgaoeS9x08jf2vn8auhyZISFIuHt3JRWvQg3GLKqZiKPQ9Ms0j9XTYwjCPZNUqrJcMIawvCeshJJqRhISswivxJkGSUxqSKS0voiHwTPugaawqihACUSBZkaNRm8JqJyiWUiMEBdNuTrRGdlCOGLtQ5Eiz6dk5FlNYRZFFdMlOSq2aWqNK0L2sC20hr6VGjYKV+i9Z0A7AnlmrCxcuXELTEJTbD8Rqp2aVQorEFKy+1koAACAASURBVLQEPBU3xWrxCyXTTgYUjUVrjMjK8Li1piAXHEcQ9IpZE7ud6Ewh9PaF8ciO15CUVeg6Bc8T8BnmkZI40RQvpVD4fSLu2HB50evSs21/1u8VSyjoH0mA5zjMnxUw03ZGGXVm5EgSVahavj1CNUEIsrRGhYTaRsdnqiNLc5R7jO3PLEOMXewYu5+f5kn557GRUquW1iiXGBUCAfC1R36FuKzmRVfiMnNzN8TBmb1sDDNUryS4De5cuLAJl9A0AOWURBbS3dyy7kO4JSeFFI2raEuXuhowIkBOwtc7vrUaazbtdvTd1mzajeWLmL9SKT8bj8jaz4/HKyMzxnc6cW4c8aQKTdOzzCMJYS7Yak5TvEwSUgy5EbWAT0RIVjAWU/D+2Qh8EutJYpwnM3Jk/G5KuvtyJeA4Aq/Ilx15oDqFoumQvLxlBM0oR7fDaZyKsZ1Ejuyg7JRalbRGucSo4GeCVaiF/CLeOT6M+x9/hbUi0KmpnbEiu5pOcS4dsWUpUEbKDc+zZhANu3DRbCCUOplGmg+nTp3CypUr8eKLL2L+/PmNHo5tZO7i7ehYcqMEAJBMsQZrm3OqPwodK/BsIRMEkkWkSi3qTkmNgWKEJuATkUwbBBooRmYKOSRvf/YtnAxHIfIcKKXQKDUXWpImMEC24JXnCRbMCllaJlh9zq59RywjNAJvHaEpNPbDx4ZB0z1QnIIQpjG64wvdFe3MM8lfOSJeQ4wtCjx8EhNj6zotGO2ger4eyUqInBk50sq8PtWayUqdy4qoFYP5HS2q9JyC4xiB5AiBzys0bUrNhYtKUO667hKaJoexAL313hA8Aof2Fi8CXrawUkoRTah4/J5P5r3nuz/+PeJJ1Wwe5vcKaAl6oGm6LVKUi7V37q5KbxkCoCXoQSSWyprc/RKPRQvaLSfZzOiUquoYiciQFRaFYZLSwjoZnepmHxuBJ5jZ6oUgcJYEJPNzMgnfJ65YYLoqSyKPU/1RqBrFrA6/+VvYuY7G+ftH4o4WNknkoFNWRr2gK4R/uOPj9t9cA2SS8UytUblVTmbkyMObJNfprGRFjKxSaoD9iFG1UOizqg27BJKAkaFUSqtYa2QcY5VSc+GiXJS7rrsppyZFb18Y2372utmYjYW/Wbt9tPsQ8ApFdTc03dqdTeIUlFKMRmTMbPVmHWdXjDyzzQ8OFOeGy28Ux/MEPsm6A7Gi6TgzELUUPBpVYZpGMZg2zSRAOtJBIRTVyRBwHNAe8qA9NPHdrXQIharPDh0dykrr6RToTP8GBuxcR6PCzND4UApQlF68dcocyimhOD0QLX5wHVCL/iRWkaOkrBYse86EXxJsp9Tsao2KwS4xMo4pJ6VWDmqZUitWwUYIyUupcYS4xMhF3eESmiZEb18Y33n6YFaFjDkxcjpGxpPgOW9B3c2ufUcQ9IuY2eYzX0umVIxEUqaZngG7/iyGkHnx/FYcOTXm+Dt5PTyLKMUVy78rKsVYNIXWoCePaISH4+DA/JrYZD1RDm2QGJ5DQZ1MIqWiLShlfZ4VASlWfZa5iBspvUzYvY7dy7pwx4bL8f1db2BgNAGBI0ipxVc6VdPhEfiq+QU1IwqRpJ7HflvSHmHR/BZsvvVqAJWn1AhHEEuwe7RQytQ2McpIM1k1RHQCO0SrquX7toiRQbYpRqMps0GgYS5bTWLkptRc2IFLaJoQu/YdYYaGyDCHNMSalO2q2lt8BR/YQguzyLNUSzn+LJlC5kXzWvD+mXHbaZOQX0QsoZQ8Xqc606dkEI3evjDGIsl0Y7c0Ms5jkBijPFvgWDTD6xHMa5SrgQGsCYjd6rNKfW5yIzWlQCmg6jpAgfmzArY+Y6pg861XlyQ1h44Oo+ex32LzrVdXJXrUs20/zgxEEE+qkNOLs06zRdlOIg+JpIqhsSR4UtptncB64a9WuqoW1WnmMbA4JkM3ZCV+tkOMDNghSAYSJ5SsKjWD5CxfNAOHjg5VtadPrfsEuX2I7KOmGppHH30Uzz33HADgmmuuwV133YUf//jHeOqpp0AIwR/90R/h/vvvh8fjwaOPPoqf/exnaGlpAQB89rOfxYYNG0p+xlTS0GTqZWjaUM/ouWEQGp4juPjCGUW1GsUExMYCX05TvVwh8/JFM8wOrlYwLAzG4/b7y3AEWDA7hJaAZFYt6XrhsmeeJ+DAJjdFozivK1/sW0gbY1dDYyX2dSrqtoJVJK4QCAFaAx58/fOXTcvJrJTnEwDLBo/lwMl94OScj/3svzAwYl3p5pcEdHb4GPkZT/dPQjqdBWZeSSuI8Bgo1g260SilNbKT6rMCzxOAAj6vgERSRVtIQlvQU7Xftdr3Sj3P36xoOg3Nyy+/jN/97nd45plnQAjBzTffjH/8x3/ET3/6U+zatQuBQAB33303fvSjH+HGG2/Em2++ib//+7/HpZdeWqshNTUyb1yPwJm7k3TK2wTPEVtOw4UiCJXsYK3eu37VUqy9Y3de9MWwMBiLOWssp1NgcDQJTdMhpzTolJGZ3AoRPl3twRMCv1csGmJ20h3ZKwmmTmVuZwAbP/3BguesdEIxmqtFE0rRyieOI+A5Mm3JDGDP82nfwdOY2xms2B6hFsaM3cu6EE9qjICnBeyZiMsqjp+NAACCfgFBn4fp5QjQ2caE7NG4UlajxsxsEQc2p1RrF2uVUnNCNpxojexEjqwgcBwz/kyoIBwQT6poD0lV6enj1Hqm2c4/1VAzQtPZ2Ym7774bHg/rh7Jo0SKkUil885vfRDAYBAB84AMfwJkzZwAAb775Jr7//e/j9OnTuOKKK/A3f/M3kCSp4PmnGjJv3PYWL/qH42ZUwnhmeZ7gupVLbDkN19Mp99E7P4HbHn7JJByZFgblIJZgpcCKqrOJkjCTS0nkoWmaWbVkpymegVIEJJNQntcVhKxokGWb7WsrQFxWsXB2CO+dGbfelQKYO9OP9hbftJ7Aupd1YcVl87Dv4Omix1XL86kWwud4UgGlgFaCTkTjKuJJFTzHARQYi6Uwr5PNmU4JjU/izfcaOrr2kAeaDoSH4gVtPXiOiemN6rp0ISGMcLGRKlowO5SVUqME5jntEppCWqNy+hoVAkcAhVJ4cshkpUag1ez63ojzTzXUjNAsWbLE/PexY8fw3HPPYefOnTj//PMBAMPDw9ixYwe2bNmCWCyGZcuW4c4778TChQtx991347HHHsM3vvGNWg2v6ZB54wa8AmZ1+DE4Gjdb88/rDOJLqy8GAEuPplzUyyl3/xtn8J2nD5pkphwLAyuomp7WxeTrZDwih/aQVNWwa6N2Qn5JwKn+WOHrReBInzOVsWlDN4bGEiVFws1iZLlz72Hs+tURZpsBZ1ERXQd0nVUgaWkOo5Yw8LRCphheEnkkZBWzO3wghNl2iBwBpaxLsSBwzGWdUpw/p8VMUwMo2QOrkBhbTrFNjWERwiIx7G+5eqRCxMiAHTF2LniesSCjUlCjgEfgzL/bFfMXQrld35vl/FMNNRcFv/vuu7jllltw1113mWQmHA7j5ptvxmc+8xlceeWVAIB/+qd/Mt9z0003oaenZ1oRmtwbN+AVwHf48yaNzG7BZwai2Lz9APxeAefNbqmrWEzTdDz1XB9+9qsjAKwtDCoBq24ANI3ZF4g8y/8rGjB/ZsCyKV4laMROqLcvjNFIEqpWfKGa6vlyJ9h869W29DRPv/AOlixor/l1yxVsGqLToydHsyKU5fJ7mtbOnR2IIpkWxtslRxxYA0sDsqLBJwlmpaMocOzeo4AocoxEgULkOSRTahaRLiWCL+WrZlcDUk6VmqJoeSk8CkDycNA0agrq/T6mofF7BVBKHYv5rVBpgUCjzz/VUFNC89prr+H2229HT08PVq9eDQA4evQobr75Znzxi1/ETTfdBAA4c+YMXn75ZVx33XUAGIMXhOlVgGXnxs2MIsSSKsaiKVBQyCmtrqZ1Y1EZDz3VizeODAJgFgY8l21hUCl0nULgCBSbOplK0YidkFFe75MEnB3KJk5GeN3vFV0ykwM7ehpdp/jertfx+D2rajaOzMWaA0Xf+8M4dGQQAk/K6gZdDLF0+tNOt2GBZ+RBFBgxyZxP1n7sQrz06kkkoaI1mNbpAOgMeaFoFOOxFCQPn19FWWYK22n6u9zIslXBwqGjQyYxyq1yqqY2qpbp/XrLByY7asYazp49i69+9av49re/jY985CMAgGg0io0bN+Kv//qv8Rd/8RfmsV6vFw8//DCuvPJKzJ8/Hzt27MAnP/nJQqeekrBz42ZGEUYjMggBOBCo6e6/RooEQM3K/N45MYItT76KwVE2EQZ8ApKyhpRS3dIJJ+aR1UAhQrl80QxbKb5yEB6OgyOwjGoJHAeabhroIhvdy7pww7UXFa2wA4DwcAI79x6uWeopt+GjQWKqTWYMEALwHMdSsJpupiklDw+fR4CS9jAzorXGGHPnkyUL2s3XF3SFQEGRlDXM7Qzgtuurn8KuR/rbsmChwLGFXq/mZ0+m808l1IzQPPHEE5BlGQ8++KD52p/92Z9hcHAQP/jBD/CDH/wAAPCJT3wCX//61/F3f/d3+MpXvgJFUXDZZZfhy1/+cq2G1rQodeNmRhGYYJbl2sV0TlgSeZw4N25pYlmNyM3zrxzD93YdgqrpBS0MqoWErGF2h79u6RYrQrl80QzT8qDa1xJg+pmT4Qg4juSJGwWBRaXmdoYq/pypCIOklCI1tdTTGBuMM2OxdO/q2hAZw9LAEMESQuAReOiUgucIWoNSnv2JgUbq61y4qDdqRmjuvfde3HvvvXmv33LLLZbHX3vttbj22mtrNZyGo5LmSMZ7T56LIJ5UEAqIEHgCWdEACuiU4PRAFH6vAFWjVRe3phQN39v1Bl44cAJAukmfQKqmlymEc8Nx/PrgybpNvrkTfc+2/TUVCtO0JYWS0ylYFIjZ5djNlReGXVKzc+/bNdHTGBsMRdXB5bbSrSJ0HfBJHJIpHRqlENJpJ0qZRsYViLpwwcCVPsRFpTBy7SPjiaydfm9f2NF7Z7RKCAU8GI8ppvEe4QCeY92DRyMpABSSyGedoxJxa/9IHH/z//7OJDNXLOsCwEwx64F9B09j3V3luX1XivBwvKrXMhdjkZS5686EqlG0t/hcMbANrF+1FJ3t3qLHUAo88sPeqn/2uhWLoaosSlJrj19NA665dB44QtJWHwStQQ9EnnNJrwsXabiEpg7IFPOSdFt+QSCm3qUQevvCeGTHaxgYTWBoTEZc1tAektDV4YOY9iqSRAE6ZSHotpAEVaM41R/DsbMRnB6IIZZUyxa3vv7OAL7x7V/jyMlREAKsX3URDr4dzrYhqAMUDVizqXakprcvjJ5t+7HxgRfQs22/STS7OvwsCpaBagqFFU0HyXgCCWHpBb9XxOavfNQlMzZx62cuySOFuYglVfQ89tuqfm73si7csu5DmD0zYPoecSSfoFYDfq+ITRu60XPjh3HxhTPQGpQwtzPokl4XLjIwvUqJGoRiJcGFUlFGZCYpq+A5JgI0nLb90kQ/ifbQRJ+JaDyFVEoDxxHWSErV0D8cR0vAg42ftr+Lo5Ri16+O4F9+8QfoFAimhbn3P/FKzR2Di2HNpt1YvqjDNCKsBnJL4TN1MrUumaQ6zWpDb3RLpbUQJU1hdC/rwvpVpUXCmZ5P1fxs43nd/uxbOBWOQuQ5CDwQS1bemJHnCQSOYMHsUNbnuXDhIh9uhKYOKLTT90p8wVSUEdXxiBwoZe3SCWHVTZn9JGIJBacHojh2dhzhkQR4jmBWuw9CWigs8AQtQY/tSTCeVLDlyVex/VlGZi6Y24Jvf+Ma/N+P2yczolC72+rQ0eGqRmuKRc+MHXh7iw/RhFr1NBBJi4GNHb3xb8K5lU1OsX7VUtxw7UUljzt0dBhbd1Q//dS9rAuP3vEJ3HvTlfjAwnYE/RJmtfsgeXhwHDNN5UtUrOX+7FxaZ+yTBDet5MKFDbgRmjrA2OmPyEnEEqrZ0t8n8UimWFMoiokqlwefPACvJGBmqxdtQQkDownoOkAIRSqjn8Qv9r+PSFwxJ0JKAZr+t9HunFL7epeT4Qg2bz+AU/3My2jF5fNx2/WX4Lq7f17Ny1EVrNm0G3u2rq3YibZUQ71a7Yh7+8JIyIr5mws8AQFxS7UrwPpVS3FmIFrSHmHfwdO45rIFNXNZtjIyNaKA4eG4KQIXBYKZrT4WheF5hAIenDg3jmRKg6oxofHczgBuXG3tJ+ZkTC5cTAe4hKYO6F7WhXevWIB/ffFd6DqzMvCIHMZiiuXxsqJDVlIYj6bglXiEfCKSioaUQuGVBDNK8PIbZ5GQNWjpc3KcDk2nGI3KZodQu5oPw8IgITMDvZs//UdY/dELsPF/P2/7ewocgZr2YHIKkWdu2U6wZtNuEADzZgXKLqu2aqg3GpWRTOnY+MALNVkUjAVO5DkolJFZVaPwiAQtfo9bql0B7NojPPLDXjz9wOqyP6dYqjL3XsmMAlJKIIkEus5IbMAnmpuOf7jj42WPx+mYXLiYinBTTnXCoaND6Orw4YK5LWhv8SIaLx01oWD9WEaiKSiqjpA/u8mc0VwPADSdeR9pGkVC1hBNKHnty62gaTq2//wtPPjkq0jIGjpaJGy59b/hz//bhXjtcD8GRuVqfP2SCPg82LN1reP3UQCn+mOOxNaZMCpVkikVlFKMRJIYjaTg9fCOK9LswljgOlq86XQEZ0ZoRJ530wsVYvOtV2P5oo6ix1QqEnYi9M+slhMFzhQQG8S/WkLzcosPXLiYKnAJTZ1gTGqxpIqBkURJU7VcaBoFySif2Ln3MMZishmeTim62aGUAOgfSUDg+aKaj7GojL/9x/8w/ZguvqAD3/mfH8ey89liUKq9fN4Y9QmXXadJE0P0uGfr2pKLkRWOnBpDLKE4LqvO1ckkUzraQhLaQ1LFi0Kh6injXgj4RHS2+SAIhoFeYY8bF86w+dar4ZOKT2+GSLgcOCnpz9TQtYUk5rhNKQQLz6RKUOs2Ay5cNDvclFOdYKQ2jKiKXdt7knabBuEQ8AnmwvrTF98t+p72kAehQGEx8DsnRrBl+wEMjiUBAGuuvhAb13wQPM8WASfCW54n4AAzZSQKHII+EcPj9qI7PE+yJnSjCsWp+NfwQ1q+eKaj92XqHjY+8EJVTCqLhf8z01wBn4iATzTdi10yUz3Y8XwyRMKbNnQ7OrcT76/Majm/xJuO9JaeSUVQSh/TCD8yV7PjopngEpo6wZjUUooGnmPu1JoNzQilgEoBUZhYWHftO8J0MzyHlIVehec4xBJqwUU408JA8vD42vWX4JrL5gNgE5STyIzAsQosv1eEounwenizlDyaUGx5PH3uv3/AchLcs3Ut1t6x27G1wqG0aaYd5E7I/gw3YgPFFoVCE3pm+B/I7jLsOujWB93LurDisnm2RMJzO4OO7BGc/Ia5thpzO4MFPZMKwY4+pt73lavZcdFscAlNnWBMao/seA1JWYVH5OD1C0imNCTk0noaRdVx/FwEhBAMjyfBFYjwGNEfRdXzFuGUouH7zxzC3v88DgCYMyOAni9/GIOjCfRs248T58Yd2RlwHMH8rhC+tPri7N45aYffkN+D4bFkQYcbAmDhnJaiC8nuR9Zi647ekotSLtZs2o0brr2o6LmtJuRoXDFTe6UWhWITerHqKddBt36wKxJ26vlULxdpA8UIsnHezDFlukwbUd1q3192xuTCRT3hEpo6ontZF+7YcLm5CBoLZnhYR0tARHvIi6OnxgoSAFWjaA+JiCc1KJoOgOZZ4vEcgaozJ96T5yLo2bYf61YsxnmzQ9jy5Ks4cnIUAHDFxWwsf3h/2ByPEzITsHDBzp3kQ34PkrKKWDKbsHGEjVOnwJdWX1zyszZt6MamDd2OU1A/ev5tPPOrd/GTLWss/241IQMAz3NoCUiWC1VmRCaWUOD18Aj6JfP9xoReKvzvNkirHzbfejV6HvttSVLz9AvvOPJ8qtdv2NsXxuFjw6CUVTO2BSUEfKJlKtQYT+YcU6vISamWBy5c1BuuKLjOsGrW5vcKaAtKJd/L8wTJlI6OVi8IIaxCJqNnCXPfZt1nKWXlx28eHcSDTx7AbQ//yrQw2HDtRbjvpivxh/eHTWuFM4Mx29+B55BHZjK/3+avfBSP3/NJhAIetLdI8EkCRIGDwKU9iakR3Qk6mmD3bF0Ln8fZLZtI6QWJUKaI0mhQeG4ojjMDMaxbsRiP3/PJLAuCXE+upKxiNCJnETZjQs+tnqqm+NOFc9gRCes6xfd2vV6nEdmDcc8Z5peqSjEwmkAsoRRMhdar2qnW1iAuXDiFG6FpAKxcnY3dvChyWbqTzAiMwBEoqo6AV0Bnuw9DY0l0tHjhlXgQECRkFUNjCegZ2hxKkfZe0hFMl31TCnxt669wMhyFrjOjO91B65h7b7rKFhExdnBtIQkDIwkQjkDkAE0H2kNe3Lj6g/Y/NI2fbFmDnXsPl2xznwurFJQRRdE0tkiQdG0WR4jljjY3ouMRubQpqIyAl71mTOhuWql5YETVPKKAhFw8ChkeTmDn3sPmfZIb2Ql4Bdzxhe6q/I52BLVmiX+rl1mfEIBQYHg8ifaQ15Ig1yty4mrBXDQbXELTIGROZj6JRyzdzbejxYv+4bgphDWoiZGiETMsDZae34HNX/lo3vmsIAocFs1txbd3HkQ8qYJSVj1FyUS5tR046RXjlwSc6o9B0ym49OZY05DVHLAcrF+1FOtXLa04BWV2cI4kGZUhAChbPHgOeVqA3IXC6OKcUjRQSvMmdDet1Hhk6pxmtnqh6XrJHlAGWd7/+mkcPxfN+lssqWLz9gPoufHDFf22pQS1xvP81ntD8Agc2kMSOtt9GI3ISCkaQFHwGapXtZNL2l00G1xC0wDkTmayoiGlaIjLzBZBFHl4PRwicRUizywSInEVuk7R2urBSCSJSExBNK6iZ9t+LF80Ay+9etLsZ5ILvyRA1XQMjScgpzTolDXgE3jiyGzSCZnp7QtjNJJMt3CHmQZrCXhw++curcqkt2frWnz2f+1BImU/vGSkoPZsXWtOyJu3H4BOAY/AoS0kIeAVQCnN29HmLhQBn4iUqiGZ0hFNqO6E3oTIjarN7gjgHGK2SY0VFFWvWPhaSFD75LN/wPZn38LJtMklzzFX9oHRBDrbfJjXGShZ4l/PyIlL2l00E1xC0wDkTmaaDiRTGghhi6qi6kjoFB+8oB3vnYlgPE1s2kISErKKeFJFS8CDtqAHI+MJ/OuL76IlICLo9+Z9VmvQg0gsBZ0CQ2Oy6SOlE2o24rMDO2QmXzDLYVa7D6NR9rlOjTLt4Cdb1uBzPT9HXHbmbLxm026suGweNm3oxtLzO2ztaK0WCpHncduG6hA0F9WHVfqlq92PaHy8ovNWmr6xGpeqUZwZjEDkCXjCGi0aqWBKgJGIDJ4nJcmJGzlxMV3hEpoGIDwcBweK48PjUFWaVaWk6xooAE2lOHR0GEG/gAvmhMxdVnvIi5Bfy9rZ6TpFNK5k9bXhOIKgT8yqXFI1Zo8Am039DNglM5lRp6HRBOQU0rtK50aZTrBoQTtGxhM41W9f2Ayw/iP7Xz+Nni9fZWtH6y4Ukw+F0i8L54Rw4lzE0XOQiUrTN1bjGhmXIfKEpWgJYe0DONaGgSMEKVW33YjPjZy4mI5wCU0D4JN4nDgbsSzPzpWzROMqQj6VdZOFitMDUcxokXB6LMrSUwIHAgpZoZAVRl48IqsoGo9lCyCpTkE42GroZ+CGay+ydVy+YJZHStXKMsp0CiNyMn9WwDGpUTRm8fDNm6+yRVTchWJyoVD6ZeOnP4h3T444FpcDTI9WafrGalyKpmNWmxdD40koKjMtNWxE5nYG0N7iMzVzLly4yIdLaBoAAmKSGSsLhNzXDFIgiTw0XcfAaBIgjJioWnaqJeATIadUxC069Ko6hUcgSNkUAYu8/UZjeYLZEOvjklJ0S8FsNZEZOVFUCp3qGBhJOjrH/Y+/guWLOvD4PZ+s+vhcNA7FomoGMXVCaiQPj7v/8oqCpPa2h1/MEhIvnB3Eo3eutDUunucQjaeY3ix9HKUTBqyn+mO46Vu/xOyZIddqwIULC7iEpgGIyyo4jkDXKSi1IDU5fCMhazg9EIPfK0AUeCiKlldmTcD0MuNxhaWVCiCl2o/O7HrIvgg4TzDrZeXayZRWF8GsVeTEaRXUoaPDpmDYxdRBsaiaQdjtkJpSnadzyQwAHD8XxW0Pv1iQ1GSOq7cvjC3bDwCEVTFaadwGRmUMjcm4YG6LazXgwkUOXELTAHR1+DEWSUKhTD+Tl8dPh5mN1wkBkikVCVm1jOjwPIFfEjDqoNNvKThd1K0Fsxxu23BJ3bqp5vb02LN1reUiUwouqWkMGmV0uH7VUpwZiJa019j966NFCU2h+8zu/de9rAt+LzMqZWTGevOhU5gN81yrARcuJuB2Cm4A1q1YbPaVsRIl0pzXjf/mOOTNcV4PD5HnEIkrVRtfOYu5VQfkSnrNOEFuB19j59rbF8ajd67EN2++yvE512zajdsefrEGo60+evvC6Nm2HxsfeAE92/ajty/c6CE5RrHfsNDx1fzOmzZ0Y/mijqLHxJIqPtuzp6bXd8HsEGa2eXH+nFDJY2NJFYOjSbz13tCk/d1duKgmXELTAHQv68KsjgAEnvWmJWBC3mKt2UWe/S2Tz4T8IhRVRzLlrGS5GCqJTGTaHmRaBtQapVq9dy/rKut7HT8XdZy2soNqLsZOiUCzwkm7/lp95823Xl2S1CRkHf/7n1+p+vU17okT58YRHk5gJCIXPT6WVDEwkoCi6fAI3KT93V24qCZcQtMgjESSEHgOPE/glXjMaPFCLtIgTtF0UzfDEaaXiSUUR11+S8FuRVOzIdOTyYBVq/c9W9di4eyg4/Ov2bQbvX3hqhCRai/GWy2+HwAAIABJREFU9fLtqTXs/oZAbb/z5luvLjkpajrw7Z2v5b1e6N7qbCvu05Z5T8xs9aIlICISK54+HhlPgqbNadtD0qT93V24qCZcQtMA7Nx7GOPRFJIpDapGkVJZJ1A73EQUOPi9rL9M7vEcmbBGcAonFU3NBicmeY/eubKsaM39j7+C+x9/pWIiUu3F2AkRaGY4+Q1r/Z0/b4PYj8cU7Nx7OOu1R+9cmUdemLM8n3Wf5BLj7c++lXVPtIe8mNXhw8I5IfAWj7NH4EyNWmebz2yLMBl/dxcuqgmX0NQZvX1h/PTFd0EyrrymUeg2Onz5JQGEANFEtl5G5CdcrBXVgctkBpxUNDUbynG23rN1LThrp4iiONUfq4iIVHsxniqOx05+w1p/5/WrlpZMPQGsMiqT1PT2hRGXWSdun8Rjzgw/LpzXmnWfWEXoToajUHOeW1XVceJsxNy0EDByNGeGH7M6fPB7Rcxs85pkBrB/DaaC5sqFCyu4hKbO2LXvCOsEano7M5Ryu24NepBMqVlO3AYULV0tVeaYJntFTyFBMoCiE/fuR9ZixWXzHH/ekVNjGBpNlEVEqr0Yl0PmmhFOROX1+M529DQA8PQL75jpyO/vegNJWQXPAarKHNxjCSXrPrGK0Ik8l6eZGRxNZFVAUrDqpsExdt8JaQsEp9dgqmiuXLiwglu2XWeEh+PgOdbGPDdAYNV7guMIgl4R47FU2W3ai2H54pnVP2kDYNXTo5ibsYFNG7qxaUO3Y/HvSDSFkWjK8fWrtnHgVLJjsNuFuV7fefOtV+OzPXuQkAvvNnSd4v7HX8l6jeO4dJ8p1hST54lJWK08nFIKszs5cmqMvZ/kdww3oKisSeV5s1uwbsVi29fAKIk/fGwYHGGO8m7pt4upBpfQ1BldHX4MpndruXNWLpnxiBwEnsN4vHr9ZTIhChyWL5pRk3M3GoXcjAtN3OU4dwPAoSODjo6vxWI8He0Y6vWd7/rih/MISymYliSEIqXQLMKa24Dy2JmxvHmglJbuzGAcAs/SlnasEDLJPaUUiqbj3GAMHEfgETm0BjwFI42N6g3kwkU5cAlNnbF80Qxbi2DAJyKVUhFXqm/maKAlIOKlV09iyYL2KTdJWe2ES6WIfrJlDXbuPezY3yfTudsOmpGAuAtX/jVYvmgGDh0dYnYhDjpsA4DAc0jKKghHkExppoYmN0JXjuRtVrsPqqbZ7hKcneaaIEyaTtOpsSTmd+VXaNmNcrpw0SwglNYikVE/nDp1CitXrsSLL76I+fPnN3o4BWFMlm+9N1TUmsCuhUGl8Ek85nUGkUypU9L0rmfb/jw3YyfftZz+MyI/OcXVmQtXZhqsXo0R64WbvvVLDIxOaFU62yT8831/CiD/GoxGZYxGUvB5BSRl1dKGoBiMtFHQL6Kr3Zd1TQGYEbpwGWJwAtY9HGAdgzNbN7QERHxj/eXoXtaVNed4BA7tIQlDY0kz3W2YXxorgDFmjiP42CVzMTQuV/QMuXBRLspd190ITR1gTJasl0zhibEWFgaF4E1X2kzVUs9KtSp7tq7FhvuexXjcfoRM0SanbYLT9FyzoliUKZfMAMwXacN9z2Lh3DYcPjYMSqm5wOs6BQgQSyhladeMxzwaVxBPKJA8AvxeAbv2HclqOlkOcc6yS8kZ3HhMwf2Pv4IVl83D6+8OIp5UoesUyZSGs0PsOc/U6GS+3XhN1yn2HTwNj0CwoCu7Y/FUnS9cTA24VU51gLFgxJOFF8daWBgUAs8RJNOVNpOxxNcOqmHFsONbq8u2Tdi6o9fx+xqFqdDLZufew9i8/QD+8N4QxqMyzgxEs6p3csmMgfG4ipHxBDRNh6pRKCqFqlHolFUeViN+rVMgIasYHkvi5LlI1t/KafRoB/sOnsZIRM6rqDPGA7ANVO7vDkxEf1JpAXImpup84WJqwI3Q1AGGnkPJCPVmIuQXEU+qVe36awWS/nBCkLZMmJwlvnZRDa2KYZvgdCe97+Bp/Ob3p7H7keaP1uQKVYHCC1czam2M3k46pRB4loIZi6bQGvTYijKx7231ZFYXFKzqac2m3Qh4Bay9ZtEEe2gAeIKS/a9UlVatIs+Fi1rDjdDUAUbvEYFP22inUSsLg0Iw5i6e41hHUhtRC7cJF8OerWvR4nfG/3VaXkqh3rDb16VZe5gYvZ14wpzROEJA0ukiO1GmI6fGbDW2rCZiSRU/ev5tHD8bKX1wlTG7wwdCmIWDYNWK2NDUcKRhhrMuXJQDN0JTB6xbsRjbfvY6dJ2apEIUOEgij7E66GUywRp0UVy/cklJq4NmrnJoRKRgx7dWl10FtXxRBzbfenWNRlYZ7JaSN6vWJjwchyhw0DRqBjy4dBTSiDJ1tkkF007TDf0jCZw3OwRZ1qBoOhJydircoHYfu2RuU1bkuXBRCC6hqQO6OvzQdObZBDALA03X8ywM6gW75drNuoBZEa3v/vj3aAl6kJC1mhKc9auWYv2qpY4jL4eODje1YNjOwlVOKXw90NXhh6ZpzN9MZ1kcjVJwHDGjTP98359aCoOnI3QKnDwXwX0br8IjO14Dz5G8CHFLQLTdhsCFi2aBm3KqIXr7wvjqwy/hqw+9hKGxpFmSLSsqZAsLg3qhPeS15UPUrGJRg2gNjSVx9PQ4TvXHMBKRcfxsBBxoXVIhlTp3T0Y0q2/UuhWLIfI8WoMe8GkNDU8Irl+5JIuk3XrdpQ0cZXNBp8BDTx2AyHM4f04Ii+e3mv9bNK8FPkksfRIXLpoMLqGpEQ68dQ6P/LAXJ85FQMEqi0IBD8ZjKWiN4zIm7BCTZlvAtu7oxZpNu3HoyCBO9ceQkPMrOM4NJ6BptCIHa7t49M6VZVVB3f/4K7jpW7+swYhqi2b1jTIq2uZ2htAalHDxhTPwv278cFZK1YjquZhAQtZZv52ctHczkFQXLsqBm3KqAcaiMv5+50HE0mXaIb8ITacYj9VXL1MIQ2NJBHxCyUmr2r5DTrF1Ry/2HTzt+H2jURlzZwbqEkkqtwpqYFRu6hSUFZrZN6pUysyI6kkCgeyw6+9Ux9BYEqMRGaLAIeATIfJcw0mqCxflwCU0VcY7J0awZfsBxNL6mNkz/GgLenD4+GiDRzaBkYgMSik2fnp50ePqvYCVI7i1gqLqdd9l7tm6tiwCtmbTbnzz5quaghTYwWQViRr6nwWzW3Dy3LhLanIgChwUVUcklsJ1Oak6Fy4mC1xCU0U8/8oxfG/XIaiaDo4jWDArAEkUMBZrjPi3GNpCXtvOxrWa3Hr7wnjoqQNF3YzLAc+RhqRCynXuvv/xV7La8LuoPjJ77SyY3YL3zoxBb4LUb7OgvcWL0YiMlKJh92/em5L+bi6mPlxCUwWkFA3f2/UGXjhwAgCLylz3iSX46YvvQtMVjIwnGzzCfOSWatYKueXV5wYjNa80mT0zgBtXf7BhE/KerWux9o7dJV2TMzEZU1CTCZnp02g85ZKZHISHYuB5DjwHJGXVbM8AoOkaKbpwUQguoakQ/cNxbPmXV3HkJEspXbGsC3d84XL4vSJmtPqwa98RnBlsrhbyAk+qko4p1Qumty+MzdsPQEmXq9da08IR4L6NzZG+2f1I+SmoG669qGSPIBfOkJk+PT0Qa/Rwmg46BTidtRH3iASCQLD92bcgy1pT9qFy4cIKNXXbfvTRR/Hcc88BAK655hrcddddePnll7FlyxbIsoxPfepT+MY3vgEA6Ovrwz333INYLIbu7m7cf//9EITSfKuRbtv/9U4/HnrqNUTiKRACrF91ET7/yYtActqZ92zbj7eODjrasdcS7SEJt3/u0oompUIOzZ3tXhw6OlzF0dpDMzeuK6dbsM/D4Sdb1tRgNC7W3vnvNXWyn6wgYP5OnW0++L0CToSj6OrwuW7bLuqOctf1mpVtv/zyy/jd736HZ555Bv/2b/+Gt956Cz//+c/R09ODxx57DL/4xS/w5ptv4te//jUA4M4778Tf/u3f4vnnnwelFD/5yU9qNbSKQSnFv774Dr75j/+BSDyFoE/E3268CutXLc0jMwALd1u2GG8QPvUn51e8wzKqRmJxxewFc244XjcyE/AK+ObNV2HP1rXYs3Vt05IZgKWgfB5nv38ipU8K24TJCJ80fQPTubOTYRNhoLPNh4BPNNs1NGMfKhcuCqFmT3ZnZyfuvvtueDweAMCiRYtw7NgxLFy4EAsWLAAArFmzBr/85S+xePFiJJNJXHLJJQCAdevW4bvf/S5uuOGGWg2vbMSTCv7P07/Hfxw6CwC4YG4Lem78MGbPCBR8T/eyLly0sK0hkQsrlOoSXCyVVK1KJKcQeIJ7vnxl1UPdtbZQMM4fCnoRpDoGRpzpqdZs2o0Vl83L69p628Mv4vi5qPnfC2cH8eidK6sy5qmAQr9rb18Yfi9vViFON2TGpQgBCAcIHLONEHgCv1cw+wvN6wxCVjRbpqUuXDQDakZolixZYv772LFjeO655/CFL3wBnZ2d5uuzZs1COBxGf39/1uudnZ0Ih5uvm+rJcAQP/OAATg+wheTjl8/HbddfAk/OLiYXO/cexptNQmYAmE3nrBbuXFuBMwNR3P/4Kw0YJWu/3tnmM9NZ1Uatvapyzy8rGmZ3+HHO4Q5338HT2P/6aex6iAmGc8kMABw/F8VtD7/okhoU/l23e7i86zadQSmgaRRUp2gNSmgJehBNqPBJAnieYiSSRDypoiXgQVvQ47ptu2h61DwP8u677+Kmm27CXXfdhQULFmSlZCilIIRA13XL15sJ+18/g03f+TVOD0Qh8AS3/F/L8T9vuLwkmQGA3b95D82SsecIKRo23rXvCEYiSZzqj+Ho6XEMjdWvQmvFZfOwZ+taLF88E/NnBTCr3Q9CmJdULTr/ZnpV1eJzCp1/+eKZjp27FW1Ci1NoUXYXawar6z4Wk93rkwNziiUEt3/uUjx6xyfwP9Z9CGNRGecG44jGFVCdYiwqY2hMdt22XTQ9appMfu2113D77bejp6cHq1evxoEDBzAwMGD+fWBgALNmzcLs2bOzXh8cHMSsWbNqOTTb0DQd//KLPnOR62jx4m/+shsXXzDD9jnqVSJtB34vnxc27nnst00l5K2XCWKtP6fY+Xd8azV6+8KOo1+urqY0rK67lU3GdAelTFPDEWDbrjfQ1eFHeCiG8VgKHEcg8AQ6BXSdoi0kuUJgF02PmhGas2fP4qtf/Sq+/e1v4yMf+QgA4I//+I/x/vvv4/jx45g/fz5+/vOf4zOf+QzmzZsHSZLw2muv4fLLL8fu3bvxsY99rFZDs42xqIyHnurFG0cGAQAXX9CBu//yCrS3eEu+18jhnzwXaZqKCo6wiV1OxXGqP1b3xdFuJVJmEzQDtcjd1/pzSp2/XNsEF8Vhdd1dFAABQIHxqIyh0YTpum0UMXAEoISaaXYXLpoZNXvin3jiCciyjAcffNB87f9v7/7DoqryP4C/LzPAjKKuFCC6iL8rMXFNwWSRlDBXQBGzsPIXrps+Wq5fgdXU3dINyXB7TC3Znl0rxaBFEcmUWi1R49HFNskey9YEExDQUlBgft7vHzQjP2b4OTBzL+/X8/AHc8+cOWfuHObDOfeeT0xMDJKSkvDCCy9Ao9EgJCQE06bV7Y6anJyM9evX486dO/Dz88P8+fM7q2mtYkphcOOXJZfI4CFYHOkHRSvuVjKt4esMRlRVO0b+JqBurwmIIrrqf9WeKiXinhvX5inqrsoh1dmv09r6s7fOROymo52+4WB3Yel9J8tEEdCLIvTahu+RwWA0/61zrMV/Ius6dR+artAZ+9DUT2GgclFgxRx/hIz1afXzX3r7NH6urMHN2xroDUbzxnJy5+QkICZshE02hTPNcHV2DqnOfp221N+eJajGuNNwncbvO0Rjm5dVBaHuC7+7clE6QRQBoyji115u2BE3xd5Nom6ivd/rnJOtx1IKg3WLAjHIu3eb6jGt4ev0RjjQ9jM2Z8sAprGuSoLY2a/TlvptsQQ1Iy4LSicBBqNocSNHhUKAj2cvLAgfKbuLO1u6Bb8t76tCIUAURUCEw1zQ39WMogiFk4Cers5YGO5n7+YQtYgBzS/Kf67G5vcapjBY/exY9FS7tLku0xq+s9IJeoO8Zmcs7YlCtpW9dabFW7NbQxQBncH6V7DBIKKwtNLqTJAgoNmAqKUy9gqYWnMLvpe7GmU/1dT1Ac0HKoZm3kO5cxLq3pv7+qg7dXaUyNYY0AA4f6kCW/bmo/Ju8ykMWsu0ht9DpXTIxJRt4cgpBeRsR3yoTZag2qqlgKilMi0FTED7g6bmgqX6t2oDgMpFiVroG+y3tDTaH8mp53C3RtdtZ11aa2C/XlxiIsnp1gGNKIrIOP499h65CKMIuKmd8X/PjMX4kf06VG/9RHi37mgACf23xwDGccj1Lqj2Bk2NgyVnRfNBEQC73M0neQK4xESS1G0DmvakMGgL07UTi1/9FD/droHeQYMaQajbW6e/hxv3mXBQ2Vvbl7lb7loKiqhtnATAxVkBVxcFl5hIkrplQNPeFAbt4eXeA7erah0uoHFROsEoihjk3RuiKDLhnINb/ew487VLM+OyHCZzO0mf93090FPtDOBeNu3mdFX+s86qn+RLxvfgWNaRFAbtEf3YMKhdlXCkTA51d3AAzsq608+Ec9KSlTwTTlY+T4JQtxRj7ThRfU7CvTu6TEkpm9uHyXTx9c+VNQ0uvs6/aJvce51dP8lbt5mhsUUKg/YY95AXfLzccMtBklP27eWCyrs6GCGiT0/XVv0RI8eTldy+/WbyL5bh3cPf4MeyKhgt3IDX0bucSFoUTgL69la3eh+m1lx83RGdXT/JW7cIaCylMFi7YDx+1avlFAYdtTU13y55khpzVggY4NkLNRo9fLxUECGiVmNA395qTulKWFun5ztz3x1TW65er0StRg+d3mgx4GHQ1FRPlRJ3ay3nfHNWOmFO6HAc/Px/qG4hJ1UfNxeoXRS4fVcLjWn3X0Fokn5FEOpmZwwi2nTtnD3znxG1RPYBTUdSGNhC7lclXfI6lqhdndC7p4p7SchUa/Ze6UqdHSyZZpZMu/c2F/CYAqLmLhxuTZnOJgj3bpE27TBePweV6ZqWuVMfxHCfvnj38De4er2qyQ7GTgLgN/R+AMDPlTUY4OHWoI6SG9W/9Pfe3z290Qh1G/Nd2Tv/GVFzZB3QNE5hsHyOPx5rQwoDW7BXYkrefi1/3Wl6vrN3dDYFTEWlVQ0eN12L1JGZJsHK850EoI+bq/kW6ZZyf5neg/qBrKVyluqYNKY/Tn5VAr3RCMUvMzMQgZmThrTpfXKU/GdElsgyoGmcwsD7vp54aeF4DOrfp8vb4uTUdLq3M/l6c0Os7oLT87bTVQGTaYbJyanpJoH1969q7pqWFstZOdbf41tk5f6AGo0ealclZk4a0ua0Ja1tY3t1dv0kb7ILaMp/qsbm9++lMBj3kBfi2pnCwBYmjenf4v4hpt2J9+V81+HX44ZY3Qen56WjtQGTLcpZOzZ36oM2ybvmSPnPiOqTVUDz1aVybNlzDlXVdSkMTIkT25vCwBZMe4c0DmosLQmdPl/crvw9Jr793PiHoBvh9DwR0T2yCWg+/uIKDp/9yZzCYPWzYzHuoY6lMLCV+puiNWdHfGi7kxLympnuh9PzRET3yCagOfDZ/+Dcwx2DvHvjpUUB8LZRCoOutiM+FAAwKz4L+lYk6h7k3Rvb4yZ3cqvIUXF6noiojqx2Cp78yK+xdeUkyQYz9T0V9kCLZRQKAQvCR3ZBa4iIiBybbAKaZ554sFNTGHS1uVMfhJe79ZwqSoWApx8fwf/OiYiIIKOAZsq4rt1fpissjfZHP/ceuK+PCs7Kexc2e/RVYd2iQJvcsUBERCQHsrmGRo7qX/SpVDjxok8iIiIrGNA4OF70SURE1DLZLDkRERFR98WAhoiIiCSPAQ0RERFJHgMaIiIikjwGNERERCR5DGiIiIhI8hjQEBERkeQxoCEiIiLJY0BDREREkseAhoiIiCSPAQ0RERFJHgMaIiIikjwGNERERCR5DGiIiIhI8hjQEBERkeQp7d2AjjIYDACA69ev27klRERE1FGm73PT93trST6gqaioAAA8++yzdm4JERER2UpFRQV8fX1bXV4QRVHsxPZ0utraWly4cAEeHh5QKBT2bg4RERF1gMFgQEVFBUaNGgWVStXq50k+oCEiIiLiRcFEREQkeQxoiIiISPIY0BAREZHkMaAhIiIiyWNAQ0RERJLHgIaIiIgkjwENERERSR4DGiIiIpI8yac+kJMdO3bgyJEjAICQkBAkJCTgiy++wObNm6HRaPC73/0Oq1atAgBcvHgR69atw927dzFu3Di88sorUCqldzot9Tk9PR179uyBIAgYNWoUXnnlFbi4uGDHjh3Yv38/evfuDQB46qmnJJvywlK/165di3PnzkGtVgMAVqxYgbCwMKufAalp3OfAwED87W9/Mx8vKyuDv78/UlJSZHWut23bhpycHAiCgCeffBKLFi2S/bi21Ge5j2tLfZb7mAaa9nvIkCH2G9ciOYTTp0+LTz/9tKjRaEStVivOnz9fzM7OFkNCQsSrV6+KOp1OjI2NFT///HNRFEUxPDxc/O9//yuKoiiuXbtWTE1NtWfz28VSn1NSUsSwsDCxqqpKNBqNYkJCgrh7925RFEXx+eefF7/88kv7NtoGLPX7k08+ESMiIsSysrIGZWtqaqx+BqTEWp9NysvLxdDQUPHKlSuiKMrnXJ85c0aMiYkRdTqdWFNTI06ePFm8ePGirMe1pT5fvnxZ1uPaWp/lPKZF0Xq/Tbp6XHPJyUF4eHhgzZo1cHFxgbOzM4YOHYrCwkL4+vrCx8cHSqUSkZGROHr0KIqLi1FbW4sxY8YAAKKjo3H06FE796DtLPVZq9XiL3/5C9zc3CAIAkaMGIGSkhIAwIULF5CSkoLIyEhs3LgRGo3Gzj1oH0v9LikpQUlJCV566SVERkbizTffhNFoREFBgcXPgNRY67PJli1bEBMTg0GDBgGQz7kOCAjA+++/D6VSiZs3b8JgMKCyslLW49pSn11dXWU9ri31WaVSyXpMA5b73aNHD/Pxrh7XDGgcxPDhw81/yAoLC3HkyBEIggAPDw9zGU9PT5SVlaG8vLzB4x4eHigrK+vyNneUpT5HREQgKCgIAPDTTz8hNTUVoaGhuHv3Lh566CHEx8cjMzMTlZWVeOutt+zZ/Haz1O/g4GBMmDABiYmJ+PDDD5Gfn4+MjIwm59r0GZAaS30OCQkx/3727FnMnz8fAGR1rgHA2dkZb775JsLDw/Hoo49aPadyGddA0z73799f9uO6cZ/1er2sx7RJ4357eXkBsM+4ZkDjYL7//nvExsYiISEBPj4+EATBfEwURQiCAKPRaPFxqarfZ1MkX1ZWhgULFmD27NkIDAxEz5498c4772Do0KFQKpWIjY3FiRMn7NvwDqrf7yFDhmDnzp3w9PSEWq3GvHnzcOLEiW5xrtPT0/HMM8/AxcUFAGR5rl988UXk5eWhtLQUhYWF3WJc1+/zhx9+CED+47p+n/Py8rrFmAYsn2t7jGsGNA7k3LlzWLhwIVavXo1Zs2ahX79+qKioMB+vqKiAp6dnk8dv3LgBT09PezS5wxr3GQAuX76MmJgYzJo1C8uXLwcAlJSUICMjw/w8URQlebGkSeN+f/fdd8jJyTEfN/XP2mdAiiydawA4duwYpk+fbv5dTuf68uXLuHjxIgBArVZj6tSpOHPmjKzHtaU+f/fdd7Ie15b6/PHHH8t+TFs714B9xjUDGgdRWlqK5cuXIzk5GeHh4QAAf39/XLlyBUVFRTAYDPjoo48wadIkDBgwAK6urjh37hwAICsrC5MmTbJn89vFUp/v3LmDxYsXY+XKlYiNjTWXValUeP311/Hjjz9CFEWkpqYiLCzMXk3vEEv9FkURiYmJuH37NnQ6HdLT0xEWFmb1MyA1lvoM1C0/1NbWwsfHx/yYnM71tWvXsH79emi1Wmi1Whw7dgwxMTGyHteW+jx69GhZj2tLfR4/frysxzRgud+PPPKI3ca19EJhmfrHP/4BjUaDpKQk82MxMTFISkrCCy+8AI1Gg5CQEEybNg0AkJycjPXr1+POnTvw8/Mzr1NKiaU+T58+HTdu3MDu3buxe/duAMCUKVOwcuVKbNy4EcuWLYNOp8PYsWOxaNEiezW9Q6yd6z/84Q+YO3cu9Ho9pk6dioiICACw+hmQEmt99vPzQ79+/RqUdXd3l825DgkJQUFBAaKioqBQKDB16lSEh4fD3d1dtuPaUp9v3bol63Ftqc8rVqxA3759ZTumAeuf74KCAruMa0EURdGmNRIRERF1MS45ERERkeQxoCEiIiLJY0BDREREkseAhoiIiCSPAQ0RERFJHm/bJrKjBx54ACNGjICT073/LUaNGoVXX30VDzzwAPLy8uDu7m71+Z9//jnOnz+PlStXNvs69csdO3YMeXl5WL9+vc36kZmZibS0NNTW1kKn0+GRRx5BfHy8OauuNVOmTMG2bdvw8MMP26wtrZGSkoLMzEwYDAbMmDEDK1asQFVVFebNm9eg3KVLl5CQkGD19tKkpCTs3bsX//73vxvcprpkyRL86U9/wrBhw5ptx5o1a3D69Okm5/jvf/873njjDQwfPhyLFy9uZy+JuhcGNER29t577zUbtDTn66+/xu3bt9tULjQ0FKGhoe16PUt27dqF3Nxc7Ny5E/fffz90Oh0SExOxdOlS7Nu3z2avYysnTpzAkSNHcODAASgUCixevBhDhw7F9OnTkZWVZS63Z88e5OTk4LnnnrNYj0ajwcGDB/HEE09g7969iIuLMx975513Wt2ehQsXMmghsgEGNEQSsHPnThw+fBgKhQKDBw/Ghg0bUFJSgrS0NBgMBvTq1QsMV5LeAAAG9klEQVTPP/88Xn75ZRQVFeHWrVvo2bMnkpOTUVVV1aCcr68vcnJykJKSguvXr+Pll19GcXExRFFEVFQUfv/73+PatWtYuHAhQkJCcP78eVRWViI+Pr7Jzp7V1dXm2Y77778fQF2yuoSEBHz66afQarUQBAFJSUnIy8uDQqHA6NGjsXbtWri5uZnrOXPmDDZt2oSPPvqoye/bt2/H1atXUVZWhoqKCvj5+SEwMBAHDx7EtWvXEB8fj4iICGzfvh3FxcWoqKhAcXExvLy88PrrrzfZVv7TTz9FRESEOStwdHQ0Dh061GCb9qKiIrz99tvIyMiAs7OzxXNy+PBhDBw40ByQLF++HGq1GsC9mafq6mq8+uqr6NGjB+7evYv9+/ebc9u0RX5+PrZs2YKamho4Ozvjj3/8I4KCghAUFIT09HT4+voiJSUFaWlp+OyzzwDUBUqLFi0yJwElkjteQ0NkZwsWLMDMmTPNPzdv3mxwfP/+/Th58iQyMjKQnZ2N4cOHY82aNfD390dMTAymT5+OVatWITc3F71790Z6ejpycnIwatQopKamNilXX1xcHAIDA5GdnY0PPvgAhw4dwuHDhwEAP/74I377298iIyMDq1evRmJiYpO2//DDD1CpVOZEkyZqtRozZsyAi4sL3n77bZSXlyMrKwtZWVkwGo3YsmVLm96jc+fOYefOncjMzERubi4uX76M1NRUbNiwAdu3bzeXy8/Px7Zt23D06FGo1WqkpaU1qau0tBTe3t7m3/v169ck2/Ebb7yB5557Dv3797fapn379mHGjBl4+OGH4eHhgczMTIvlvv/+e2zduhXZ2dkWg5l33323wfn/17/+1eD4zz//jBdffBHr1q1DdnY2XnvtNcTHx6OkpASTJ0/GyZMnAQAnT56ETqfDlStXUFVVhW+//RaPPvqo1fYTyQ1naIjsrKUlp9zcXERHR5tnFObPn49du3ZBq9U2KDdt2jT4+Phgz549KCoqwtmzZ/Gb3/zGar3V1dX48ssv8c9//hMA0KtXL0RHRyM3Nxf+/v5wdnY2/3c/cuRI3Lp1q0kdTk5OMBqNzfYvNzcXq1atMs90zJs3z5ycsLUmTpyIXr16AQA8PT0RHBwMABg4cGCDdgUEBJhnfkaOHGlxOa5xdmNRFBtcw1RaWopTp07hr3/9q9X2fPPNN/j222/NeamioqLw/vvvY+7cuU0yJ3t7e2PAgAFW62ppyamgoAADBw6Ev78/AGD48OEYO3Yszp49i7CwMKSlpSEqKgoVFRWIiIjAF198gT59+iA4OLhds0FEUsUZGiIHZzQaG3xJGo1G6PX6JuX27duHdevWQaVSITIyEhEREWgus4nRaGxyvH7dzs7O5i/6xl/SJsOGDYNer0dhYWGDxzUaDZYsWYKysjKL7dfpdA3KC4LQoC2Njzf+YraWpVelUlmt08Tb2xvl5eXm38vLyxtc0JuTk4OwsLAGS2KNpaamQqlUYvbs2ZgyZQr27NmDwsJC5ObmNilrCkTby2AwNHn/RVGEXq9HUFAQLly4gBMnTiAwMBATJ07EqVOncPz4cTzxxBMdel0iqWFAQ+TggoODsX//flRXVwOou1h1/PjxcHFxgUKhMAcgp06dwqxZszBnzhwMHjwYx48fh8FgAIAG5Uzc3Nzg7++P1NRUAEBVVRUOHjyIiRMntrptLi4uWLJkCdatW4cbN24AALRaLRITE1FTUwMvLy8EBwfjgw8+gE6ng9FoRGpqKoKCghrU4+7ujpKSEty8eROiKJqXvTpDaGgoDh06hOrqami1Whw4cACPP/64+fjZs2cxYcIEq8+vrKzExx9/jF27duH48eM4fvw4cnNzMWPGDLz33ns2b++YMWPwww8/oKCgAEDdEtZ//vMfBAQEwNXVFePHj8eOHTsQFBSEgIAAfPXVV8jPzzfPYhF1F1xyInJwTz75JEpLSzFnzhwYjUb4+voiOTkZADBhwgTExcVh06ZNiI2NxZ///GdkZGQAqPsivHTpUpNyfn5+5rqTk5OxceNGHDhwAFqtFpGRkYiOjkZxcXGr27d06VKo1WrzsolGo0FAQADeeustAMCyZcvw2muvISoqCnq9HqNHj8aGDRsa1DFs2DDExMRg9uzZ8PDwwGOPPYavv/66/W9aM6ZMmYJLly5hzpw50Ol0CA0NRVRUlPl4UVFRs0tEmZmZGDp0aJOgZ9myZQgPDze/57bi7u6Obdu2YdOmTaitrYUgCNi8eTMGDx4MAAgLC8Mnn3yCCRMmQKVS4cEHH0SfPn3g6upq03YQOTpm2yYiIiLJ45ITERERSR4DGiIiIpI8BjREREQkeQxoiIiISPIY0BAREZHkMaAhIiIiyWNAQ0RERJL3/2NqjxGuK1q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39" name="Picture 3" descr="C:\Users\Hello\Desktop\Data science\Impurity test project\Visualiation\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25" y="908720"/>
            <a:ext cx="7164387" cy="45389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31640" y="5464043"/>
            <a:ext cx="7344816" cy="923330"/>
          </a:xfrm>
          <a:prstGeom prst="rect">
            <a:avLst/>
          </a:prstGeom>
        </p:spPr>
        <p:txBody>
          <a:bodyPr wrap="square">
            <a:spAutoFit/>
          </a:bodyPr>
          <a:lstStyle/>
          <a:p>
            <a:r>
              <a:rPr lang="en-IN" dirty="0"/>
              <a:t>We can see that these two variables are correlated with each other. So, have </a:t>
            </a:r>
            <a:r>
              <a:rPr lang="en-IN" dirty="0" smtClean="0"/>
              <a:t>Strong linear </a:t>
            </a:r>
            <a:r>
              <a:rPr lang="en-IN" dirty="0"/>
              <a:t>relationship which is confirmed with the correlation matrix as well.</a:t>
            </a:r>
          </a:p>
        </p:txBody>
      </p:sp>
    </p:spTree>
    <p:extLst>
      <p:ext uri="{BB962C8B-B14F-4D97-AF65-F5344CB8AC3E}">
        <p14:creationId xmlns:p14="http://schemas.microsoft.com/office/powerpoint/2010/main" val="32519337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421401"/>
            <a:ext cx="7704856" cy="369332"/>
          </a:xfrm>
          <a:prstGeom prst="rect">
            <a:avLst/>
          </a:prstGeom>
        </p:spPr>
        <p:txBody>
          <a:bodyPr wrap="square">
            <a:spAutoFit/>
          </a:bodyPr>
          <a:lstStyle/>
          <a:p>
            <a:r>
              <a:rPr lang="en-IN" b="1" dirty="0"/>
              <a:t>Flotation column 02 level </a:t>
            </a:r>
            <a:r>
              <a:rPr lang="en-IN" b="1" dirty="0" smtClean="0"/>
              <a:t>v/s </a:t>
            </a:r>
            <a:r>
              <a:rPr lang="en-IN" b="1" dirty="0"/>
              <a:t>Flotation column 01 level </a:t>
            </a:r>
          </a:p>
        </p:txBody>
      </p:sp>
      <p:pic>
        <p:nvPicPr>
          <p:cNvPr id="15362" name="Picture 2" descr="C:\Users\Hello\Desktop\Data science\Impurity test project\Visualiation\c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08720"/>
            <a:ext cx="7164387" cy="41805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1560" y="5445224"/>
            <a:ext cx="7776864" cy="923330"/>
          </a:xfrm>
          <a:prstGeom prst="rect">
            <a:avLst/>
          </a:prstGeom>
          <a:noFill/>
        </p:spPr>
        <p:txBody>
          <a:bodyPr wrap="square" rtlCol="0">
            <a:spAutoFit/>
          </a:bodyPr>
          <a:lstStyle/>
          <a:p>
            <a:r>
              <a:rPr lang="en-IN" dirty="0" smtClean="0"/>
              <a:t>Cant, say anything with this scatter plot but the regression line shows that there is a linear relationship between these two variables. Even, the correlation visualization shows that these two variables are moderately in linear relationship.</a:t>
            </a:r>
            <a:endParaRPr lang="en-IN" dirty="0"/>
          </a:p>
        </p:txBody>
      </p:sp>
    </p:spTree>
    <p:extLst>
      <p:ext uri="{BB962C8B-B14F-4D97-AF65-F5344CB8AC3E}">
        <p14:creationId xmlns:p14="http://schemas.microsoft.com/office/powerpoint/2010/main" val="36208952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476672"/>
            <a:ext cx="7488832" cy="369332"/>
          </a:xfrm>
          <a:prstGeom prst="rect">
            <a:avLst/>
          </a:prstGeom>
        </p:spPr>
        <p:txBody>
          <a:bodyPr wrap="square">
            <a:spAutoFit/>
          </a:bodyPr>
          <a:lstStyle/>
          <a:p>
            <a:r>
              <a:rPr lang="en-IN" b="1" dirty="0"/>
              <a:t>Flotation column 03 level </a:t>
            </a:r>
            <a:r>
              <a:rPr lang="en-IN" b="1" dirty="0" smtClean="0"/>
              <a:t>v/s </a:t>
            </a:r>
            <a:r>
              <a:rPr lang="en-IN" b="1" dirty="0"/>
              <a:t>Flotation column 01 level </a:t>
            </a:r>
          </a:p>
        </p:txBody>
      </p:sp>
      <p:pic>
        <p:nvPicPr>
          <p:cNvPr id="16386" name="Picture 2" descr="C:\Users\Hello\Desktop\Data science\Impurity test project\Visualiation\c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989704"/>
            <a:ext cx="7164387" cy="42525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52944" y="5373216"/>
            <a:ext cx="7407487" cy="1200329"/>
          </a:xfrm>
          <a:prstGeom prst="rect">
            <a:avLst/>
          </a:prstGeom>
        </p:spPr>
        <p:txBody>
          <a:bodyPr wrap="square">
            <a:spAutoFit/>
          </a:bodyPr>
          <a:lstStyle/>
          <a:p>
            <a:r>
              <a:rPr lang="en-IN" dirty="0"/>
              <a:t>Cant, say anything with this scatter plot but the regression line shows that there is a linear relationship between these two variables. Even, the correlation visualization shows that these two variables are moderately in linear relationship.</a:t>
            </a:r>
          </a:p>
        </p:txBody>
      </p:sp>
    </p:spTree>
    <p:extLst>
      <p:ext uri="{BB962C8B-B14F-4D97-AF65-F5344CB8AC3E}">
        <p14:creationId xmlns:p14="http://schemas.microsoft.com/office/powerpoint/2010/main" val="33557616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1668" y="604067"/>
            <a:ext cx="7848872" cy="369332"/>
          </a:xfrm>
          <a:prstGeom prst="rect">
            <a:avLst/>
          </a:prstGeom>
        </p:spPr>
        <p:txBody>
          <a:bodyPr wrap="square">
            <a:spAutoFit/>
          </a:bodyPr>
          <a:lstStyle/>
          <a:p>
            <a:r>
              <a:rPr lang="en-IN" b="1" dirty="0"/>
              <a:t>Flotation column 03 level </a:t>
            </a:r>
            <a:r>
              <a:rPr lang="en-IN" b="1" dirty="0" smtClean="0"/>
              <a:t>v/s </a:t>
            </a:r>
            <a:r>
              <a:rPr lang="en-IN" b="1" dirty="0"/>
              <a:t>Flotation column 02 level </a:t>
            </a:r>
          </a:p>
        </p:txBody>
      </p:sp>
      <p:pic>
        <p:nvPicPr>
          <p:cNvPr id="17410" name="Picture 2" descr="C:\Users\Hello\Desktop\Data science\Impurity test project\Visualiation\c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1340768"/>
            <a:ext cx="7164387" cy="40324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89012" y="5373216"/>
            <a:ext cx="7164387" cy="1200329"/>
          </a:xfrm>
          <a:prstGeom prst="rect">
            <a:avLst/>
          </a:prstGeom>
        </p:spPr>
        <p:txBody>
          <a:bodyPr wrap="square">
            <a:spAutoFit/>
          </a:bodyPr>
          <a:lstStyle/>
          <a:p>
            <a:r>
              <a:rPr lang="en-IN" dirty="0"/>
              <a:t>Cant, say anything with this scatter plot but the regression line shows that there is a linear relationship between these two variables. Even, the correlation visualization shows that these two variables are moderately in linear relationship.</a:t>
            </a:r>
          </a:p>
        </p:txBody>
      </p:sp>
    </p:spTree>
    <p:extLst>
      <p:ext uri="{BB962C8B-B14F-4D97-AF65-F5344CB8AC3E}">
        <p14:creationId xmlns:p14="http://schemas.microsoft.com/office/powerpoint/2010/main" val="38138832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435255"/>
            <a:ext cx="7344816" cy="369332"/>
          </a:xfrm>
          <a:prstGeom prst="rect">
            <a:avLst/>
          </a:prstGeom>
        </p:spPr>
        <p:txBody>
          <a:bodyPr wrap="square">
            <a:spAutoFit/>
          </a:bodyPr>
          <a:lstStyle/>
          <a:p>
            <a:r>
              <a:rPr lang="en-IN" b="1" dirty="0"/>
              <a:t>Flotation column 05 level </a:t>
            </a:r>
            <a:r>
              <a:rPr lang="en-IN" b="1" dirty="0" smtClean="0"/>
              <a:t>v/s </a:t>
            </a:r>
            <a:r>
              <a:rPr lang="en-IN" b="1" dirty="0"/>
              <a:t>Flotation column 04 level </a:t>
            </a:r>
          </a:p>
        </p:txBody>
      </p:sp>
      <p:pic>
        <p:nvPicPr>
          <p:cNvPr id="18434" name="Picture 2" descr="C:\Users\Hello\Desktop\Data science\Impurity test project\Visualiation\c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908720"/>
            <a:ext cx="7189787" cy="38164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2887" y="4941168"/>
            <a:ext cx="6355495" cy="1200329"/>
          </a:xfrm>
          <a:prstGeom prst="rect">
            <a:avLst/>
          </a:prstGeom>
        </p:spPr>
        <p:txBody>
          <a:bodyPr wrap="square">
            <a:spAutoFit/>
          </a:bodyPr>
          <a:lstStyle/>
          <a:p>
            <a:r>
              <a:rPr lang="en-IN" dirty="0"/>
              <a:t>Cant, say anything with this scatter plot but the regression line shows that there is a linear relationship between these two variables. Even, the correlation visualization shows that these two variables are moderately in linear relationship.</a:t>
            </a:r>
          </a:p>
        </p:txBody>
      </p:sp>
    </p:spTree>
    <p:extLst>
      <p:ext uri="{BB962C8B-B14F-4D97-AF65-F5344CB8AC3E}">
        <p14:creationId xmlns:p14="http://schemas.microsoft.com/office/powerpoint/2010/main" val="32009958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88" y="620688"/>
            <a:ext cx="5688632" cy="369332"/>
          </a:xfrm>
          <a:prstGeom prst="rect">
            <a:avLst/>
          </a:prstGeom>
        </p:spPr>
        <p:txBody>
          <a:bodyPr wrap="square">
            <a:spAutoFit/>
          </a:bodyPr>
          <a:lstStyle/>
          <a:p>
            <a:r>
              <a:rPr lang="en-IN" b="1" dirty="0"/>
              <a:t>Flotation column 07 level </a:t>
            </a:r>
            <a:r>
              <a:rPr lang="en-IN" b="1" dirty="0" smtClean="0"/>
              <a:t>v/s </a:t>
            </a:r>
            <a:r>
              <a:rPr lang="en-IN" b="1" dirty="0"/>
              <a:t>Flotation column 04 level </a:t>
            </a:r>
          </a:p>
        </p:txBody>
      </p:sp>
      <p:pic>
        <p:nvPicPr>
          <p:cNvPr id="19458" name="Picture 2" descr="C:\Users\Hello\Desktop\Data science\Impurity test project\Visualiation\c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09" y="1196752"/>
            <a:ext cx="7164387" cy="41805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47664" y="5501367"/>
            <a:ext cx="6984776" cy="1200329"/>
          </a:xfrm>
          <a:prstGeom prst="rect">
            <a:avLst/>
          </a:prstGeom>
        </p:spPr>
        <p:txBody>
          <a:bodyPr wrap="square">
            <a:spAutoFit/>
          </a:bodyPr>
          <a:lstStyle/>
          <a:p>
            <a:r>
              <a:rPr lang="en-IN" dirty="0"/>
              <a:t>Cant, say anything with this scatter plot but the regression line shows that there is a linear relationship between these two variables. Even, the correlation visualization shows that these two variables are moderately in linear relationship.</a:t>
            </a:r>
          </a:p>
        </p:txBody>
      </p:sp>
    </p:spTree>
    <p:extLst>
      <p:ext uri="{BB962C8B-B14F-4D97-AF65-F5344CB8AC3E}">
        <p14:creationId xmlns:p14="http://schemas.microsoft.com/office/powerpoint/2010/main" val="20611191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404664"/>
            <a:ext cx="6912768" cy="369332"/>
          </a:xfrm>
          <a:prstGeom prst="rect">
            <a:avLst/>
          </a:prstGeom>
        </p:spPr>
        <p:txBody>
          <a:bodyPr wrap="square">
            <a:spAutoFit/>
          </a:bodyPr>
          <a:lstStyle/>
          <a:p>
            <a:r>
              <a:rPr lang="en-IN" b="1" dirty="0"/>
              <a:t>Flotation column 07 level </a:t>
            </a:r>
            <a:r>
              <a:rPr lang="en-IN" b="1" dirty="0" smtClean="0"/>
              <a:t>v/s </a:t>
            </a:r>
            <a:r>
              <a:rPr lang="en-IN" b="1" dirty="0"/>
              <a:t>Flotation column 05 level </a:t>
            </a:r>
          </a:p>
        </p:txBody>
      </p:sp>
      <p:pic>
        <p:nvPicPr>
          <p:cNvPr id="20482" name="Picture 2" descr="C:\Users\Hello\Desktop\Data science\Impurity test project\Visualiation\C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773996"/>
            <a:ext cx="7164387" cy="4684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31640" y="5453476"/>
            <a:ext cx="7056784" cy="1200329"/>
          </a:xfrm>
          <a:prstGeom prst="rect">
            <a:avLst/>
          </a:prstGeom>
        </p:spPr>
        <p:txBody>
          <a:bodyPr wrap="square">
            <a:spAutoFit/>
          </a:bodyPr>
          <a:lstStyle/>
          <a:p>
            <a:r>
              <a:rPr lang="en-IN" dirty="0"/>
              <a:t>Cant, say anything with this scatter plot but the regression line shows that there is a linear relationship between these two variables. Even, the correlation visualization shows that these two variables are moderately in linear relationship.</a:t>
            </a:r>
          </a:p>
        </p:txBody>
      </p:sp>
    </p:spTree>
    <p:extLst>
      <p:ext uri="{BB962C8B-B14F-4D97-AF65-F5344CB8AC3E}">
        <p14:creationId xmlns:p14="http://schemas.microsoft.com/office/powerpoint/2010/main" val="7412782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7784" y="476672"/>
            <a:ext cx="3315716" cy="369332"/>
          </a:xfrm>
          <a:prstGeom prst="rect">
            <a:avLst/>
          </a:prstGeom>
        </p:spPr>
        <p:txBody>
          <a:bodyPr wrap="none">
            <a:spAutoFit/>
          </a:bodyPr>
          <a:lstStyle/>
          <a:p>
            <a:r>
              <a:rPr lang="en-IN" b="1" dirty="0"/>
              <a:t>Ore Pulp density </a:t>
            </a:r>
            <a:r>
              <a:rPr lang="en-IN" b="1" dirty="0" smtClean="0"/>
              <a:t>v/s </a:t>
            </a:r>
            <a:r>
              <a:rPr lang="en-IN" b="1" dirty="0" err="1"/>
              <a:t>Amina</a:t>
            </a:r>
            <a:r>
              <a:rPr lang="en-IN" b="1" dirty="0"/>
              <a:t> flow </a:t>
            </a:r>
          </a:p>
        </p:txBody>
      </p:sp>
      <p:pic>
        <p:nvPicPr>
          <p:cNvPr id="21506" name="Picture 2" descr="C:\Users\Hello\Desktop\Data science\Impurity test project\Visualiation\c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28" y="980728"/>
            <a:ext cx="7164387" cy="42525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91680" y="5233243"/>
            <a:ext cx="6336704" cy="646331"/>
          </a:xfrm>
          <a:prstGeom prst="rect">
            <a:avLst/>
          </a:prstGeom>
        </p:spPr>
        <p:txBody>
          <a:bodyPr wrap="square">
            <a:spAutoFit/>
          </a:bodyPr>
          <a:lstStyle/>
          <a:p>
            <a:r>
              <a:rPr lang="en-IN" dirty="0" smtClean="0"/>
              <a:t>Plot shows that there is medium linear relationship between these two variables.</a:t>
            </a:r>
            <a:endParaRPr lang="en-IN" dirty="0"/>
          </a:p>
        </p:txBody>
      </p:sp>
    </p:spTree>
    <p:extLst>
      <p:ext uri="{BB962C8B-B14F-4D97-AF65-F5344CB8AC3E}">
        <p14:creationId xmlns:p14="http://schemas.microsoft.com/office/powerpoint/2010/main" val="11991856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548680"/>
            <a:ext cx="2466124" cy="369332"/>
          </a:xfrm>
          <a:prstGeom prst="rect">
            <a:avLst/>
          </a:prstGeom>
        </p:spPr>
        <p:txBody>
          <a:bodyPr wrap="none">
            <a:spAutoFit/>
          </a:bodyPr>
          <a:lstStyle/>
          <a:p>
            <a:r>
              <a:rPr lang="en-US" b="1" dirty="0" smtClean="0"/>
              <a:t>Iron feed v/s Silica </a:t>
            </a:r>
            <a:r>
              <a:rPr lang="en-US" b="1" dirty="0"/>
              <a:t>feed </a:t>
            </a:r>
            <a:endParaRPr lang="en-IN" b="1" dirty="0"/>
          </a:p>
        </p:txBody>
      </p:sp>
      <p:pic>
        <p:nvPicPr>
          <p:cNvPr id="22530" name="Picture 2" descr="C:\Users\Hello\Desktop\Data science\Impurity test project\Visualiation\c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7088187" cy="425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99592" y="5661248"/>
            <a:ext cx="7416824" cy="646331"/>
          </a:xfrm>
          <a:prstGeom prst="rect">
            <a:avLst/>
          </a:prstGeom>
          <a:noFill/>
        </p:spPr>
        <p:txBody>
          <a:bodyPr wrap="square" rtlCol="0">
            <a:spAutoFit/>
          </a:bodyPr>
          <a:lstStyle/>
          <a:p>
            <a:r>
              <a:rPr lang="en-IN" dirty="0" smtClean="0"/>
              <a:t>The plot shows us that these two variables are strongly negatively correlated with each other and even the correlation matrix says the same.</a:t>
            </a:r>
            <a:endParaRPr lang="en-IN" dirty="0"/>
          </a:p>
        </p:txBody>
      </p:sp>
    </p:spTree>
    <p:extLst>
      <p:ext uri="{BB962C8B-B14F-4D97-AF65-F5344CB8AC3E}">
        <p14:creationId xmlns:p14="http://schemas.microsoft.com/office/powerpoint/2010/main" val="333965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5100</Words>
  <Application>Microsoft Office PowerPoint</Application>
  <PresentationFormat>On-screen Show (4:3)</PresentationFormat>
  <Paragraphs>349</Paragraphs>
  <Slides>98</Slides>
  <Notes>2</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Hello</dc:creator>
  <cp:lastModifiedBy>Hello</cp:lastModifiedBy>
  <cp:revision>56</cp:revision>
  <dcterms:created xsi:type="dcterms:W3CDTF">2019-10-21T07:34:38Z</dcterms:created>
  <dcterms:modified xsi:type="dcterms:W3CDTF">2019-10-25T06:30:28Z</dcterms:modified>
</cp:coreProperties>
</file>