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4"/>
  </p:notesMasterIdLst>
  <p:sldIdLst>
    <p:sldId id="256" r:id="rId2"/>
    <p:sldId id="285" r:id="rId3"/>
    <p:sldId id="286" r:id="rId4"/>
    <p:sldId id="290" r:id="rId5"/>
    <p:sldId id="259" r:id="rId6"/>
    <p:sldId id="283" r:id="rId7"/>
    <p:sldId id="260" r:id="rId8"/>
    <p:sldId id="262" r:id="rId9"/>
    <p:sldId id="261" r:id="rId10"/>
    <p:sldId id="263" r:id="rId11"/>
    <p:sldId id="264" r:id="rId12"/>
    <p:sldId id="279" r:id="rId13"/>
    <p:sldId id="265" r:id="rId14"/>
    <p:sldId id="267" r:id="rId15"/>
    <p:sldId id="268" r:id="rId16"/>
    <p:sldId id="271" r:id="rId17"/>
    <p:sldId id="272" r:id="rId18"/>
    <p:sldId id="273" r:id="rId19"/>
    <p:sldId id="276" r:id="rId20"/>
    <p:sldId id="280" r:id="rId21"/>
    <p:sldId id="281" r:id="rId22"/>
    <p:sldId id="282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81E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49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DDD0E3-F3B9-D34B-A6EC-54AE9D7DEC63}" type="datetimeFigureOut">
              <a:t>3/18/18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D36D5C-46EE-DF46-9AFC-5E6439B36F4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8595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3/18/18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3/18/18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3/18/18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3/18/18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t>3/18/18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473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Lab 4 </a:t>
            </a:r>
            <a:r>
              <a:rPr lang="mr-IN"/>
              <a:t>–</a:t>
            </a:r>
            <a:r>
              <a:rPr lang="en-US"/>
              <a:t> jdbc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4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Apply dry principle for crud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Connector class?- Use for opening / closing connections!</a:t>
            </a:r>
          </a:p>
          <a:p>
            <a:r>
              <a:rPr lang="en-US" u="sng"/>
              <a:t>Basis</a:t>
            </a:r>
            <a:r>
              <a:rPr lang="en-US"/>
              <a:t>: </a:t>
            </a:r>
            <a:r>
              <a:rPr lang="en-US" i="1"/>
              <a:t>for code reuse</a:t>
            </a:r>
            <a:endParaRPr lang="en-US"/>
          </a:p>
          <a:p>
            <a:pPr marL="0" indent="0">
              <a:buNone/>
            </a:pPr>
            <a:r>
              <a:rPr lang="en-US"/>
              <a:t>   Need driver, connection object declared</a:t>
            </a:r>
          </a:p>
          <a:p>
            <a:r>
              <a:rPr lang="en-US" u="sng"/>
              <a:t>Functionality</a:t>
            </a:r>
            <a:r>
              <a:rPr lang="en-US"/>
              <a:t>:</a:t>
            </a:r>
          </a:p>
          <a:p>
            <a:pPr marL="0" indent="0">
              <a:buNone/>
            </a:pPr>
            <a:r>
              <a:rPr lang="en-US"/>
              <a:t>   </a:t>
            </a:r>
            <a:r>
              <a:rPr lang="en-US" b="1">
                <a:latin typeface="Monaco" pitchFamily="2" charset="77"/>
              </a:rPr>
              <a:t>getConnection</a:t>
            </a:r>
            <a:r>
              <a:rPr lang="en-US">
                <a:latin typeface="Monaco" pitchFamily="2" charset="77"/>
              </a:rPr>
              <a:t>(</a:t>
            </a:r>
            <a:r>
              <a:rPr lang="en-US" b="1">
                <a:solidFill>
                  <a:srgbClr val="0070C0"/>
                </a:solidFill>
                <a:latin typeface="Monaco" pitchFamily="2" charset="77"/>
              </a:rPr>
              <a:t>protocol:subprotocol:url, user,password</a:t>
            </a:r>
            <a:r>
              <a:rPr lang="en-US">
                <a:latin typeface="Monaco" pitchFamily="2" charset="77"/>
              </a:rPr>
              <a:t>) </a:t>
            </a:r>
            <a:r>
              <a:rPr lang="en-US"/>
              <a:t>method </a:t>
            </a:r>
          </a:p>
          <a:p>
            <a:pPr marL="0" indent="0">
              <a:buNone/>
            </a:pPr>
            <a:r>
              <a:rPr lang="en-US"/>
              <a:t>   protocol arg above-&gt; </a:t>
            </a:r>
            <a:r>
              <a:rPr lang="en-US">
                <a:solidFill>
                  <a:srgbClr val="0070C0"/>
                </a:solidFill>
              </a:rPr>
              <a:t>jdbc </a:t>
            </a:r>
            <a:r>
              <a:rPr lang="en-US"/>
              <a:t> subprotocol arg above-&gt; </a:t>
            </a:r>
            <a:r>
              <a:rPr lang="en-US">
                <a:solidFill>
                  <a:srgbClr val="0070C0"/>
                </a:solidFill>
              </a:rPr>
              <a:t>msql</a:t>
            </a:r>
          </a:p>
          <a:p>
            <a:pPr marL="0" indent="0">
              <a:buNone/>
            </a:pPr>
            <a:r>
              <a:rPr lang="en-US"/>
              <a:t>   url arg above can contain query params-&gt;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>
                <a:solidFill>
                  <a:srgbClr val="0070C0"/>
                </a:solidFill>
              </a:rPr>
              <a:t>db, login credentials, connection retries, SSL </a:t>
            </a:r>
          </a:p>
        </p:txBody>
      </p:sp>
    </p:spTree>
    <p:extLst>
      <p:ext uri="{BB962C8B-B14F-4D97-AF65-F5344CB8AC3E}">
        <p14:creationId xmlns:p14="http://schemas.microsoft.com/office/powerpoint/2010/main" val="12062069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iMPORTS for crud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Needed imports</a:t>
            </a:r>
          </a:p>
          <a:p>
            <a:pPr marL="0" indent="0">
              <a:buNone/>
            </a:pPr>
            <a:r>
              <a:rPr lang="en-US">
                <a:latin typeface="Monaco" pitchFamily="2" charset="77"/>
              </a:rPr>
              <a:t>   import java.sql.Connection;</a:t>
            </a:r>
          </a:p>
          <a:p>
            <a:pPr marL="0" indent="0">
              <a:buNone/>
            </a:pPr>
            <a:r>
              <a:rPr lang="en-US">
                <a:latin typeface="Monaco" pitchFamily="2" charset="77"/>
              </a:rPr>
              <a:t>   import java.sql.DriverManager;</a:t>
            </a:r>
          </a:p>
          <a:p>
            <a:pPr marL="0" indent="0">
              <a:buNone/>
            </a:pPr>
            <a:r>
              <a:rPr lang="en-US">
                <a:latin typeface="Monaco" pitchFamily="2" charset="77"/>
              </a:rPr>
              <a:t>   import java.sql.ResultSet;</a:t>
            </a:r>
          </a:p>
          <a:p>
            <a:pPr marL="0" indent="0">
              <a:buNone/>
            </a:pPr>
            <a:r>
              <a:rPr lang="en-US">
                <a:latin typeface="Monaco" pitchFamily="2" charset="77"/>
              </a:rPr>
              <a:t>   import java.sql.SQLException;</a:t>
            </a:r>
          </a:p>
          <a:p>
            <a:pPr marL="0" indent="0">
              <a:buNone/>
            </a:pPr>
            <a:r>
              <a:rPr lang="en-US">
                <a:latin typeface="Monaco" pitchFamily="2" charset="77"/>
              </a:rPr>
              <a:t>   import java.sql.Statement;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212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dbConnect.java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955497" y="2015732"/>
            <a:ext cx="10099357" cy="34506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// Setup the connection with the DB for all CRUD methods</a:t>
            </a:r>
          </a:p>
          <a:p>
            <a:pPr marL="0" indent="0">
              <a:buNone/>
            </a:pPr>
            <a:r>
              <a:rPr lang="en-US">
                <a:latin typeface="Monaco" pitchFamily="2" charset="77"/>
              </a:rPr>
              <a:t>         DriverManager.getConnection("jdbc:mysql://www.papademas.net:3306</a:t>
            </a:r>
          </a:p>
          <a:p>
            <a:pPr marL="0" indent="0">
              <a:buNone/>
            </a:pPr>
            <a:r>
              <a:rPr lang="en-US">
                <a:latin typeface="Monaco" pitchFamily="2" charset="77"/>
              </a:rPr>
              <a:t>/</a:t>
            </a:r>
            <a:r>
              <a:rPr lang="en-US">
                <a:solidFill>
                  <a:srgbClr val="B81E41"/>
                </a:solidFill>
                <a:latin typeface="Monaco" pitchFamily="2" charset="77"/>
              </a:rPr>
              <a:t>510labs?user=db510&amp;password=510</a:t>
            </a:r>
            <a:r>
              <a:rPr lang="en-US">
                <a:latin typeface="Monaco" pitchFamily="2" charset="77"/>
              </a:rPr>
              <a:t>");  </a:t>
            </a:r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0029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daoMODEL.java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8" y="1964362"/>
            <a:ext cx="9603275" cy="3974101"/>
          </a:xfrm>
        </p:spPr>
        <p:txBody>
          <a:bodyPr>
            <a:normAutofit/>
          </a:bodyPr>
          <a:lstStyle/>
          <a:p>
            <a:r>
              <a:rPr lang="en-US"/>
              <a:t>Class level object Instantiation</a:t>
            </a:r>
          </a:p>
          <a:p>
            <a:pPr marL="0" indent="0">
              <a:buNone/>
            </a:pPr>
            <a:r>
              <a:rPr lang="en-US"/>
              <a:t>   </a:t>
            </a:r>
            <a:r>
              <a:rPr lang="en-US" b="1"/>
              <a:t>DBConnect conn = null; </a:t>
            </a:r>
          </a:p>
          <a:p>
            <a:pPr marL="0" indent="0">
              <a:buNone/>
            </a:pPr>
            <a:r>
              <a:rPr lang="en-US"/>
              <a:t>   </a:t>
            </a:r>
            <a:r>
              <a:rPr lang="en-US" b="1"/>
              <a:t>Statement stmt = null;</a:t>
            </a:r>
          </a:p>
          <a:p>
            <a:r>
              <a:rPr lang="en-US"/>
              <a:t>Class constructor</a:t>
            </a:r>
          </a:p>
          <a:p>
            <a:pPr marL="0" indent="0">
              <a:buNone/>
            </a:pPr>
            <a:r>
              <a:rPr lang="en-US">
                <a:latin typeface="Monaco" pitchFamily="2" charset="77"/>
              </a:rPr>
              <a:t>//constructor</a:t>
            </a:r>
          </a:p>
          <a:p>
            <a:pPr marL="0" indent="0">
              <a:buNone/>
            </a:pPr>
            <a:r>
              <a:rPr lang="en-US">
                <a:latin typeface="Monaco" pitchFamily="2" charset="77"/>
              </a:rPr>
              <a:t>public DaoModel() { // create db object instance</a:t>
            </a:r>
          </a:p>
          <a:p>
            <a:pPr marL="0" indent="0">
              <a:buNone/>
            </a:pPr>
            <a:r>
              <a:rPr lang="en-US" b="1">
                <a:latin typeface="Monaco" pitchFamily="2" charset="77"/>
              </a:rPr>
              <a:t>conn</a:t>
            </a:r>
            <a:r>
              <a:rPr lang="en-US">
                <a:latin typeface="Monaco" pitchFamily="2" charset="77"/>
              </a:rPr>
              <a:t> = new DBConnect();</a:t>
            </a:r>
          </a:p>
          <a:p>
            <a:pPr marL="0" indent="0">
              <a:buNone/>
            </a:pPr>
            <a:r>
              <a:rPr lang="en-US">
                <a:latin typeface="Monaco" pitchFamily="2" charset="77"/>
              </a:rPr>
              <a:t>}</a:t>
            </a:r>
          </a:p>
          <a:p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 b="1"/>
          </a:p>
          <a:p>
            <a:pPr marL="0" indent="0">
              <a:buNone/>
            </a:pPr>
            <a:endParaRPr lang="en-US" sz="6400"/>
          </a:p>
        </p:txBody>
      </p:sp>
    </p:spTree>
    <p:extLst>
      <p:ext uri="{BB962C8B-B14F-4D97-AF65-F5344CB8AC3E}">
        <p14:creationId xmlns:p14="http://schemas.microsoft.com/office/powerpoint/2010/main" val="6444287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daoMODEL.java </a:t>
            </a:r>
            <a:r>
              <a:rPr lang="en-US"/>
              <a:t>(crud METHODS DEFINED)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450613"/>
          </a:xfrm>
        </p:spPr>
        <p:txBody>
          <a:bodyPr>
            <a:normAutofit/>
          </a:bodyPr>
          <a:lstStyle/>
          <a:p>
            <a:r>
              <a:rPr lang="en-US" b="1"/>
              <a:t> Create Table method</a:t>
            </a:r>
          </a:p>
          <a:p>
            <a:pPr marL="0" indent="0">
              <a:buNone/>
            </a:pPr>
            <a:r>
              <a:rPr lang="en-US">
                <a:latin typeface="Monaco" pitchFamily="2" charset="77"/>
              </a:rPr>
              <a:t>   </a:t>
            </a:r>
            <a:r>
              <a:rPr lang="is-IS">
                <a:latin typeface="Monaco" pitchFamily="2" charset="77"/>
              </a:rPr>
              <a:t> String sql =  "CREATE TABLE yourTableName_tab" +</a:t>
            </a:r>
          </a:p>
          <a:p>
            <a:pPr marL="0" indent="0">
              <a:buNone/>
            </a:pPr>
            <a:r>
              <a:rPr lang="is-IS">
                <a:latin typeface="Monaco" pitchFamily="2" charset="77"/>
              </a:rPr>
              <a:t>                  "(</a:t>
            </a:r>
            <a:r>
              <a:rPr lang="is-IS" b="1">
                <a:solidFill>
                  <a:srgbClr val="00B0F0"/>
                </a:solidFill>
                <a:latin typeface="Monaco" pitchFamily="2" charset="77"/>
              </a:rPr>
              <a:t>pid</a:t>
            </a:r>
            <a:r>
              <a:rPr lang="is-IS">
                <a:latin typeface="Monaco" pitchFamily="2" charset="77"/>
              </a:rPr>
              <a:t> INTEGER not NULL AUTO_INCREMENT, " +</a:t>
            </a:r>
          </a:p>
          <a:p>
            <a:pPr marL="0" indent="0">
              <a:buNone/>
            </a:pPr>
            <a:r>
              <a:rPr lang="is-IS">
                <a:latin typeface="Monaco" pitchFamily="2" charset="77"/>
              </a:rPr>
              <a:t>                  " id VARCHAR(7), " + </a:t>
            </a:r>
          </a:p>
          <a:p>
            <a:pPr marL="0" indent="0">
              <a:buNone/>
            </a:pPr>
            <a:r>
              <a:rPr lang="is-IS">
                <a:latin typeface="Monaco" pitchFamily="2" charset="77"/>
              </a:rPr>
              <a:t>                  " income NUMERIC(8,2), " +</a:t>
            </a:r>
          </a:p>
          <a:p>
            <a:pPr marL="0" indent="0">
              <a:buNone/>
            </a:pPr>
            <a:r>
              <a:rPr lang="is-IS">
                <a:latin typeface="Monaco" pitchFamily="2" charset="77"/>
              </a:rPr>
              <a:t>                  " pep VARCHAR(3), " +</a:t>
            </a:r>
          </a:p>
          <a:p>
            <a:pPr marL="0" indent="0">
              <a:buNone/>
            </a:pPr>
            <a:r>
              <a:rPr lang="is-IS">
                <a:latin typeface="Monaco" pitchFamily="2" charset="77"/>
              </a:rPr>
              <a:t>                  " PRIMARY KEY ( pid ))"; </a:t>
            </a:r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8331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825067"/>
            <a:ext cx="9603275" cy="1049235"/>
          </a:xfrm>
        </p:spPr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daoMODEL.java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450613"/>
          </a:xfrm>
        </p:spPr>
        <p:txBody>
          <a:bodyPr>
            <a:normAutofit/>
          </a:bodyPr>
          <a:lstStyle/>
          <a:p>
            <a:r>
              <a:rPr lang="en-US" b="1"/>
              <a:t>Create Table method con’t.</a:t>
            </a:r>
          </a:p>
          <a:p>
            <a:r>
              <a:rPr lang="en-US"/>
              <a:t>Initialize statement</a:t>
            </a:r>
          </a:p>
          <a:p>
            <a:pPr marL="0" indent="0">
              <a:buNone/>
            </a:pPr>
            <a:r>
              <a:rPr lang="en-US"/>
              <a:t>    </a:t>
            </a:r>
            <a:r>
              <a:rPr lang="en-US" b="1">
                <a:latin typeface="Monaco" pitchFamily="2" charset="77"/>
              </a:rPr>
              <a:t>stmt = conn.createStatement();</a:t>
            </a:r>
          </a:p>
          <a:p>
            <a:r>
              <a:rPr lang="en-US"/>
              <a:t>Execute statement</a:t>
            </a:r>
          </a:p>
          <a:p>
            <a:pPr marL="0" indent="0">
              <a:buNone/>
            </a:pPr>
            <a:r>
              <a:rPr lang="en-US"/>
              <a:t>    </a:t>
            </a:r>
            <a:r>
              <a:rPr lang="en-US" b="1">
                <a:latin typeface="Monaco" pitchFamily="2" charset="77"/>
              </a:rPr>
              <a:t>stmt.executeUpdate(sql);</a:t>
            </a:r>
          </a:p>
          <a:p>
            <a:r>
              <a:rPr lang="en-US"/>
              <a:t>Closing out connection object</a:t>
            </a:r>
          </a:p>
          <a:p>
            <a:pPr marL="0" indent="0">
              <a:buNone/>
            </a:pPr>
            <a:r>
              <a:rPr lang="en-US"/>
              <a:t>    </a:t>
            </a:r>
            <a:r>
              <a:rPr lang="en-US" b="1">
                <a:latin typeface="Monaco" pitchFamily="2" charset="77"/>
              </a:rPr>
              <a:t>conn.close();</a:t>
            </a:r>
          </a:p>
          <a:p>
            <a:pPr marL="0" indent="0">
              <a:buNone/>
            </a:pPr>
            <a:endParaRPr lang="is-IS"/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784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daoMODEL.java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2208" y="1941816"/>
            <a:ext cx="10870058" cy="4140485"/>
          </a:xfrm>
        </p:spPr>
        <p:txBody>
          <a:bodyPr>
            <a:normAutofit fontScale="62500" lnSpcReduction="20000"/>
          </a:bodyPr>
          <a:lstStyle/>
          <a:p>
            <a:r>
              <a:rPr lang="en-US" sz="2900" b="1"/>
              <a:t>Insert Records method</a:t>
            </a:r>
          </a:p>
          <a:p>
            <a:pPr marL="0" indent="0">
              <a:buNone/>
            </a:pPr>
            <a:r>
              <a:rPr lang="en-US" sz="3200">
                <a:latin typeface="Monaco" pitchFamily="2" charset="77"/>
              </a:rPr>
              <a:t>try {</a:t>
            </a:r>
          </a:p>
          <a:p>
            <a:pPr marL="0" indent="0">
              <a:buNone/>
            </a:pPr>
            <a:r>
              <a:rPr lang="en-US" sz="3200">
                <a:latin typeface="Monaco" pitchFamily="2" charset="77"/>
              </a:rPr>
              <a:t>  </a:t>
            </a:r>
            <a:r>
              <a:rPr lang="en-US" sz="3200" b="1">
                <a:latin typeface="Monaco" pitchFamily="2" charset="77"/>
              </a:rPr>
              <a:t>stmt = conn.createStatement();</a:t>
            </a:r>
          </a:p>
          <a:p>
            <a:pPr marL="0" indent="0">
              <a:buNone/>
            </a:pPr>
            <a:r>
              <a:rPr lang="en-US" sz="3200">
                <a:latin typeface="Monaco" pitchFamily="2" charset="77"/>
              </a:rPr>
              <a:t>  //Loop thru </a:t>
            </a:r>
            <a:r>
              <a:rPr lang="en-US" sz="3200" u="sng">
                <a:latin typeface="Monaco" pitchFamily="2" charset="77"/>
              </a:rPr>
              <a:t>bankrecord</a:t>
            </a:r>
            <a:r>
              <a:rPr lang="en-US" sz="3200">
                <a:latin typeface="Monaco" pitchFamily="2" charset="77"/>
              </a:rPr>
              <a:t> </a:t>
            </a:r>
            <a:r>
              <a:rPr lang="en-US" sz="3200" u="sng">
                <a:latin typeface="Monaco" pitchFamily="2" charset="77"/>
              </a:rPr>
              <a:t>objects</a:t>
            </a:r>
          </a:p>
          <a:p>
            <a:pPr marL="0" indent="0">
              <a:buNone/>
            </a:pPr>
            <a:r>
              <a:rPr lang="en-US" sz="3200">
                <a:latin typeface="Monaco" pitchFamily="2" charset="77"/>
              </a:rPr>
              <a:t>  sql= "INSERT INTO yourTableName_tab(field 1,field 2 , field n) " +</a:t>
            </a:r>
          </a:p>
          <a:p>
            <a:pPr marL="0" indent="0">
              <a:buNone/>
            </a:pPr>
            <a:r>
              <a:rPr lang="en-US" sz="3200">
                <a:latin typeface="Monaco" pitchFamily="2" charset="77"/>
              </a:rPr>
              <a:t>       "VALUES ( ' "+value 1+" ', ' "+value 2+" ', ' "+value n+" ' )";</a:t>
            </a:r>
          </a:p>
          <a:p>
            <a:pPr marL="0" indent="0">
              <a:buNone/>
            </a:pPr>
            <a:r>
              <a:rPr lang="en-US" sz="3200">
                <a:latin typeface="Monaco" pitchFamily="2" charset="77"/>
              </a:rPr>
              <a:t>  </a:t>
            </a:r>
            <a:r>
              <a:rPr lang="en-US" sz="3200" b="1">
                <a:latin typeface="Monaco" pitchFamily="2" charset="77"/>
              </a:rPr>
              <a:t>stmt.executeUpdate(sql);</a:t>
            </a:r>
          </a:p>
          <a:p>
            <a:pPr marL="0" indent="0">
              <a:buNone/>
            </a:pPr>
            <a:r>
              <a:rPr lang="en-US" sz="3200">
                <a:latin typeface="Monaco" pitchFamily="2" charset="77"/>
              </a:rPr>
              <a:t>  //end loop</a:t>
            </a:r>
          </a:p>
          <a:p>
            <a:pPr marL="0" indent="0">
              <a:buNone/>
            </a:pPr>
            <a:r>
              <a:rPr lang="en-US" sz="3200">
                <a:latin typeface="Monaco" pitchFamily="2" charset="7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341821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daoMODEL.java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451578" y="1974635"/>
            <a:ext cx="9603275" cy="4035747"/>
          </a:xfrm>
        </p:spPr>
        <p:txBody>
          <a:bodyPr>
            <a:normAutofit fontScale="25000" lnSpcReduction="20000"/>
          </a:bodyPr>
          <a:lstStyle/>
          <a:p>
            <a:r>
              <a:rPr lang="en-US" sz="8000" b="1"/>
              <a:t>Retrieve Records method</a:t>
            </a:r>
          </a:p>
          <a:p>
            <a:pPr marL="0" indent="0">
              <a:buNone/>
            </a:pPr>
            <a:endParaRPr lang="en-US" sz="8000" b="1"/>
          </a:p>
          <a:p>
            <a:pPr marL="0" indent="0">
              <a:buNone/>
            </a:pPr>
            <a:r>
              <a:rPr lang="en-US" sz="8000">
                <a:latin typeface="Monaco" pitchFamily="2" charset="77"/>
              </a:rPr>
              <a:t>public ResultSet retrieveRecords() throws Exception {</a:t>
            </a:r>
          </a:p>
          <a:p>
            <a:pPr marL="0" indent="0">
              <a:buNone/>
            </a:pPr>
            <a:r>
              <a:rPr lang="en-US" sz="8000">
                <a:latin typeface="Monaco" pitchFamily="2" charset="77"/>
              </a:rPr>
              <a:t>ResultSet rs = null;</a:t>
            </a:r>
          </a:p>
          <a:p>
            <a:pPr marL="0" indent="0">
              <a:buNone/>
            </a:pPr>
            <a:r>
              <a:rPr lang="en-US" sz="8000">
                <a:latin typeface="Monaco" pitchFamily="2" charset="77"/>
              </a:rPr>
              <a:t>stmt = connect.createStatement();</a:t>
            </a:r>
          </a:p>
          <a:p>
            <a:pPr marL="0" indent="0">
              <a:buNone/>
            </a:pPr>
            <a:r>
              <a:rPr lang="en-US" sz="8000">
                <a:latin typeface="Monaco" pitchFamily="2" charset="77"/>
              </a:rPr>
              <a:t>String sql = "select * from yourTableName_tab";</a:t>
            </a:r>
          </a:p>
          <a:p>
            <a:pPr marL="0" indent="0">
              <a:buNone/>
            </a:pPr>
            <a:r>
              <a:rPr lang="en-US" sz="8000">
                <a:latin typeface="Monaco" pitchFamily="2" charset="77"/>
              </a:rPr>
              <a:t>rs = </a:t>
            </a:r>
            <a:r>
              <a:rPr lang="en-US" sz="8000" b="1">
                <a:latin typeface="Monaco" pitchFamily="2" charset="77"/>
              </a:rPr>
              <a:t>stmt.executeQuery(sql);</a:t>
            </a:r>
          </a:p>
          <a:p>
            <a:pPr marL="0" indent="0">
              <a:buNone/>
            </a:pPr>
            <a:r>
              <a:rPr lang="en-US" sz="8000">
                <a:latin typeface="Monaco" pitchFamily="2" charset="77"/>
              </a:rPr>
              <a:t>return rs;</a:t>
            </a:r>
          </a:p>
          <a:p>
            <a:pPr marL="0" indent="0">
              <a:buNone/>
            </a:pPr>
            <a:r>
              <a:rPr lang="en-US" sz="8000">
                <a:latin typeface="Monaco" pitchFamily="2" charset="77"/>
              </a:rPr>
              <a:t>}  </a:t>
            </a:r>
          </a:p>
          <a:p>
            <a:pPr marL="0" indent="0">
              <a:buNone/>
            </a:pPr>
            <a:endParaRPr lang="en-US" sz="6400">
              <a:latin typeface="Monaco" pitchFamily="2" charset="77"/>
            </a:endParaRPr>
          </a:p>
          <a:p>
            <a:pPr marL="0" indent="0">
              <a:buNone/>
            </a:pPr>
            <a:r>
              <a:rPr lang="en-US" sz="6400"/>
              <a:t> 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0260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loanProcessing.java- </a:t>
            </a:r>
            <a:br>
              <a:rPr lang="en-US"/>
            </a:br>
            <a:r>
              <a:rPr lang="en-US"/>
              <a:t>dao model executions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450613"/>
          </a:xfrm>
        </p:spPr>
        <p:txBody>
          <a:bodyPr>
            <a:normAutofit/>
          </a:bodyPr>
          <a:lstStyle/>
          <a:p>
            <a:r>
              <a:rPr lang="en-US"/>
              <a:t>Needed imports</a:t>
            </a:r>
          </a:p>
          <a:p>
            <a:pPr marL="0" indent="0">
              <a:buNone/>
            </a:pPr>
            <a:r>
              <a:rPr lang="en-US">
                <a:latin typeface="Monaco" pitchFamily="2" charset="77"/>
              </a:rPr>
              <a:t> import java.sql.ResultSet;</a:t>
            </a:r>
          </a:p>
          <a:p>
            <a:pPr marL="0" indent="0">
              <a:buNone/>
            </a:pPr>
            <a:r>
              <a:rPr lang="en-US">
                <a:latin typeface="Monaco" pitchFamily="2" charset="77"/>
              </a:rPr>
              <a:t> import java.sql.SQLException;</a:t>
            </a:r>
          </a:p>
          <a:p>
            <a:r>
              <a:rPr lang="en-US" i="1"/>
              <a:t>Extends</a:t>
            </a:r>
            <a:r>
              <a:rPr lang="en-US"/>
              <a:t> BankRecords class</a:t>
            </a:r>
          </a:p>
          <a:p>
            <a:pPr marL="0" indent="0">
              <a:buNone/>
            </a:pPr>
            <a:r>
              <a:rPr lang="en-US">
                <a:latin typeface="Monaco" pitchFamily="2" charset="77"/>
              </a:rPr>
              <a:t> public class LoanProcessing extends BankRecords { … }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4897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613315"/>
          </a:xfrm>
        </p:spPr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LoANPROCESSING.java 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451579" y="2118474"/>
            <a:ext cx="9973423" cy="3450613"/>
          </a:xfrm>
        </p:spPr>
        <p:txBody>
          <a:bodyPr>
            <a:normAutofit fontScale="92500"/>
          </a:bodyPr>
          <a:lstStyle/>
          <a:p>
            <a:r>
              <a:rPr lang="en-US"/>
              <a:t>Object instantiations needful for CRUD method executions</a:t>
            </a:r>
          </a:p>
          <a:p>
            <a:pPr marL="0" indent="0">
              <a:buNone/>
            </a:pPr>
            <a:r>
              <a:rPr lang="en-US" b="1"/>
              <a:t>   BankRecords instance</a:t>
            </a:r>
          </a:p>
          <a:p>
            <a:pPr marL="0" indent="0">
              <a:buNone/>
            </a:pPr>
            <a:r>
              <a:rPr lang="en-US" b="1"/>
              <a:t>   DAO instance</a:t>
            </a:r>
          </a:p>
          <a:p>
            <a:pPr marL="0" indent="0">
              <a:buNone/>
            </a:pPr>
            <a:r>
              <a:rPr lang="en-US">
                <a:latin typeface="Monaco" pitchFamily="2" charset="77"/>
              </a:rPr>
              <a:t> ex.</a:t>
            </a:r>
          </a:p>
          <a:p>
            <a:pPr marL="0" indent="0">
              <a:buNone/>
            </a:pPr>
            <a:r>
              <a:rPr lang="en-US">
                <a:latin typeface="Monaco" pitchFamily="2" charset="77"/>
              </a:rPr>
              <a:t> BankRecords </a:t>
            </a:r>
            <a:r>
              <a:rPr lang="en-US" b="1">
                <a:latin typeface="Monaco" pitchFamily="2" charset="77"/>
              </a:rPr>
              <a:t>br</a:t>
            </a:r>
            <a:r>
              <a:rPr lang="en-US">
                <a:latin typeface="Monaco" pitchFamily="2" charset="77"/>
              </a:rPr>
              <a:t> = new BankRecords();</a:t>
            </a:r>
          </a:p>
          <a:p>
            <a:pPr marL="0" indent="0">
              <a:buNone/>
            </a:pPr>
            <a:r>
              <a:rPr lang="en-US">
                <a:latin typeface="Monaco" pitchFamily="2" charset="77"/>
              </a:rPr>
              <a:t> </a:t>
            </a:r>
            <a:r>
              <a:rPr lang="en-US" b="1">
                <a:latin typeface="Monaco" pitchFamily="2" charset="77"/>
              </a:rPr>
              <a:t>br</a:t>
            </a:r>
            <a:r>
              <a:rPr lang="en-US">
                <a:latin typeface="Monaco" pitchFamily="2" charset="77"/>
              </a:rPr>
              <a:t>.readData();</a:t>
            </a:r>
          </a:p>
          <a:p>
            <a:pPr marL="0" indent="0">
              <a:buNone/>
            </a:pPr>
            <a:r>
              <a:rPr lang="en-US">
                <a:latin typeface="Monaco" pitchFamily="2" charset="77"/>
              </a:rPr>
              <a:t> DaoModel </a:t>
            </a:r>
            <a:r>
              <a:rPr lang="en-US" b="1">
                <a:latin typeface="Monaco" pitchFamily="2" charset="77"/>
              </a:rPr>
              <a:t>dao</a:t>
            </a:r>
            <a:r>
              <a:rPr lang="en-US">
                <a:latin typeface="Monaco" pitchFamily="2" charset="77"/>
              </a:rPr>
              <a:t> = new DaoModel(); //to execute CRUD method from class</a:t>
            </a:r>
          </a:p>
          <a:p>
            <a:pPr marL="0" indent="0">
              <a:buNone/>
            </a:pPr>
            <a:endParaRPr lang="en-US" b="1"/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467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0ABEF-72C1-2944-B27A-6C436B6DE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strategies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ED8CB-51B1-6F4A-B178-CB33F50A71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Start early</a:t>
            </a:r>
          </a:p>
          <a:p>
            <a:r>
              <a:rPr lang="en-US"/>
              <a:t>Read specs thoroughly</a:t>
            </a:r>
          </a:p>
          <a:p>
            <a:r>
              <a:rPr lang="en-US"/>
              <a:t>Take time to work it out</a:t>
            </a:r>
          </a:p>
        </p:txBody>
      </p:sp>
    </p:spTree>
    <p:extLst>
      <p:ext uri="{BB962C8B-B14F-4D97-AF65-F5344CB8AC3E}">
        <p14:creationId xmlns:p14="http://schemas.microsoft.com/office/powerpoint/2010/main" val="1633303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623589"/>
          </a:xfrm>
        </p:spPr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loanPROCESSING.java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099335" y="2015732"/>
            <a:ext cx="10212512" cy="3450613"/>
          </a:xfrm>
        </p:spPr>
        <p:txBody>
          <a:bodyPr>
            <a:normAutofit/>
          </a:bodyPr>
          <a:lstStyle/>
          <a:p>
            <a:r>
              <a:rPr lang="en-US"/>
              <a:t>Trigger CRUD method executions</a:t>
            </a:r>
          </a:p>
          <a:p>
            <a:endParaRPr lang="en-US"/>
          </a:p>
          <a:p>
            <a:pPr marL="0" indent="0">
              <a:buNone/>
            </a:pPr>
            <a:r>
              <a:rPr lang="en-US" b="1">
                <a:latin typeface="Monaco" pitchFamily="2" charset="77"/>
              </a:rPr>
              <a:t>  dao</a:t>
            </a:r>
            <a:r>
              <a:rPr lang="en-US">
                <a:latin typeface="Monaco" pitchFamily="2" charset="77"/>
              </a:rPr>
              <a:t>.createTable(); </a:t>
            </a:r>
          </a:p>
          <a:p>
            <a:pPr marL="0" indent="0">
              <a:buNone/>
            </a:pPr>
            <a:r>
              <a:rPr lang="en-US">
                <a:latin typeface="Monaco" pitchFamily="2" charset="77"/>
              </a:rPr>
              <a:t>  </a:t>
            </a:r>
            <a:r>
              <a:rPr lang="en-US" b="1">
                <a:latin typeface="Monaco" pitchFamily="2" charset="77"/>
              </a:rPr>
              <a:t>dao</a:t>
            </a:r>
            <a:r>
              <a:rPr lang="en-US">
                <a:latin typeface="Monaco" pitchFamily="2" charset="77"/>
              </a:rPr>
              <a:t>.insert(robjs);  //perform inserts</a:t>
            </a:r>
          </a:p>
          <a:p>
            <a:pPr marL="0" indent="0">
              <a:buNone/>
            </a:pPr>
            <a:r>
              <a:rPr lang="en-US">
                <a:latin typeface="Monaco" pitchFamily="2" charset="77"/>
              </a:rPr>
              <a:t>  ResultSet </a:t>
            </a:r>
            <a:r>
              <a:rPr lang="en-US" b="1">
                <a:latin typeface="Monaco" pitchFamily="2" charset="77"/>
              </a:rPr>
              <a:t>rs</a:t>
            </a:r>
            <a:r>
              <a:rPr lang="en-US">
                <a:latin typeface="Monaco" pitchFamily="2" charset="77"/>
              </a:rPr>
              <a:t> = </a:t>
            </a:r>
            <a:r>
              <a:rPr lang="en-US" b="1">
                <a:latin typeface="Monaco" pitchFamily="2" charset="77"/>
              </a:rPr>
              <a:t>dao</a:t>
            </a:r>
            <a:r>
              <a:rPr lang="en-US">
                <a:latin typeface="Monaco" pitchFamily="2" charset="77"/>
              </a:rPr>
              <a:t>.retrieveRecords();  //fill result set object</a:t>
            </a:r>
          </a:p>
          <a:p>
            <a:pPr marL="0" indent="0">
              <a:buNone/>
            </a:pPr>
            <a:endParaRPr lang="en-US" b="1"/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662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613315"/>
          </a:xfrm>
        </p:spPr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loanPROCESSING.java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451579" y="2015731"/>
            <a:ext cx="9603275" cy="4056295"/>
          </a:xfrm>
        </p:spPr>
        <p:txBody>
          <a:bodyPr>
            <a:normAutofit fontScale="55000" lnSpcReduction="20000"/>
          </a:bodyPr>
          <a:lstStyle/>
          <a:p>
            <a:r>
              <a:rPr lang="en-US" sz="4200"/>
              <a:t>Cycle through result (record) set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sz="3600">
                <a:latin typeface="Monaco" pitchFamily="2" charset="77"/>
              </a:rPr>
              <a:t>  while(</a:t>
            </a:r>
            <a:r>
              <a:rPr lang="en-US" sz="3600" b="1">
                <a:latin typeface="Monaco" pitchFamily="2" charset="77"/>
              </a:rPr>
              <a:t>rs</a:t>
            </a:r>
            <a:r>
              <a:rPr lang="en-US" sz="3600">
                <a:latin typeface="Monaco" pitchFamily="2" charset="77"/>
              </a:rPr>
              <a:t>.next()) { //Extract data from result set</a:t>
            </a:r>
          </a:p>
          <a:p>
            <a:pPr marL="0" indent="0">
              <a:buNone/>
            </a:pPr>
            <a:r>
              <a:rPr lang="en-US" sz="3600">
                <a:latin typeface="Monaco" pitchFamily="2" charset="77"/>
              </a:rPr>
              <a:t>    //Retrieve by column id/name</a:t>
            </a:r>
          </a:p>
          <a:p>
            <a:pPr marL="0" indent="0">
              <a:buNone/>
            </a:pPr>
            <a:r>
              <a:rPr lang="en-US" sz="3600">
                <a:latin typeface="Monaco" pitchFamily="2" charset="77"/>
              </a:rPr>
              <a:t>    String id  = rs.getString(2);</a:t>
            </a:r>
          </a:p>
          <a:p>
            <a:pPr marL="0" indent="0">
              <a:buNone/>
            </a:pPr>
            <a:r>
              <a:rPr lang="en-US" sz="3600">
                <a:latin typeface="Monaco" pitchFamily="2" charset="77"/>
              </a:rPr>
              <a:t>    double income = rs.getDouble(3);</a:t>
            </a:r>
          </a:p>
          <a:p>
            <a:pPr marL="0" indent="0">
              <a:buNone/>
            </a:pPr>
            <a:r>
              <a:rPr lang="en-US" sz="3600">
                <a:latin typeface="Monaco" pitchFamily="2" charset="77"/>
              </a:rPr>
              <a:t>    String pep  = rs.getString(4);</a:t>
            </a:r>
          </a:p>
          <a:p>
            <a:pPr marL="0" indent="0">
              <a:buNone/>
            </a:pPr>
            <a:r>
              <a:rPr lang="en-US" sz="3600">
                <a:latin typeface="Monaco" pitchFamily="2" charset="77"/>
              </a:rPr>
              <a:t>    //Display values</a:t>
            </a:r>
          </a:p>
          <a:p>
            <a:pPr marL="0" indent="0">
              <a:buNone/>
            </a:pPr>
            <a:r>
              <a:rPr lang="en-US" sz="3600">
                <a:latin typeface="Monaco" pitchFamily="2" charset="77"/>
              </a:rPr>
              <a:t> }</a:t>
            </a:r>
          </a:p>
          <a:p>
            <a:pPr marL="0" indent="0">
              <a:buNone/>
            </a:pPr>
            <a:endParaRPr lang="en-US" b="1"/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2058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613315"/>
          </a:xfrm>
        </p:spPr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LOANVIEW.JAVA </a:t>
            </a:r>
            <a:r>
              <a:rPr lang="en-US"/>
              <a:t>GUI Display-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/>
              <a:t>JTABLE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451579" y="2015731"/>
            <a:ext cx="9603275" cy="405629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b="1"/>
          </a:p>
          <a:p>
            <a:endParaRPr lang="en-US"/>
          </a:p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F9B51D4-4603-5247-A9A4-53F9E88CF7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6523" y="2015731"/>
            <a:ext cx="5880100" cy="3643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068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0ABEF-72C1-2944-B27A-6C436B6DE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ED8CB-51B1-6F4A-B178-CB33F50A71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Intro to JDBC, SQL</a:t>
            </a:r>
          </a:p>
          <a:p>
            <a:r>
              <a:rPr lang="en-US"/>
              <a:t>Learn MVC style framework</a:t>
            </a:r>
          </a:p>
          <a:p>
            <a:r>
              <a:rPr lang="en-US"/>
              <a:t>UML of spec dependencies</a:t>
            </a:r>
          </a:p>
        </p:txBody>
      </p:sp>
    </p:spTree>
    <p:extLst>
      <p:ext uri="{BB962C8B-B14F-4D97-AF65-F5344CB8AC3E}">
        <p14:creationId xmlns:p14="http://schemas.microsoft.com/office/powerpoint/2010/main" val="1750090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0ABEF-72C1-2944-B27A-6C436B6DE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ED8CB-51B1-6F4A-B178-CB33F50A71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/>
              <a:t>Load appropriate driver (for mysql)</a:t>
            </a:r>
          </a:p>
          <a:p>
            <a:pPr marL="457200" indent="-457200">
              <a:buAutoNum type="arabicPeriod"/>
            </a:pPr>
            <a:r>
              <a:rPr lang="en-US"/>
              <a:t>Connect to db</a:t>
            </a:r>
          </a:p>
          <a:p>
            <a:pPr marL="457200" indent="-457200">
              <a:buAutoNum type="arabicPeriod"/>
            </a:pPr>
            <a:r>
              <a:rPr lang="en-US"/>
              <a:t>Take BankRecord objects array -&gt; store into DB table - &gt; present data to user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AF9EC8A-6B5E-444E-8A84-FC5F3CB16D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2368" y="3009821"/>
            <a:ext cx="3249827" cy="511855"/>
          </a:xfrm>
          <a:prstGeom prst="rect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rgbClr val="4B760B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4B760B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4B760B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4B760B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61E1C6B-84C6-E94A-8F2F-FB17E69F0F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0521" y="3009820"/>
            <a:ext cx="2059458" cy="511855"/>
          </a:xfrm>
          <a:prstGeom prst="rect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rgbClr val="4B760B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4B760B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4B760B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4B760B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134DBFD-6D25-5D4F-9F41-FD8CF61A3D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8920" y="3009820"/>
            <a:ext cx="2154193" cy="511855"/>
          </a:xfrm>
          <a:prstGeom prst="rect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rgbClr val="4B760B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4B760B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4B760B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4B760B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</p:spTree>
    <p:extLst>
      <p:ext uri="{BB962C8B-B14F-4D97-AF65-F5344CB8AC3E}">
        <p14:creationId xmlns:p14="http://schemas.microsoft.com/office/powerpoint/2010/main" val="2733004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1285305" y="609654"/>
            <a:ext cx="9604375" cy="1049337"/>
          </a:xfrm>
          <a:noFill/>
          <a:ln>
            <a:noFill/>
          </a:ln>
        </p:spPr>
        <p:txBody>
          <a:bodyPr/>
          <a:lstStyle/>
          <a:p>
            <a:r>
              <a:rPr lang="en-US"/>
              <a:t>pROJECT package tree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0FA85F6-7082-6D44-A09E-FE1BB2D50FEF}"/>
              </a:ext>
            </a:extLst>
          </p:cNvPr>
          <p:cNvSpPr/>
          <p:nvPr/>
        </p:nvSpPr>
        <p:spPr>
          <a:xfrm>
            <a:off x="4798031" y="2753474"/>
            <a:ext cx="1941816" cy="45206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11B10F1-B94C-2A4D-BFB5-C3E367F76131}"/>
              </a:ext>
            </a:extLst>
          </p:cNvPr>
          <p:cNvSpPr/>
          <p:nvPr/>
        </p:nvSpPr>
        <p:spPr>
          <a:xfrm>
            <a:off x="4888786" y="3349376"/>
            <a:ext cx="1933254" cy="33091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79CDAD3-994E-9943-AE3F-B2E08458DA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2300" y="1270000"/>
            <a:ext cx="3327400" cy="43180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094059B7-84BC-1B4F-90EC-6483FB3B4317}"/>
              </a:ext>
            </a:extLst>
          </p:cNvPr>
          <p:cNvSpPr/>
          <p:nvPr/>
        </p:nvSpPr>
        <p:spPr>
          <a:xfrm>
            <a:off x="4576283" y="1802830"/>
            <a:ext cx="2430694" cy="59104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760D552-A1B6-D74D-8C5C-9E26F7A9C276}"/>
              </a:ext>
            </a:extLst>
          </p:cNvPr>
          <p:cNvSpPr/>
          <p:nvPr/>
        </p:nvSpPr>
        <p:spPr>
          <a:xfrm>
            <a:off x="4592548" y="2356035"/>
            <a:ext cx="2414430" cy="61428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0767387-55A0-F94D-84DA-5BA517C27272}"/>
              </a:ext>
            </a:extLst>
          </p:cNvPr>
          <p:cNvSpPr/>
          <p:nvPr/>
        </p:nvSpPr>
        <p:spPr>
          <a:xfrm>
            <a:off x="4685013" y="4475197"/>
            <a:ext cx="2270589" cy="49578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991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7F49647-5E24-DB40-AE33-E81924583C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096" y="0"/>
            <a:ext cx="9969500" cy="593090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1151096" y="5439193"/>
            <a:ext cx="3678293" cy="491707"/>
          </a:xfrm>
          <a:noFill/>
          <a:ln>
            <a:noFill/>
          </a:ln>
        </p:spPr>
        <p:txBody>
          <a:bodyPr>
            <a:normAutofit fontScale="90000"/>
          </a:bodyPr>
          <a:lstStyle/>
          <a:p>
            <a:r>
              <a:rPr lang="en-US"/>
              <a:t>pROJECT class tree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0FA85F6-7082-6D44-A09E-FE1BB2D50FEF}"/>
              </a:ext>
            </a:extLst>
          </p:cNvPr>
          <p:cNvSpPr/>
          <p:nvPr/>
        </p:nvSpPr>
        <p:spPr>
          <a:xfrm>
            <a:off x="3944885" y="2806275"/>
            <a:ext cx="1941816" cy="52255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11B10F1-B94C-2A4D-BFB5-C3E367F76131}"/>
              </a:ext>
            </a:extLst>
          </p:cNvPr>
          <p:cNvSpPr/>
          <p:nvPr/>
        </p:nvSpPr>
        <p:spPr>
          <a:xfrm>
            <a:off x="6389956" y="836537"/>
            <a:ext cx="1933254" cy="48613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1FB2D03-4FB6-4842-93A5-E94E35A42B87}"/>
              </a:ext>
            </a:extLst>
          </p:cNvPr>
          <p:cNvSpPr/>
          <p:nvPr/>
        </p:nvSpPr>
        <p:spPr>
          <a:xfrm>
            <a:off x="1629689" y="318499"/>
            <a:ext cx="1834110" cy="43879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81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34029FA-91F0-504D-B418-BEFAF04301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9749" y="2267292"/>
            <a:ext cx="2870200" cy="12573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5801" y="684848"/>
            <a:ext cx="7791796" cy="536667"/>
          </a:xfrm>
        </p:spPr>
        <p:txBody>
          <a:bodyPr/>
          <a:lstStyle/>
          <a:p>
            <a:r>
              <a:rPr lang="en-US"/>
              <a:t>Adding jar file to project’s build path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half" idx="2"/>
          </p:nvPr>
        </p:nvSpPr>
        <p:spPr>
          <a:xfrm>
            <a:off x="1493670" y="2004296"/>
            <a:ext cx="3275013" cy="2248181"/>
          </a:xfrm>
        </p:spPr>
        <p:txBody>
          <a:bodyPr/>
          <a:lstStyle/>
          <a:p>
            <a:r>
              <a:rPr lang="en-US"/>
              <a:t>Create </a:t>
            </a:r>
            <a:r>
              <a:rPr lang="en-US" b="1"/>
              <a:t>libs</a:t>
            </a:r>
            <a:r>
              <a:rPr lang="en-US"/>
              <a:t> folder and add your mysql jar file into the folder</a:t>
            </a:r>
          </a:p>
        </p:txBody>
      </p:sp>
      <p:sp>
        <p:nvSpPr>
          <p:cNvPr id="18" name="Right Arrow 17"/>
          <p:cNvSpPr/>
          <p:nvPr/>
        </p:nvSpPr>
        <p:spPr>
          <a:xfrm>
            <a:off x="3733032" y="3068733"/>
            <a:ext cx="1613042" cy="2584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531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21A4066-B261-49FE-952E-A0FE3EE75CD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1958111-BC13-4D45-AB27-0C2C83F9BA6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42F4933-2ECF-4EE5-BCE4-F19E3CA609FE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6FAC23C-014D-4AC5-AD1B-36F7D0E7EF32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81B4579-E2EA-4BD7-94FF-0A0BEE135C6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353088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2188758-E18A-4CE5-9D03-F4BF5D887C3F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0131" y="482171"/>
            <a:ext cx="6091791" cy="5149101"/>
            <a:chOff x="5446003" y="583365"/>
            <a:chExt cx="6091790" cy="5181928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21513DD-C15F-4381-AEA6-ED9E5E218CA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46003" y="583365"/>
              <a:ext cx="6091790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ED2DE01-7F43-4858-85FC-27022DA7812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64828" y="915807"/>
              <a:ext cx="546177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8628" r="8437" b="-3"/>
          <a:stretch/>
        </p:blipFill>
        <p:spPr>
          <a:xfrm>
            <a:off x="6093926" y="1116345"/>
            <a:ext cx="4821551" cy="38661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811" y="764209"/>
            <a:ext cx="3530157" cy="1049235"/>
          </a:xfrm>
        </p:spPr>
        <p:txBody>
          <a:bodyPr>
            <a:normAutofit/>
          </a:bodyPr>
          <a:lstStyle/>
          <a:p>
            <a:r>
              <a:rPr lang="en-US"/>
              <a:t>Configure build path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453896" y="1968870"/>
            <a:ext cx="4527979" cy="3450613"/>
          </a:xfrm>
        </p:spPr>
        <p:txBody>
          <a:bodyPr>
            <a:normAutofit/>
          </a:bodyPr>
          <a:lstStyle/>
          <a:p>
            <a:r>
              <a:rPr lang="en-US"/>
              <a:t>Right click on project &amp; go to                         Build Path&gt;Confiqure Build Path</a:t>
            </a:r>
            <a:r>
              <a:rPr lang="mr-IN"/>
              <a:t>…</a:t>
            </a:r>
            <a:endParaRPr lang="en-US"/>
          </a:p>
        </p:txBody>
      </p:sp>
      <p:sp>
        <p:nvSpPr>
          <p:cNvPr id="14" name="Right Arrow 13"/>
          <p:cNvSpPr/>
          <p:nvPr/>
        </p:nvSpPr>
        <p:spPr>
          <a:xfrm rot="20150766">
            <a:off x="4899180" y="1228861"/>
            <a:ext cx="1225434" cy="5266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9740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098" y="1339038"/>
            <a:ext cx="9943170" cy="417613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195" y="527117"/>
            <a:ext cx="9603275" cy="1049235"/>
          </a:xfrm>
        </p:spPr>
        <p:txBody>
          <a:bodyPr/>
          <a:lstStyle/>
          <a:p>
            <a:r>
              <a:rPr lang="en-US"/>
              <a:t>Choose add jaRs</a:t>
            </a:r>
            <a:r>
              <a:rPr lang="mr-IN"/>
              <a:t>…</a:t>
            </a:r>
            <a:r>
              <a:rPr lang="en-US"/>
              <a:t>under libraries tab</a:t>
            </a:r>
          </a:p>
        </p:txBody>
      </p:sp>
    </p:spTree>
    <p:extLst>
      <p:ext uri="{BB962C8B-B14F-4D97-AF65-F5344CB8AC3E}">
        <p14:creationId xmlns:p14="http://schemas.microsoft.com/office/powerpoint/2010/main" val="38645159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468</TotalTime>
  <Words>525</Words>
  <Application>Microsoft Macintosh PowerPoint</Application>
  <PresentationFormat>Widescreen</PresentationFormat>
  <Paragraphs>124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Gill Sans MT</vt:lpstr>
      <vt:lpstr>Mangal</vt:lpstr>
      <vt:lpstr>Monaco</vt:lpstr>
      <vt:lpstr>Times New Roman</vt:lpstr>
      <vt:lpstr>Gallery</vt:lpstr>
      <vt:lpstr>Lab 4 – jdbc project</vt:lpstr>
      <vt:lpstr>Project strategies</vt:lpstr>
      <vt:lpstr>Project design</vt:lpstr>
      <vt:lpstr>Project overview</vt:lpstr>
      <vt:lpstr>pROJECT package tree</vt:lpstr>
      <vt:lpstr>pROJECT class tree</vt:lpstr>
      <vt:lpstr>Adding jar file to project’s build path</vt:lpstr>
      <vt:lpstr>Configure build path</vt:lpstr>
      <vt:lpstr>Choose add jaRs…under libraries tab</vt:lpstr>
      <vt:lpstr>Apply dry principle for crud operations</vt:lpstr>
      <vt:lpstr>iMPORTS for crud OPERATIONS</vt:lpstr>
      <vt:lpstr>dbConnect.java</vt:lpstr>
      <vt:lpstr>daoMODEL.java</vt:lpstr>
      <vt:lpstr>daoMODEL.java (crud METHODS DEFINED)</vt:lpstr>
      <vt:lpstr>daoMODEL.java</vt:lpstr>
      <vt:lpstr>daoMODEL.java</vt:lpstr>
      <vt:lpstr>daoMODEL.java</vt:lpstr>
      <vt:lpstr>loanProcessing.java-  dao model executions</vt:lpstr>
      <vt:lpstr>LoANPROCESSING.java </vt:lpstr>
      <vt:lpstr>loanPROCESSING.java</vt:lpstr>
      <vt:lpstr>loanPROCESSING.java</vt:lpstr>
      <vt:lpstr>LOANVIEW.JAVA GUI Display- JTABLE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4 – jdbc project</dc:title>
  <dc:creator>james papademas</dc:creator>
  <cp:lastModifiedBy>me too</cp:lastModifiedBy>
  <cp:revision>58</cp:revision>
  <dcterms:created xsi:type="dcterms:W3CDTF">2017-11-01T04:14:07Z</dcterms:created>
  <dcterms:modified xsi:type="dcterms:W3CDTF">2018-03-18T17:40:06Z</dcterms:modified>
</cp:coreProperties>
</file>