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7" r:id="rId3"/>
    <p:sldId id="268" r:id="rId4"/>
    <p:sldId id="260" r:id="rId5"/>
    <p:sldId id="269" r:id="rId6"/>
    <p:sldId id="270" r:id="rId7"/>
    <p:sldId id="264" r:id="rId8"/>
    <p:sldId id="273" r:id="rId9"/>
    <p:sldId id="265" r:id="rId10"/>
    <p:sldId id="274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>
        <p:scale>
          <a:sx n="90" d="100"/>
          <a:sy n="90" d="100"/>
        </p:scale>
        <p:origin x="81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	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Business point(Assumption):  </a:t>
            </a:r>
            <a:r>
              <a:rPr lang="en-US" sz="2400" dirty="0"/>
              <a:t>Maintenance of  machines.</a:t>
            </a:r>
          </a:p>
          <a:p>
            <a:pPr>
              <a:buNone/>
            </a:pPr>
            <a:r>
              <a:rPr lang="en-US" sz="2400" dirty="0"/>
              <a:t>H0= No maintenance if &lt;= 5%</a:t>
            </a:r>
          </a:p>
          <a:p>
            <a:pPr>
              <a:buNone/>
            </a:pPr>
            <a:r>
              <a:rPr lang="en-US" sz="2400" dirty="0"/>
              <a:t>Ha= Maintenance if &gt;5%</a:t>
            </a: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6031-A028-4520-8711-CCF8AA30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701749"/>
            <a:ext cx="8229600" cy="5424414"/>
          </a:xfrm>
        </p:spPr>
        <p:txBody>
          <a:bodyPr>
            <a:normAutofit fontScale="32500" lnSpcReduction="20000"/>
          </a:bodyPr>
          <a:lstStyle/>
          <a:p>
            <a:r>
              <a:rPr lang="en-US" sz="3700" dirty="0"/>
              <a:t>##importing the file##</a:t>
            </a:r>
          </a:p>
          <a:p>
            <a:r>
              <a:rPr lang="en-US" sz="3700" dirty="0"/>
              <a:t>library(</a:t>
            </a:r>
            <a:r>
              <a:rPr lang="en-US" sz="3700" dirty="0" err="1"/>
              <a:t>readr</a:t>
            </a:r>
            <a:r>
              <a:rPr lang="en-US" sz="3700" dirty="0"/>
              <a:t>)</a:t>
            </a:r>
          </a:p>
          <a:p>
            <a:r>
              <a:rPr lang="en-US" sz="3700" dirty="0" err="1"/>
              <a:t>Costomer_OrderForm</a:t>
            </a:r>
            <a:r>
              <a:rPr lang="en-US" sz="3700" dirty="0"/>
              <a:t> &lt;- </a:t>
            </a:r>
            <a:r>
              <a:rPr lang="en-US" sz="3700" dirty="0" err="1"/>
              <a:t>read_csv</a:t>
            </a:r>
            <a:r>
              <a:rPr lang="en-US" sz="3700" dirty="0"/>
              <a:t>("C:/Users/Adarsh Sambare/Desktop/</a:t>
            </a:r>
            <a:r>
              <a:rPr lang="en-US" sz="3700" dirty="0" err="1"/>
              <a:t>ExcelR</a:t>
            </a:r>
            <a:r>
              <a:rPr lang="en-US" sz="3700" dirty="0"/>
              <a:t>/Assignment/Hypo Test/Costomer+OrderForm.csv")</a:t>
            </a:r>
          </a:p>
          <a:p>
            <a:r>
              <a:rPr lang="en-US" sz="3700" dirty="0"/>
              <a:t>View(</a:t>
            </a:r>
            <a:r>
              <a:rPr lang="en-US" sz="3700" dirty="0" err="1"/>
              <a:t>Costomer_OrderForm</a:t>
            </a:r>
            <a:r>
              <a:rPr lang="en-US" sz="3700" dirty="0"/>
              <a:t>)</a:t>
            </a:r>
          </a:p>
          <a:p>
            <a:endParaRPr lang="en-US" sz="3700" dirty="0"/>
          </a:p>
          <a:p>
            <a:r>
              <a:rPr lang="en-US" sz="3700" dirty="0"/>
              <a:t>attach(</a:t>
            </a:r>
            <a:r>
              <a:rPr lang="en-US" sz="3700" dirty="0" err="1"/>
              <a:t>Costomer_OrderForm</a:t>
            </a:r>
            <a:r>
              <a:rPr lang="en-US" sz="3700" dirty="0"/>
              <a:t>)</a:t>
            </a:r>
          </a:p>
          <a:p>
            <a:r>
              <a:rPr lang="en-US" sz="3700" dirty="0"/>
              <a:t>##table </a:t>
            </a:r>
            <a:r>
              <a:rPr lang="en-US" sz="3700" dirty="0" err="1"/>
              <a:t>formaiton</a:t>
            </a:r>
            <a:r>
              <a:rPr lang="en-US" sz="3700" dirty="0"/>
              <a:t>##</a:t>
            </a:r>
          </a:p>
          <a:p>
            <a:endParaRPr lang="en-US" sz="3700" dirty="0"/>
          </a:p>
          <a:p>
            <a:r>
              <a:rPr lang="en-US" sz="3700" dirty="0"/>
              <a:t>table1 &lt;- table(</a:t>
            </a:r>
            <a:r>
              <a:rPr lang="en-US" sz="3700" dirty="0" err="1"/>
              <a:t>Phillippines</a:t>
            </a:r>
            <a:r>
              <a:rPr lang="en-US" sz="3700" dirty="0"/>
              <a:t>)</a:t>
            </a:r>
          </a:p>
          <a:p>
            <a:r>
              <a:rPr lang="en-US" sz="3700" dirty="0"/>
              <a:t>View(table1)</a:t>
            </a:r>
          </a:p>
          <a:p>
            <a:r>
              <a:rPr lang="en-US" sz="3700" dirty="0"/>
              <a:t>table2&lt;- table(Indonesia)</a:t>
            </a:r>
          </a:p>
          <a:p>
            <a:r>
              <a:rPr lang="en-US" sz="3700" dirty="0"/>
              <a:t>View(table2)</a:t>
            </a:r>
          </a:p>
          <a:p>
            <a:endParaRPr lang="en-US" sz="3700" dirty="0"/>
          </a:p>
          <a:p>
            <a:r>
              <a:rPr lang="en-US" sz="3700" dirty="0"/>
              <a:t>table3 &lt;- table(Malta)</a:t>
            </a:r>
          </a:p>
          <a:p>
            <a:r>
              <a:rPr lang="en-US" sz="3700" dirty="0"/>
              <a:t>View(table3)</a:t>
            </a:r>
          </a:p>
          <a:p>
            <a:r>
              <a:rPr lang="en-US" sz="3700" dirty="0"/>
              <a:t>table4&lt;- table(India)</a:t>
            </a:r>
          </a:p>
          <a:p>
            <a:r>
              <a:rPr lang="en-US" sz="3700" dirty="0"/>
              <a:t>View(table4)</a:t>
            </a:r>
          </a:p>
          <a:p>
            <a:pPr marL="0" indent="0">
              <a:buNone/>
            </a:pPr>
            <a:endParaRPr lang="en-US" sz="3700" dirty="0"/>
          </a:p>
          <a:p>
            <a:r>
              <a:rPr lang="en-US" sz="3700" dirty="0" err="1"/>
              <a:t>fintab</a:t>
            </a:r>
            <a:r>
              <a:rPr lang="en-US" sz="3700" dirty="0"/>
              <a:t> &lt;- matrix(c(table1, table2,table3,table4), </a:t>
            </a:r>
            <a:r>
              <a:rPr lang="en-US" sz="3700" dirty="0" err="1"/>
              <a:t>nrow</a:t>
            </a:r>
            <a:r>
              <a:rPr lang="en-US" sz="3700" dirty="0"/>
              <a:t> = 2)</a:t>
            </a:r>
          </a:p>
          <a:p>
            <a:r>
              <a:rPr lang="en-US" sz="3700" dirty="0"/>
              <a:t>View(</a:t>
            </a:r>
            <a:r>
              <a:rPr lang="en-US" sz="3700" dirty="0" err="1"/>
              <a:t>fintab</a:t>
            </a:r>
            <a:r>
              <a:rPr lang="en-US" sz="3700" dirty="0"/>
              <a:t>)</a:t>
            </a:r>
          </a:p>
          <a:p>
            <a:endParaRPr lang="en-US" sz="3700" dirty="0"/>
          </a:p>
          <a:p>
            <a:r>
              <a:rPr lang="en-US" sz="3700" dirty="0"/>
              <a:t>## CHISQ TEST##</a:t>
            </a:r>
          </a:p>
          <a:p>
            <a:r>
              <a:rPr lang="en-US" sz="3700" dirty="0" err="1"/>
              <a:t>chisq.test</a:t>
            </a:r>
            <a:r>
              <a:rPr lang="en-US" sz="3700" dirty="0"/>
              <a:t>(</a:t>
            </a:r>
            <a:r>
              <a:rPr lang="en-US" sz="3700" dirty="0" err="1"/>
              <a:t>fintab</a:t>
            </a:r>
            <a:r>
              <a:rPr lang="en-US" sz="3700" dirty="0"/>
              <a:t>)</a:t>
            </a:r>
          </a:p>
          <a:p>
            <a:r>
              <a:rPr lang="en-US" sz="3700" dirty="0"/>
              <a:t>P value 0.277</a:t>
            </a:r>
          </a:p>
          <a:p>
            <a:r>
              <a:rPr lang="en-US" sz="5000" b="1" dirty="0"/>
              <a:t>So p high null fly. </a:t>
            </a:r>
          </a:p>
          <a:p>
            <a:r>
              <a:rPr lang="en-US" sz="5000" b="1" dirty="0"/>
              <a:t>H0 is true, no need to hire more people.</a:t>
            </a:r>
          </a:p>
        </p:txBody>
      </p:sp>
    </p:spTree>
    <p:extLst>
      <p:ext uri="{BB962C8B-B14F-4D97-AF65-F5344CB8AC3E}">
        <p14:creationId xmlns:p14="http://schemas.microsoft.com/office/powerpoint/2010/main" val="284554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E4B8-E598-4FB2-9DE7-D7380CEC4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0574"/>
            <a:ext cx="8229600" cy="567558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Fantaloons.mtw</a:t>
            </a:r>
            <a:endParaRPr lang="en-US" b="1" dirty="0"/>
          </a:p>
          <a:p>
            <a:pPr>
              <a:buNone/>
            </a:pPr>
            <a:r>
              <a:rPr lang="en-US" b="1" dirty="0"/>
              <a:t>Business Point: Give Different offer</a:t>
            </a:r>
          </a:p>
          <a:p>
            <a:pPr>
              <a:buNone/>
            </a:pPr>
            <a:r>
              <a:rPr lang="en-US" dirty="0"/>
              <a:t>Ho = No change if % are equal.</a:t>
            </a:r>
          </a:p>
          <a:p>
            <a:pPr>
              <a:buNone/>
            </a:pPr>
            <a:r>
              <a:rPr lang="en-US" dirty="0"/>
              <a:t>Ha = Give different offer as % are not equal.</a:t>
            </a:r>
          </a:p>
        </p:txBody>
      </p:sp>
    </p:spTree>
    <p:extLst>
      <p:ext uri="{BB962C8B-B14F-4D97-AF65-F5344CB8AC3E}">
        <p14:creationId xmlns:p14="http://schemas.microsoft.com/office/powerpoint/2010/main" val="299554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0741-1C39-4EEB-8AE4-62DC6A71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6104"/>
            <a:ext cx="8229600" cy="5490059"/>
          </a:xfrm>
        </p:spPr>
        <p:txBody>
          <a:bodyPr>
            <a:normAutofit/>
          </a:bodyPr>
          <a:lstStyle/>
          <a:p>
            <a:r>
              <a:rPr lang="en-US" sz="2000" dirty="0"/>
              <a:t>Create hypothesis</a:t>
            </a:r>
          </a:p>
          <a:p>
            <a:r>
              <a:rPr lang="en-US" sz="2000" dirty="0"/>
              <a:t>Ho= Proportions of Male and Female are same</a:t>
            </a:r>
          </a:p>
          <a:p>
            <a:r>
              <a:rPr lang="en-US" sz="2000" dirty="0"/>
              <a:t>Ha= Proportions of Male and Female are not same.</a:t>
            </a:r>
          </a:p>
          <a:p>
            <a:pPr marL="0" indent="0">
              <a:buNone/>
            </a:pPr>
            <a:r>
              <a:rPr lang="en-US" sz="1400" dirty="0"/>
              <a:t>library(</a:t>
            </a:r>
            <a:r>
              <a:rPr lang="en-US" sz="1400" dirty="0" err="1"/>
              <a:t>readr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Faltoons</a:t>
            </a:r>
            <a:r>
              <a:rPr lang="en-US" sz="1400" dirty="0"/>
              <a:t> &lt;- </a:t>
            </a:r>
            <a:r>
              <a:rPr lang="en-US" sz="1400" dirty="0" err="1"/>
              <a:t>read_csv</a:t>
            </a:r>
            <a:r>
              <a:rPr lang="en-US" sz="1400" dirty="0"/>
              <a:t>("C:/Users/Adarsh Sambare/Desktop/</a:t>
            </a:r>
            <a:r>
              <a:rPr lang="en-US" sz="1400" dirty="0" err="1"/>
              <a:t>ExcelR</a:t>
            </a:r>
            <a:r>
              <a:rPr lang="en-US" sz="1400" dirty="0"/>
              <a:t>/Assignment/Hypo Test/Faltoons.csv")</a:t>
            </a:r>
          </a:p>
          <a:p>
            <a:pPr marL="0" indent="0">
              <a:buNone/>
            </a:pPr>
            <a:r>
              <a:rPr lang="en-US" sz="1400" dirty="0"/>
              <a:t>View(</a:t>
            </a:r>
            <a:r>
              <a:rPr lang="en-US" sz="1400" dirty="0" err="1"/>
              <a:t>Faltoons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tab1&lt;- table(</a:t>
            </a:r>
            <a:r>
              <a:rPr lang="en-US" sz="1400" dirty="0" err="1"/>
              <a:t>Faltoons$Weekdays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tab2&lt;- table(</a:t>
            </a:r>
            <a:r>
              <a:rPr lang="en-US" sz="1400" dirty="0" err="1"/>
              <a:t>Faltoons$Weekend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View(tab1)</a:t>
            </a:r>
          </a:p>
          <a:p>
            <a:pPr marL="0" indent="0">
              <a:buNone/>
            </a:pPr>
            <a:r>
              <a:rPr lang="en-US" sz="1400" dirty="0"/>
              <a:t>View(tab2)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prop.test</a:t>
            </a:r>
            <a:r>
              <a:rPr lang="en-US" sz="1400" dirty="0"/>
              <a:t>(c(113,167), c(400,400))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As p low null go, Hence Ha is true.</a:t>
            </a:r>
          </a:p>
          <a:p>
            <a:pPr marL="0" indent="0">
              <a:buNone/>
            </a:pPr>
            <a:r>
              <a:rPr lang="en-US" sz="1400" dirty="0"/>
              <a:t>% are not same, we can provide different offer for different genders.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8BF9DA-685D-4EBE-B748-2A6306BC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45" y="4399698"/>
            <a:ext cx="7941909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2-sample test for equality of proportions with continuity correction data: c(113, 167) out of c(400, 400) X-squared = 15.434, df = 1,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 = 8.543e-05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alternative hypothesis: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two.sided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95 percent confidence interval: -0.20293811 -0.06706189 sample estimates: prop 1 prop 2 0.2825 0.4175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0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BAAA-3783-4A3E-98DB-47795F59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1322"/>
            <a:ext cx="8229600" cy="5694842"/>
          </a:xfrm>
        </p:spPr>
        <p:txBody>
          <a:bodyPr/>
          <a:lstStyle/>
          <a:p>
            <a:r>
              <a:rPr lang="en-US" dirty="0"/>
              <a:t>Normality test </a:t>
            </a:r>
          </a:p>
          <a:p>
            <a:pPr marL="0" indent="0">
              <a:buNone/>
            </a:pPr>
            <a:r>
              <a:rPr lang="en-US" sz="1400" dirty="0"/>
              <a:t>H0 = Both data set are normal.</a:t>
            </a:r>
          </a:p>
          <a:p>
            <a:pPr marL="0" indent="0">
              <a:buNone/>
            </a:pPr>
            <a:r>
              <a:rPr lang="en-US" sz="1400" dirty="0"/>
              <a:t>Ha = One of them are not normal.</a:t>
            </a:r>
          </a:p>
          <a:p>
            <a:pPr marL="0" indent="0">
              <a:buNone/>
            </a:pPr>
            <a:r>
              <a:rPr lang="en-US" sz="1400" dirty="0"/>
              <a:t>For Unit one :</a:t>
            </a:r>
          </a:p>
          <a:p>
            <a:pPr marL="0" indent="0">
              <a:buNone/>
            </a:pPr>
            <a:r>
              <a:rPr lang="en-US" sz="1400" dirty="0"/>
              <a:t>H0 = Data is normal</a:t>
            </a:r>
          </a:p>
          <a:p>
            <a:pPr marL="0" indent="0">
              <a:buNone/>
            </a:pPr>
            <a:r>
              <a:rPr lang="en-US" sz="1400" dirty="0"/>
              <a:t>Ha = Data is not normal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As p high null fly, </a:t>
            </a:r>
          </a:p>
          <a:p>
            <a:pPr marL="0" indent="0">
              <a:buNone/>
            </a:pPr>
            <a:r>
              <a:rPr lang="en-US" sz="1400" dirty="0"/>
              <a:t>H0 is correct.</a:t>
            </a:r>
          </a:p>
          <a:p>
            <a:pPr marL="0" indent="0">
              <a:buNone/>
            </a:pPr>
            <a:r>
              <a:rPr lang="en-US" sz="1400" dirty="0"/>
              <a:t>For Unit two:</a:t>
            </a:r>
          </a:p>
          <a:p>
            <a:pPr marL="0" indent="0">
              <a:buNone/>
            </a:pPr>
            <a:r>
              <a:rPr lang="en-US" sz="1400" dirty="0"/>
              <a:t>H0 = Data is normal</a:t>
            </a:r>
          </a:p>
          <a:p>
            <a:pPr marL="0" indent="0">
              <a:buNone/>
            </a:pPr>
            <a:r>
              <a:rPr lang="en-US" sz="1400" dirty="0"/>
              <a:t>Ha = Data is not normal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As p high null fly </a:t>
            </a:r>
          </a:p>
          <a:p>
            <a:pPr marL="0" indent="0">
              <a:buNone/>
            </a:pPr>
            <a:r>
              <a:rPr lang="en-US" sz="1400" dirty="0"/>
              <a:t>So H0 is correct.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As both data set are normal, we proceed further.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02F743-3B47-4693-A413-9620460806C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200" y="2367351"/>
            <a:ext cx="842962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ad.test(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Cutlets$`Unit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A`)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Anderson-Darling normality test data: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Cutlets$`Unit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A`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 = 0.43309, p-value = 0.2866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5E8E5E-49D7-4F8F-85BB-BB624ABF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89607"/>
            <a:ext cx="86868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ad.test(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Cutlets$`Unit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B`)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Anderson-Darling normality test data: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Cutlets$`Unit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B`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 = 0.26123, p-value = 0.6869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78AF-ABED-401C-8ACA-B334E5019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57176"/>
            <a:ext cx="8324850" cy="6524624"/>
          </a:xfrm>
        </p:spPr>
        <p:txBody>
          <a:bodyPr/>
          <a:lstStyle/>
          <a:p>
            <a:r>
              <a:rPr lang="en-US" dirty="0"/>
              <a:t>External Conditions :</a:t>
            </a:r>
          </a:p>
          <a:p>
            <a:pPr marL="0" indent="0">
              <a:buNone/>
            </a:pPr>
            <a:r>
              <a:rPr lang="en-US" sz="1600" dirty="0"/>
              <a:t>As there are two different machines, external conditions are different, so check for equal variance.</a:t>
            </a:r>
          </a:p>
          <a:p>
            <a:r>
              <a:rPr lang="en-US" dirty="0"/>
              <a:t>Variance Test:</a:t>
            </a:r>
          </a:p>
          <a:p>
            <a:pPr marL="0" indent="0">
              <a:buNone/>
            </a:pPr>
            <a:r>
              <a:rPr lang="en-US" sz="1600" dirty="0"/>
              <a:t>H0 = Unit one &amp; Unit two have same variance.</a:t>
            </a:r>
          </a:p>
          <a:p>
            <a:pPr marL="0" indent="0">
              <a:buNone/>
            </a:pPr>
            <a:r>
              <a:rPr lang="en-US" sz="1600" dirty="0"/>
              <a:t>Ha= They have different variance.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 high null fly.</a:t>
            </a:r>
          </a:p>
          <a:p>
            <a:pPr marL="0" indent="0">
              <a:buNone/>
            </a:pPr>
            <a:r>
              <a:rPr lang="en-US" sz="1600" dirty="0"/>
              <a:t>So, variance are equal.</a:t>
            </a:r>
          </a:p>
          <a:p>
            <a:pPr marL="0" indent="0">
              <a:buNone/>
            </a:pPr>
            <a:r>
              <a:rPr lang="en-US" sz="1600" dirty="0"/>
              <a:t>We will use 2 sample t test for equal variance.</a:t>
            </a:r>
          </a:p>
          <a:p>
            <a:r>
              <a:rPr lang="en-US" dirty="0"/>
              <a:t>2 Sample t test:</a:t>
            </a:r>
          </a:p>
          <a:p>
            <a:pPr marL="0" indent="0">
              <a:buNone/>
            </a:pPr>
            <a:r>
              <a:rPr lang="en-US" sz="1600" dirty="0"/>
              <a:t>H0 = Maintenance required </a:t>
            </a:r>
          </a:p>
          <a:p>
            <a:pPr marL="0" indent="0">
              <a:buNone/>
            </a:pPr>
            <a:r>
              <a:rPr lang="en-US" sz="1600" dirty="0"/>
              <a:t>Ha = maintenance not required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 high null fly,</a:t>
            </a:r>
          </a:p>
          <a:p>
            <a:pPr marL="0" indent="0">
              <a:buNone/>
            </a:pPr>
            <a:r>
              <a:rPr lang="en-US" sz="1600" dirty="0"/>
              <a:t>Maintenance is required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313280-76F8-4617-9464-7D3CCF288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49" y="2333939"/>
            <a:ext cx="8077201" cy="723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var.test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Cutlets$`Unit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A`,Cutlets$`Unit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B`)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test to compare two variances data: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Cutlets$`Unit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A` and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Cutlets$`Unit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B` F = 0.70536, num df = 34,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denom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df = 34,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 = 0.3136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alternative hypothesis: true ratio of variances is not equal to 1 95 percent confidence interval: 0.3560436 1.3974120 sample estimates: ratio of variances 0.7053649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468A3C-EC6B-4FEF-9CBD-C53177923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43617"/>
            <a:ext cx="807720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t.test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Cutlets$`Unit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A`,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Cutlets$`Unit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B`,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var.equal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T)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Two Sample t-test data: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Cutlets$`Unit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A` and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Cutlets$`Unit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B` t = 0.72287, df = 68,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 = 0.4722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alternative hypothesis: true difference in means is not equal to 0 95 percent confidence interval: -0.09646454 0.20605311 sample estimates: mean of x mean of y 7.019091 6.964297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4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000" dirty="0"/>
              <a:t>   </a:t>
            </a:r>
          </a:p>
          <a:p>
            <a:pPr algn="just">
              <a:buNone/>
            </a:pPr>
            <a:r>
              <a:rPr lang="en-US" sz="20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 Minitab File: </a:t>
            </a:r>
            <a:r>
              <a:rPr lang="en-US" sz="2000" b="1" dirty="0"/>
              <a:t>LabTAT.mtw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Business point(Assumption): To Change the laboratory contract.</a:t>
            </a:r>
          </a:p>
          <a:p>
            <a:pPr>
              <a:buNone/>
            </a:pPr>
            <a:r>
              <a:rPr lang="en-US" sz="2000" dirty="0"/>
              <a:t>H0= Average are same, don’t change the contract .</a:t>
            </a:r>
          </a:p>
          <a:p>
            <a:pPr>
              <a:buNone/>
            </a:pPr>
            <a:r>
              <a:rPr lang="en-US" sz="2000" dirty="0"/>
              <a:t>Ha= Average are not same, change the laboratory contract.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B4A9-824B-41CF-AF86-17437261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4314"/>
            <a:ext cx="8382000" cy="6162260"/>
          </a:xfrm>
        </p:spPr>
        <p:txBody>
          <a:bodyPr>
            <a:noAutofit/>
          </a:bodyPr>
          <a:lstStyle/>
          <a:p>
            <a:r>
              <a:rPr lang="en-US" sz="2000" dirty="0"/>
              <a:t>library(</a:t>
            </a:r>
            <a:r>
              <a:rPr lang="en-US" sz="2000" dirty="0" err="1"/>
              <a:t>nortest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Lab_sta</a:t>
            </a:r>
            <a:r>
              <a:rPr lang="en-US" sz="2000" dirty="0"/>
              <a:t> &lt;- stack(</a:t>
            </a:r>
            <a:r>
              <a:rPr lang="en-US" sz="2000" dirty="0" err="1"/>
              <a:t>LabTAT</a:t>
            </a:r>
            <a:r>
              <a:rPr lang="en-US" sz="2000" dirty="0"/>
              <a:t>)</a:t>
            </a:r>
          </a:p>
          <a:p>
            <a:r>
              <a:rPr lang="en-US" sz="2000" dirty="0"/>
              <a:t>View(</a:t>
            </a:r>
            <a:r>
              <a:rPr lang="en-US" sz="2000" dirty="0" err="1"/>
              <a:t>Lab_sta</a:t>
            </a:r>
            <a:r>
              <a:rPr lang="en-US" sz="2000" dirty="0"/>
              <a:t>)</a:t>
            </a:r>
          </a:p>
          <a:p>
            <a:r>
              <a:rPr lang="en-US" sz="2000" dirty="0"/>
              <a:t>##normality test##</a:t>
            </a:r>
          </a:p>
          <a:p>
            <a:r>
              <a:rPr lang="en-US" sz="2000" dirty="0" err="1"/>
              <a:t>ad.test</a:t>
            </a:r>
            <a:r>
              <a:rPr lang="en-US" sz="2000" dirty="0"/>
              <a:t>(</a:t>
            </a:r>
            <a:r>
              <a:rPr lang="en-US" sz="2000" dirty="0" err="1"/>
              <a:t>Lab_sta$values</a:t>
            </a:r>
            <a:r>
              <a:rPr lang="en-US" sz="2000" dirty="0"/>
              <a:t>)</a:t>
            </a:r>
          </a:p>
          <a:p>
            <a:r>
              <a:rPr lang="en-US" sz="2000" dirty="0"/>
              <a:t>##data is normal##</a:t>
            </a:r>
          </a:p>
          <a:p>
            <a:r>
              <a:rPr lang="en-US" sz="2000" dirty="0"/>
              <a:t>##variance test##</a:t>
            </a:r>
          </a:p>
          <a:p>
            <a:r>
              <a:rPr lang="en-US" sz="2000" dirty="0"/>
              <a:t>library(car)</a:t>
            </a:r>
          </a:p>
          <a:p>
            <a:r>
              <a:rPr lang="en-US" sz="2000" dirty="0" err="1"/>
              <a:t>leveneTest</a:t>
            </a:r>
            <a:r>
              <a:rPr lang="en-US" sz="2000" dirty="0"/>
              <a:t>(</a:t>
            </a:r>
            <a:r>
              <a:rPr lang="en-US" sz="2000" dirty="0" err="1"/>
              <a:t>Lab_sta$values~Lab_sta$ind</a:t>
            </a:r>
            <a:r>
              <a:rPr lang="en-US" sz="2000" dirty="0"/>
              <a:t>, data = </a:t>
            </a:r>
            <a:r>
              <a:rPr lang="en-US" sz="2000" dirty="0" err="1"/>
              <a:t>Lab_sta</a:t>
            </a:r>
            <a:r>
              <a:rPr lang="en-US" sz="2000" dirty="0"/>
              <a:t>)</a:t>
            </a:r>
          </a:p>
          <a:p>
            <a:r>
              <a:rPr lang="en-US" sz="2000" dirty="0"/>
              <a:t>##p value high, same variance##</a:t>
            </a:r>
          </a:p>
          <a:p>
            <a:endParaRPr lang="en-US" sz="2000" dirty="0"/>
          </a:p>
          <a:p>
            <a:r>
              <a:rPr lang="en-US" sz="2000" dirty="0"/>
              <a:t>##1 way </a:t>
            </a:r>
            <a:r>
              <a:rPr lang="en-US" sz="2000" dirty="0" err="1"/>
              <a:t>Anova</a:t>
            </a:r>
            <a:r>
              <a:rPr lang="en-US" sz="2000" dirty="0"/>
              <a:t> test##</a:t>
            </a:r>
          </a:p>
          <a:p>
            <a:r>
              <a:rPr lang="en-US" sz="2000" dirty="0" err="1"/>
              <a:t>Anova_results</a:t>
            </a:r>
            <a:r>
              <a:rPr lang="en-US" sz="2000" dirty="0"/>
              <a:t> &lt;- </a:t>
            </a:r>
            <a:r>
              <a:rPr lang="en-US" sz="2000" dirty="0" err="1"/>
              <a:t>aov</a:t>
            </a:r>
            <a:r>
              <a:rPr lang="en-US" sz="2000" dirty="0"/>
              <a:t>(</a:t>
            </a:r>
            <a:r>
              <a:rPr lang="en-US" sz="2000" dirty="0" err="1"/>
              <a:t>values~ind,data</a:t>
            </a:r>
            <a:r>
              <a:rPr lang="en-US" sz="2000" dirty="0"/>
              <a:t> = </a:t>
            </a:r>
            <a:r>
              <a:rPr lang="en-US" sz="2000" dirty="0" err="1"/>
              <a:t>Lab_sta</a:t>
            </a:r>
            <a:r>
              <a:rPr lang="en-US" sz="2000" dirty="0"/>
              <a:t>)</a:t>
            </a:r>
          </a:p>
          <a:p>
            <a:r>
              <a:rPr lang="en-US" sz="2000" dirty="0"/>
              <a:t>summary(</a:t>
            </a:r>
            <a:r>
              <a:rPr lang="en-US" sz="2000" dirty="0" err="1"/>
              <a:t>Anova_results</a:t>
            </a:r>
            <a:r>
              <a:rPr lang="en-US" sz="2000" dirty="0"/>
              <a:t>)</a:t>
            </a:r>
          </a:p>
          <a:p>
            <a:r>
              <a:rPr lang="en-US" sz="2000" dirty="0"/>
              <a:t>## P low Null Go##</a:t>
            </a:r>
          </a:p>
          <a:p>
            <a:r>
              <a:rPr lang="en-US" sz="2000" dirty="0"/>
              <a:t>So Ha = </a:t>
            </a:r>
          </a:p>
        </p:txBody>
      </p:sp>
    </p:spTree>
    <p:extLst>
      <p:ext uri="{BB962C8B-B14F-4D97-AF65-F5344CB8AC3E}">
        <p14:creationId xmlns:p14="http://schemas.microsoft.com/office/powerpoint/2010/main" val="34019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713A16E-D2DC-4FC9-9B1B-08613AF8E9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44818"/>
            <a:ext cx="8746434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View(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LabTAT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&gt; library(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nortest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Lab_sta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stack(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LabTAT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&gt; View(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Lab_sta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&gt; ##normality test## 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ad.test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Lab_sta$values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Anderson-Darling normality test data: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Lab_sta$values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 = 0.7495, p-value = 0.05072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##variance test##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library(car)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Loading required package: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carData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leveneTest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Lab_sta$values~Lab_sta$ind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data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Lab_sta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Levene's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Test for Homogeneity of Variance (center = median) Df F value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(&gt;F) group 3 2.5996 0.05161 . 476 ---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##1 way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Anova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test## 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Anova_results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aov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values~ind,data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Lab_sta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&gt; summary(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Anova_results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 Sum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 value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 79979 26660 118.7 &lt;2e-16 *** Residuals 476 106905 225 ---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6EBB3-D582-49E9-9F73-9E0387E6A4D7}"/>
              </a:ext>
            </a:extLst>
          </p:cNvPr>
          <p:cNvSpPr txBox="1"/>
          <p:nvPr/>
        </p:nvSpPr>
        <p:spPr>
          <a:xfrm>
            <a:off x="304800" y="5367130"/>
            <a:ext cx="844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p is low, our alternate hypothesis becomes true.</a:t>
            </a:r>
          </a:p>
          <a:p>
            <a:r>
              <a:rPr lang="en-US" dirty="0"/>
              <a:t>So the average time are not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3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Check p-value</a:t>
            </a:r>
          </a:p>
          <a:p>
            <a:pPr marL="342900" indent="-342900">
              <a:buAutoNum type="arabicPeriod"/>
            </a:pPr>
            <a:r>
              <a:rPr lang="en-US" dirty="0"/>
              <a:t>If p-Value &lt; alpha, </a:t>
            </a:r>
          </a:p>
          <a:p>
            <a:r>
              <a:rPr lang="en-US" dirty="0"/>
              <a:t>	we reject Null 	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6CDA-4BB6-4D80-9854-750D3E28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451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##importing the file##</a:t>
            </a:r>
          </a:p>
          <a:p>
            <a:r>
              <a:rPr lang="en-US" dirty="0"/>
              <a:t>library(</a:t>
            </a:r>
            <a:r>
              <a:rPr lang="en-US" dirty="0" err="1"/>
              <a:t>readr</a:t>
            </a:r>
            <a:r>
              <a:rPr lang="en-US" dirty="0"/>
              <a:t>)</a:t>
            </a:r>
          </a:p>
          <a:p>
            <a:r>
              <a:rPr lang="en-US" dirty="0" err="1"/>
              <a:t>BuyerRatio</a:t>
            </a:r>
            <a:r>
              <a:rPr lang="en-US" dirty="0"/>
              <a:t> &lt;- </a:t>
            </a:r>
            <a:r>
              <a:rPr lang="en-US" dirty="0" err="1"/>
              <a:t>read_csv</a:t>
            </a:r>
            <a:r>
              <a:rPr lang="en-US" dirty="0"/>
              <a:t>("C:/Users/Adarsh Sambare/Desktop/</a:t>
            </a:r>
            <a:r>
              <a:rPr lang="en-US" dirty="0" err="1"/>
              <a:t>ExcelR</a:t>
            </a:r>
            <a:r>
              <a:rPr lang="en-US" dirty="0"/>
              <a:t>/Assignment/Hypo Test/BuyerRatio.csv")</a:t>
            </a:r>
          </a:p>
          <a:p>
            <a:r>
              <a:rPr lang="en-US" dirty="0"/>
              <a:t>View(</a:t>
            </a:r>
            <a:r>
              <a:rPr lang="en-US" dirty="0" err="1"/>
              <a:t>BuyerRatio</a:t>
            </a:r>
            <a:r>
              <a:rPr lang="en-US" dirty="0"/>
              <a:t>)</a:t>
            </a:r>
          </a:p>
          <a:p>
            <a:r>
              <a:rPr lang="en-US" dirty="0" err="1"/>
              <a:t>Stack_buy</a:t>
            </a:r>
            <a:r>
              <a:rPr lang="en-US" dirty="0"/>
              <a:t>&lt;- stack(</a:t>
            </a:r>
            <a:r>
              <a:rPr lang="en-US" dirty="0" err="1"/>
              <a:t>BuyerRatio</a:t>
            </a:r>
            <a:r>
              <a:rPr lang="en-US" dirty="0"/>
              <a:t>)</a:t>
            </a:r>
          </a:p>
          <a:p>
            <a:r>
              <a:rPr lang="en-US" dirty="0"/>
              <a:t>View(</a:t>
            </a:r>
            <a:r>
              <a:rPr lang="en-US" dirty="0" err="1"/>
              <a:t>Stack_buy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newstack</a:t>
            </a:r>
            <a:r>
              <a:rPr lang="en-US" dirty="0"/>
              <a:t> &lt;- </a:t>
            </a:r>
            <a:r>
              <a:rPr lang="en-US" dirty="0" err="1"/>
              <a:t>Stack_buy</a:t>
            </a:r>
            <a:r>
              <a:rPr lang="en-US" dirty="0"/>
              <a:t>[3:10, ]</a:t>
            </a:r>
          </a:p>
          <a:p>
            <a:r>
              <a:rPr lang="en-US" dirty="0"/>
              <a:t>View(</a:t>
            </a:r>
            <a:r>
              <a:rPr lang="en-US" dirty="0" err="1"/>
              <a:t>newstack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nortest</a:t>
            </a:r>
            <a:r>
              <a:rPr lang="en-US" dirty="0"/>
              <a:t>)</a:t>
            </a:r>
          </a:p>
          <a:p>
            <a:r>
              <a:rPr lang="en-US" dirty="0" err="1"/>
              <a:t>newstack$values</a:t>
            </a:r>
            <a:r>
              <a:rPr lang="en-US" dirty="0"/>
              <a:t>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newstack$values</a:t>
            </a:r>
            <a:r>
              <a:rPr lang="en-US" dirty="0"/>
              <a:t>)</a:t>
            </a:r>
          </a:p>
          <a:p>
            <a:r>
              <a:rPr lang="en-US" dirty="0" err="1"/>
              <a:t>ad.test</a:t>
            </a:r>
            <a:r>
              <a:rPr lang="en-US" dirty="0"/>
              <a:t>(</a:t>
            </a:r>
            <a:r>
              <a:rPr lang="en-US" dirty="0" err="1"/>
              <a:t>newstack$values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##Anderson-Darling normality test##</a:t>
            </a:r>
          </a:p>
          <a:p>
            <a:endParaRPr lang="en-US" dirty="0"/>
          </a:p>
          <a:p>
            <a:r>
              <a:rPr lang="en-US" dirty="0"/>
              <a:t>x&lt;- matrix(c(50,435,142,1523,131,1356,70,750), </a:t>
            </a:r>
            <a:r>
              <a:rPr lang="en-US" dirty="0" err="1"/>
              <a:t>nrow</a:t>
            </a:r>
            <a:r>
              <a:rPr lang="en-US" dirty="0"/>
              <a:t> = 2)</a:t>
            </a:r>
          </a:p>
          <a:p>
            <a:r>
              <a:rPr lang="en-US" dirty="0"/>
              <a:t>View(x)</a:t>
            </a:r>
          </a:p>
          <a:p>
            <a:endParaRPr lang="en-US" dirty="0"/>
          </a:p>
          <a:p>
            <a:r>
              <a:rPr lang="en-US" dirty="0"/>
              <a:t>##chi </a:t>
            </a:r>
            <a:r>
              <a:rPr lang="en-US" dirty="0" err="1"/>
              <a:t>sq</a:t>
            </a:r>
            <a:r>
              <a:rPr lang="en-US" dirty="0"/>
              <a:t> test##</a:t>
            </a:r>
          </a:p>
          <a:p>
            <a:r>
              <a:rPr lang="en-US" dirty="0" err="1"/>
              <a:t>chisq.test</a:t>
            </a:r>
            <a:r>
              <a:rPr lang="en-US" dirty="0"/>
              <a:t>(x)</a:t>
            </a:r>
          </a:p>
          <a:p>
            <a:endParaRPr lang="en-US" dirty="0"/>
          </a:p>
          <a:p>
            <a:r>
              <a:rPr lang="en-US" dirty="0"/>
              <a:t>##p-value = 0.6603##</a:t>
            </a:r>
          </a:p>
          <a:p>
            <a:r>
              <a:rPr lang="en-US" sz="6000" dirty="0"/>
              <a:t>P is greater than </a:t>
            </a:r>
            <a:r>
              <a:rPr lang="el-GR" sz="6000" dirty="0"/>
              <a:t>α</a:t>
            </a:r>
            <a:r>
              <a:rPr lang="en-US" sz="6000" dirty="0"/>
              <a:t>, so not all proportion are equal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US" b="1" dirty="0"/>
          </a:p>
          <a:p>
            <a:pPr>
              <a:buNone/>
            </a:pPr>
            <a:r>
              <a:rPr lang="en-US" dirty="0"/>
              <a:t>Business Point(Assumption): Hire more people if defective are more </a:t>
            </a:r>
          </a:p>
          <a:p>
            <a:pPr>
              <a:buNone/>
            </a:pPr>
            <a:r>
              <a:rPr lang="en-US" dirty="0"/>
              <a:t>H0= No error, do not hire more people for processing.</a:t>
            </a:r>
          </a:p>
          <a:p>
            <a:pPr>
              <a:buNone/>
            </a:pPr>
            <a:r>
              <a:rPr lang="en-US" dirty="0"/>
              <a:t>Ha=  Error, Hire more people for processing.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1659</Words>
  <Application>Microsoft Office PowerPoint</Application>
  <PresentationFormat>On-screen Show (4:3)</PresentationFormat>
  <Paragraphs>189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Lucida Console</vt:lpstr>
      <vt:lpstr>Wingdings</vt:lpstr>
      <vt:lpstr>Office Theme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ADARSH SAMBARE</cp:lastModifiedBy>
  <cp:revision>25</cp:revision>
  <dcterms:created xsi:type="dcterms:W3CDTF">2015-11-14T12:07:48Z</dcterms:created>
  <dcterms:modified xsi:type="dcterms:W3CDTF">2020-02-20T06:46:32Z</dcterms:modified>
</cp:coreProperties>
</file>